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54889-A69D-4079-8D27-4B9075DE3B8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96C23-240C-4123-B0ED-1946C7EFD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0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1CC21-9667-4625-953C-C8737E73E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C1188-D5FF-47B0-A04B-E1D0AAEC2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01670-6AA3-449C-807B-C5DA6B06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AC02A-337D-42A3-97DD-658627FF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F25DD-12C6-44C9-A3EC-823AE41C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6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69D8E-DDCE-4B73-A78C-639EDFD5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9DEC2-3D96-4FB6-A428-E418B0D1F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D2B2-4CEE-4673-A411-C725E4B3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72C37-23C4-49F9-BC57-1AA7C24B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2BEA3-E2E3-49DD-86DE-0890F1B9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18C247-D8D8-40D0-9164-EEB51439A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3EA144-A7D7-4869-832C-92B1A5D7E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00C92-F7A6-4EA2-AB15-6E401ACB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86C1C-07FE-494B-BD70-25B97804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B3E5E-9DD7-42DC-A2B8-0667291B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8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26D9A-B271-4FFD-9699-5E81FFD9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9083C-DB2F-468A-B2E7-048F1BB98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BEB7F-CBD8-4B3A-8F53-55B22A64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04B35-4C81-4D0C-B6ED-210F2648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A1F29-3845-4FFE-9D43-AD1277AD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1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DB374-00BA-4655-BB63-A50017C5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9D0B3-8449-4117-8838-CB3395DD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CE3C6-596D-41E4-A339-BB2FC732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04193-2E6C-48B4-A0EA-BD37D933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CCFFB-DCD8-42FA-B45F-A7D39305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419DC-3B15-4528-AF83-3460ECDC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49009-7181-47FA-BCEC-3BBB3B9E0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59485-0809-4EB9-B6E4-D826F4153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19201-FA02-4C7E-ACDB-F176FEB7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9C9DBD-9F0F-47EF-92F8-67CFABE0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9CA84-B234-453E-93FE-E5B1421B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7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9030-3D83-4B49-BE3F-0DC842F3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77B2A-35D7-4B3D-ADEE-AF4D7BFC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B33FCC-B40E-4844-B00B-9CD6DB44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A361A-5A78-4EEC-937C-38A08B672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CDDD53-C920-4C03-8858-914E38C8B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88CAFC-AAAA-4146-BD81-C6FAAFCA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DEC65-0176-44D5-B1F5-63BECE61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96F399-BDED-4F21-A79B-539F615E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08BAF-08ED-4D77-AA38-2DE52FE5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9953C3-11E2-41C6-B621-E282DFBA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94D1E2-C782-4333-B030-06934AF6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0F2FBA-66E2-4E0D-B6C9-3940A941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9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A4B74-4859-4F41-A5A1-E6533084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7854C5-7FFE-4A69-9EBC-FA8297FC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A5166-35B9-4BD7-83FA-04D3A59A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8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11C0A-FE61-4CF0-94D5-0044FA43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ABC9C-D9F5-48FD-9E22-7D0E2D97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5BF76-06B5-4D14-8553-AFC1834BB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75FE4-4354-4F60-BF29-C0366FE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FC957-627D-4250-8F99-CBC2550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6CB76-0985-4990-A05B-B4A0ADE2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14954-9B09-4D08-93B6-B8126D2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47B724-6EDA-4643-9E1F-CCCFFB148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2A715-3E69-4D64-8278-9A26DE23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8D952-118A-4E48-8BF8-E0AFB0D3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E2FB0-78D4-4238-9281-DF31BB2A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27380-35EA-41D2-98D6-E52B144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E08533-E677-48C9-8D13-720F8E90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AD951-E2F9-44EA-969B-5187E34E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77A7B-FEF8-4016-B5B5-5FB7516B9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3C9D-A366-4B34-A60E-95EA289655D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B1297-D085-438B-97AB-10284FA2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E5B5B-FB84-49D2-8511-8ED893D94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7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22DD1D-8530-4F82-A6F2-82CCC5A60AF2}"/>
              </a:ext>
            </a:extLst>
          </p:cNvPr>
          <p:cNvSpPr txBox="1"/>
          <p:nvPr/>
        </p:nvSpPr>
        <p:spPr>
          <a:xfrm>
            <a:off x="4345360" y="2782669"/>
            <a:ext cx="350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普罗米修斯监控</a:t>
            </a:r>
          </a:p>
        </p:txBody>
      </p:sp>
    </p:spTree>
    <p:extLst>
      <p:ext uri="{BB962C8B-B14F-4D97-AF65-F5344CB8AC3E}">
        <p14:creationId xmlns:p14="http://schemas.microsoft.com/office/powerpoint/2010/main" val="159512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F1C887-9818-401C-B1A9-FF583B4725E5}"/>
              </a:ext>
            </a:extLst>
          </p:cNvPr>
          <p:cNvSpPr txBox="1"/>
          <p:nvPr/>
        </p:nvSpPr>
        <p:spPr>
          <a:xfrm>
            <a:off x="268771" y="9061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微信告警通知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BB3686-4A0B-4324-BD79-3D33D113E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037" y="543509"/>
            <a:ext cx="6454493" cy="36288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451FBF-C29F-43A2-BF7E-EDCD6E663A97}"/>
              </a:ext>
            </a:extLst>
          </p:cNvPr>
          <p:cNvSpPr txBox="1"/>
          <p:nvPr/>
        </p:nvSpPr>
        <p:spPr>
          <a:xfrm>
            <a:off x="268771" y="785548"/>
            <a:ext cx="543289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记录信息：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Corp_id</a:t>
            </a:r>
            <a:r>
              <a:rPr lang="zh-CN" altLang="en-US" sz="1400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wwee7fcaf38a1d4434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To_party</a:t>
            </a:r>
            <a:r>
              <a:rPr lang="zh-CN" altLang="en-US" sz="1400">
                <a:solidFill>
                  <a:schemeClr val="bg1"/>
                </a:solidFill>
              </a:rPr>
              <a:t>：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Agentid</a:t>
            </a:r>
            <a:r>
              <a:rPr lang="zh-CN" altLang="en-US" sz="1400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1000002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Secret</a:t>
            </a:r>
            <a:r>
              <a:rPr lang="zh-CN" altLang="en-US" sz="1400">
                <a:solidFill>
                  <a:schemeClr val="bg1"/>
                </a:solidFill>
              </a:rPr>
              <a:t>：</a:t>
            </a:r>
            <a:r>
              <a:rPr lang="en-US" altLang="zh-CN" sz="1400">
                <a:solidFill>
                  <a:schemeClr val="bg1"/>
                </a:solidFill>
              </a:rPr>
              <a:t>PPp48SxrdoL-57XswHS4wmh4_dXwTQ50Gpgg0OpVFio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70D337-3276-4194-9F11-256F92D0D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69" y="2672862"/>
            <a:ext cx="3169964" cy="7561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29CA86-4558-4E46-8EC1-0ADACFCF9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32" y="4282490"/>
            <a:ext cx="6623538" cy="17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7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087D82-65DA-46C8-AF56-7C4717C067A0}"/>
              </a:ext>
            </a:extLst>
          </p:cNvPr>
          <p:cNvSpPr txBox="1"/>
          <p:nvPr/>
        </p:nvSpPr>
        <p:spPr>
          <a:xfrm>
            <a:off x="268771" y="90619"/>
            <a:ext cx="372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微信告警通知</a:t>
            </a:r>
            <a:r>
              <a:rPr lang="en-US" altLang="zh-CN" sz="3200" b="1">
                <a:solidFill>
                  <a:schemeClr val="bg1"/>
                </a:solidFill>
              </a:rPr>
              <a:t>-</a:t>
            </a:r>
            <a:r>
              <a:rPr lang="zh-CN" altLang="en-US" sz="3200" b="1">
                <a:solidFill>
                  <a:schemeClr val="bg1"/>
                </a:solidFill>
              </a:rPr>
              <a:t>配置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037F15-1913-45C6-89AF-32D0E3A40BCF}"/>
              </a:ext>
            </a:extLst>
          </p:cNvPr>
          <p:cNvSpPr txBox="1"/>
          <p:nvPr/>
        </p:nvSpPr>
        <p:spPr>
          <a:xfrm>
            <a:off x="268771" y="817685"/>
            <a:ext cx="2489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C000"/>
                </a:solidFill>
              </a:rPr>
              <a:t>vim alertmanager-secret.yaml</a:t>
            </a:r>
            <a:endParaRPr lang="zh-CN" altLang="en-US" sz="1400">
              <a:solidFill>
                <a:srgbClr val="FFC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1F9B3-CF62-483D-BEB9-D374C2AFB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9" y="1206066"/>
            <a:ext cx="5590476" cy="8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7BB281-ADC0-4196-A92A-623E11C74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1" y="2162860"/>
            <a:ext cx="5266667" cy="11523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7C7587-C542-4244-8445-DBA87BA4826C}"/>
              </a:ext>
            </a:extLst>
          </p:cNvPr>
          <p:cNvSpPr txBox="1"/>
          <p:nvPr/>
        </p:nvSpPr>
        <p:spPr>
          <a:xfrm>
            <a:off x="268771" y="3542760"/>
            <a:ext cx="10641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此处配置名为</a:t>
            </a:r>
            <a:r>
              <a:rPr lang="en-US" altLang="zh-CN" sz="1400">
                <a:solidFill>
                  <a:schemeClr val="bg1"/>
                </a:solidFill>
              </a:rPr>
              <a:t>wechat-ops</a:t>
            </a:r>
            <a:r>
              <a:rPr lang="zh-CN" altLang="en-US" sz="1400">
                <a:solidFill>
                  <a:schemeClr val="bg1"/>
                </a:solidFill>
              </a:rPr>
              <a:t>，</a:t>
            </a:r>
            <a:r>
              <a:rPr lang="en-US" altLang="zh-CN" sz="1400">
                <a:solidFill>
                  <a:schemeClr val="bg1"/>
                </a:solidFill>
              </a:rPr>
              <a:t>to_user </a:t>
            </a:r>
            <a:r>
              <a:rPr lang="zh-CN" altLang="en-US" sz="1400">
                <a:solidFill>
                  <a:schemeClr val="bg1"/>
                </a:solidFill>
              </a:rPr>
              <a:t>为</a:t>
            </a:r>
            <a:r>
              <a:rPr lang="en-US" altLang="zh-CN" sz="1400">
                <a:solidFill>
                  <a:schemeClr val="bg1"/>
                </a:solidFill>
              </a:rPr>
              <a:t>@all </a:t>
            </a:r>
            <a:r>
              <a:rPr lang="zh-CN" altLang="en-US" sz="1400">
                <a:solidFill>
                  <a:schemeClr val="bg1"/>
                </a:solidFill>
              </a:rPr>
              <a:t>，代表发送给所有人，也可以只发生给部门的某一个人，只需要将此处改为 </a:t>
            </a:r>
            <a:r>
              <a:rPr lang="en-US" altLang="zh-CN" sz="1400">
                <a:solidFill>
                  <a:schemeClr val="bg1"/>
                </a:solidFill>
              </a:rPr>
              <a:t>USER_ID</a:t>
            </a:r>
            <a:r>
              <a:rPr lang="zh-CN" altLang="en-US" sz="1400">
                <a:solidFill>
                  <a:schemeClr val="bg1"/>
                </a:solidFill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26502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73DB51-D9E1-44F7-AB70-EA36CC2B3E10}"/>
              </a:ext>
            </a:extLst>
          </p:cNvPr>
          <p:cNvSpPr txBox="1"/>
          <p:nvPr/>
        </p:nvSpPr>
        <p:spPr>
          <a:xfrm>
            <a:off x="268771" y="9061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手动创建仪表盘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2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57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95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23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66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475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81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31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12396D-B6DC-4077-80BF-CA93E6D54E85}"/>
              </a:ext>
            </a:extLst>
          </p:cNvPr>
          <p:cNvSpPr txBox="1"/>
          <p:nvPr/>
        </p:nvSpPr>
        <p:spPr>
          <a:xfrm>
            <a:off x="977898" y="16395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EB4673-13D6-461B-BFCF-CE6DCF306EEF}"/>
              </a:ext>
            </a:extLst>
          </p:cNvPr>
          <p:cNvSpPr txBox="1"/>
          <p:nvPr/>
        </p:nvSpPr>
        <p:spPr>
          <a:xfrm>
            <a:off x="2696547" y="2551837"/>
            <a:ext cx="49247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Prometheus </a:t>
            </a:r>
            <a:r>
              <a:rPr lang="zh-CN" altLang="en-US">
                <a:solidFill>
                  <a:schemeClr val="bg1"/>
                </a:solidFill>
              </a:rPr>
              <a:t>与 </a:t>
            </a:r>
            <a:r>
              <a:rPr lang="en-US" altLang="zh-CN">
                <a:solidFill>
                  <a:schemeClr val="bg1"/>
                </a:solidFill>
              </a:rPr>
              <a:t>Zabbix</a:t>
            </a:r>
            <a:r>
              <a:rPr lang="zh-CN" altLang="en-US">
                <a:solidFill>
                  <a:schemeClr val="bg1"/>
                </a:solidFill>
              </a:rPr>
              <a:t>的区别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Prometheus </a:t>
            </a:r>
            <a:r>
              <a:rPr lang="zh-CN" altLang="en-US">
                <a:solidFill>
                  <a:schemeClr val="bg1"/>
                </a:solidFill>
              </a:rPr>
              <a:t>架构分析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K8s</a:t>
            </a:r>
            <a:r>
              <a:rPr lang="zh-CN" altLang="en-US">
                <a:solidFill>
                  <a:schemeClr val="bg1"/>
                </a:solidFill>
              </a:rPr>
              <a:t>平台部署</a:t>
            </a:r>
            <a:r>
              <a:rPr lang="en-US" altLang="zh-CN">
                <a:solidFill>
                  <a:schemeClr val="bg1"/>
                </a:solidFill>
              </a:rPr>
              <a:t>Promethues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Grafan</a:t>
            </a:r>
            <a:r>
              <a:rPr lang="zh-CN" altLang="en-US">
                <a:solidFill>
                  <a:schemeClr val="bg1"/>
                </a:solidFill>
              </a:rPr>
              <a:t>可视化展示 </a:t>
            </a:r>
            <a:r>
              <a:rPr lang="en-US" altLang="zh-CN">
                <a:solidFill>
                  <a:schemeClr val="bg1"/>
                </a:solidFill>
              </a:rPr>
              <a:t>Prometheus</a:t>
            </a:r>
            <a:r>
              <a:rPr lang="zh-CN" altLang="en-US">
                <a:solidFill>
                  <a:schemeClr val="bg1"/>
                </a:solidFill>
              </a:rPr>
              <a:t>监控数据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监控</a:t>
            </a:r>
            <a:r>
              <a:rPr lang="en-US" altLang="zh-CN">
                <a:solidFill>
                  <a:schemeClr val="bg1"/>
                </a:solidFill>
              </a:rPr>
              <a:t>K8s</a:t>
            </a:r>
            <a:r>
              <a:rPr lang="zh-CN" altLang="en-US">
                <a:solidFill>
                  <a:schemeClr val="bg1"/>
                </a:solidFill>
              </a:rPr>
              <a:t>集群中的</a:t>
            </a:r>
            <a:r>
              <a:rPr lang="en-US" altLang="zh-CN">
                <a:solidFill>
                  <a:schemeClr val="bg1"/>
                </a:solidFill>
              </a:rPr>
              <a:t>Pod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Node</a:t>
            </a:r>
            <a:r>
              <a:rPr lang="zh-CN" altLang="en-US">
                <a:solidFill>
                  <a:schemeClr val="bg1"/>
                </a:solidFill>
              </a:rPr>
              <a:t>、资源对象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监控告警</a:t>
            </a:r>
          </a:p>
        </p:txBody>
      </p:sp>
    </p:spTree>
    <p:extLst>
      <p:ext uri="{BB962C8B-B14F-4D97-AF65-F5344CB8AC3E}">
        <p14:creationId xmlns:p14="http://schemas.microsoft.com/office/powerpoint/2010/main" val="102028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638946-9179-45F8-B824-89490E8B7FC8}"/>
              </a:ext>
            </a:extLst>
          </p:cNvPr>
          <p:cNvSpPr txBox="1"/>
          <p:nvPr/>
        </p:nvSpPr>
        <p:spPr>
          <a:xfrm>
            <a:off x="268771" y="90619"/>
            <a:ext cx="5553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Prometheus </a:t>
            </a:r>
            <a:r>
              <a:rPr lang="zh-CN" altLang="en-US" sz="3200" b="1">
                <a:solidFill>
                  <a:schemeClr val="bg1"/>
                </a:solidFill>
              </a:rPr>
              <a:t>与 </a:t>
            </a:r>
            <a:r>
              <a:rPr lang="en-US" altLang="zh-CN" sz="3200" b="1">
                <a:solidFill>
                  <a:schemeClr val="bg1"/>
                </a:solidFill>
              </a:rPr>
              <a:t>Zabbix</a:t>
            </a:r>
            <a:r>
              <a:rPr lang="zh-CN" altLang="en-US" sz="3200" b="1">
                <a:solidFill>
                  <a:schemeClr val="bg1"/>
                </a:solidFill>
              </a:rPr>
              <a:t>的区别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770AA5-EBD5-4D23-93E0-67A336DB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42" y="1772816"/>
            <a:ext cx="6343511" cy="45168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382DCB-C951-4D99-BD16-A2DB9EBD4609}"/>
              </a:ext>
            </a:extLst>
          </p:cNvPr>
          <p:cNvSpPr txBox="1"/>
          <p:nvPr/>
        </p:nvSpPr>
        <p:spPr>
          <a:xfrm>
            <a:off x="569167" y="1091682"/>
            <a:ext cx="6148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C000"/>
                </a:solidFill>
              </a:rPr>
              <a:t>Go </a:t>
            </a:r>
            <a:r>
              <a:rPr lang="zh-CN" altLang="en-US" sz="1600">
                <a:solidFill>
                  <a:srgbClr val="FFC000"/>
                </a:solidFill>
              </a:rPr>
              <a:t>语言编写</a:t>
            </a:r>
            <a:endParaRPr lang="en-US" altLang="zh-CN" sz="160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在做中间件，高并发，难易度上</a:t>
            </a:r>
            <a:r>
              <a:rPr lang="en-US" altLang="zh-CN" sz="1600">
                <a:solidFill>
                  <a:schemeClr val="bg1"/>
                </a:solidFill>
              </a:rPr>
              <a:t>GO</a:t>
            </a:r>
            <a:r>
              <a:rPr lang="zh-CN" altLang="en-US" sz="1600">
                <a:solidFill>
                  <a:schemeClr val="bg1"/>
                </a:solidFill>
              </a:rPr>
              <a:t>语言有很大的优势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C000"/>
                </a:solidFill>
              </a:rPr>
              <a:t>CNCF</a:t>
            </a:r>
            <a:r>
              <a:rPr lang="zh-CN" altLang="en-US" sz="1600">
                <a:solidFill>
                  <a:srgbClr val="FFC000"/>
                </a:solidFill>
              </a:rPr>
              <a:t>的第二个开源项目 （第一个</a:t>
            </a:r>
            <a:r>
              <a:rPr lang="en-US" altLang="zh-CN" sz="1600">
                <a:solidFill>
                  <a:srgbClr val="FFC000"/>
                </a:solidFill>
              </a:rPr>
              <a:t>K8s</a:t>
            </a:r>
            <a:r>
              <a:rPr lang="zh-CN" altLang="en-US" sz="1600">
                <a:solidFill>
                  <a:srgbClr val="FFC000"/>
                </a:solidFill>
              </a:rPr>
              <a:t>）</a:t>
            </a:r>
            <a:endParaRPr lang="en-US" altLang="zh-CN" sz="160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Google BorgMon</a:t>
            </a:r>
            <a:r>
              <a:rPr lang="zh-CN" altLang="en-US" sz="1600">
                <a:solidFill>
                  <a:schemeClr val="bg1"/>
                </a:solidFill>
              </a:rPr>
              <a:t>的开源实现</a:t>
            </a:r>
            <a:endParaRPr lang="en-US" altLang="zh-CN" sz="16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C000"/>
                </a:solidFill>
              </a:rPr>
              <a:t>总代的时序数据库（</a:t>
            </a:r>
            <a:r>
              <a:rPr lang="en-US" altLang="zh-CN" sz="1600">
                <a:solidFill>
                  <a:srgbClr val="FFC000"/>
                </a:solidFill>
              </a:rPr>
              <a:t>TSDB</a:t>
            </a:r>
            <a:r>
              <a:rPr lang="zh-CN" altLang="en-US" sz="1600">
                <a:solidFill>
                  <a:srgbClr val="FFC000"/>
                </a:solidFill>
              </a:rPr>
              <a:t>）</a:t>
            </a:r>
            <a:endParaRPr lang="en-US" altLang="zh-CN" sz="1600">
              <a:solidFill>
                <a:srgbClr val="FFC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EBE5CE-9B88-4CBD-AE19-8890E563E7B9}"/>
              </a:ext>
            </a:extLst>
          </p:cNvPr>
          <p:cNvSpPr txBox="1"/>
          <p:nvPr/>
        </p:nvSpPr>
        <p:spPr>
          <a:xfrm>
            <a:off x="429208" y="3163078"/>
            <a:ext cx="4794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普罗米修斯诞生就是为了监控</a:t>
            </a:r>
            <a:r>
              <a:rPr lang="en-US" altLang="zh-CN" sz="1400">
                <a:solidFill>
                  <a:schemeClr val="bg1"/>
                </a:solidFill>
              </a:rPr>
              <a:t>K8s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与传统的数据库相比：</a:t>
            </a:r>
            <a:endParaRPr lang="en-US" altLang="zh-CN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监控领域，时间当做一个关键字、一个索引帮助在一定时间段将监控的数据当作线性时间表展示</a:t>
            </a:r>
          </a:p>
        </p:txBody>
      </p:sp>
    </p:spTree>
    <p:extLst>
      <p:ext uri="{BB962C8B-B14F-4D97-AF65-F5344CB8AC3E}">
        <p14:creationId xmlns:p14="http://schemas.microsoft.com/office/powerpoint/2010/main" val="246762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A9FAE6-9213-4754-A01B-86FFCB2A7C81}"/>
              </a:ext>
            </a:extLst>
          </p:cNvPr>
          <p:cNvSpPr txBox="1"/>
          <p:nvPr/>
        </p:nvSpPr>
        <p:spPr>
          <a:xfrm>
            <a:off x="268771" y="90619"/>
            <a:ext cx="5553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Prometheus </a:t>
            </a:r>
            <a:r>
              <a:rPr lang="zh-CN" altLang="en-US" sz="3200" b="1">
                <a:solidFill>
                  <a:schemeClr val="bg1"/>
                </a:solidFill>
              </a:rPr>
              <a:t>与 </a:t>
            </a:r>
            <a:r>
              <a:rPr lang="en-US" altLang="zh-CN" sz="3200" b="1">
                <a:solidFill>
                  <a:schemeClr val="bg1"/>
                </a:solidFill>
              </a:rPr>
              <a:t>Zabbix</a:t>
            </a:r>
            <a:r>
              <a:rPr lang="zh-CN" altLang="en-US" sz="3200" b="1">
                <a:solidFill>
                  <a:schemeClr val="bg1"/>
                </a:solidFill>
              </a:rPr>
              <a:t>的区别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7B8D6E-644D-4E84-8B99-4F28A955B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25" y="2974522"/>
            <a:ext cx="5570760" cy="29207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F9B085-C3DD-4294-BCE2-BE2AA0B18EB8}"/>
              </a:ext>
            </a:extLst>
          </p:cNvPr>
          <p:cNvSpPr txBox="1"/>
          <p:nvPr/>
        </p:nvSpPr>
        <p:spPr>
          <a:xfrm>
            <a:off x="268771" y="961053"/>
            <a:ext cx="783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/>
                </a:solidFill>
              </a:rPr>
              <a:t>容器编排业务出现后，也投入了大量人力，在社区中很多的</a:t>
            </a:r>
            <a:r>
              <a:rPr lang="en-US" altLang="zh-CN" sz="1600">
                <a:solidFill>
                  <a:schemeClr val="bg1"/>
                </a:solidFill>
              </a:rPr>
              <a:t>agent</a:t>
            </a:r>
            <a:r>
              <a:rPr lang="zh-CN" altLang="en-US" sz="1600">
                <a:solidFill>
                  <a:schemeClr val="bg1"/>
                </a:solidFill>
              </a:rPr>
              <a:t>组件帮助监控容器；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6AA5F3-B130-43D3-A545-AC12F7AC84B3}"/>
              </a:ext>
            </a:extLst>
          </p:cNvPr>
          <p:cNvSpPr txBox="1"/>
          <p:nvPr/>
        </p:nvSpPr>
        <p:spPr>
          <a:xfrm>
            <a:off x="335902" y="1698171"/>
            <a:ext cx="9712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</a:rPr>
              <a:t>Zabbix</a:t>
            </a:r>
            <a:r>
              <a:rPr lang="zh-CN" altLang="en-US" sz="1400">
                <a:solidFill>
                  <a:schemeClr val="bg1"/>
                </a:solidFill>
              </a:rPr>
              <a:t>的优势和劣势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被管理端按照一个代理端</a:t>
            </a:r>
            <a:r>
              <a:rPr lang="en-US" altLang="zh-CN" sz="1400">
                <a:solidFill>
                  <a:schemeClr val="bg1"/>
                </a:solidFill>
              </a:rPr>
              <a:t>agent</a:t>
            </a:r>
            <a:r>
              <a:rPr lang="zh-CN" altLang="en-US" sz="1400">
                <a:solidFill>
                  <a:schemeClr val="bg1"/>
                </a:solidFill>
              </a:rPr>
              <a:t>获取节点或者应用的权限收集数据，合理的排序、去重、聚合等等，再做持久化存储；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ZabbixServer </a:t>
            </a:r>
            <a:r>
              <a:rPr lang="zh-CN" altLang="en-US" sz="1400">
                <a:solidFill>
                  <a:schemeClr val="bg1"/>
                </a:solidFill>
              </a:rPr>
              <a:t>收集数据、汇总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针对不同应用监控设计</a:t>
            </a:r>
            <a:r>
              <a:rPr lang="en-US" altLang="zh-CN" sz="140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2A3EDF-85FB-41AD-8BB7-AC8654317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5" y="3041129"/>
            <a:ext cx="6284612" cy="27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3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022284C-2E9B-4765-B36C-BC4354FDAAB5}"/>
              </a:ext>
            </a:extLst>
          </p:cNvPr>
          <p:cNvSpPr txBox="1"/>
          <p:nvPr/>
        </p:nvSpPr>
        <p:spPr>
          <a:xfrm>
            <a:off x="268771" y="90619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TSDB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049F6-B07A-44A1-AF73-7BA0A4B9AFA0}"/>
              </a:ext>
            </a:extLst>
          </p:cNvPr>
          <p:cNvSpPr txBox="1"/>
          <p:nvPr/>
        </p:nvSpPr>
        <p:spPr>
          <a:xfrm>
            <a:off x="857233" y="282758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>
                <a:solidFill>
                  <a:srgbClr val="FFC000"/>
                </a:solidFill>
              </a:rPr>
              <a:t>时间序列数据库特点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758159-4813-485B-8B46-78D37A4B88B7}"/>
              </a:ext>
            </a:extLst>
          </p:cNvPr>
          <p:cNvSpPr txBox="1"/>
          <p:nvPr/>
        </p:nvSpPr>
        <p:spPr>
          <a:xfrm>
            <a:off x="1300534" y="1766773"/>
            <a:ext cx="9858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</a:rPr>
              <a:t>TSDB</a:t>
            </a:r>
            <a:r>
              <a:rPr lang="zh-CN" altLang="en-US" sz="1400">
                <a:solidFill>
                  <a:schemeClr val="bg1"/>
                </a:solidFill>
              </a:rPr>
              <a:t>（</a:t>
            </a:r>
            <a:r>
              <a:rPr lang="en-US" altLang="zh-CN" sz="1400">
                <a:solidFill>
                  <a:schemeClr val="bg1"/>
                </a:solidFill>
              </a:rPr>
              <a:t>Time Series Databases</a:t>
            </a:r>
            <a:r>
              <a:rPr lang="zh-CN" altLang="en-US" sz="1400">
                <a:solidFill>
                  <a:schemeClr val="bg1"/>
                </a:solidFill>
              </a:rPr>
              <a:t>）时序列数据库，时间点当作关键字，在一个时间点上所发生的事件，以时间方式做出排序；</a:t>
            </a:r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可以简单理解为：一个优化后用来处理时间序列数据的软件，并且数据中的数组是由时间进行索引；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3BD8BE-93BE-4F76-94E2-48FE71633EF3}"/>
              </a:ext>
            </a:extLst>
          </p:cNvPr>
          <p:cNvSpPr txBox="1"/>
          <p:nvPr/>
        </p:nvSpPr>
        <p:spPr>
          <a:xfrm>
            <a:off x="857233" y="1143935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>
                <a:solidFill>
                  <a:srgbClr val="FFC000"/>
                </a:solidFill>
              </a:rPr>
              <a:t>什么是</a:t>
            </a:r>
            <a:r>
              <a:rPr lang="en-US" altLang="zh-CN" sz="1600" b="1">
                <a:solidFill>
                  <a:srgbClr val="FFC000"/>
                </a:solidFill>
              </a:rPr>
              <a:t>TSDB</a:t>
            </a:r>
            <a:endParaRPr lang="zh-CN" altLang="en-US" sz="1600" b="1">
              <a:solidFill>
                <a:srgbClr val="FFC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1C696B-962D-48E9-9579-D468A985FF10}"/>
              </a:ext>
            </a:extLst>
          </p:cNvPr>
          <p:cNvSpPr txBox="1"/>
          <p:nvPr/>
        </p:nvSpPr>
        <p:spPr>
          <a:xfrm>
            <a:off x="1300534" y="3298371"/>
            <a:ext cx="99886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大部分时间都是写入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写入操作几乎是顺序添加、大多数时候数据到达后都可以以时间排序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写操作很少写入很久之前的数据，也很少更新数据，大多数情况下在数据被采集到数秒或者数分钟后就会被写入数据库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删除操作一般为区块删除，选定开始的历史时间并指定后续的区块，很少单独的删除某个时间或者分开的随机时间的数据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基本数据大，一般超过内存大小，一般选取的知识一小部分切没有规则，缓存几乎起不到任何作用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读操作是十分典型的升序或者降序顺序读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高并发的读操作十分常见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3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17B257-8407-47E7-A235-FEB61BEBA75B}"/>
              </a:ext>
            </a:extLst>
          </p:cNvPr>
          <p:cNvSpPr txBox="1"/>
          <p:nvPr/>
        </p:nvSpPr>
        <p:spPr>
          <a:xfrm>
            <a:off x="268771" y="90619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Prometheus </a:t>
            </a:r>
            <a:r>
              <a:rPr lang="zh-CN" altLang="en-US" sz="3200" b="1">
                <a:solidFill>
                  <a:schemeClr val="bg1"/>
                </a:solidFill>
              </a:rPr>
              <a:t>的特点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1864CE-2183-49A3-BD80-64828F19F246}"/>
              </a:ext>
            </a:extLst>
          </p:cNvPr>
          <p:cNvSpPr txBox="1"/>
          <p:nvPr/>
        </p:nvSpPr>
        <p:spPr>
          <a:xfrm>
            <a:off x="494522" y="802433"/>
            <a:ext cx="49638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多维度数据模型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灵活的查询语言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不依赖分布式存储，单个服务器节点是自主的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通过基于 </a:t>
            </a:r>
            <a:r>
              <a:rPr lang="en-US" altLang="zh-CN" sz="1400">
                <a:solidFill>
                  <a:schemeClr val="bg1"/>
                </a:solidFill>
              </a:rPr>
              <a:t>HTTP </a:t>
            </a:r>
            <a:r>
              <a:rPr lang="zh-CN" altLang="en-US" sz="1400">
                <a:solidFill>
                  <a:schemeClr val="bg1"/>
                </a:solidFill>
              </a:rPr>
              <a:t>的 </a:t>
            </a:r>
            <a:r>
              <a:rPr lang="en-US" altLang="zh-CN" sz="1400">
                <a:solidFill>
                  <a:schemeClr val="bg1"/>
                </a:solidFill>
              </a:rPr>
              <a:t>pull </a:t>
            </a:r>
            <a:r>
              <a:rPr lang="zh-CN" altLang="en-US" sz="1400">
                <a:solidFill>
                  <a:schemeClr val="bg1"/>
                </a:solidFill>
              </a:rPr>
              <a:t>方式采集时序数据库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可以通过基于中间件网关进行时序数据推送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通过服务发现或者静态配置来发现目标服务对象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支持多种多样的图标和界面展示，比如 </a:t>
            </a:r>
            <a:r>
              <a:rPr lang="en-US" altLang="zh-CN" sz="1400">
                <a:solidFill>
                  <a:schemeClr val="bg1"/>
                </a:solidFill>
              </a:rPr>
              <a:t>Grafana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支持分层和水平联邦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F5A6B2-B817-4524-9CA2-B1A6E94C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040" y="936453"/>
            <a:ext cx="6873548" cy="3996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24FE49-909D-4117-B6A1-CDFF9AD6F5E4}"/>
              </a:ext>
            </a:extLst>
          </p:cNvPr>
          <p:cNvSpPr txBox="1"/>
          <p:nvPr/>
        </p:nvSpPr>
        <p:spPr>
          <a:xfrm>
            <a:off x="641996" y="4674636"/>
            <a:ext cx="2779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</a:rPr>
              <a:t>Promethues</a:t>
            </a:r>
            <a:r>
              <a:rPr lang="zh-CN" altLang="en-US" sz="1400">
                <a:solidFill>
                  <a:schemeClr val="bg1"/>
                </a:solidFill>
              </a:rPr>
              <a:t>核心组件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Prometheus	tcp/9090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PUSHGATEWAY	TCP/9091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ALERTMANAGER	TCP/9093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7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FD2812-6660-498D-A064-0B4945FC2D41}"/>
              </a:ext>
            </a:extLst>
          </p:cNvPr>
          <p:cNvSpPr txBox="1"/>
          <p:nvPr/>
        </p:nvSpPr>
        <p:spPr>
          <a:xfrm>
            <a:off x="268771" y="90619"/>
            <a:ext cx="4124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Prometheus exporter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033353-5B75-4E37-A9C1-C4268676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8" y="661950"/>
            <a:ext cx="6787511" cy="38323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E1482D-BA47-49AF-8F04-E02E0B2330EF}"/>
              </a:ext>
            </a:extLst>
          </p:cNvPr>
          <p:cNvSpPr txBox="1"/>
          <p:nvPr/>
        </p:nvSpPr>
        <p:spPr>
          <a:xfrm>
            <a:off x="166134" y="1407562"/>
            <a:ext cx="4834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提供了的</a:t>
            </a:r>
            <a:r>
              <a:rPr lang="en-US" altLang="zh-CN" sz="1400">
                <a:solidFill>
                  <a:schemeClr val="bg1"/>
                </a:solidFill>
              </a:rPr>
              <a:t>exporter</a:t>
            </a:r>
            <a:r>
              <a:rPr lang="zh-CN" altLang="en-US" sz="1400">
                <a:solidFill>
                  <a:schemeClr val="bg1"/>
                </a:solidFill>
              </a:rPr>
              <a:t>：存储、软件、硬件、数据库、</a:t>
            </a:r>
            <a:r>
              <a:rPr lang="en-US" altLang="zh-CN" sz="1400">
                <a:solidFill>
                  <a:schemeClr val="bg1"/>
                </a:solidFill>
              </a:rPr>
              <a:t>HTTP</a:t>
            </a:r>
            <a:r>
              <a:rPr lang="zh-CN" altLang="en-US" sz="1400">
                <a:solidFill>
                  <a:schemeClr val="bg1"/>
                </a:solidFill>
              </a:rPr>
              <a:t>等等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AF08C9-F0BA-490C-A6BB-446873B21786}"/>
              </a:ext>
            </a:extLst>
          </p:cNvPr>
          <p:cNvSpPr txBox="1"/>
          <p:nvPr/>
        </p:nvSpPr>
        <p:spPr>
          <a:xfrm>
            <a:off x="427391" y="2447508"/>
            <a:ext cx="4834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C000"/>
                </a:solidFill>
              </a:rPr>
              <a:t>主机指标收集：</a:t>
            </a:r>
            <a:endParaRPr lang="en-US" altLang="zh-CN" sz="14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借助当前主机上的普通用户身份，获取</a:t>
            </a:r>
            <a:r>
              <a:rPr lang="en-US" altLang="zh-CN" sz="1400">
                <a:solidFill>
                  <a:schemeClr val="bg1"/>
                </a:solidFill>
              </a:rPr>
              <a:t>CPU</a:t>
            </a:r>
            <a:r>
              <a:rPr lang="zh-CN" altLang="en-US" sz="1400">
                <a:solidFill>
                  <a:schemeClr val="bg1"/>
                </a:solidFill>
              </a:rPr>
              <a:t>、</a:t>
            </a:r>
            <a:r>
              <a:rPr lang="en-US" altLang="zh-CN" sz="1400">
                <a:solidFill>
                  <a:schemeClr val="bg1"/>
                </a:solidFill>
              </a:rPr>
              <a:t>memory</a:t>
            </a:r>
            <a:r>
              <a:rPr lang="zh-CN" altLang="en-US" sz="1400">
                <a:solidFill>
                  <a:schemeClr val="bg1"/>
                </a:solidFill>
              </a:rPr>
              <a:t>、</a:t>
            </a:r>
            <a:r>
              <a:rPr lang="en-US" altLang="zh-CN" sz="1400">
                <a:solidFill>
                  <a:schemeClr val="bg1"/>
                </a:solidFill>
              </a:rPr>
              <a:t>disk</a:t>
            </a:r>
            <a:r>
              <a:rPr lang="zh-CN" altLang="en-US" sz="1400">
                <a:solidFill>
                  <a:schemeClr val="bg1"/>
                </a:solidFill>
              </a:rPr>
              <a:t>、网络、进程信息。代表：</a:t>
            </a:r>
            <a:r>
              <a:rPr lang="en-US" altLang="zh-CN" sz="1400">
                <a:solidFill>
                  <a:schemeClr val="bg1"/>
                </a:solidFill>
              </a:rPr>
              <a:t>node_export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A327B0-49C5-4A10-BF96-28435FADAACD}"/>
              </a:ext>
            </a:extLst>
          </p:cNvPr>
          <p:cNvSpPr txBox="1"/>
          <p:nvPr/>
        </p:nvSpPr>
        <p:spPr>
          <a:xfrm>
            <a:off x="355856" y="3321181"/>
            <a:ext cx="4834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C000"/>
                </a:solidFill>
              </a:rPr>
              <a:t>软件指标收集：</a:t>
            </a:r>
            <a:endParaRPr lang="en-US" altLang="zh-CN" sz="14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软件所在主机的普通身份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软件内的登录凭证和相应权限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代表：</a:t>
            </a:r>
            <a:r>
              <a:rPr lang="en-US" altLang="zh-CN" sz="1400">
                <a:solidFill>
                  <a:schemeClr val="bg1"/>
                </a:solidFill>
              </a:rPr>
              <a:t>mysql_exporter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91A81A-F892-4D93-8D34-733224363B3B}"/>
              </a:ext>
            </a:extLst>
          </p:cNvPr>
          <p:cNvSpPr txBox="1"/>
          <p:nvPr/>
        </p:nvSpPr>
        <p:spPr>
          <a:xfrm>
            <a:off x="355856" y="4494297"/>
            <a:ext cx="4834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C000"/>
                </a:solidFill>
              </a:rPr>
              <a:t>系统指标收集</a:t>
            </a:r>
            <a:endParaRPr lang="en-US" altLang="zh-CN" sz="14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系统登录凭证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系统自带</a:t>
            </a:r>
            <a:r>
              <a:rPr lang="en-US" altLang="zh-CN" sz="1400">
                <a:solidFill>
                  <a:schemeClr val="bg1"/>
                </a:solidFill>
              </a:rPr>
              <a:t>metric</a:t>
            </a:r>
            <a:r>
              <a:rPr lang="zh-CN" altLang="en-US" sz="1400">
                <a:solidFill>
                  <a:schemeClr val="bg1"/>
                </a:solidFill>
              </a:rPr>
              <a:t>子系统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代表：</a:t>
            </a:r>
            <a:r>
              <a:rPr lang="en-US" altLang="zh-CN" sz="1400">
                <a:solidFill>
                  <a:schemeClr val="bg1"/>
                </a:solidFill>
              </a:rPr>
              <a:t>cloudwatch_export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171C64-9EDE-493B-8B8F-FE0411448BFB}"/>
              </a:ext>
            </a:extLst>
          </p:cNvPr>
          <p:cNvSpPr txBox="1"/>
          <p:nvPr/>
        </p:nvSpPr>
        <p:spPr>
          <a:xfrm>
            <a:off x="5001112" y="4679417"/>
            <a:ext cx="532068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适用场景：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记录纯数字时间序列方面表现和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面向服务器等硬件指标的监控和高动态的面向服务架构的监控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多维度的数据收集和强大的数据筛选查询语言适合微服务架构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它的搭建过程对硬件和服务没有强制的依赖关系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不适用场景：对数据要求</a:t>
            </a:r>
            <a:r>
              <a:rPr lang="en-US" altLang="zh-CN" sz="1400">
                <a:solidFill>
                  <a:schemeClr val="bg1"/>
                </a:solidFill>
              </a:rPr>
              <a:t>100%</a:t>
            </a:r>
            <a:r>
              <a:rPr lang="zh-CN" altLang="en-US" sz="1400">
                <a:solidFill>
                  <a:schemeClr val="bg1"/>
                </a:solidFill>
              </a:rPr>
              <a:t>准确，如实时计费系统</a:t>
            </a:r>
          </a:p>
        </p:txBody>
      </p:sp>
    </p:spTree>
    <p:extLst>
      <p:ext uri="{BB962C8B-B14F-4D97-AF65-F5344CB8AC3E}">
        <p14:creationId xmlns:p14="http://schemas.microsoft.com/office/powerpoint/2010/main" val="308227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39EA12-E30F-4F31-AC9B-FE938DF02EEF}"/>
              </a:ext>
            </a:extLst>
          </p:cNvPr>
          <p:cNvSpPr txBox="1"/>
          <p:nvPr/>
        </p:nvSpPr>
        <p:spPr>
          <a:xfrm>
            <a:off x="268771" y="90619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Prometheus install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5849A4-D0E2-48F6-89B2-2DC81BFF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128" y="781205"/>
            <a:ext cx="3057143" cy="24761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A5D170-95FE-4E48-8494-CB94046467E7}"/>
              </a:ext>
            </a:extLst>
          </p:cNvPr>
          <p:cNvSpPr txBox="1"/>
          <p:nvPr/>
        </p:nvSpPr>
        <p:spPr>
          <a:xfrm>
            <a:off x="482600" y="902846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安装：</a:t>
            </a:r>
            <a:r>
              <a:rPr lang="en-US" altLang="zh-CN" sz="1400">
                <a:solidFill>
                  <a:schemeClr val="bg1"/>
                </a:solidFill>
              </a:rPr>
              <a:t>Kubernetes Operator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411A3A-6B39-48AF-8644-047A370F06F2}"/>
              </a:ext>
            </a:extLst>
          </p:cNvPr>
          <p:cNvSpPr/>
          <p:nvPr/>
        </p:nvSpPr>
        <p:spPr>
          <a:xfrm>
            <a:off x="482600" y="1438075"/>
            <a:ext cx="3834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FFC000"/>
                </a:solidFill>
              </a:rPr>
              <a:t>https://github.com/prometheus-operator</a:t>
            </a:r>
          </a:p>
        </p:txBody>
      </p:sp>
    </p:spTree>
    <p:extLst>
      <p:ext uri="{BB962C8B-B14F-4D97-AF65-F5344CB8AC3E}">
        <p14:creationId xmlns:p14="http://schemas.microsoft.com/office/powerpoint/2010/main" val="98847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40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10152</TotalTime>
  <Words>709</Words>
  <Application>Microsoft Office PowerPoint</Application>
  <PresentationFormat>宽屏</PresentationFormat>
  <Paragraphs>87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dxx</dc:creator>
  <cp:lastModifiedBy>dxx</cp:lastModifiedBy>
  <cp:revision>23</cp:revision>
  <dcterms:created xsi:type="dcterms:W3CDTF">2023-04-05T04:03:34Z</dcterms:created>
  <dcterms:modified xsi:type="dcterms:W3CDTF">2023-04-12T05:20:48Z</dcterms:modified>
</cp:coreProperties>
</file>