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80" r:id="rId4"/>
    <p:sldId id="259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913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6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91CC21-9667-4625-953C-C8737E73E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FC1188-D5FF-47B0-A04B-E1D0AAEC2B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001670-6AA3-449C-807B-C5DA6B065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63C9D-A366-4B34-A60E-95EA289655D9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EAC02A-337D-42A3-97DD-658627FF1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EF25DD-12C6-44C9-A3EC-823AE41C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81E6-9051-455B-A32F-B316132CF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861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F69D8E-DDCE-4B73-A78C-639EDFD59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09DEC2-3D96-4FB6-A428-E418B0D1F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C5D2B2-4CEE-4673-A411-C725E4B30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63C9D-A366-4B34-A60E-95EA289655D9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472C37-23C4-49F9-BC57-1AA7C24B9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02BEA3-E2E3-49DD-86DE-0890F1B90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81E6-9051-455B-A32F-B316132CF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528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918C247-D8D8-40D0-9164-EEB51439A2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3EA144-A7D7-4869-832C-92B1A5D7E0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800C92-F7A6-4EA2-AB15-6E401ACBB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63C9D-A366-4B34-A60E-95EA289655D9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686C1C-07FE-494B-BD70-25B978040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9B3E5E-9DD7-42DC-A2B8-0667291B1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81E6-9051-455B-A32F-B316132CF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188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826D9A-B271-4FFD-9699-5E81FFD97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09083C-DB2F-468A-B2E7-048F1BB98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CBEB7F-CBD8-4B3A-8F53-55B22A640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63C9D-A366-4B34-A60E-95EA289655D9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E04B35-4C81-4D0C-B6ED-210F2648D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0A1F29-3845-4FFE-9D43-AD1277AD9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81E6-9051-455B-A32F-B316132CF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317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0DB374-00BA-4655-BB63-A50017C50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99D0B3-8449-4117-8838-CB3395DDE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3CE3C6-596D-41E4-A339-BB2FC732F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63C9D-A366-4B34-A60E-95EA289655D9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904193-2E6C-48B4-A0EA-BD37D933F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9CCFFB-DCD8-42FA-B45F-A7D393051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81E6-9051-455B-A32F-B316132CF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609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F419DC-3B15-4528-AF83-3460ECDC4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549009-7181-47FA-BCEC-3BBB3B9E0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059485-0809-4EB9-B6E4-D826F4153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619201-FA02-4C7E-ACDB-F176FEB7F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63C9D-A366-4B34-A60E-95EA289655D9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9C9DBD-9F0F-47EF-92F8-67CFABE06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19CA84-B234-453E-93FE-E5B1421B8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81E6-9051-455B-A32F-B316132CF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679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819030-3D83-4B49-BE3F-0DC842F3E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577B2A-35D7-4B3D-ADEE-AF4D7BFC3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B33FCC-B40E-4844-B00B-9CD6DB44D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B2A361A-5A78-4EEC-937C-38A08B672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2CDDD53-C920-4C03-8858-914E38C8BB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388CAFC-AAAA-4146-BD81-C6FAAFCA0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63C9D-A366-4B34-A60E-95EA289655D9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FCDEC65-0176-44D5-B1F5-63BECE618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E96F399-BDED-4F21-A79B-539F615E7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81E6-9051-455B-A32F-B316132CF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72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408BAF-08ED-4D77-AA38-2DE52FE51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9953C3-11E2-41C6-B621-E282DFBA1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63C9D-A366-4B34-A60E-95EA289655D9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A94D1E2-C782-4333-B030-06934AF6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0F2FBA-66E2-4E0D-B6C9-3940A941B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81E6-9051-455B-A32F-B316132CF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393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16A4B74-4859-4F41-A5A1-E65330847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63C9D-A366-4B34-A60E-95EA289655D9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07854C5-7FFE-4A69-9EBC-FA8297FCE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AA5166-35B9-4BD7-83FA-04D3A59AB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81E6-9051-455B-A32F-B316132CF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188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F11C0A-FE61-4CF0-94D5-0044FA43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BABC9C-D9F5-48FD-9E22-7D0E2D970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85BF76-06B5-4D14-8553-AFC1834BB1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275FE4-4354-4F60-BF29-C0366FE03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63C9D-A366-4B34-A60E-95EA289655D9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7FC957-627D-4250-8F99-CBC2550AF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66CB76-0985-4990-A05B-B4A0ADE2F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81E6-9051-455B-A32F-B316132CF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27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114954-9B09-4D08-93B6-B8126D296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B47B724-6EDA-4643-9E1F-CCCFFB1483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72A715-3E69-4D64-8278-9A26DE23D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78D952-118A-4E48-8BF8-E0AFB0D36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63C9D-A366-4B34-A60E-95EA289655D9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8E2FB0-78D4-4238-9281-DF31BB2A7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E27380-35EA-41D2-98D6-E52B1446C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81E6-9051-455B-A32F-B316132CF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961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3E08533-E677-48C9-8D13-720F8E90A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FAD951-E2F9-44EA-969B-5187E34E9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177A7B-FEF8-4016-B5B5-5FB7516B9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63C9D-A366-4B34-A60E-95EA289655D9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9B1297-D085-438B-97AB-10284FA2D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8E5B5B-FB84-49D2-8511-8ED893D94D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D81E6-9051-455B-A32F-B316132CF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771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222DD1D-8530-4F82-A6F2-82CCC5A60AF2}"/>
              </a:ext>
            </a:extLst>
          </p:cNvPr>
          <p:cNvSpPr txBox="1"/>
          <p:nvPr/>
        </p:nvSpPr>
        <p:spPr>
          <a:xfrm>
            <a:off x="3121468" y="2782669"/>
            <a:ext cx="5949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>
                <a:solidFill>
                  <a:schemeClr val="bg1"/>
                </a:solidFill>
              </a:rPr>
              <a:t>K8s</a:t>
            </a:r>
            <a:r>
              <a:rPr lang="zh-CN" altLang="en-US" sz="3600">
                <a:solidFill>
                  <a:schemeClr val="bg1"/>
                </a:solidFill>
              </a:rPr>
              <a:t>网络模型原理刨析与实践</a:t>
            </a:r>
            <a:endParaRPr lang="en-US" altLang="zh-CN" sz="3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128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00A086-A834-4FB7-BACF-FA1237DA6531}"/>
              </a:ext>
            </a:extLst>
          </p:cNvPr>
          <p:cNvSpPr txBox="1"/>
          <p:nvPr/>
        </p:nvSpPr>
        <p:spPr>
          <a:xfrm>
            <a:off x="268771" y="90619"/>
            <a:ext cx="32576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 b="1">
                <a:solidFill>
                  <a:schemeClr val="bg1"/>
                </a:solidFill>
              </a:rPr>
              <a:t>Service </a:t>
            </a:r>
            <a:r>
              <a:rPr lang="zh-CN" altLang="en-US" sz="3200" b="1">
                <a:solidFill>
                  <a:schemeClr val="bg1"/>
                </a:solidFill>
              </a:rPr>
              <a:t>服务发现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7137EFD-F1AE-4E0F-A9CC-59EE6275D3FC}"/>
              </a:ext>
            </a:extLst>
          </p:cNvPr>
          <p:cNvSpPr txBox="1"/>
          <p:nvPr/>
        </p:nvSpPr>
        <p:spPr>
          <a:xfrm>
            <a:off x="545930" y="879676"/>
            <a:ext cx="13516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zh-CN" altLang="en-US" sz="1600">
                <a:solidFill>
                  <a:srgbClr val="FFC000"/>
                </a:solidFill>
              </a:rPr>
              <a:t>环境变量</a:t>
            </a:r>
            <a:endParaRPr lang="en-US" altLang="zh-CN" sz="1600">
              <a:solidFill>
                <a:srgbClr val="FFC000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zh-CN" altLang="en-US" sz="1600">
                <a:solidFill>
                  <a:srgbClr val="FFC000"/>
                </a:solidFill>
              </a:rPr>
              <a:t>域名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99C2A97-0670-470E-9224-8D14039B31E2}"/>
              </a:ext>
            </a:extLst>
          </p:cNvPr>
          <p:cNvSpPr txBox="1"/>
          <p:nvPr/>
        </p:nvSpPr>
        <p:spPr>
          <a:xfrm>
            <a:off x="545930" y="1668733"/>
            <a:ext cx="63385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>
                <a:solidFill>
                  <a:schemeClr val="bg1"/>
                </a:solidFill>
              </a:rPr>
              <a:t>环境变量：</a:t>
            </a:r>
            <a:r>
              <a:rPr lang="en-US" altLang="zh-CN" sz="1600">
                <a:solidFill>
                  <a:schemeClr val="bg1"/>
                </a:solidFill>
              </a:rPr>
              <a:t>Kubelet</a:t>
            </a:r>
            <a:r>
              <a:rPr lang="zh-CN" altLang="en-US" sz="1600">
                <a:solidFill>
                  <a:schemeClr val="bg1"/>
                </a:solidFill>
              </a:rPr>
              <a:t>为每个</a:t>
            </a:r>
            <a:r>
              <a:rPr lang="en-US" altLang="zh-CN" sz="1600">
                <a:solidFill>
                  <a:schemeClr val="bg1"/>
                </a:solidFill>
              </a:rPr>
              <a:t>Pod</a:t>
            </a:r>
            <a:r>
              <a:rPr lang="zh-CN" altLang="en-US" sz="1600">
                <a:solidFill>
                  <a:schemeClr val="bg1"/>
                </a:solidFill>
              </a:rPr>
              <a:t>注入所有</a:t>
            </a:r>
            <a:r>
              <a:rPr lang="en-US" altLang="zh-CN" sz="1600">
                <a:solidFill>
                  <a:schemeClr val="bg1"/>
                </a:solidFill>
              </a:rPr>
              <a:t>Service</a:t>
            </a:r>
            <a:r>
              <a:rPr lang="zh-CN" altLang="en-US" sz="1600">
                <a:solidFill>
                  <a:schemeClr val="bg1"/>
                </a:solidFill>
              </a:rPr>
              <a:t>的环境变量信息，如：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1B444E0-C5E3-438D-9316-6722A9212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964" y="2123161"/>
            <a:ext cx="4028656" cy="128481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55AD0E2-2267-499A-9223-6ABE920A660E}"/>
              </a:ext>
            </a:extLst>
          </p:cNvPr>
          <p:cNvSpPr txBox="1"/>
          <p:nvPr/>
        </p:nvSpPr>
        <p:spPr>
          <a:xfrm>
            <a:off x="545929" y="3523849"/>
            <a:ext cx="52918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>
                <a:solidFill>
                  <a:schemeClr val="bg1"/>
                </a:solidFill>
              </a:rPr>
              <a:t>缺点：环境变量洪泛，</a:t>
            </a:r>
            <a:r>
              <a:rPr lang="en-US" altLang="zh-CN" sz="1600">
                <a:solidFill>
                  <a:schemeClr val="bg1"/>
                </a:solidFill>
              </a:rPr>
              <a:t>docker</a:t>
            </a:r>
            <a:r>
              <a:rPr lang="zh-CN" altLang="en-US" sz="1600">
                <a:solidFill>
                  <a:schemeClr val="bg1"/>
                </a:solidFill>
              </a:rPr>
              <a:t>启动参数过长导致容器失败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2936A16-008A-4166-ABF0-C7A0927F647F}"/>
              </a:ext>
            </a:extLst>
          </p:cNvPr>
          <p:cNvSpPr txBox="1"/>
          <p:nvPr/>
        </p:nvSpPr>
        <p:spPr>
          <a:xfrm>
            <a:off x="545929" y="4066685"/>
            <a:ext cx="78245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>
                <a:solidFill>
                  <a:schemeClr val="bg1"/>
                </a:solidFill>
              </a:rPr>
              <a:t>域名：假设</a:t>
            </a:r>
            <a:r>
              <a:rPr lang="en-US" altLang="zh-CN" sz="1600">
                <a:solidFill>
                  <a:schemeClr val="bg1"/>
                </a:solidFill>
              </a:rPr>
              <a:t>Service</a:t>
            </a:r>
            <a:r>
              <a:rPr lang="zh-CN" altLang="en-US" sz="1600">
                <a:solidFill>
                  <a:schemeClr val="bg1"/>
                </a:solidFill>
              </a:rPr>
              <a:t>（</a:t>
            </a:r>
            <a:r>
              <a:rPr lang="en-US" altLang="zh-CN" sz="1600">
                <a:solidFill>
                  <a:schemeClr val="bg1"/>
                </a:solidFill>
              </a:rPr>
              <a:t>my-svc</a:t>
            </a:r>
            <a:r>
              <a:rPr lang="zh-CN" altLang="en-US" sz="1600">
                <a:solidFill>
                  <a:schemeClr val="bg1"/>
                </a:solidFill>
              </a:rPr>
              <a:t>）在</a:t>
            </a:r>
            <a:r>
              <a:rPr lang="en-US" altLang="zh-CN" sz="1600">
                <a:solidFill>
                  <a:schemeClr val="bg1"/>
                </a:solidFill>
              </a:rPr>
              <a:t>namespace</a:t>
            </a:r>
            <a:r>
              <a:rPr lang="zh-CN" altLang="en-US" sz="1600">
                <a:solidFill>
                  <a:schemeClr val="bg1"/>
                </a:solidFill>
              </a:rPr>
              <a:t>（</a:t>
            </a:r>
            <a:r>
              <a:rPr lang="en-US" altLang="zh-CN" sz="1600">
                <a:solidFill>
                  <a:schemeClr val="bg1"/>
                </a:solidFill>
              </a:rPr>
              <a:t>my-ns</a:t>
            </a:r>
            <a:r>
              <a:rPr lang="zh-CN" altLang="en-US" sz="1600">
                <a:solidFill>
                  <a:schemeClr val="bg1"/>
                </a:solidFill>
              </a:rPr>
              <a:t>）中，暴露名为</a:t>
            </a:r>
            <a:r>
              <a:rPr lang="en-US" altLang="zh-CN" sz="1600">
                <a:solidFill>
                  <a:schemeClr val="bg1"/>
                </a:solidFill>
              </a:rPr>
              <a:t>http</a:t>
            </a:r>
            <a:r>
              <a:rPr lang="zh-CN" altLang="en-US" sz="1600">
                <a:solidFill>
                  <a:schemeClr val="bg1"/>
                </a:solidFill>
              </a:rPr>
              <a:t>的</a:t>
            </a:r>
            <a:r>
              <a:rPr lang="en-US" altLang="zh-CN" sz="1600">
                <a:solidFill>
                  <a:schemeClr val="bg1"/>
                </a:solidFill>
              </a:rPr>
              <a:t>TCP</a:t>
            </a:r>
            <a:r>
              <a:rPr lang="zh-CN" altLang="en-US" sz="1600">
                <a:solidFill>
                  <a:schemeClr val="bg1"/>
                </a:solidFill>
              </a:rPr>
              <a:t>端口：</a:t>
            </a:r>
            <a:endParaRPr lang="en-US" altLang="zh-CN" sz="16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bg1"/>
                </a:solidFill>
              </a:rPr>
              <a:t>A</a:t>
            </a:r>
            <a:r>
              <a:rPr lang="zh-CN" altLang="en-US" sz="1600">
                <a:solidFill>
                  <a:schemeClr val="bg1"/>
                </a:solidFill>
              </a:rPr>
              <a:t>记录</a:t>
            </a:r>
            <a:r>
              <a:rPr lang="en-US" altLang="zh-CN" sz="1600">
                <a:solidFill>
                  <a:schemeClr val="bg1"/>
                </a:solidFill>
              </a:rPr>
              <a:t>: my-svc.my-ns  </a:t>
            </a:r>
            <a:r>
              <a:rPr lang="en-US" altLang="zh-CN" sz="1600">
                <a:solidFill>
                  <a:schemeClr val="bg1"/>
                </a:solidFill>
                <a:sym typeface="Wingdings" panose="05000000000000000000" pitchFamily="2" charset="2"/>
              </a:rPr>
              <a:t> Cluster IP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bg1"/>
                </a:solidFill>
                <a:sym typeface="Wingdings" panose="05000000000000000000" pitchFamily="2" charset="2"/>
              </a:rPr>
              <a:t>SRV</a:t>
            </a:r>
            <a:r>
              <a:rPr lang="zh-CN" altLang="en-US" sz="1600">
                <a:solidFill>
                  <a:schemeClr val="bg1"/>
                </a:solidFill>
                <a:sym typeface="Wingdings" panose="05000000000000000000" pitchFamily="2" charset="2"/>
              </a:rPr>
              <a:t>记录：</a:t>
            </a:r>
            <a:r>
              <a:rPr lang="en-US" altLang="zh-CN" sz="1600">
                <a:solidFill>
                  <a:schemeClr val="bg1"/>
                </a:solidFill>
                <a:sym typeface="Wingdings" panose="05000000000000000000" pitchFamily="2" charset="2"/>
              </a:rPr>
              <a:t>_http._tcp.my-svc.my-ns  http</a:t>
            </a:r>
            <a:r>
              <a:rPr lang="zh-CN" altLang="en-US" sz="1600">
                <a:solidFill>
                  <a:schemeClr val="bg1"/>
                </a:solidFill>
                <a:sym typeface="Wingdings" panose="05000000000000000000" pitchFamily="2" charset="2"/>
              </a:rPr>
              <a:t>端口号 </a:t>
            </a:r>
            <a:endParaRPr lang="zh-CN" altLang="en-US" sz="1600">
              <a:solidFill>
                <a:schemeClr val="bg1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69977B7-74F9-4F0C-A456-681B77DD4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941" y="2294128"/>
            <a:ext cx="5038095" cy="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956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ECF92BA-64C6-44F4-A6A8-59A4E114E604}"/>
              </a:ext>
            </a:extLst>
          </p:cNvPr>
          <p:cNvSpPr txBox="1"/>
          <p:nvPr/>
        </p:nvSpPr>
        <p:spPr>
          <a:xfrm>
            <a:off x="268771" y="90619"/>
            <a:ext cx="31454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 b="1">
                <a:solidFill>
                  <a:schemeClr val="bg1"/>
                </a:solidFill>
              </a:rPr>
              <a:t>Service</a:t>
            </a:r>
            <a:r>
              <a:rPr lang="zh-CN" altLang="en-US" sz="3200" b="1">
                <a:solidFill>
                  <a:schemeClr val="bg1"/>
                </a:solidFill>
              </a:rPr>
              <a:t>外部访问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1D2022E-525D-4783-BFB8-75225A07F32F}"/>
              </a:ext>
            </a:extLst>
          </p:cNvPr>
          <p:cNvSpPr txBox="1"/>
          <p:nvPr/>
        </p:nvSpPr>
        <p:spPr>
          <a:xfrm>
            <a:off x="316854" y="937550"/>
            <a:ext cx="57791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>
                <a:solidFill>
                  <a:schemeClr val="bg1"/>
                </a:solidFill>
              </a:rPr>
              <a:t>使用</a:t>
            </a:r>
            <a:r>
              <a:rPr lang="en-US" altLang="zh-CN" sz="1600">
                <a:solidFill>
                  <a:schemeClr val="bg1"/>
                </a:solidFill>
              </a:rPr>
              <a:t>NodePort</a:t>
            </a:r>
            <a:r>
              <a:rPr lang="zh-CN" altLang="en-US" sz="1600">
                <a:solidFill>
                  <a:schemeClr val="bg1"/>
                </a:solidFill>
              </a:rPr>
              <a:t>类型的</a:t>
            </a:r>
            <a:r>
              <a:rPr lang="en-US" altLang="zh-CN" sz="1600">
                <a:solidFill>
                  <a:schemeClr val="bg1"/>
                </a:solidFill>
              </a:rPr>
              <a:t>Service</a:t>
            </a:r>
            <a:r>
              <a:rPr lang="zh-CN" altLang="en-US" sz="1600">
                <a:solidFill>
                  <a:schemeClr val="bg1"/>
                </a:solidFill>
              </a:rPr>
              <a:t>：要求</a:t>
            </a:r>
            <a:r>
              <a:rPr lang="en-US" altLang="zh-CN" sz="1600">
                <a:solidFill>
                  <a:schemeClr val="bg1"/>
                </a:solidFill>
              </a:rPr>
              <a:t>Node</a:t>
            </a:r>
            <a:r>
              <a:rPr lang="zh-CN" altLang="en-US" sz="1600">
                <a:solidFill>
                  <a:schemeClr val="bg1"/>
                </a:solidFill>
              </a:rPr>
              <a:t>有对外可访问的</a:t>
            </a:r>
            <a:r>
              <a:rPr lang="en-US" altLang="zh-CN" sz="1600">
                <a:solidFill>
                  <a:schemeClr val="bg1"/>
                </a:solidFill>
              </a:rPr>
              <a:t>IP</a:t>
            </a:r>
          </a:p>
          <a:p>
            <a:pPr algn="l"/>
            <a:endParaRPr lang="en-US" altLang="zh-CN" sz="1600">
              <a:solidFill>
                <a:schemeClr val="bg1"/>
              </a:solidFill>
            </a:endParaRPr>
          </a:p>
          <a:p>
            <a:pPr algn="l"/>
            <a:r>
              <a:rPr lang="zh-CN" altLang="en-US" sz="1600">
                <a:solidFill>
                  <a:schemeClr val="bg1"/>
                </a:solidFill>
              </a:rPr>
              <a:t>使用</a:t>
            </a:r>
            <a:r>
              <a:rPr lang="en-US" altLang="zh-CN" sz="1600">
                <a:solidFill>
                  <a:schemeClr val="bg1"/>
                </a:solidFill>
              </a:rPr>
              <a:t>LoadBalancer</a:t>
            </a:r>
            <a:r>
              <a:rPr lang="zh-CN" altLang="en-US" sz="1600">
                <a:solidFill>
                  <a:schemeClr val="bg1"/>
                </a:solidFill>
              </a:rPr>
              <a:t>类型的</a:t>
            </a:r>
            <a:r>
              <a:rPr lang="en-US" altLang="zh-CN" sz="1600">
                <a:solidFill>
                  <a:schemeClr val="bg1"/>
                </a:solidFill>
              </a:rPr>
              <a:t>Service</a:t>
            </a:r>
            <a:r>
              <a:rPr lang="zh-CN" altLang="en-US" sz="1600">
                <a:solidFill>
                  <a:schemeClr val="bg1"/>
                </a:solidFill>
              </a:rPr>
              <a:t>：要求在特定的云服务上跑</a:t>
            </a:r>
            <a:r>
              <a:rPr lang="en-US" altLang="zh-CN" sz="1600">
                <a:solidFill>
                  <a:schemeClr val="bg1"/>
                </a:solidFill>
              </a:rPr>
              <a:t>K8s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722358E-49C7-4068-9787-C0FBC8C3B188}"/>
              </a:ext>
            </a:extLst>
          </p:cNvPr>
          <p:cNvSpPr txBox="1"/>
          <p:nvPr/>
        </p:nvSpPr>
        <p:spPr>
          <a:xfrm>
            <a:off x="439839" y="2314937"/>
            <a:ext cx="6386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>
                <a:solidFill>
                  <a:srgbClr val="FFC000"/>
                </a:solidFill>
              </a:rPr>
              <a:t>Service </a:t>
            </a:r>
            <a:r>
              <a:rPr lang="zh-CN" altLang="en-US" sz="1600">
                <a:solidFill>
                  <a:srgbClr val="FFC000"/>
                </a:solidFill>
              </a:rPr>
              <a:t>只提供</a:t>
            </a:r>
            <a:r>
              <a:rPr lang="en-US" altLang="zh-CN" sz="1600">
                <a:solidFill>
                  <a:srgbClr val="FFC000"/>
                </a:solidFill>
              </a:rPr>
              <a:t>L4</a:t>
            </a:r>
            <a:r>
              <a:rPr lang="zh-CN" altLang="en-US" sz="1600">
                <a:solidFill>
                  <a:srgbClr val="FFC000"/>
                </a:solidFill>
              </a:rPr>
              <a:t>负载均衡，二没有</a:t>
            </a:r>
            <a:r>
              <a:rPr lang="en-US" altLang="zh-CN" sz="1600">
                <a:solidFill>
                  <a:srgbClr val="FFC000"/>
                </a:solidFill>
              </a:rPr>
              <a:t>L7</a:t>
            </a:r>
            <a:r>
              <a:rPr lang="zh-CN" altLang="en-US" sz="1600">
                <a:solidFill>
                  <a:srgbClr val="FFC000"/>
                </a:solidFill>
              </a:rPr>
              <a:t>功能，此时便需要</a:t>
            </a:r>
            <a:r>
              <a:rPr lang="en-US" altLang="zh-CN" sz="1600">
                <a:solidFill>
                  <a:srgbClr val="FFC000"/>
                </a:solidFill>
              </a:rPr>
              <a:t>ingress</a:t>
            </a:r>
            <a:r>
              <a:rPr lang="zh-CN" altLang="en-US" sz="1600">
                <a:solidFill>
                  <a:srgbClr val="FFC000"/>
                </a:solidFill>
              </a:rPr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1685480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34E6517-0755-4099-890D-3F1B53B1E205}"/>
              </a:ext>
            </a:extLst>
          </p:cNvPr>
          <p:cNvSpPr txBox="1"/>
          <p:nvPr/>
        </p:nvSpPr>
        <p:spPr>
          <a:xfrm>
            <a:off x="268771" y="90619"/>
            <a:ext cx="15135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 b="1">
                <a:solidFill>
                  <a:schemeClr val="bg1"/>
                </a:solidFill>
              </a:rPr>
              <a:t>Ingress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3620AB9-7F5B-484E-A0F2-887948C6E31D}"/>
              </a:ext>
            </a:extLst>
          </p:cNvPr>
          <p:cNvSpPr txBox="1"/>
          <p:nvPr/>
        </p:nvSpPr>
        <p:spPr>
          <a:xfrm>
            <a:off x="303321" y="925974"/>
            <a:ext cx="686438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>
                <a:solidFill>
                  <a:schemeClr val="bg1"/>
                </a:solidFill>
              </a:rPr>
              <a:t>Ingress</a:t>
            </a:r>
            <a:r>
              <a:rPr lang="zh-CN" altLang="en-US" sz="1600">
                <a:solidFill>
                  <a:schemeClr val="bg1"/>
                </a:solidFill>
              </a:rPr>
              <a:t>时授权入站连接到集群服务的规则集合</a:t>
            </a:r>
            <a:endParaRPr lang="en-US" altLang="zh-CN" sz="1600">
              <a:solidFill>
                <a:schemeClr val="bg1"/>
              </a:solidFill>
            </a:endParaRPr>
          </a:p>
          <a:p>
            <a:pPr algn="l"/>
            <a:endParaRPr lang="en-US" altLang="zh-CN" sz="16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bg1"/>
                </a:solidFill>
              </a:rPr>
              <a:t>支持通过</a:t>
            </a:r>
            <a:r>
              <a:rPr lang="en-US" altLang="zh-CN" sz="1600">
                <a:solidFill>
                  <a:schemeClr val="bg1"/>
                </a:solidFill>
              </a:rPr>
              <a:t>URL</a:t>
            </a:r>
            <a:r>
              <a:rPr lang="zh-CN" altLang="en-US" sz="1600">
                <a:solidFill>
                  <a:schemeClr val="bg1"/>
                </a:solidFill>
              </a:rPr>
              <a:t>方式将</a:t>
            </a:r>
            <a:r>
              <a:rPr lang="en-US" altLang="zh-CN" sz="1600">
                <a:solidFill>
                  <a:schemeClr val="bg1"/>
                </a:solidFill>
              </a:rPr>
              <a:t>Service</a:t>
            </a:r>
            <a:r>
              <a:rPr lang="zh-CN" altLang="en-US" sz="1600">
                <a:solidFill>
                  <a:schemeClr val="bg1"/>
                </a:solidFill>
              </a:rPr>
              <a:t>暴露到</a:t>
            </a:r>
            <a:r>
              <a:rPr lang="en-US" altLang="zh-CN" sz="1600">
                <a:solidFill>
                  <a:schemeClr val="bg1"/>
                </a:solidFill>
              </a:rPr>
              <a:t>k8s</a:t>
            </a:r>
            <a:r>
              <a:rPr lang="zh-CN" altLang="en-US" sz="1600">
                <a:solidFill>
                  <a:schemeClr val="bg1"/>
                </a:solidFill>
              </a:rPr>
              <a:t>集群外，</a:t>
            </a:r>
            <a:r>
              <a:rPr lang="en-US" altLang="zh-CN" sz="1600">
                <a:solidFill>
                  <a:schemeClr val="bg1"/>
                </a:solidFill>
              </a:rPr>
              <a:t>Service</a:t>
            </a:r>
            <a:r>
              <a:rPr lang="zh-CN" altLang="en-US" sz="1600">
                <a:solidFill>
                  <a:schemeClr val="bg1"/>
                </a:solidFill>
              </a:rPr>
              <a:t>之上的</a:t>
            </a:r>
            <a:r>
              <a:rPr lang="en-US" altLang="zh-CN" sz="1600">
                <a:solidFill>
                  <a:schemeClr val="bg1"/>
                </a:solidFill>
              </a:rPr>
              <a:t>L7</a:t>
            </a:r>
            <a:r>
              <a:rPr lang="zh-CN" altLang="en-US" sz="1600">
                <a:solidFill>
                  <a:schemeClr val="bg1"/>
                </a:solidFill>
              </a:rPr>
              <a:t>访问入口</a:t>
            </a:r>
            <a:endParaRPr lang="en-US" altLang="zh-CN" sz="16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bg1"/>
                </a:solidFill>
              </a:rPr>
              <a:t>支持自定义</a:t>
            </a:r>
            <a:r>
              <a:rPr lang="en-US" altLang="zh-CN" sz="1600">
                <a:solidFill>
                  <a:schemeClr val="bg1"/>
                </a:solidFill>
              </a:rPr>
              <a:t>Service</a:t>
            </a:r>
            <a:r>
              <a:rPr lang="zh-CN" altLang="en-US" sz="1600">
                <a:solidFill>
                  <a:schemeClr val="bg1"/>
                </a:solidFill>
              </a:rPr>
              <a:t>的访问策略</a:t>
            </a:r>
            <a:endParaRPr lang="en-US" altLang="zh-CN" sz="16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bg1"/>
                </a:solidFill>
              </a:rPr>
              <a:t>提供按域名访问的虚拟主机功能</a:t>
            </a:r>
            <a:endParaRPr lang="en-US" altLang="zh-CN" sz="16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bg1"/>
                </a:solidFill>
              </a:rPr>
              <a:t>支持</a:t>
            </a:r>
            <a:r>
              <a:rPr lang="en-US" altLang="zh-CN" sz="1600">
                <a:solidFill>
                  <a:schemeClr val="bg1"/>
                </a:solidFill>
              </a:rPr>
              <a:t>TLS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743449F-5697-4CEB-9CC5-090874FCA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774" y="2061932"/>
            <a:ext cx="4382815" cy="384852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AA46404-D9A0-46A9-A72A-3F0C399AC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5511" y="2143339"/>
            <a:ext cx="3409524" cy="3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800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6F193E3-F12A-4D3D-90F5-C80613D702F2}"/>
              </a:ext>
            </a:extLst>
          </p:cNvPr>
          <p:cNvSpPr txBox="1"/>
          <p:nvPr/>
        </p:nvSpPr>
        <p:spPr>
          <a:xfrm>
            <a:off x="268771" y="90619"/>
            <a:ext cx="18870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 b="1">
                <a:solidFill>
                  <a:schemeClr val="bg1"/>
                </a:solidFill>
              </a:rPr>
              <a:t>CoreDNS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53F5366-4B56-42D0-A91E-A90A06A96068}"/>
              </a:ext>
            </a:extLst>
          </p:cNvPr>
          <p:cNvSpPr txBox="1"/>
          <p:nvPr/>
        </p:nvSpPr>
        <p:spPr>
          <a:xfrm>
            <a:off x="567159" y="1041722"/>
            <a:ext cx="51876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>
                <a:solidFill>
                  <a:schemeClr val="bg1"/>
                </a:solidFill>
              </a:rPr>
              <a:t>解析</a:t>
            </a:r>
            <a:r>
              <a:rPr lang="en-US" altLang="zh-CN" sz="1600">
                <a:solidFill>
                  <a:schemeClr val="bg1"/>
                </a:solidFill>
              </a:rPr>
              <a:t>Pod</a:t>
            </a:r>
            <a:r>
              <a:rPr lang="zh-CN" altLang="en-US" sz="1600">
                <a:solidFill>
                  <a:schemeClr val="bg1"/>
                </a:solidFill>
              </a:rPr>
              <a:t>和</a:t>
            </a:r>
            <a:r>
              <a:rPr lang="en-US" altLang="zh-CN" sz="1600">
                <a:solidFill>
                  <a:schemeClr val="bg1"/>
                </a:solidFill>
              </a:rPr>
              <a:t>Service</a:t>
            </a:r>
            <a:r>
              <a:rPr lang="zh-CN" altLang="en-US" sz="1600">
                <a:solidFill>
                  <a:schemeClr val="bg1"/>
                </a:solidFill>
              </a:rPr>
              <a:t>的域名，</a:t>
            </a:r>
            <a:r>
              <a:rPr lang="en-US" altLang="zh-CN" sz="1600">
                <a:solidFill>
                  <a:schemeClr val="bg1"/>
                </a:solidFill>
              </a:rPr>
              <a:t>K8s</a:t>
            </a:r>
            <a:r>
              <a:rPr lang="zh-CN" altLang="en-US" sz="1600">
                <a:solidFill>
                  <a:schemeClr val="bg1"/>
                </a:solidFill>
              </a:rPr>
              <a:t>集群内</a:t>
            </a:r>
            <a:r>
              <a:rPr lang="en-US" altLang="zh-CN" sz="1600">
                <a:solidFill>
                  <a:schemeClr val="bg1"/>
                </a:solidFill>
              </a:rPr>
              <a:t>Pod</a:t>
            </a:r>
            <a:r>
              <a:rPr lang="zh-CN" altLang="en-US" sz="1600">
                <a:solidFill>
                  <a:schemeClr val="bg1"/>
                </a:solidFill>
              </a:rPr>
              <a:t>使用</a:t>
            </a:r>
            <a:endParaRPr lang="en-US" altLang="zh-CN" sz="1600">
              <a:solidFill>
                <a:schemeClr val="bg1"/>
              </a:solidFill>
            </a:endParaRPr>
          </a:p>
          <a:p>
            <a:pPr algn="l"/>
            <a:endParaRPr lang="en-US" altLang="zh-CN" sz="1600">
              <a:solidFill>
                <a:schemeClr val="bg1"/>
              </a:solidFill>
            </a:endParaRPr>
          </a:p>
          <a:p>
            <a:pPr algn="l"/>
            <a:r>
              <a:rPr lang="en-US" altLang="zh-CN" sz="1600">
                <a:solidFill>
                  <a:schemeClr val="bg1"/>
                </a:solidFill>
              </a:rPr>
              <a:t>Kubelet </a:t>
            </a:r>
            <a:r>
              <a:rPr lang="zh-CN" altLang="en-US" sz="1600">
                <a:solidFill>
                  <a:schemeClr val="bg1"/>
                </a:solidFill>
              </a:rPr>
              <a:t>配置 </a:t>
            </a:r>
            <a:r>
              <a:rPr lang="en-US" altLang="zh-CN" sz="1600">
                <a:solidFill>
                  <a:schemeClr val="bg1"/>
                </a:solidFill>
              </a:rPr>
              <a:t>cluster-dns</a:t>
            </a:r>
            <a:r>
              <a:rPr lang="zh-CN" altLang="en-US" sz="1600">
                <a:solidFill>
                  <a:schemeClr val="bg1"/>
                </a:solidFill>
              </a:rPr>
              <a:t>吧</a:t>
            </a:r>
            <a:r>
              <a:rPr lang="en-US" altLang="zh-CN" sz="1600">
                <a:solidFill>
                  <a:schemeClr val="bg1"/>
                </a:solidFill>
              </a:rPr>
              <a:t>DNS</a:t>
            </a:r>
            <a:r>
              <a:rPr lang="zh-CN" altLang="en-US" sz="1600">
                <a:solidFill>
                  <a:schemeClr val="bg1"/>
                </a:solidFill>
              </a:rPr>
              <a:t>的静态</a:t>
            </a:r>
            <a:r>
              <a:rPr lang="en-US" altLang="zh-CN" sz="1600">
                <a:solidFill>
                  <a:schemeClr val="bg1"/>
                </a:solidFill>
              </a:rPr>
              <a:t>IP</a:t>
            </a:r>
            <a:r>
              <a:rPr lang="zh-CN" altLang="en-US" sz="1600">
                <a:solidFill>
                  <a:schemeClr val="bg1"/>
                </a:solidFill>
              </a:rPr>
              <a:t>传递给每个容器</a:t>
            </a:r>
            <a:endParaRPr lang="en-US" altLang="zh-CN" sz="1600">
              <a:solidFill>
                <a:schemeClr val="bg1"/>
              </a:solidFill>
            </a:endParaRPr>
          </a:p>
          <a:p>
            <a:pPr algn="l"/>
            <a:r>
              <a:rPr lang="en-US" altLang="zh-CN" sz="1600">
                <a:solidFill>
                  <a:schemeClr val="bg1"/>
                </a:solidFill>
              </a:rPr>
              <a:t>Kubelet</a:t>
            </a:r>
            <a:r>
              <a:rPr lang="zh-CN" altLang="en-US" sz="1600">
                <a:solidFill>
                  <a:schemeClr val="bg1"/>
                </a:solidFill>
              </a:rPr>
              <a:t>传入 </a:t>
            </a:r>
            <a:r>
              <a:rPr lang="en-US" altLang="zh-CN" sz="1600">
                <a:solidFill>
                  <a:schemeClr val="bg1"/>
                </a:solidFill>
              </a:rPr>
              <a:t>cluster-domain</a:t>
            </a:r>
            <a:r>
              <a:rPr lang="zh-CN" altLang="en-US" sz="1600">
                <a:solidFill>
                  <a:schemeClr val="bg1"/>
                </a:solidFill>
              </a:rPr>
              <a:t>配置为伪域名</a:t>
            </a:r>
            <a:endParaRPr lang="en-US" altLang="zh-CN" sz="1600">
              <a:solidFill>
                <a:schemeClr val="bg1"/>
              </a:solidFill>
            </a:endParaRPr>
          </a:p>
          <a:p>
            <a:pPr algn="l"/>
            <a:endParaRPr lang="en-US" altLang="zh-CN" sz="160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1820396-1AFA-48CA-8215-74ADD7947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857" y="3124238"/>
            <a:ext cx="5514286" cy="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3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7149225-880C-48AB-BD86-3C8A9A33C0F5}"/>
              </a:ext>
            </a:extLst>
          </p:cNvPr>
          <p:cNvSpPr txBox="1"/>
          <p:nvPr/>
        </p:nvSpPr>
        <p:spPr>
          <a:xfrm>
            <a:off x="268771" y="90619"/>
            <a:ext cx="24801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 b="1">
                <a:solidFill>
                  <a:schemeClr val="bg1"/>
                </a:solidFill>
              </a:rPr>
              <a:t>K8s</a:t>
            </a:r>
            <a:r>
              <a:rPr lang="zh-CN" altLang="en-US" sz="3200" b="1">
                <a:solidFill>
                  <a:schemeClr val="bg1"/>
                </a:solidFill>
              </a:rPr>
              <a:t>网络隔离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94A2C7B-B45A-4923-8434-0C6D22690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293" y="278834"/>
            <a:ext cx="7266218" cy="241115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235649D-B54E-4141-874D-46B83F6418DC}"/>
              </a:ext>
            </a:extLst>
          </p:cNvPr>
          <p:cNvSpPr txBox="1"/>
          <p:nvPr/>
        </p:nvSpPr>
        <p:spPr>
          <a:xfrm>
            <a:off x="455558" y="2971110"/>
            <a:ext cx="675547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>
                <a:solidFill>
                  <a:schemeClr val="bg1"/>
                </a:solidFill>
              </a:rPr>
              <a:t>默认没有网络限制，“全网通”；网络插件实现</a:t>
            </a:r>
            <a:r>
              <a:rPr lang="en-US" altLang="zh-CN" sz="1600">
                <a:solidFill>
                  <a:schemeClr val="bg1"/>
                </a:solidFill>
              </a:rPr>
              <a:t>Policy Controller</a:t>
            </a:r>
          </a:p>
          <a:p>
            <a:pPr algn="l"/>
            <a:endParaRPr lang="en-US" altLang="zh-CN" sz="1600">
              <a:solidFill>
                <a:schemeClr val="bg1"/>
              </a:solidFill>
            </a:endParaRPr>
          </a:p>
          <a:p>
            <a:pPr algn="l"/>
            <a:r>
              <a:rPr lang="zh-CN" altLang="en-US" sz="1600">
                <a:solidFill>
                  <a:schemeClr val="bg1"/>
                </a:solidFill>
              </a:rPr>
              <a:t>不同的</a:t>
            </a:r>
            <a:r>
              <a:rPr lang="en-US" altLang="zh-CN" sz="1600">
                <a:solidFill>
                  <a:schemeClr val="bg1"/>
                </a:solidFill>
              </a:rPr>
              <a:t>namespace</a:t>
            </a:r>
            <a:r>
              <a:rPr lang="zh-CN" altLang="en-US" sz="1600">
                <a:solidFill>
                  <a:schemeClr val="bg1"/>
                </a:solidFill>
              </a:rPr>
              <a:t>流量访问</a:t>
            </a:r>
            <a:r>
              <a:rPr lang="en-US" altLang="zh-CN" sz="1600">
                <a:solidFill>
                  <a:schemeClr val="bg1"/>
                </a:solidFill>
              </a:rPr>
              <a:t>web</a:t>
            </a:r>
            <a:r>
              <a:rPr lang="zh-CN" altLang="en-US" sz="1600">
                <a:solidFill>
                  <a:schemeClr val="bg1"/>
                </a:solidFill>
              </a:rPr>
              <a:t>，不能访问其他</a:t>
            </a:r>
            <a:r>
              <a:rPr lang="en-US" altLang="zh-CN" sz="1600">
                <a:solidFill>
                  <a:schemeClr val="bg1"/>
                </a:solidFill>
              </a:rPr>
              <a:t>pod</a:t>
            </a:r>
            <a:r>
              <a:rPr lang="zh-CN" altLang="en-US" sz="1600">
                <a:solidFill>
                  <a:schemeClr val="bg1"/>
                </a:solidFill>
              </a:rPr>
              <a:t>；</a:t>
            </a:r>
            <a:r>
              <a:rPr lang="zh-CN" altLang="en-US" sz="1600">
                <a:solidFill>
                  <a:srgbClr val="FFC000"/>
                </a:solidFill>
              </a:rPr>
              <a:t>解决方法：</a:t>
            </a:r>
            <a:r>
              <a:rPr lang="en-US" altLang="zh-CN" sz="1600">
                <a:solidFill>
                  <a:srgbClr val="FFC000"/>
                </a:solidFill>
              </a:rPr>
              <a:t>NetworkPolicy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rgbClr val="FFC000"/>
                </a:solidFill>
              </a:rPr>
              <a:t>标签、</a:t>
            </a:r>
            <a:r>
              <a:rPr lang="en-US" altLang="zh-CN" sz="1600">
                <a:solidFill>
                  <a:srgbClr val="FFC000"/>
                </a:solidFill>
              </a:rPr>
              <a:t>namespace</a:t>
            </a:r>
            <a:r>
              <a:rPr lang="zh-CN" altLang="en-US" sz="1600">
                <a:solidFill>
                  <a:srgbClr val="FFC000"/>
                </a:solidFill>
              </a:rPr>
              <a:t>、</a:t>
            </a:r>
            <a:r>
              <a:rPr lang="en-US" altLang="zh-CN" sz="1600">
                <a:solidFill>
                  <a:srgbClr val="FFC000"/>
                </a:solidFill>
              </a:rPr>
              <a:t>svc</a:t>
            </a:r>
            <a:r>
              <a:rPr lang="zh-CN" altLang="en-US" sz="1600">
                <a:solidFill>
                  <a:srgbClr val="FFC000"/>
                </a:solidFill>
              </a:rPr>
              <a:t>、</a:t>
            </a:r>
            <a:r>
              <a:rPr lang="en-US" altLang="zh-CN" sz="1600">
                <a:solidFill>
                  <a:srgbClr val="FFC000"/>
                </a:solidFill>
              </a:rPr>
              <a:t>pod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rgbClr val="FFC000"/>
                </a:solidFill>
              </a:rPr>
              <a:t>IP</a:t>
            </a:r>
            <a:r>
              <a:rPr lang="zh-CN" altLang="en-US" sz="1600">
                <a:solidFill>
                  <a:srgbClr val="FFC000"/>
                </a:solidFill>
              </a:rPr>
              <a:t>地址范围  </a:t>
            </a:r>
            <a:r>
              <a:rPr lang="en-US" altLang="zh-CN" sz="1600">
                <a:solidFill>
                  <a:srgbClr val="FFC000"/>
                </a:solidFill>
              </a:rPr>
              <a:t>CIDR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rgbClr val="FFC000"/>
                </a:solidFill>
              </a:rPr>
              <a:t>端口</a:t>
            </a:r>
            <a:endParaRPr lang="en-US" altLang="zh-CN" sz="1600">
              <a:solidFill>
                <a:srgbClr val="FFC00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rgbClr val="FFC000"/>
                </a:solidFill>
              </a:rPr>
              <a:t>标识</a:t>
            </a:r>
            <a:endParaRPr lang="en-US" altLang="zh-CN" sz="1600">
              <a:solidFill>
                <a:srgbClr val="FFC00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rgbClr val="FFC000"/>
                </a:solidFill>
              </a:rPr>
              <a:t>TCP/UDP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sz="1600">
              <a:solidFill>
                <a:srgbClr val="FFC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NetworkPolicy</a:t>
            </a:r>
            <a:r>
              <a:rPr lang="zh-CN" altLang="en-US">
                <a:solidFill>
                  <a:schemeClr val="bg1"/>
                </a:solidFill>
              </a:rPr>
              <a:t>生成的规则在节点上时可以使用</a:t>
            </a:r>
            <a:r>
              <a:rPr lang="en-US" altLang="zh-CN">
                <a:solidFill>
                  <a:schemeClr val="bg1"/>
                </a:solidFill>
              </a:rPr>
              <a:t>iptables</a:t>
            </a:r>
            <a:r>
              <a:rPr lang="zh-CN" altLang="en-US">
                <a:solidFill>
                  <a:schemeClr val="bg1"/>
                </a:solidFill>
              </a:rPr>
              <a:t>或者</a:t>
            </a:r>
            <a:r>
              <a:rPr lang="en-US" altLang="zh-CN">
                <a:solidFill>
                  <a:schemeClr val="bg1"/>
                </a:solidFill>
              </a:rPr>
              <a:t>ipvs</a:t>
            </a:r>
            <a:r>
              <a:rPr lang="zh-CN" altLang="en-US">
                <a:solidFill>
                  <a:schemeClr val="bg1"/>
                </a:solidFill>
              </a:rPr>
              <a:t>来实现</a:t>
            </a:r>
            <a:endParaRPr lang="en-US" altLang="zh-CN" sz="160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B79C61D-E295-4068-AD68-27DB2E4BB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2444" y="2870435"/>
            <a:ext cx="3077067" cy="330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699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DEF209A-5FCD-4542-9277-BFC31CDC36CC}"/>
              </a:ext>
            </a:extLst>
          </p:cNvPr>
          <p:cNvSpPr txBox="1"/>
          <p:nvPr/>
        </p:nvSpPr>
        <p:spPr>
          <a:xfrm>
            <a:off x="3672371" y="1043119"/>
            <a:ext cx="4140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>
                <a:solidFill>
                  <a:srgbClr val="FFC000"/>
                </a:solidFill>
              </a:rPr>
              <a:t>深入理解</a:t>
            </a:r>
            <a:r>
              <a:rPr lang="en-US" altLang="zh-CN" sz="2800" b="1">
                <a:solidFill>
                  <a:srgbClr val="FFC000"/>
                </a:solidFill>
              </a:rPr>
              <a:t>Lubernetes</a:t>
            </a:r>
            <a:r>
              <a:rPr lang="zh-CN" altLang="en-US" sz="2800" b="1">
                <a:solidFill>
                  <a:srgbClr val="FFC000"/>
                </a:solidFill>
              </a:rPr>
              <a:t>网络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F088E21-470B-47AA-9D99-E85268B01361}"/>
              </a:ext>
            </a:extLst>
          </p:cNvPr>
          <p:cNvSpPr txBox="1"/>
          <p:nvPr/>
        </p:nvSpPr>
        <p:spPr>
          <a:xfrm>
            <a:off x="3517900" y="2057400"/>
            <a:ext cx="367921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</a:rPr>
              <a:t>K8s</a:t>
            </a:r>
            <a:r>
              <a:rPr lang="zh-CN" altLang="en-US" sz="2000">
                <a:solidFill>
                  <a:schemeClr val="bg1"/>
                </a:solidFill>
              </a:rPr>
              <a:t>四层网络抽象</a:t>
            </a:r>
            <a:endParaRPr lang="en-US" altLang="zh-CN" sz="20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sz="20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</a:rPr>
              <a:t>Pod</a:t>
            </a:r>
            <a:r>
              <a:rPr lang="zh-CN" altLang="en-US" sz="2000">
                <a:solidFill>
                  <a:schemeClr val="bg1"/>
                </a:solidFill>
              </a:rPr>
              <a:t>网络原理</a:t>
            </a:r>
            <a:endParaRPr lang="en-US" altLang="zh-CN" sz="200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</a:rPr>
              <a:t>同一个节点上的</a:t>
            </a:r>
            <a:r>
              <a:rPr lang="en-US" altLang="zh-CN" sz="2000">
                <a:solidFill>
                  <a:schemeClr val="bg1"/>
                </a:solidFill>
              </a:rPr>
              <a:t>Pod</a:t>
            </a:r>
            <a:r>
              <a:rPr lang="zh-CN" altLang="en-US" sz="2000">
                <a:solidFill>
                  <a:schemeClr val="bg1"/>
                </a:solidFill>
              </a:rPr>
              <a:t>网络</a:t>
            </a:r>
            <a:endParaRPr lang="en-US" altLang="zh-CN" sz="200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</a:rPr>
              <a:t>不同节点上的</a:t>
            </a:r>
            <a:r>
              <a:rPr lang="en-US" altLang="zh-CN" sz="2000">
                <a:solidFill>
                  <a:schemeClr val="bg1"/>
                </a:solidFill>
              </a:rPr>
              <a:t>Pod</a:t>
            </a:r>
            <a:r>
              <a:rPr lang="zh-CN" altLang="en-US" sz="2000">
                <a:solidFill>
                  <a:schemeClr val="bg1"/>
                </a:solidFill>
              </a:rPr>
              <a:t>网络</a:t>
            </a:r>
            <a:endParaRPr lang="en-US" altLang="zh-CN" sz="200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20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</a:rPr>
              <a:t>CNI</a:t>
            </a:r>
            <a:r>
              <a:rPr lang="zh-CN" altLang="en-US" sz="2000">
                <a:solidFill>
                  <a:schemeClr val="bg1"/>
                </a:solidFill>
              </a:rPr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2467626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9CB930E-BB1F-4062-9C3D-BF4E640B153C}"/>
              </a:ext>
            </a:extLst>
          </p:cNvPr>
          <p:cNvSpPr txBox="1"/>
          <p:nvPr/>
        </p:nvSpPr>
        <p:spPr>
          <a:xfrm>
            <a:off x="268771" y="90619"/>
            <a:ext cx="3913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b="1">
                <a:solidFill>
                  <a:schemeClr val="bg1"/>
                </a:solidFill>
              </a:rPr>
              <a:t>K8s</a:t>
            </a:r>
            <a:r>
              <a:rPr lang="zh-CN" altLang="en-US" sz="2800" b="1">
                <a:solidFill>
                  <a:schemeClr val="bg1"/>
                </a:solidFill>
              </a:rPr>
              <a:t>四层网络之</a:t>
            </a:r>
            <a:r>
              <a:rPr lang="en-US" altLang="zh-CN" sz="2800" b="1">
                <a:solidFill>
                  <a:schemeClr val="bg1"/>
                </a:solidFill>
              </a:rPr>
              <a:t>Pod</a:t>
            </a:r>
            <a:r>
              <a:rPr lang="zh-CN" altLang="en-US" sz="2800" b="1">
                <a:solidFill>
                  <a:schemeClr val="bg1"/>
                </a:solidFill>
              </a:rPr>
              <a:t>网络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30410CF-F5CB-4753-849B-285EF43D0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022" y="799988"/>
            <a:ext cx="4089400" cy="221441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BFC1B64-6D3A-41DD-8AFB-58B3A4F1B59C}"/>
              </a:ext>
            </a:extLst>
          </p:cNvPr>
          <p:cNvSpPr txBox="1"/>
          <p:nvPr/>
        </p:nvSpPr>
        <p:spPr>
          <a:xfrm>
            <a:off x="584200" y="3200555"/>
            <a:ext cx="112649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bg1"/>
                </a:solidFill>
              </a:rPr>
              <a:t>Node</a:t>
            </a:r>
            <a:r>
              <a:rPr lang="zh-CN" altLang="en-US" sz="1600">
                <a:solidFill>
                  <a:schemeClr val="bg1"/>
                </a:solidFill>
              </a:rPr>
              <a:t>节点网络（</a:t>
            </a:r>
            <a:r>
              <a:rPr lang="en-US" altLang="zh-CN" sz="1600">
                <a:solidFill>
                  <a:schemeClr val="bg1"/>
                </a:solidFill>
              </a:rPr>
              <a:t>Node ip + Port</a:t>
            </a:r>
            <a:r>
              <a:rPr lang="zh-CN" altLang="en-US" sz="1600">
                <a:solidFill>
                  <a:schemeClr val="bg1"/>
                </a:solidFill>
              </a:rPr>
              <a:t>）</a:t>
            </a:r>
            <a:endParaRPr lang="en-US" altLang="zh-CN" sz="160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bg1"/>
                </a:solidFill>
              </a:rPr>
              <a:t>保障</a:t>
            </a:r>
            <a:r>
              <a:rPr lang="en-US" altLang="zh-CN" sz="1600">
                <a:solidFill>
                  <a:schemeClr val="bg1"/>
                </a:solidFill>
              </a:rPr>
              <a:t>k8s</a:t>
            </a:r>
            <a:r>
              <a:rPr lang="zh-CN" altLang="en-US" sz="1600">
                <a:solidFill>
                  <a:schemeClr val="bg1"/>
                </a:solidFill>
              </a:rPr>
              <a:t>节点之间能够正常的通信，底层网络基础设施支撑（公有云、自建云数据中心等）</a:t>
            </a:r>
            <a:endParaRPr lang="en-US" altLang="zh-CN" sz="160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16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rgbClr val="FFFF00"/>
                </a:solidFill>
              </a:rPr>
              <a:t>Pod</a:t>
            </a:r>
            <a:r>
              <a:rPr lang="zh-CN" altLang="en-US" sz="1600">
                <a:solidFill>
                  <a:srgbClr val="FFFF00"/>
                </a:solidFill>
              </a:rPr>
              <a:t>网络 （</a:t>
            </a:r>
            <a:r>
              <a:rPr lang="en-US" altLang="zh-CN" sz="1600">
                <a:solidFill>
                  <a:srgbClr val="FFFF00"/>
                </a:solidFill>
              </a:rPr>
              <a:t>Pod ip + Port</a:t>
            </a:r>
            <a:r>
              <a:rPr lang="zh-CN" altLang="en-US" sz="1600">
                <a:solidFill>
                  <a:srgbClr val="FFFF00"/>
                </a:solidFill>
              </a:rPr>
              <a:t>）</a:t>
            </a:r>
            <a:endParaRPr lang="en-US" altLang="zh-CN" sz="1600">
              <a:solidFill>
                <a:srgbClr val="FFFF0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sz="16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bg1"/>
                </a:solidFill>
              </a:rPr>
              <a:t>Service</a:t>
            </a:r>
            <a:r>
              <a:rPr lang="zh-CN" altLang="en-US" sz="1600">
                <a:solidFill>
                  <a:schemeClr val="bg1"/>
                </a:solidFill>
              </a:rPr>
              <a:t>网络（</a:t>
            </a:r>
            <a:r>
              <a:rPr lang="en-US" altLang="zh-CN" sz="1600">
                <a:solidFill>
                  <a:schemeClr val="bg1"/>
                </a:solidFill>
              </a:rPr>
              <a:t>Cluster IP + Port</a:t>
            </a:r>
            <a:r>
              <a:rPr lang="zh-CN" altLang="en-US" sz="1600">
                <a:solidFill>
                  <a:schemeClr val="bg1"/>
                </a:solidFill>
              </a:rPr>
              <a:t>）</a:t>
            </a:r>
            <a:endParaRPr lang="en-US" altLang="zh-CN" sz="16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bg1"/>
                </a:solidFill>
              </a:rPr>
              <a:t>外部接入网络（</a:t>
            </a:r>
            <a:r>
              <a:rPr lang="en-US" altLang="zh-CN" sz="1600">
                <a:solidFill>
                  <a:schemeClr val="bg1"/>
                </a:solidFill>
              </a:rPr>
              <a:t>NodePort</a:t>
            </a:r>
            <a:r>
              <a:rPr lang="zh-CN" altLang="en-US" sz="1600">
                <a:solidFill>
                  <a:schemeClr val="bg1"/>
                </a:solidFill>
              </a:rPr>
              <a:t>、</a:t>
            </a:r>
            <a:r>
              <a:rPr lang="en-US" altLang="zh-CN" sz="1600">
                <a:solidFill>
                  <a:schemeClr val="bg1"/>
                </a:solidFill>
              </a:rPr>
              <a:t>LoadBalancer</a:t>
            </a:r>
            <a:r>
              <a:rPr lang="zh-CN" altLang="en-US" sz="1600">
                <a:solidFill>
                  <a:schemeClr val="bg1"/>
                </a:solidFill>
              </a:rPr>
              <a:t>、</a:t>
            </a:r>
            <a:r>
              <a:rPr lang="en-US" altLang="zh-CN" sz="1600">
                <a:solidFill>
                  <a:schemeClr val="bg1"/>
                </a:solidFill>
              </a:rPr>
              <a:t>Ingress</a:t>
            </a:r>
            <a:r>
              <a:rPr lang="zh-CN" altLang="en-US" sz="1600">
                <a:solidFill>
                  <a:schemeClr val="bg1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746130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F50C74D-4041-48CB-92F0-F1D6195904C3}"/>
              </a:ext>
            </a:extLst>
          </p:cNvPr>
          <p:cNvSpPr txBox="1"/>
          <p:nvPr/>
        </p:nvSpPr>
        <p:spPr>
          <a:xfrm>
            <a:off x="268771" y="90619"/>
            <a:ext cx="3066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b="1">
                <a:solidFill>
                  <a:schemeClr val="bg1"/>
                </a:solidFill>
              </a:rPr>
              <a:t>Pod</a:t>
            </a:r>
            <a:r>
              <a:rPr lang="zh-CN" altLang="en-US" sz="2800" b="1">
                <a:solidFill>
                  <a:schemeClr val="bg1"/>
                </a:solidFill>
              </a:rPr>
              <a:t>网络概念模型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A2DE368-F5F7-41B2-8278-A37032A07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343" y="841600"/>
            <a:ext cx="4795457" cy="283674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FF78B6F-F79D-41DD-AC16-F54BCAE860E4}"/>
              </a:ext>
            </a:extLst>
          </p:cNvPr>
          <p:cNvSpPr txBox="1"/>
          <p:nvPr/>
        </p:nvSpPr>
        <p:spPr>
          <a:xfrm>
            <a:off x="1270000" y="4191000"/>
            <a:ext cx="545854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>
                <a:solidFill>
                  <a:schemeClr val="bg1"/>
                </a:solidFill>
              </a:rPr>
              <a:t>Pod</a:t>
            </a:r>
            <a:r>
              <a:rPr lang="zh-CN" altLang="en-US" sz="1600">
                <a:solidFill>
                  <a:schemeClr val="bg1"/>
                </a:solidFill>
              </a:rPr>
              <a:t>网络：逻辑上看起来都在一个平面网络内，相互通信；</a:t>
            </a:r>
            <a:endParaRPr lang="en-US" altLang="zh-CN" sz="1600">
              <a:solidFill>
                <a:schemeClr val="bg1"/>
              </a:solidFill>
            </a:endParaRPr>
          </a:p>
          <a:p>
            <a:pPr algn="l"/>
            <a:endParaRPr lang="en-US" altLang="zh-CN" sz="1600">
              <a:solidFill>
                <a:schemeClr val="bg1"/>
              </a:solidFill>
            </a:endParaRPr>
          </a:p>
          <a:p>
            <a:pPr algn="l"/>
            <a:r>
              <a:rPr lang="zh-CN" altLang="en-US" sz="1600">
                <a:solidFill>
                  <a:schemeClr val="bg1"/>
                </a:solidFill>
              </a:rPr>
              <a:t>构建与节点之上，是上层</a:t>
            </a:r>
            <a:r>
              <a:rPr lang="en-US" altLang="zh-CN" sz="1600">
                <a:solidFill>
                  <a:schemeClr val="bg1"/>
                </a:solidFill>
              </a:rPr>
              <a:t>service</a:t>
            </a:r>
            <a:r>
              <a:rPr lang="zh-CN" altLang="en-US" sz="1600">
                <a:solidFill>
                  <a:schemeClr val="bg1"/>
                </a:solidFill>
              </a:rPr>
              <a:t>的基础</a:t>
            </a:r>
            <a:endParaRPr lang="en-US" altLang="zh-CN" sz="1600">
              <a:solidFill>
                <a:schemeClr val="bg1"/>
              </a:solidFill>
            </a:endParaRPr>
          </a:p>
          <a:p>
            <a:pPr algn="l"/>
            <a:endParaRPr lang="en-US" altLang="zh-CN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133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50281A2-079C-489F-9C25-64A86CE33C54}"/>
              </a:ext>
            </a:extLst>
          </p:cNvPr>
          <p:cNvSpPr txBox="1"/>
          <p:nvPr/>
        </p:nvSpPr>
        <p:spPr>
          <a:xfrm>
            <a:off x="268771" y="90619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>
                <a:solidFill>
                  <a:schemeClr val="bg1"/>
                </a:solidFill>
              </a:rPr>
              <a:t>同一节点上</a:t>
            </a:r>
            <a:r>
              <a:rPr lang="en-US" altLang="zh-CN" sz="2800" b="1">
                <a:solidFill>
                  <a:schemeClr val="bg1"/>
                </a:solidFill>
              </a:rPr>
              <a:t>Pod</a:t>
            </a:r>
            <a:r>
              <a:rPr lang="zh-CN" altLang="en-US" sz="2800" b="1">
                <a:solidFill>
                  <a:schemeClr val="bg1"/>
                </a:solidFill>
              </a:rPr>
              <a:t>网络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1008C5C-F9D3-4293-BFE5-97AB6BCA6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145" y="867257"/>
            <a:ext cx="6459736" cy="267189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E2D8D95-19AD-40E4-9692-58E8EEB6685F}"/>
              </a:ext>
            </a:extLst>
          </p:cNvPr>
          <p:cNvSpPr txBox="1"/>
          <p:nvPr/>
        </p:nvSpPr>
        <p:spPr>
          <a:xfrm>
            <a:off x="917905" y="3813238"/>
            <a:ext cx="463780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>
                <a:solidFill>
                  <a:schemeClr val="bg1"/>
                </a:solidFill>
              </a:rPr>
              <a:t>Pod</a:t>
            </a:r>
            <a:r>
              <a:rPr lang="zh-CN" altLang="en-US" sz="1600">
                <a:solidFill>
                  <a:schemeClr val="bg1"/>
                </a:solidFill>
              </a:rPr>
              <a:t>：一个或多个容器的组合，共享网络栈等资源</a:t>
            </a:r>
            <a:endParaRPr lang="en-US" altLang="zh-CN" sz="1600">
              <a:solidFill>
                <a:schemeClr val="bg1"/>
              </a:solidFill>
            </a:endParaRPr>
          </a:p>
          <a:p>
            <a:pPr algn="l"/>
            <a:endParaRPr lang="en-US" altLang="zh-CN" sz="1600">
              <a:solidFill>
                <a:schemeClr val="bg1"/>
              </a:solidFill>
            </a:endParaRPr>
          </a:p>
          <a:p>
            <a:pPr algn="l"/>
            <a:r>
              <a:rPr lang="zh-CN" altLang="en-US" sz="1600">
                <a:solidFill>
                  <a:schemeClr val="bg1"/>
                </a:solidFill>
              </a:rPr>
              <a:t>依赖资源</a:t>
            </a:r>
            <a:endParaRPr lang="en-US" altLang="zh-CN" sz="16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bg1"/>
                </a:solidFill>
              </a:rPr>
              <a:t>Eth0</a:t>
            </a:r>
            <a:r>
              <a:rPr lang="zh-CN" altLang="en-US" sz="1600">
                <a:solidFill>
                  <a:schemeClr val="bg1"/>
                </a:solidFill>
              </a:rPr>
              <a:t>：节点网卡</a:t>
            </a:r>
            <a:endParaRPr lang="en-US" altLang="zh-CN" sz="16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bg1"/>
                </a:solidFill>
              </a:rPr>
              <a:t>Docker0</a:t>
            </a:r>
            <a:r>
              <a:rPr lang="zh-CN" altLang="en-US" sz="1600">
                <a:solidFill>
                  <a:schemeClr val="bg1"/>
                </a:solidFill>
              </a:rPr>
              <a:t>：虚拟交换机，</a:t>
            </a:r>
            <a:r>
              <a:rPr lang="en-US" altLang="zh-CN" sz="1600">
                <a:solidFill>
                  <a:schemeClr val="bg1"/>
                </a:solidFill>
              </a:rPr>
              <a:t>Pod</a:t>
            </a:r>
            <a:r>
              <a:rPr lang="zh-CN" altLang="en-US" sz="1600">
                <a:solidFill>
                  <a:schemeClr val="bg1"/>
                </a:solidFill>
              </a:rPr>
              <a:t>之间</a:t>
            </a:r>
            <a:r>
              <a:rPr lang="en-US" altLang="zh-CN" sz="1600">
                <a:solidFill>
                  <a:schemeClr val="bg1"/>
                </a:solidFill>
              </a:rPr>
              <a:t>IP</a:t>
            </a:r>
            <a:r>
              <a:rPr lang="zh-CN" altLang="en-US" sz="1600">
                <a:solidFill>
                  <a:schemeClr val="bg1"/>
                </a:solidFill>
              </a:rPr>
              <a:t>寻址</a:t>
            </a:r>
            <a:endParaRPr lang="en-US" altLang="zh-CN" sz="16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bg1"/>
                </a:solidFill>
              </a:rPr>
              <a:t>Veth0</a:t>
            </a:r>
            <a:r>
              <a:rPr lang="zh-CN" altLang="en-US" sz="1600">
                <a:solidFill>
                  <a:schemeClr val="bg1"/>
                </a:solidFill>
              </a:rPr>
              <a:t>：</a:t>
            </a:r>
            <a:r>
              <a:rPr lang="en-US" altLang="zh-CN" sz="1600">
                <a:solidFill>
                  <a:schemeClr val="bg1"/>
                </a:solidFill>
              </a:rPr>
              <a:t>Pod</a:t>
            </a:r>
            <a:r>
              <a:rPr lang="zh-CN" altLang="en-US" sz="1600">
                <a:solidFill>
                  <a:schemeClr val="bg1"/>
                </a:solidFill>
              </a:rPr>
              <a:t>内的虚拟网卡</a:t>
            </a:r>
            <a:endParaRPr lang="en-US" altLang="zh-CN" sz="16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bg1"/>
                </a:solidFill>
              </a:rPr>
              <a:t>Pause</a:t>
            </a:r>
            <a:r>
              <a:rPr lang="zh-CN" altLang="en-US" sz="1600">
                <a:solidFill>
                  <a:schemeClr val="bg1"/>
                </a:solidFill>
              </a:rPr>
              <a:t>容器：为容器简历共享</a:t>
            </a:r>
            <a:r>
              <a:rPr lang="en-US" altLang="zh-CN" sz="1600">
                <a:solidFill>
                  <a:schemeClr val="bg1"/>
                </a:solidFill>
              </a:rPr>
              <a:t>namespace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sz="1600">
              <a:solidFill>
                <a:schemeClr val="bg1"/>
              </a:solidFill>
            </a:endParaRPr>
          </a:p>
          <a:p>
            <a:pPr algn="l"/>
            <a:r>
              <a:rPr lang="en-US" altLang="zh-CN" sz="1600">
                <a:solidFill>
                  <a:srgbClr val="FFFF00"/>
                </a:solidFill>
              </a:rPr>
              <a:t>Pod</a:t>
            </a:r>
            <a:r>
              <a:rPr lang="zh-CN" altLang="en-US" sz="1600">
                <a:solidFill>
                  <a:srgbClr val="FFFF00"/>
                </a:solidFill>
              </a:rPr>
              <a:t>网络和节点网络在不同的地址空间</a:t>
            </a:r>
          </a:p>
        </p:txBody>
      </p:sp>
    </p:spTree>
    <p:extLst>
      <p:ext uri="{BB962C8B-B14F-4D97-AF65-F5344CB8AC3E}">
        <p14:creationId xmlns:p14="http://schemas.microsoft.com/office/powerpoint/2010/main" val="3147073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E1D1E6E-7B17-4207-B3CA-B108880B712B}"/>
              </a:ext>
            </a:extLst>
          </p:cNvPr>
          <p:cNvSpPr txBox="1"/>
          <p:nvPr/>
        </p:nvSpPr>
        <p:spPr>
          <a:xfrm>
            <a:off x="268771" y="90619"/>
            <a:ext cx="15616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b="1">
                <a:solidFill>
                  <a:schemeClr val="bg1"/>
                </a:solidFill>
              </a:rPr>
              <a:t>CNI</a:t>
            </a:r>
            <a:r>
              <a:rPr lang="zh-CN" altLang="en-US" sz="2800" b="1">
                <a:solidFill>
                  <a:schemeClr val="bg1"/>
                </a:solidFill>
              </a:rPr>
              <a:t>简介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6C7EC15-B0ED-4157-AAD7-B8086CCB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4731" y="590992"/>
            <a:ext cx="5334000" cy="283800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2754DDA-7696-40F8-9657-F334A412FD3D}"/>
              </a:ext>
            </a:extLst>
          </p:cNvPr>
          <p:cNvSpPr txBox="1"/>
          <p:nvPr/>
        </p:nvSpPr>
        <p:spPr>
          <a:xfrm>
            <a:off x="376494" y="3873500"/>
            <a:ext cx="65662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>
                <a:solidFill>
                  <a:schemeClr val="bg1"/>
                </a:solidFill>
              </a:rPr>
              <a:t>官方考虑到</a:t>
            </a:r>
            <a:r>
              <a:rPr lang="en-US" altLang="zh-CN" sz="1600">
                <a:solidFill>
                  <a:schemeClr val="bg1"/>
                </a:solidFill>
              </a:rPr>
              <a:t>Pod</a:t>
            </a:r>
            <a:r>
              <a:rPr lang="zh-CN" altLang="en-US" sz="1600">
                <a:solidFill>
                  <a:schemeClr val="bg1"/>
                </a:solidFill>
              </a:rPr>
              <a:t>网络实现技术众多，维护困难；简化集成，</a:t>
            </a:r>
            <a:r>
              <a:rPr lang="en-US" altLang="zh-CN" sz="1600">
                <a:solidFill>
                  <a:schemeClr val="bg1"/>
                </a:solidFill>
              </a:rPr>
              <a:t>K8s</a:t>
            </a:r>
            <a:r>
              <a:rPr lang="zh-CN" altLang="en-US" sz="1600">
                <a:solidFill>
                  <a:schemeClr val="bg1"/>
                </a:solidFill>
              </a:rPr>
              <a:t>支持</a:t>
            </a:r>
            <a:r>
              <a:rPr lang="en-US" altLang="zh-CN" sz="1600">
                <a:solidFill>
                  <a:schemeClr val="bg1"/>
                </a:solidFill>
              </a:rPr>
              <a:t>CNI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sz="16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bg1"/>
                </a:solidFill>
              </a:rPr>
              <a:t>通过</a:t>
            </a:r>
            <a:r>
              <a:rPr lang="en-US" altLang="zh-CN" sz="1600">
                <a:solidFill>
                  <a:schemeClr val="bg1"/>
                </a:solidFill>
              </a:rPr>
              <a:t>CNI</a:t>
            </a:r>
            <a:r>
              <a:rPr lang="zh-CN" altLang="en-US" sz="1600">
                <a:solidFill>
                  <a:schemeClr val="bg1"/>
                </a:solidFill>
              </a:rPr>
              <a:t>以插件形式和</a:t>
            </a:r>
            <a:r>
              <a:rPr lang="en-US" altLang="zh-CN" sz="1600">
                <a:solidFill>
                  <a:schemeClr val="bg1"/>
                </a:solidFill>
              </a:rPr>
              <a:t>k8s</a:t>
            </a:r>
            <a:r>
              <a:rPr lang="zh-CN" altLang="en-US" sz="1600">
                <a:solidFill>
                  <a:schemeClr val="bg1"/>
                </a:solidFill>
              </a:rPr>
              <a:t>集成，不需要关注</a:t>
            </a:r>
            <a:r>
              <a:rPr lang="en-US" altLang="zh-CN" sz="1600">
                <a:solidFill>
                  <a:schemeClr val="bg1"/>
                </a:solidFill>
              </a:rPr>
              <a:t>Pod</a:t>
            </a:r>
            <a:r>
              <a:rPr lang="zh-CN" altLang="en-US" sz="1600">
                <a:solidFill>
                  <a:schemeClr val="bg1"/>
                </a:solidFill>
              </a:rPr>
              <a:t>网络的底层实现细节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AA979D6-8630-48B5-81A2-AA059E8C0861}"/>
              </a:ext>
            </a:extLst>
          </p:cNvPr>
          <p:cNvSpPr txBox="1"/>
          <p:nvPr/>
        </p:nvSpPr>
        <p:spPr>
          <a:xfrm>
            <a:off x="376494" y="1296760"/>
            <a:ext cx="351250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>
                <a:solidFill>
                  <a:schemeClr val="bg1"/>
                </a:solidFill>
              </a:rPr>
              <a:t>CNI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bg1"/>
                </a:solidFill>
              </a:rPr>
              <a:t>容器网络的标准化</a:t>
            </a:r>
            <a:endParaRPr lang="en-US" altLang="zh-CN" sz="16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bg1"/>
                </a:solidFill>
              </a:rPr>
              <a:t>使用</a:t>
            </a:r>
            <a:r>
              <a:rPr lang="en-US" altLang="zh-CN" sz="1600">
                <a:solidFill>
                  <a:schemeClr val="bg1"/>
                </a:solidFill>
              </a:rPr>
              <a:t>JSON</a:t>
            </a:r>
            <a:r>
              <a:rPr lang="zh-CN" altLang="en-US" sz="1600">
                <a:solidFill>
                  <a:schemeClr val="bg1"/>
                </a:solidFill>
              </a:rPr>
              <a:t>来描述网络配置</a:t>
            </a:r>
            <a:endParaRPr lang="en-US" altLang="zh-CN" sz="16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bg1"/>
                </a:solidFill>
              </a:rPr>
              <a:t>两类接口</a:t>
            </a:r>
            <a:endParaRPr lang="en-US" altLang="zh-CN" sz="160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bg1"/>
                </a:solidFill>
              </a:rPr>
              <a:t>配置网络：创建容器时调用</a:t>
            </a:r>
            <a:endParaRPr lang="en-US" altLang="zh-CN" sz="160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bg1"/>
                </a:solidFill>
              </a:rPr>
              <a:t>清理网络：删除容器时调用</a:t>
            </a:r>
          </a:p>
        </p:txBody>
      </p:sp>
    </p:spTree>
    <p:extLst>
      <p:ext uri="{BB962C8B-B14F-4D97-AF65-F5344CB8AC3E}">
        <p14:creationId xmlns:p14="http://schemas.microsoft.com/office/powerpoint/2010/main" val="3082279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12069D1-DC55-401A-B299-3752E1700A4C}"/>
              </a:ext>
            </a:extLst>
          </p:cNvPr>
          <p:cNvSpPr txBox="1"/>
          <p:nvPr/>
        </p:nvSpPr>
        <p:spPr>
          <a:xfrm>
            <a:off x="268771" y="90619"/>
            <a:ext cx="51443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 b="1">
                <a:solidFill>
                  <a:schemeClr val="bg1"/>
                </a:solidFill>
              </a:rPr>
              <a:t>Kubernetes </a:t>
            </a:r>
            <a:r>
              <a:rPr lang="zh-CN" altLang="en-US" sz="3200" b="1">
                <a:solidFill>
                  <a:schemeClr val="bg1"/>
                </a:solidFill>
              </a:rPr>
              <a:t>网络模型与</a:t>
            </a:r>
            <a:r>
              <a:rPr lang="en-US" altLang="zh-CN" sz="3200" b="1">
                <a:solidFill>
                  <a:schemeClr val="bg1"/>
                </a:solidFill>
              </a:rPr>
              <a:t>CNI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E9A13F4-A238-4187-87C8-FD29D505EB0B}"/>
              </a:ext>
            </a:extLst>
          </p:cNvPr>
          <p:cNvSpPr txBox="1"/>
          <p:nvPr/>
        </p:nvSpPr>
        <p:spPr>
          <a:xfrm>
            <a:off x="383929" y="740523"/>
            <a:ext cx="9616735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>
                <a:solidFill>
                  <a:srgbClr val="FFC000"/>
                </a:solidFill>
              </a:rPr>
              <a:t>一个</a:t>
            </a:r>
            <a:r>
              <a:rPr lang="en-US" altLang="zh-CN" sz="1600">
                <a:solidFill>
                  <a:srgbClr val="FFC000"/>
                </a:solidFill>
              </a:rPr>
              <a:t>Pod</a:t>
            </a:r>
            <a:r>
              <a:rPr lang="zh-CN" altLang="en-US" sz="1600">
                <a:solidFill>
                  <a:srgbClr val="FFC000"/>
                </a:solidFill>
              </a:rPr>
              <a:t>一个</a:t>
            </a:r>
            <a:r>
              <a:rPr lang="en-US" altLang="zh-CN" sz="1600">
                <a:solidFill>
                  <a:srgbClr val="FFC000"/>
                </a:solidFill>
              </a:rPr>
              <a:t>IP</a:t>
            </a:r>
            <a:r>
              <a:rPr lang="zh-CN" altLang="en-US" sz="1600">
                <a:solidFill>
                  <a:srgbClr val="FFC000"/>
                </a:solidFill>
              </a:rPr>
              <a:t>，</a:t>
            </a:r>
            <a:r>
              <a:rPr lang="en-US" altLang="zh-CN" sz="1600">
                <a:solidFill>
                  <a:srgbClr val="FFC000"/>
                </a:solidFill>
              </a:rPr>
              <a:t>CRI</a:t>
            </a:r>
            <a:r>
              <a:rPr lang="zh-CN" altLang="en-US" sz="1600">
                <a:solidFill>
                  <a:srgbClr val="FFC000"/>
                </a:solidFill>
              </a:rPr>
              <a:t>负责将</a:t>
            </a:r>
            <a:r>
              <a:rPr lang="en-US" altLang="zh-CN" sz="1600">
                <a:solidFill>
                  <a:srgbClr val="FFC000"/>
                </a:solidFill>
              </a:rPr>
              <a:t>Pod</a:t>
            </a:r>
            <a:r>
              <a:rPr lang="zh-CN" altLang="en-US" sz="1600">
                <a:solidFill>
                  <a:srgbClr val="FFC000"/>
                </a:solidFill>
              </a:rPr>
              <a:t>拉起，但是网络 </a:t>
            </a:r>
            <a:r>
              <a:rPr lang="en-US" altLang="zh-CN" sz="1600">
                <a:solidFill>
                  <a:srgbClr val="FFC000"/>
                </a:solidFill>
              </a:rPr>
              <a:t>namespace</a:t>
            </a:r>
            <a:r>
              <a:rPr lang="zh-CN" altLang="en-US" sz="1600">
                <a:solidFill>
                  <a:srgbClr val="FFC000"/>
                </a:solidFill>
              </a:rPr>
              <a:t>没有初始化，</a:t>
            </a:r>
            <a:r>
              <a:rPr lang="en-US" altLang="zh-CN" sz="1600">
                <a:solidFill>
                  <a:srgbClr val="FFC000"/>
                </a:solidFill>
              </a:rPr>
              <a:t>CNI</a:t>
            </a:r>
            <a:r>
              <a:rPr lang="zh-CN" altLang="en-US" sz="1600">
                <a:solidFill>
                  <a:srgbClr val="FFC000"/>
                </a:solidFill>
              </a:rPr>
              <a:t>负责初始化，将</a:t>
            </a:r>
            <a:r>
              <a:rPr lang="en-US" altLang="zh-CN" sz="1600">
                <a:solidFill>
                  <a:srgbClr val="FFC000"/>
                </a:solidFill>
              </a:rPr>
              <a:t>eth0</a:t>
            </a:r>
            <a:r>
              <a:rPr lang="zh-CN" altLang="en-US" sz="1600">
                <a:solidFill>
                  <a:srgbClr val="FFC000"/>
                </a:solidFill>
              </a:rPr>
              <a:t>放进入</a:t>
            </a:r>
            <a:endParaRPr lang="en-US" altLang="zh-CN" sz="1600">
              <a:solidFill>
                <a:srgbClr val="FFC000"/>
              </a:solidFill>
            </a:endParaRPr>
          </a:p>
          <a:p>
            <a:pPr algn="l"/>
            <a:endParaRPr lang="en-US" altLang="zh-CN" sz="16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bg1"/>
                </a:solidFill>
              </a:rPr>
              <a:t>每个</a:t>
            </a:r>
            <a:r>
              <a:rPr lang="en-US" altLang="zh-CN" sz="1600">
                <a:solidFill>
                  <a:schemeClr val="bg1"/>
                </a:solidFill>
              </a:rPr>
              <a:t>Pod</a:t>
            </a:r>
            <a:r>
              <a:rPr lang="zh-CN" altLang="en-US" sz="1600">
                <a:solidFill>
                  <a:schemeClr val="bg1"/>
                </a:solidFill>
              </a:rPr>
              <a:t>独立</a:t>
            </a:r>
            <a:r>
              <a:rPr lang="en-US" altLang="zh-CN" sz="1600">
                <a:solidFill>
                  <a:schemeClr val="bg1"/>
                </a:solidFill>
              </a:rPr>
              <a:t>IP</a:t>
            </a:r>
            <a:r>
              <a:rPr lang="zh-CN" altLang="en-US" sz="1600">
                <a:solidFill>
                  <a:schemeClr val="bg1"/>
                </a:solidFill>
              </a:rPr>
              <a:t>，</a:t>
            </a:r>
            <a:r>
              <a:rPr lang="en-US" altLang="zh-CN" sz="1600">
                <a:solidFill>
                  <a:schemeClr val="bg1"/>
                </a:solidFill>
              </a:rPr>
              <a:t>Pod</a:t>
            </a:r>
            <a:r>
              <a:rPr lang="zh-CN" altLang="en-US" sz="1600">
                <a:solidFill>
                  <a:schemeClr val="bg1"/>
                </a:solidFill>
              </a:rPr>
              <a:t>内所有的容器共享网络 </a:t>
            </a:r>
            <a:r>
              <a:rPr lang="en-US" altLang="zh-CN" sz="1600">
                <a:solidFill>
                  <a:schemeClr val="bg1"/>
                </a:solidFill>
              </a:rPr>
              <a:t>namespace</a:t>
            </a:r>
            <a:r>
              <a:rPr lang="zh-CN" altLang="en-US" sz="1600">
                <a:solidFill>
                  <a:schemeClr val="bg1"/>
                </a:solidFill>
              </a:rPr>
              <a:t>（同一个</a:t>
            </a:r>
            <a:r>
              <a:rPr lang="en-US" altLang="zh-CN" sz="1600">
                <a:solidFill>
                  <a:schemeClr val="bg1"/>
                </a:solidFill>
              </a:rPr>
              <a:t>IP</a:t>
            </a:r>
            <a:r>
              <a:rPr lang="zh-CN" altLang="en-US" sz="1600">
                <a:solidFill>
                  <a:schemeClr val="bg1"/>
                </a:solidFill>
              </a:rPr>
              <a:t>）</a:t>
            </a:r>
            <a:endParaRPr lang="en-US" altLang="zh-CN" sz="16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bg1"/>
                </a:solidFill>
              </a:rPr>
              <a:t>容器之间通信，不需要</a:t>
            </a:r>
            <a:r>
              <a:rPr lang="en-US" altLang="zh-CN" sz="1600">
                <a:solidFill>
                  <a:schemeClr val="bg1"/>
                </a:solidFill>
              </a:rPr>
              <a:t>NAT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bg1"/>
                </a:solidFill>
              </a:rPr>
              <a:t>Node</a:t>
            </a:r>
            <a:r>
              <a:rPr lang="zh-CN" altLang="en-US" sz="1600">
                <a:solidFill>
                  <a:schemeClr val="bg1"/>
                </a:solidFill>
              </a:rPr>
              <a:t>和容器直接通信，不需要</a:t>
            </a:r>
            <a:r>
              <a:rPr lang="en-US" altLang="zh-CN" sz="1600">
                <a:solidFill>
                  <a:schemeClr val="bg1"/>
                </a:solidFill>
              </a:rPr>
              <a:t>NAT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bg1"/>
                </a:solidFill>
              </a:rPr>
              <a:t>好处：少一层网络，性能提高</a:t>
            </a:r>
            <a:endParaRPr lang="en-US" altLang="zh-CN" sz="16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bg1"/>
                </a:solidFill>
              </a:rPr>
              <a:t>其他容器和容器自身看到的</a:t>
            </a:r>
            <a:r>
              <a:rPr lang="en-US" altLang="zh-CN" sz="1600">
                <a:solidFill>
                  <a:schemeClr val="bg1"/>
                </a:solidFill>
              </a:rPr>
              <a:t>IP</a:t>
            </a:r>
            <a:r>
              <a:rPr lang="zh-CN" altLang="en-US" sz="1600">
                <a:solidFill>
                  <a:schemeClr val="bg1"/>
                </a:solidFill>
              </a:rPr>
              <a:t>是一样的</a:t>
            </a:r>
            <a:endParaRPr lang="en-US" altLang="zh-CN" sz="16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sz="1600">
              <a:solidFill>
                <a:schemeClr val="bg1"/>
              </a:solidFill>
            </a:endParaRPr>
          </a:p>
          <a:p>
            <a:pPr algn="l"/>
            <a:r>
              <a:rPr lang="zh-CN" altLang="en-US" sz="1600">
                <a:solidFill>
                  <a:schemeClr val="bg1"/>
                </a:solidFill>
              </a:rPr>
              <a:t>集群内访问走</a:t>
            </a:r>
            <a:r>
              <a:rPr lang="en-US" altLang="zh-CN" sz="1600">
                <a:solidFill>
                  <a:schemeClr val="bg1"/>
                </a:solidFill>
              </a:rPr>
              <a:t>Service</a:t>
            </a:r>
            <a:r>
              <a:rPr lang="zh-CN" altLang="en-US" sz="1600">
                <a:solidFill>
                  <a:schemeClr val="bg1"/>
                </a:solidFill>
              </a:rPr>
              <a:t>，集群外访问走</a:t>
            </a:r>
            <a:r>
              <a:rPr lang="en-US" altLang="zh-CN" sz="1600">
                <a:solidFill>
                  <a:schemeClr val="bg1"/>
                </a:solidFill>
              </a:rPr>
              <a:t>Ingress</a:t>
            </a:r>
          </a:p>
          <a:p>
            <a:pPr algn="l"/>
            <a:endParaRPr lang="en-US" altLang="zh-CN" sz="1600">
              <a:solidFill>
                <a:schemeClr val="bg1"/>
              </a:solidFill>
            </a:endParaRPr>
          </a:p>
          <a:p>
            <a:pPr algn="l"/>
            <a:r>
              <a:rPr lang="en-US" altLang="zh-CN" sz="1600">
                <a:solidFill>
                  <a:schemeClr val="bg1"/>
                </a:solidFill>
              </a:rPr>
              <a:t>CNI</a:t>
            </a:r>
            <a:r>
              <a:rPr lang="zh-CN" altLang="en-US" sz="1600">
                <a:solidFill>
                  <a:schemeClr val="bg1"/>
                </a:solidFill>
              </a:rPr>
              <a:t>（</a:t>
            </a:r>
            <a:r>
              <a:rPr lang="en-US" altLang="zh-CN" sz="1600">
                <a:solidFill>
                  <a:schemeClr val="bg1"/>
                </a:solidFill>
              </a:rPr>
              <a:t>container network interface</a:t>
            </a:r>
            <a:r>
              <a:rPr lang="zh-CN" altLang="en-US" sz="1600">
                <a:solidFill>
                  <a:schemeClr val="bg1"/>
                </a:solidFill>
              </a:rPr>
              <a:t>）用于配置</a:t>
            </a:r>
            <a:r>
              <a:rPr lang="en-US" altLang="zh-CN" sz="1600">
                <a:solidFill>
                  <a:schemeClr val="bg1"/>
                </a:solidFill>
              </a:rPr>
              <a:t>Pod</a:t>
            </a:r>
          </a:p>
          <a:p>
            <a:pPr algn="l"/>
            <a:r>
              <a:rPr lang="zh-CN" altLang="en-US" sz="1600">
                <a:solidFill>
                  <a:schemeClr val="bg1"/>
                </a:solidFill>
              </a:rPr>
              <a:t>的网络</a:t>
            </a:r>
            <a:endParaRPr lang="en-US" altLang="zh-CN" sz="16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bg1"/>
                </a:solidFill>
              </a:rPr>
              <a:t>不支持</a:t>
            </a:r>
            <a:r>
              <a:rPr lang="en-US" altLang="zh-CN" sz="1600">
                <a:solidFill>
                  <a:schemeClr val="bg1"/>
                </a:solidFill>
              </a:rPr>
              <a:t>docker</a:t>
            </a:r>
            <a:r>
              <a:rPr lang="zh-CN" altLang="en-US" sz="1600">
                <a:solidFill>
                  <a:schemeClr val="bg1"/>
                </a:solidFill>
              </a:rPr>
              <a:t>网络</a:t>
            </a:r>
            <a:endParaRPr lang="en-US" altLang="zh-CN" sz="160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B53077C-8770-4967-89B0-10E304B7E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7112" y="1535281"/>
            <a:ext cx="6854888" cy="429351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6DE9ACA-A078-4792-BA06-364532E9A287}"/>
              </a:ext>
            </a:extLst>
          </p:cNvPr>
          <p:cNvSpPr txBox="1"/>
          <p:nvPr/>
        </p:nvSpPr>
        <p:spPr>
          <a:xfrm>
            <a:off x="383929" y="4414778"/>
            <a:ext cx="114241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>
                <a:solidFill>
                  <a:schemeClr val="bg1"/>
                </a:solidFill>
              </a:rPr>
              <a:t>Kubelet</a:t>
            </a:r>
            <a:r>
              <a:rPr lang="zh-CN" altLang="en-US" sz="1600">
                <a:solidFill>
                  <a:schemeClr val="bg1"/>
                </a:solidFill>
              </a:rPr>
              <a:t>就两件事</a:t>
            </a:r>
            <a:endParaRPr lang="en-US" altLang="zh-CN" sz="1600">
              <a:solidFill>
                <a:schemeClr val="bg1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zh-CN" altLang="en-US" sz="1600">
                <a:solidFill>
                  <a:schemeClr val="bg1"/>
                </a:solidFill>
              </a:rPr>
              <a:t>将容器拉起</a:t>
            </a:r>
            <a:endParaRPr lang="en-US" altLang="zh-CN" sz="1600">
              <a:solidFill>
                <a:schemeClr val="bg1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zh-CN" altLang="en-US" sz="1600">
                <a:solidFill>
                  <a:schemeClr val="bg1"/>
                </a:solidFill>
              </a:rPr>
              <a:t>调用</a:t>
            </a:r>
            <a:r>
              <a:rPr lang="en-US" altLang="zh-CN" sz="1600">
                <a:solidFill>
                  <a:schemeClr val="bg1"/>
                </a:solidFill>
              </a:rPr>
              <a:t>CNI </a:t>
            </a:r>
            <a:r>
              <a:rPr lang="zh-CN" altLang="en-US" sz="1600">
                <a:solidFill>
                  <a:schemeClr val="bg1"/>
                </a:solidFill>
              </a:rPr>
              <a:t>将容器的网络协议栈配置好</a:t>
            </a:r>
            <a:endParaRPr lang="en-US" altLang="zh-CN" sz="160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bg1"/>
                </a:solidFill>
              </a:rPr>
              <a:t>容器的网络 </a:t>
            </a:r>
            <a:r>
              <a:rPr lang="en-US" altLang="zh-CN" sz="1600">
                <a:solidFill>
                  <a:schemeClr val="bg1"/>
                </a:solidFill>
              </a:rPr>
              <a:t>namespace</a:t>
            </a:r>
            <a:r>
              <a:rPr lang="zh-CN" altLang="en-US" sz="1600">
                <a:solidFill>
                  <a:schemeClr val="bg1"/>
                </a:solidFill>
              </a:rPr>
              <a:t>（隔离容器和宿主机）</a:t>
            </a:r>
            <a:endParaRPr lang="en-US" altLang="zh-CN" sz="160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bg1"/>
                </a:solidFill>
              </a:rPr>
              <a:t>PID namespace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bg1"/>
                </a:solidFill>
              </a:rPr>
              <a:t>Mount namespace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bg1"/>
                </a:solidFill>
              </a:rPr>
              <a:t>Usernamepace </a:t>
            </a:r>
            <a:r>
              <a:rPr lang="zh-CN" altLang="en-US" sz="1600">
                <a:solidFill>
                  <a:schemeClr val="bg1"/>
                </a:solidFill>
              </a:rPr>
              <a:t>等创建起来；容器本身就是使用</a:t>
            </a:r>
            <a:r>
              <a:rPr lang="en-US" altLang="zh-CN" sz="1600">
                <a:solidFill>
                  <a:schemeClr val="bg1"/>
                </a:solidFill>
              </a:rPr>
              <a:t>namespace</a:t>
            </a:r>
            <a:r>
              <a:rPr lang="zh-CN" altLang="en-US" sz="1600">
                <a:solidFill>
                  <a:schemeClr val="bg1"/>
                </a:solidFill>
              </a:rPr>
              <a:t>做隔离；</a:t>
            </a:r>
            <a:r>
              <a:rPr lang="en-US" altLang="zh-CN" sz="1600">
                <a:solidFill>
                  <a:schemeClr val="bg1"/>
                </a:solidFill>
              </a:rPr>
              <a:t>CNI</a:t>
            </a:r>
            <a:r>
              <a:rPr lang="zh-CN" altLang="en-US" sz="1600">
                <a:solidFill>
                  <a:schemeClr val="bg1"/>
                </a:solidFill>
              </a:rPr>
              <a:t>负责网络初始化，将</a:t>
            </a:r>
            <a:r>
              <a:rPr lang="en-US" altLang="zh-CN" sz="1600">
                <a:solidFill>
                  <a:schemeClr val="bg1"/>
                </a:solidFill>
              </a:rPr>
              <a:t>eth0</a:t>
            </a:r>
            <a:r>
              <a:rPr lang="zh-CN" altLang="en-US" sz="1600">
                <a:solidFill>
                  <a:schemeClr val="bg1"/>
                </a:solidFill>
              </a:rPr>
              <a:t>放入</a:t>
            </a:r>
            <a:endParaRPr lang="en-US" altLang="zh-CN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314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DB49F15-7782-4659-BE73-54104B6400AB}"/>
              </a:ext>
            </a:extLst>
          </p:cNvPr>
          <p:cNvSpPr txBox="1"/>
          <p:nvPr/>
        </p:nvSpPr>
        <p:spPr>
          <a:xfrm>
            <a:off x="268771" y="9061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>
                <a:solidFill>
                  <a:schemeClr val="bg1"/>
                </a:solidFill>
              </a:rPr>
              <a:t>小结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90F61E6-1714-4DB6-8855-F814545B0985}"/>
              </a:ext>
            </a:extLst>
          </p:cNvPr>
          <p:cNvSpPr txBox="1"/>
          <p:nvPr/>
        </p:nvSpPr>
        <p:spPr>
          <a:xfrm>
            <a:off x="1981200" y="1231900"/>
            <a:ext cx="631775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bg1"/>
                </a:solidFill>
              </a:rPr>
              <a:t>K8s</a:t>
            </a:r>
            <a:r>
              <a:rPr lang="zh-CN" altLang="en-US" sz="1600">
                <a:solidFill>
                  <a:schemeClr val="bg1"/>
                </a:solidFill>
              </a:rPr>
              <a:t>的网络可以抽象成四层网络，每一层都构建于上一层之上</a:t>
            </a:r>
            <a:endParaRPr lang="en-US" altLang="zh-CN" sz="1600">
              <a:solidFill>
                <a:schemeClr val="bg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600">
                <a:solidFill>
                  <a:srgbClr val="FFC000"/>
                </a:solidFill>
              </a:rPr>
              <a:t>节点网络</a:t>
            </a:r>
            <a:endParaRPr lang="en-US" altLang="zh-CN" sz="1600">
              <a:solidFill>
                <a:srgbClr val="FFC00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1600">
                <a:solidFill>
                  <a:srgbClr val="FFC000"/>
                </a:solidFill>
              </a:rPr>
              <a:t>Pod</a:t>
            </a:r>
            <a:r>
              <a:rPr lang="zh-CN" altLang="en-US" sz="1600">
                <a:solidFill>
                  <a:srgbClr val="FFC000"/>
                </a:solidFill>
              </a:rPr>
              <a:t>网络</a:t>
            </a:r>
            <a:endParaRPr lang="en-US" altLang="zh-CN" sz="1600">
              <a:solidFill>
                <a:srgbClr val="FFC00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1600">
                <a:solidFill>
                  <a:srgbClr val="FFC000"/>
                </a:solidFill>
              </a:rPr>
              <a:t>Service</a:t>
            </a:r>
            <a:r>
              <a:rPr lang="zh-CN" altLang="en-US" sz="1600">
                <a:solidFill>
                  <a:srgbClr val="FFC000"/>
                </a:solidFill>
              </a:rPr>
              <a:t>网络</a:t>
            </a:r>
            <a:endParaRPr lang="en-US" altLang="zh-CN" sz="1600">
              <a:solidFill>
                <a:srgbClr val="FFC00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600">
                <a:solidFill>
                  <a:srgbClr val="FFC000"/>
                </a:solidFill>
              </a:rPr>
              <a:t>外部接入网络</a:t>
            </a:r>
            <a:endParaRPr lang="en-US" altLang="zh-CN" sz="1600">
              <a:solidFill>
                <a:srgbClr val="FFC00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zh-CN" sz="16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bg1"/>
                </a:solidFill>
              </a:rPr>
              <a:t>节点内的</a:t>
            </a:r>
            <a:r>
              <a:rPr lang="en-US" altLang="zh-CN" sz="1600">
                <a:solidFill>
                  <a:schemeClr val="bg1"/>
                </a:solidFill>
              </a:rPr>
              <a:t>Pod</a:t>
            </a:r>
            <a:r>
              <a:rPr lang="zh-CN" altLang="en-US" sz="1600">
                <a:solidFill>
                  <a:schemeClr val="bg1"/>
                </a:solidFill>
              </a:rPr>
              <a:t>网络</a:t>
            </a:r>
            <a:endParaRPr lang="en-US" altLang="zh-CN" sz="160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bg1"/>
                </a:solidFill>
              </a:rPr>
              <a:t>依赖于虚拟网桥</a:t>
            </a:r>
            <a:r>
              <a:rPr lang="en-US" altLang="zh-CN" sz="1600">
                <a:solidFill>
                  <a:schemeClr val="bg1"/>
                </a:solidFill>
              </a:rPr>
              <a:t>/</a:t>
            </a:r>
            <a:r>
              <a:rPr lang="zh-CN" altLang="en-US" sz="1600">
                <a:solidFill>
                  <a:schemeClr val="bg1"/>
                </a:solidFill>
              </a:rPr>
              <a:t>网卡 （</a:t>
            </a:r>
            <a:r>
              <a:rPr lang="en-US" altLang="zh-CN" sz="1600">
                <a:solidFill>
                  <a:schemeClr val="bg1"/>
                </a:solidFill>
              </a:rPr>
              <a:t>linux</a:t>
            </a:r>
            <a:r>
              <a:rPr lang="zh-CN" altLang="en-US" sz="1600">
                <a:solidFill>
                  <a:schemeClr val="bg1"/>
                </a:solidFill>
              </a:rPr>
              <a:t>虚拟设备）</a:t>
            </a:r>
            <a:endParaRPr lang="en-US" altLang="zh-CN" sz="160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bg1"/>
                </a:solidFill>
              </a:rPr>
              <a:t>Pod</a:t>
            </a:r>
            <a:r>
              <a:rPr lang="zh-CN" altLang="en-US" sz="1600">
                <a:solidFill>
                  <a:schemeClr val="bg1"/>
                </a:solidFill>
              </a:rPr>
              <a:t>内容器共享</a:t>
            </a:r>
            <a:r>
              <a:rPr lang="en-US" altLang="zh-CN" sz="1600">
                <a:solidFill>
                  <a:schemeClr val="bg1"/>
                </a:solidFill>
              </a:rPr>
              <a:t>namespace </a:t>
            </a:r>
            <a:r>
              <a:rPr lang="zh-CN" altLang="en-US" sz="1600">
                <a:solidFill>
                  <a:schemeClr val="bg1"/>
                </a:solidFill>
              </a:rPr>
              <a:t>网络栈（</a:t>
            </a:r>
            <a:r>
              <a:rPr lang="en-US" altLang="zh-CN" sz="1600">
                <a:solidFill>
                  <a:schemeClr val="bg1"/>
                </a:solidFill>
              </a:rPr>
              <a:t>Pause</a:t>
            </a:r>
            <a:r>
              <a:rPr lang="zh-CN" altLang="en-US" sz="1600">
                <a:solidFill>
                  <a:schemeClr val="bg1"/>
                </a:solidFill>
              </a:rPr>
              <a:t>容器创建）</a:t>
            </a:r>
            <a:endParaRPr lang="en-US" altLang="zh-CN" sz="160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16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bg1"/>
                </a:solidFill>
              </a:rPr>
              <a:t>不同节点的</a:t>
            </a:r>
            <a:r>
              <a:rPr lang="en-US" altLang="zh-CN" sz="1600">
                <a:solidFill>
                  <a:schemeClr val="bg1"/>
                </a:solidFill>
              </a:rPr>
              <a:t>Pod</a:t>
            </a:r>
            <a:r>
              <a:rPr lang="zh-CN" altLang="en-US" sz="1600">
                <a:solidFill>
                  <a:schemeClr val="bg1"/>
                </a:solidFill>
              </a:rPr>
              <a:t>网络</a:t>
            </a:r>
            <a:endParaRPr lang="en-US" altLang="zh-CN" sz="160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bg1"/>
                </a:solidFill>
              </a:rPr>
              <a:t>路由方案：依赖与底层网络设备，性能开销小</a:t>
            </a:r>
            <a:endParaRPr lang="en-US" altLang="zh-CN" sz="160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bg1"/>
                </a:solidFill>
              </a:rPr>
              <a:t>覆盖网络：不依赖底层网络，但是封包解包开销</a:t>
            </a:r>
            <a:endParaRPr lang="en-US" altLang="zh-CN" sz="160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16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bg1"/>
                </a:solidFill>
              </a:rPr>
              <a:t>CNI</a:t>
            </a:r>
            <a:r>
              <a:rPr lang="zh-CN" altLang="en-US" sz="1600">
                <a:solidFill>
                  <a:schemeClr val="bg1"/>
                </a:solidFill>
              </a:rPr>
              <a:t>：</a:t>
            </a:r>
            <a:r>
              <a:rPr lang="en-US" altLang="zh-CN" sz="1600">
                <a:solidFill>
                  <a:schemeClr val="bg1"/>
                </a:solidFill>
              </a:rPr>
              <a:t>Pod</a:t>
            </a:r>
            <a:r>
              <a:rPr lang="zh-CN" altLang="en-US" sz="1600">
                <a:solidFill>
                  <a:schemeClr val="bg1"/>
                </a:solidFill>
              </a:rPr>
              <a:t>网络集成标准，简化</a:t>
            </a:r>
            <a:r>
              <a:rPr lang="en-US" altLang="zh-CN" sz="1600">
                <a:solidFill>
                  <a:schemeClr val="bg1"/>
                </a:solidFill>
              </a:rPr>
              <a:t>K8s</a:t>
            </a:r>
            <a:r>
              <a:rPr lang="zh-CN" altLang="en-US" sz="1600">
                <a:solidFill>
                  <a:schemeClr val="bg1"/>
                </a:solidFill>
              </a:rPr>
              <a:t>和不同</a:t>
            </a:r>
            <a:r>
              <a:rPr lang="en-US" altLang="zh-CN" sz="1600">
                <a:solidFill>
                  <a:schemeClr val="bg1"/>
                </a:solidFill>
              </a:rPr>
              <a:t>Pod</a:t>
            </a:r>
            <a:r>
              <a:rPr lang="zh-CN" altLang="en-US" sz="1600">
                <a:solidFill>
                  <a:schemeClr val="bg1"/>
                </a:solidFill>
              </a:rPr>
              <a:t>网络实现技术的集成</a:t>
            </a:r>
          </a:p>
        </p:txBody>
      </p:sp>
    </p:spTree>
    <p:extLst>
      <p:ext uri="{BB962C8B-B14F-4D97-AF65-F5344CB8AC3E}">
        <p14:creationId xmlns:p14="http://schemas.microsoft.com/office/powerpoint/2010/main" val="988471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BB7D182-18DF-4827-AE01-5A8B91785D70}"/>
              </a:ext>
            </a:extLst>
          </p:cNvPr>
          <p:cNvSpPr txBox="1"/>
          <p:nvPr/>
        </p:nvSpPr>
        <p:spPr>
          <a:xfrm>
            <a:off x="3672371" y="1043119"/>
            <a:ext cx="4427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>
                <a:solidFill>
                  <a:srgbClr val="FFC000"/>
                </a:solidFill>
              </a:rPr>
              <a:t>深入理解</a:t>
            </a:r>
            <a:r>
              <a:rPr lang="en-US" altLang="zh-CN" sz="2800" b="1">
                <a:solidFill>
                  <a:srgbClr val="FFC000"/>
                </a:solidFill>
              </a:rPr>
              <a:t>K8s</a:t>
            </a:r>
            <a:r>
              <a:rPr lang="zh-CN" altLang="en-US" sz="2800" b="1">
                <a:solidFill>
                  <a:srgbClr val="FFC000"/>
                </a:solidFill>
              </a:rPr>
              <a:t>的</a:t>
            </a:r>
            <a:r>
              <a:rPr lang="en-US" altLang="zh-CN" sz="2800" b="1">
                <a:solidFill>
                  <a:srgbClr val="FFC000"/>
                </a:solidFill>
              </a:rPr>
              <a:t>Service</a:t>
            </a:r>
            <a:r>
              <a:rPr lang="zh-CN" altLang="en-US" sz="2800" b="1">
                <a:solidFill>
                  <a:srgbClr val="FFC000"/>
                </a:solidFill>
              </a:rPr>
              <a:t>网络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EE4A5E6-A69A-4154-90FF-C84B126A63C0}"/>
              </a:ext>
            </a:extLst>
          </p:cNvPr>
          <p:cNvSpPr txBox="1"/>
          <p:nvPr/>
        </p:nvSpPr>
        <p:spPr>
          <a:xfrm>
            <a:off x="3517900" y="2057400"/>
            <a:ext cx="50369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</a:rPr>
              <a:t>K8s</a:t>
            </a:r>
            <a:r>
              <a:rPr lang="zh-CN" altLang="en-US" sz="2000">
                <a:solidFill>
                  <a:schemeClr val="bg1"/>
                </a:solidFill>
              </a:rPr>
              <a:t>服务网络实现原理</a:t>
            </a:r>
            <a:endParaRPr lang="en-US" altLang="zh-CN" sz="20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sz="20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</a:rPr>
              <a:t>服务发现 </a:t>
            </a:r>
            <a:r>
              <a:rPr lang="en-US" altLang="zh-CN" sz="2000">
                <a:solidFill>
                  <a:schemeClr val="bg1"/>
                </a:solidFill>
              </a:rPr>
              <a:t>k8s</a:t>
            </a:r>
            <a:r>
              <a:rPr lang="zh-CN" altLang="en-US" sz="2000">
                <a:solidFill>
                  <a:schemeClr val="bg1"/>
                </a:solidFill>
              </a:rPr>
              <a:t>方案 </a:t>
            </a:r>
            <a:r>
              <a:rPr lang="en-US" altLang="zh-CN" sz="2000">
                <a:solidFill>
                  <a:schemeClr val="bg1"/>
                </a:solidFill>
              </a:rPr>
              <a:t>v</a:t>
            </a:r>
            <a:r>
              <a:rPr lang="zh-CN" altLang="en-US" sz="2000">
                <a:solidFill>
                  <a:schemeClr val="bg1"/>
                </a:solidFill>
              </a:rPr>
              <a:t>是 </a:t>
            </a:r>
            <a:r>
              <a:rPr lang="en-US" altLang="zh-CN" sz="2000">
                <a:solidFill>
                  <a:schemeClr val="bg1"/>
                </a:solidFill>
              </a:rPr>
              <a:t>Eurka+Ribbon</a:t>
            </a:r>
            <a:r>
              <a:rPr lang="zh-CN" altLang="en-US" sz="2000">
                <a:solidFill>
                  <a:schemeClr val="bg1"/>
                </a:solidFill>
              </a:rPr>
              <a:t>方案</a:t>
            </a:r>
            <a:endParaRPr lang="en-US" altLang="zh-CN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971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581170F-5FEA-472D-9C8A-BF07D25718EF}"/>
              </a:ext>
            </a:extLst>
          </p:cNvPr>
          <p:cNvSpPr txBox="1"/>
          <p:nvPr/>
        </p:nvSpPr>
        <p:spPr>
          <a:xfrm>
            <a:off x="268771" y="90619"/>
            <a:ext cx="3578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b="1">
                <a:solidFill>
                  <a:schemeClr val="bg1"/>
                </a:solidFill>
              </a:rPr>
              <a:t>Service</a:t>
            </a:r>
            <a:r>
              <a:rPr lang="zh-CN" altLang="en-US" sz="2800" b="1">
                <a:solidFill>
                  <a:schemeClr val="bg1"/>
                </a:solidFill>
              </a:rPr>
              <a:t>网络模型概念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EB0F40C-BC99-4F2B-995D-F0292134C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1" y="910237"/>
            <a:ext cx="5576329" cy="338236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59B37CB-6D84-4C4D-BDBE-CB98AE95C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094" y="951261"/>
            <a:ext cx="5494012" cy="330031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6AE0637-4566-4BCA-9218-EA5D69653770}"/>
              </a:ext>
            </a:extLst>
          </p:cNvPr>
          <p:cNvSpPr txBox="1"/>
          <p:nvPr/>
        </p:nvSpPr>
        <p:spPr>
          <a:xfrm>
            <a:off x="698500" y="4838700"/>
            <a:ext cx="44181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>
                <a:solidFill>
                  <a:schemeClr val="bg1"/>
                </a:solidFill>
              </a:rPr>
              <a:t>Service </a:t>
            </a:r>
            <a:r>
              <a:rPr lang="zh-CN" altLang="en-US" sz="1600">
                <a:solidFill>
                  <a:schemeClr val="bg1"/>
                </a:solidFill>
              </a:rPr>
              <a:t>提供统一的 </a:t>
            </a:r>
            <a:r>
              <a:rPr lang="en-US" altLang="zh-CN" sz="1600">
                <a:solidFill>
                  <a:schemeClr val="bg1"/>
                </a:solidFill>
              </a:rPr>
              <a:t>Cluster IP</a:t>
            </a:r>
            <a:r>
              <a:rPr lang="zh-CN" altLang="en-US" sz="1600">
                <a:solidFill>
                  <a:schemeClr val="bg1"/>
                </a:solidFill>
              </a:rPr>
              <a:t>解决服务发现问题</a:t>
            </a:r>
            <a:endParaRPr lang="en-US" altLang="zh-CN" sz="1600">
              <a:solidFill>
                <a:schemeClr val="bg1"/>
              </a:solidFill>
            </a:endParaRPr>
          </a:p>
          <a:p>
            <a:pPr algn="l"/>
            <a:endParaRPr lang="en-US" altLang="zh-CN" sz="1600">
              <a:solidFill>
                <a:schemeClr val="bg1"/>
              </a:solidFill>
            </a:endParaRPr>
          </a:p>
          <a:p>
            <a:pPr algn="l"/>
            <a:r>
              <a:rPr lang="zh-CN" altLang="en-US" sz="1600">
                <a:solidFill>
                  <a:schemeClr val="bg1"/>
                </a:solidFill>
              </a:rPr>
              <a:t>默认的负载均衡策略：轮询</a:t>
            </a:r>
          </a:p>
        </p:txBody>
      </p:sp>
    </p:spTree>
    <p:extLst>
      <p:ext uri="{BB962C8B-B14F-4D97-AF65-F5344CB8AC3E}">
        <p14:creationId xmlns:p14="http://schemas.microsoft.com/office/powerpoint/2010/main" val="2650237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8A8A1BE-30FC-4458-BDE1-9C1968801C84}"/>
              </a:ext>
            </a:extLst>
          </p:cNvPr>
          <p:cNvSpPr txBox="1"/>
          <p:nvPr/>
        </p:nvSpPr>
        <p:spPr>
          <a:xfrm>
            <a:off x="268771" y="90619"/>
            <a:ext cx="1632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b="1">
                <a:solidFill>
                  <a:schemeClr val="bg1"/>
                </a:solidFill>
              </a:rPr>
              <a:t>DNS</a:t>
            </a:r>
            <a:r>
              <a:rPr lang="zh-CN" altLang="en-US" sz="2800" b="1">
                <a:solidFill>
                  <a:schemeClr val="bg1"/>
                </a:solidFill>
              </a:rPr>
              <a:t>方案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3F6A9B7-CE09-498B-8AC9-F9AF0FC1F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899" y="766239"/>
            <a:ext cx="5308602" cy="319901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A732DCF-AF8A-4A94-B7D6-F08CA6A937E7}"/>
              </a:ext>
            </a:extLst>
          </p:cNvPr>
          <p:cNvSpPr txBox="1"/>
          <p:nvPr/>
        </p:nvSpPr>
        <p:spPr>
          <a:xfrm>
            <a:off x="59449" y="4127500"/>
            <a:ext cx="116719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chemeClr val="bg1"/>
                </a:solidFill>
              </a:rPr>
              <a:t>Kubernetes</a:t>
            </a:r>
            <a:r>
              <a:rPr lang="zh-CN" altLang="en-US" sz="1600">
                <a:solidFill>
                  <a:schemeClr val="bg1"/>
                </a:solidFill>
              </a:rPr>
              <a:t>可以使用</a:t>
            </a:r>
            <a:r>
              <a:rPr lang="en-US" altLang="zh-CN" sz="1600">
                <a:solidFill>
                  <a:schemeClr val="bg1"/>
                </a:solidFill>
              </a:rPr>
              <a:t>DNS</a:t>
            </a:r>
            <a:r>
              <a:rPr lang="zh-CN" altLang="en-US" sz="1600">
                <a:solidFill>
                  <a:schemeClr val="bg1"/>
                </a:solidFill>
              </a:rPr>
              <a:t>进行服务发现，事实上，</a:t>
            </a:r>
            <a:r>
              <a:rPr lang="en-US" altLang="zh-CN" sz="1600">
                <a:solidFill>
                  <a:srgbClr val="FFC000"/>
                </a:solidFill>
              </a:rPr>
              <a:t>Kubernetes</a:t>
            </a:r>
            <a:r>
              <a:rPr lang="zh-CN" altLang="en-US" sz="1600">
                <a:solidFill>
                  <a:srgbClr val="FFC000"/>
                </a:solidFill>
              </a:rPr>
              <a:t>中的每个</a:t>
            </a:r>
            <a:r>
              <a:rPr lang="en-US" altLang="zh-CN" sz="1600">
                <a:solidFill>
                  <a:srgbClr val="FFC000"/>
                </a:solidFill>
              </a:rPr>
              <a:t>Service</a:t>
            </a:r>
            <a:r>
              <a:rPr lang="zh-CN" altLang="en-US" sz="1600">
                <a:solidFill>
                  <a:srgbClr val="FFC000"/>
                </a:solidFill>
              </a:rPr>
              <a:t>都会分配一个</a:t>
            </a:r>
            <a:r>
              <a:rPr lang="en-US" altLang="zh-CN" sz="1600">
                <a:solidFill>
                  <a:srgbClr val="FFC000"/>
                </a:solidFill>
              </a:rPr>
              <a:t>Cluster IP</a:t>
            </a:r>
            <a:r>
              <a:rPr lang="zh-CN" altLang="en-US" sz="1600">
                <a:solidFill>
                  <a:srgbClr val="FFC000"/>
                </a:solidFill>
              </a:rPr>
              <a:t>和一个</a:t>
            </a:r>
            <a:r>
              <a:rPr lang="en-US" altLang="zh-CN" sz="1600">
                <a:solidFill>
                  <a:srgbClr val="FFC000"/>
                </a:solidFill>
              </a:rPr>
              <a:t>DNS</a:t>
            </a:r>
            <a:r>
              <a:rPr lang="zh-CN" altLang="en-US" sz="1600">
                <a:solidFill>
                  <a:srgbClr val="FFC000"/>
                </a:solidFill>
              </a:rPr>
              <a:t>名称</a:t>
            </a:r>
            <a:r>
              <a:rPr lang="zh-CN" altLang="en-US" sz="1600">
                <a:solidFill>
                  <a:schemeClr val="bg1"/>
                </a:solidFill>
              </a:rPr>
              <a:t>。但是，仅依靠</a:t>
            </a:r>
            <a:r>
              <a:rPr lang="en-US" altLang="zh-CN" sz="1600">
                <a:solidFill>
                  <a:schemeClr val="bg1"/>
                </a:solidFill>
              </a:rPr>
              <a:t>DNS</a:t>
            </a:r>
            <a:r>
              <a:rPr lang="zh-CN" altLang="en-US" sz="1600">
                <a:solidFill>
                  <a:schemeClr val="bg1"/>
                </a:solidFill>
              </a:rPr>
              <a:t>作为服务发现机制存在一些限制：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bg1"/>
                </a:solidFill>
              </a:rPr>
              <a:t>DNS</a:t>
            </a:r>
            <a:r>
              <a:rPr lang="zh-CN" altLang="en-US" sz="1600">
                <a:solidFill>
                  <a:schemeClr val="bg1"/>
                </a:solidFill>
              </a:rPr>
              <a:t>解析延迟：在大规模集群中，</a:t>
            </a:r>
            <a:r>
              <a:rPr lang="en-US" altLang="zh-CN" sz="1600">
                <a:solidFill>
                  <a:schemeClr val="bg1"/>
                </a:solidFill>
              </a:rPr>
              <a:t>DNS</a:t>
            </a:r>
            <a:r>
              <a:rPr lang="zh-CN" altLang="en-US" sz="1600">
                <a:solidFill>
                  <a:schemeClr val="bg1"/>
                </a:solidFill>
              </a:rPr>
              <a:t>解析需要时间，这可能会导致请求失败或延迟。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bg1"/>
                </a:solidFill>
              </a:rPr>
              <a:t>DNS</a:t>
            </a:r>
            <a:r>
              <a:rPr lang="zh-CN" altLang="en-US" sz="1600">
                <a:solidFill>
                  <a:schemeClr val="bg1"/>
                </a:solidFill>
              </a:rPr>
              <a:t>缓存问题：存在由于</a:t>
            </a:r>
            <a:r>
              <a:rPr lang="en-US" altLang="zh-CN" sz="1600">
                <a:solidFill>
                  <a:schemeClr val="bg1"/>
                </a:solidFill>
              </a:rPr>
              <a:t>DNS</a:t>
            </a:r>
            <a:r>
              <a:rPr lang="zh-CN" altLang="en-US" sz="1600">
                <a:solidFill>
                  <a:schemeClr val="bg1"/>
                </a:solidFill>
              </a:rPr>
              <a:t>缓存而导致请求被路由到错误的节点的潜在风险。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bg1"/>
                </a:solidFill>
              </a:rPr>
              <a:t>DNS</a:t>
            </a:r>
            <a:r>
              <a:rPr lang="zh-CN" altLang="en-US" sz="1600">
                <a:solidFill>
                  <a:schemeClr val="bg1"/>
                </a:solidFill>
              </a:rPr>
              <a:t>并不提供健康检查功能：如果一个服务在运行时出现故障，</a:t>
            </a:r>
            <a:r>
              <a:rPr lang="en-US" altLang="zh-CN" sz="1600">
                <a:solidFill>
                  <a:schemeClr val="bg1"/>
                </a:solidFill>
              </a:rPr>
              <a:t>DNS</a:t>
            </a:r>
            <a:r>
              <a:rPr lang="zh-CN" altLang="en-US" sz="1600">
                <a:solidFill>
                  <a:schemeClr val="bg1"/>
                </a:solidFill>
              </a:rPr>
              <a:t>没有能力自动地将它从服务列表中删除。</a:t>
            </a:r>
          </a:p>
          <a:p>
            <a:r>
              <a:rPr lang="zh-CN" altLang="en-US" sz="1600">
                <a:solidFill>
                  <a:schemeClr val="bg1"/>
                </a:solidFill>
              </a:rPr>
              <a:t>因此，</a:t>
            </a:r>
            <a:r>
              <a:rPr lang="en-US" altLang="zh-CN" sz="1600">
                <a:solidFill>
                  <a:schemeClr val="bg1"/>
                </a:solidFill>
              </a:rPr>
              <a:t>Kubernetes</a:t>
            </a:r>
            <a:r>
              <a:rPr lang="zh-CN" altLang="en-US" sz="1600">
                <a:solidFill>
                  <a:schemeClr val="bg1"/>
                </a:solidFill>
              </a:rPr>
              <a:t>采用了多种技术来解决上述问题，比如通过</a:t>
            </a:r>
            <a:r>
              <a:rPr lang="en-US" altLang="zh-CN" sz="1600">
                <a:solidFill>
                  <a:schemeClr val="bg1"/>
                </a:solidFill>
              </a:rPr>
              <a:t>kube-proxy</a:t>
            </a:r>
            <a:r>
              <a:rPr lang="zh-CN" altLang="en-US" sz="1600">
                <a:solidFill>
                  <a:schemeClr val="bg1"/>
                </a:solidFill>
              </a:rPr>
              <a:t>创建负载均衡</a:t>
            </a:r>
            <a:r>
              <a:rPr lang="en-US" altLang="zh-CN" sz="1600">
                <a:solidFill>
                  <a:schemeClr val="bg1"/>
                </a:solidFill>
              </a:rPr>
              <a:t>IP</a:t>
            </a:r>
            <a:r>
              <a:rPr lang="zh-CN" altLang="en-US" sz="1600">
                <a:solidFill>
                  <a:schemeClr val="bg1"/>
                </a:solidFill>
              </a:rPr>
              <a:t>地址，通过</a:t>
            </a:r>
            <a:r>
              <a:rPr lang="en-US" altLang="zh-CN" sz="1600">
                <a:solidFill>
                  <a:schemeClr val="bg1"/>
                </a:solidFill>
              </a:rPr>
              <a:t>etcd</a:t>
            </a:r>
            <a:r>
              <a:rPr lang="zh-CN" altLang="en-US" sz="1600">
                <a:solidFill>
                  <a:schemeClr val="bg1"/>
                </a:solidFill>
              </a:rPr>
              <a:t>存储状态信息等，从而实现更可靠和高效的服务发现</a:t>
            </a:r>
          </a:p>
          <a:p>
            <a:pPr algn="l"/>
            <a:endParaRPr lang="zh-CN" altLang="en-US" sz="16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1274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78CF830-D693-4AFA-8A30-F0287F1955A5}"/>
              </a:ext>
            </a:extLst>
          </p:cNvPr>
          <p:cNvSpPr txBox="1"/>
          <p:nvPr/>
        </p:nvSpPr>
        <p:spPr>
          <a:xfrm>
            <a:off x="268771" y="90619"/>
            <a:ext cx="2912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b="1">
                <a:solidFill>
                  <a:schemeClr val="bg1"/>
                </a:solidFill>
              </a:rPr>
              <a:t>K8s</a:t>
            </a:r>
            <a:r>
              <a:rPr lang="zh-CN" altLang="en-US" sz="2800" b="1">
                <a:solidFill>
                  <a:schemeClr val="bg1"/>
                </a:solidFill>
              </a:rPr>
              <a:t>服务发现原理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FBCC7EE-38BB-4743-94E8-733E5C83E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589217"/>
            <a:ext cx="7112000" cy="346943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20929C8-DDC5-4D1E-9838-122010C81DF4}"/>
              </a:ext>
            </a:extLst>
          </p:cNvPr>
          <p:cNvSpPr/>
          <p:nvPr/>
        </p:nvSpPr>
        <p:spPr>
          <a:xfrm>
            <a:off x="425450" y="4252179"/>
            <a:ext cx="113411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C9D1D9"/>
                </a:solidFill>
                <a:latin typeface="-apple-system"/>
              </a:rPr>
              <a:t>Kube-DNS</a:t>
            </a:r>
            <a:r>
              <a:rPr lang="zh-CN" altLang="en-US" sz="1600">
                <a:solidFill>
                  <a:srgbClr val="C9D1D9"/>
                </a:solidFill>
                <a:latin typeface="-apple-system"/>
              </a:rPr>
              <a:t>作为一个</a:t>
            </a:r>
            <a:r>
              <a:rPr lang="en-US" altLang="zh-CN" sz="1600">
                <a:solidFill>
                  <a:srgbClr val="C9D1D9"/>
                </a:solidFill>
                <a:latin typeface="-apple-system"/>
              </a:rPr>
              <a:t>Kubernetes</a:t>
            </a:r>
            <a:r>
              <a:rPr lang="zh-CN" altLang="en-US" sz="1600">
                <a:solidFill>
                  <a:srgbClr val="C9D1D9"/>
                </a:solidFill>
                <a:latin typeface="-apple-system"/>
              </a:rPr>
              <a:t>集群中的</a:t>
            </a:r>
            <a:r>
              <a:rPr lang="en-US" altLang="zh-CN" sz="1600">
                <a:solidFill>
                  <a:srgbClr val="C9D1D9"/>
                </a:solidFill>
                <a:latin typeface="-apple-system"/>
              </a:rPr>
              <a:t>DNS</a:t>
            </a:r>
            <a:r>
              <a:rPr lang="zh-CN" altLang="en-US" sz="1600">
                <a:solidFill>
                  <a:srgbClr val="C9D1D9"/>
                </a:solidFill>
                <a:latin typeface="-apple-system"/>
              </a:rPr>
              <a:t>解析器，</a:t>
            </a:r>
            <a:r>
              <a:rPr lang="zh-CN" altLang="en-US" sz="1600">
                <a:solidFill>
                  <a:srgbClr val="FFC000"/>
                </a:solidFill>
                <a:latin typeface="-apple-system"/>
              </a:rPr>
              <a:t>最近已经被</a:t>
            </a:r>
            <a:r>
              <a:rPr lang="en-US" altLang="zh-CN" sz="1600">
                <a:solidFill>
                  <a:srgbClr val="FFC000"/>
                </a:solidFill>
                <a:latin typeface="-apple-system"/>
              </a:rPr>
              <a:t>CoreDNS</a:t>
            </a:r>
            <a:r>
              <a:rPr lang="zh-CN" altLang="en-US" sz="1600">
                <a:solidFill>
                  <a:srgbClr val="FFC000"/>
                </a:solidFill>
                <a:latin typeface="-apple-system"/>
              </a:rPr>
              <a:t>所取代</a:t>
            </a:r>
            <a:r>
              <a:rPr lang="zh-CN" altLang="en-US" sz="1600">
                <a:solidFill>
                  <a:srgbClr val="C9D1D9"/>
                </a:solidFill>
                <a:latin typeface="-apple-system"/>
              </a:rPr>
              <a:t>。这是因为</a:t>
            </a:r>
            <a:r>
              <a:rPr lang="en-US" altLang="zh-CN" sz="1600">
                <a:solidFill>
                  <a:srgbClr val="C9D1D9"/>
                </a:solidFill>
                <a:latin typeface="-apple-system"/>
              </a:rPr>
              <a:t>CoreDNS</a:t>
            </a:r>
            <a:r>
              <a:rPr lang="zh-CN" altLang="en-US" sz="1600">
                <a:solidFill>
                  <a:srgbClr val="C9D1D9"/>
                </a:solidFill>
                <a:latin typeface="-apple-system"/>
              </a:rPr>
              <a:t>比</a:t>
            </a:r>
            <a:r>
              <a:rPr lang="en-US" altLang="zh-CN" sz="1600">
                <a:solidFill>
                  <a:srgbClr val="C9D1D9"/>
                </a:solidFill>
                <a:latin typeface="-apple-system"/>
              </a:rPr>
              <a:t>Kube-DNS</a:t>
            </a:r>
            <a:r>
              <a:rPr lang="zh-CN" altLang="en-US" sz="1600">
                <a:solidFill>
                  <a:srgbClr val="C9D1D9"/>
                </a:solidFill>
                <a:latin typeface="-apple-system"/>
              </a:rPr>
              <a:t>更灵活、可扩展和功能强大</a:t>
            </a:r>
            <a:endParaRPr lang="zh-CN" altLang="en-US" sz="160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A458715-7952-4288-8CFE-20CCABF8C864}"/>
              </a:ext>
            </a:extLst>
          </p:cNvPr>
          <p:cNvSpPr txBox="1"/>
          <p:nvPr/>
        </p:nvSpPr>
        <p:spPr>
          <a:xfrm>
            <a:off x="425450" y="4945344"/>
            <a:ext cx="89402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bg1"/>
                </a:solidFill>
              </a:rPr>
              <a:t>Kubelet</a:t>
            </a:r>
            <a:r>
              <a:rPr lang="zh-CN" altLang="en-US" sz="1600">
                <a:solidFill>
                  <a:schemeClr val="bg1"/>
                </a:solidFill>
              </a:rPr>
              <a:t>启动</a:t>
            </a:r>
            <a:r>
              <a:rPr lang="en-US" altLang="zh-CN" sz="1600">
                <a:solidFill>
                  <a:schemeClr val="bg1"/>
                </a:solidFill>
              </a:rPr>
              <a:t>Pod</a:t>
            </a:r>
            <a:r>
              <a:rPr lang="zh-CN" altLang="en-US" sz="1600">
                <a:solidFill>
                  <a:schemeClr val="bg1"/>
                </a:solidFill>
              </a:rPr>
              <a:t>并且将</a:t>
            </a:r>
            <a:r>
              <a:rPr lang="en-US" altLang="zh-CN" sz="1600">
                <a:solidFill>
                  <a:schemeClr val="bg1"/>
                </a:solidFill>
              </a:rPr>
              <a:t>Pod</a:t>
            </a:r>
            <a:r>
              <a:rPr lang="zh-CN" altLang="en-US" sz="1600">
                <a:solidFill>
                  <a:schemeClr val="bg1"/>
                </a:solidFill>
              </a:rPr>
              <a:t>信息服务注册到</a:t>
            </a:r>
            <a:r>
              <a:rPr lang="en-US" altLang="zh-CN" sz="1600">
                <a:solidFill>
                  <a:schemeClr val="bg1"/>
                </a:solidFill>
              </a:rPr>
              <a:t>k8s-master</a:t>
            </a:r>
            <a:r>
              <a:rPr lang="zh-CN" altLang="en-US" sz="1600">
                <a:solidFill>
                  <a:schemeClr val="bg1"/>
                </a:solidFill>
              </a:rPr>
              <a:t>的</a:t>
            </a:r>
            <a:r>
              <a:rPr lang="en-US" altLang="zh-CN" sz="1600">
                <a:solidFill>
                  <a:schemeClr val="bg1"/>
                </a:solidFill>
              </a:rPr>
              <a:t>etcd</a:t>
            </a:r>
            <a:r>
              <a:rPr lang="zh-CN" altLang="en-US" sz="1600">
                <a:solidFill>
                  <a:schemeClr val="bg1"/>
                </a:solidFill>
              </a:rPr>
              <a:t>；</a:t>
            </a:r>
            <a:endParaRPr lang="en-US" altLang="zh-CN" sz="16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bg1"/>
                </a:solidFill>
              </a:rPr>
              <a:t>Service</a:t>
            </a:r>
            <a:r>
              <a:rPr lang="zh-CN" altLang="en-US" sz="1600">
                <a:solidFill>
                  <a:schemeClr val="bg1"/>
                </a:solidFill>
              </a:rPr>
              <a:t>发布：会配</a:t>
            </a:r>
            <a:r>
              <a:rPr lang="en-US" altLang="zh-CN" sz="1600">
                <a:solidFill>
                  <a:schemeClr val="bg1"/>
                </a:solidFill>
              </a:rPr>
              <a:t>ClusterIP </a:t>
            </a:r>
            <a:r>
              <a:rPr lang="zh-CN" altLang="en-US" sz="1600">
                <a:solidFill>
                  <a:schemeClr val="bg1"/>
                </a:solidFill>
              </a:rPr>
              <a:t>与 </a:t>
            </a:r>
            <a:r>
              <a:rPr lang="en-US" altLang="zh-CN" sz="1600">
                <a:solidFill>
                  <a:schemeClr val="bg1"/>
                </a:solidFill>
              </a:rPr>
              <a:t>Pod</a:t>
            </a:r>
            <a:r>
              <a:rPr lang="zh-CN" altLang="en-US" sz="1600">
                <a:solidFill>
                  <a:schemeClr val="bg1"/>
                </a:solidFill>
              </a:rPr>
              <a:t>之间映射关系</a:t>
            </a:r>
            <a:endParaRPr lang="en-US" altLang="zh-CN" sz="16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bg1"/>
                </a:solidFill>
              </a:rPr>
              <a:t>Kube-proxy</a:t>
            </a:r>
            <a:r>
              <a:rPr lang="zh-CN" altLang="en-US" sz="1600">
                <a:solidFill>
                  <a:schemeClr val="bg1"/>
                </a:solidFill>
              </a:rPr>
              <a:t>：监听</a:t>
            </a:r>
            <a:r>
              <a:rPr lang="en-US" altLang="zh-CN" sz="1600">
                <a:solidFill>
                  <a:schemeClr val="bg1"/>
                </a:solidFill>
              </a:rPr>
              <a:t>master</a:t>
            </a:r>
            <a:r>
              <a:rPr lang="zh-CN" altLang="en-US" sz="1600">
                <a:solidFill>
                  <a:schemeClr val="bg1"/>
                </a:solidFill>
              </a:rPr>
              <a:t>，并且发现 </a:t>
            </a:r>
            <a:r>
              <a:rPr lang="en-US" altLang="zh-CN" sz="1600">
                <a:solidFill>
                  <a:schemeClr val="bg1"/>
                </a:solidFill>
              </a:rPr>
              <a:t>clusterIP</a:t>
            </a:r>
            <a:r>
              <a:rPr lang="zh-CN" altLang="en-US" sz="1600">
                <a:solidFill>
                  <a:schemeClr val="bg1"/>
                </a:solidFill>
              </a:rPr>
              <a:t>和</a:t>
            </a:r>
            <a:r>
              <a:rPr lang="en-US" altLang="zh-CN" sz="1600">
                <a:solidFill>
                  <a:schemeClr val="bg1"/>
                </a:solidFill>
              </a:rPr>
              <a:t>Pod</a:t>
            </a:r>
            <a:r>
              <a:rPr lang="zh-CN" altLang="en-US" sz="1600">
                <a:solidFill>
                  <a:schemeClr val="bg1"/>
                </a:solidFill>
              </a:rPr>
              <a:t>直接的映射列表，修改本地的</a:t>
            </a:r>
            <a:r>
              <a:rPr lang="en-US" altLang="zh-CN" sz="1600">
                <a:solidFill>
                  <a:schemeClr val="bg1"/>
                </a:solidFill>
              </a:rPr>
              <a:t>ipvs</a:t>
            </a:r>
            <a:r>
              <a:rPr lang="zh-CN" altLang="en-US" sz="1600">
                <a:solidFill>
                  <a:schemeClr val="bg1"/>
                </a:solidFill>
              </a:rPr>
              <a:t>转发规则</a:t>
            </a:r>
            <a:endParaRPr lang="en-US" altLang="zh-CN" sz="16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sz="16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bg1"/>
                </a:solidFill>
              </a:rPr>
              <a:t>先调用</a:t>
            </a:r>
            <a:r>
              <a:rPr lang="en-US" altLang="zh-CN" sz="1600">
                <a:solidFill>
                  <a:schemeClr val="bg1"/>
                </a:solidFill>
              </a:rPr>
              <a:t>svc</a:t>
            </a:r>
            <a:r>
              <a:rPr lang="zh-CN" altLang="en-US" sz="1600">
                <a:solidFill>
                  <a:schemeClr val="bg1"/>
                </a:solidFill>
              </a:rPr>
              <a:t>的名称，通过</a:t>
            </a:r>
            <a:r>
              <a:rPr lang="en-US" altLang="zh-CN" sz="1600">
                <a:solidFill>
                  <a:schemeClr val="bg1"/>
                </a:solidFill>
              </a:rPr>
              <a:t>coreDNS</a:t>
            </a:r>
            <a:r>
              <a:rPr lang="zh-CN" altLang="en-US" sz="1600">
                <a:solidFill>
                  <a:schemeClr val="bg1"/>
                </a:solidFill>
              </a:rPr>
              <a:t>监听，发现</a:t>
            </a:r>
            <a:r>
              <a:rPr lang="en-US" altLang="zh-CN" sz="1600">
                <a:solidFill>
                  <a:schemeClr val="bg1"/>
                </a:solidFill>
              </a:rPr>
              <a:t>cluster</a:t>
            </a:r>
            <a:r>
              <a:rPr lang="zh-CN" altLang="en-US" sz="1600">
                <a:solidFill>
                  <a:schemeClr val="bg1"/>
                </a:solidFill>
              </a:rPr>
              <a:t>和</a:t>
            </a:r>
            <a:r>
              <a:rPr lang="en-US" altLang="zh-CN" sz="1600">
                <a:solidFill>
                  <a:schemeClr val="bg1"/>
                </a:solidFill>
              </a:rPr>
              <a:t>svc</a:t>
            </a:r>
            <a:r>
              <a:rPr lang="zh-CN" altLang="en-US" sz="1600">
                <a:solidFill>
                  <a:schemeClr val="bg1"/>
                </a:solidFill>
              </a:rPr>
              <a:t>名称的映射</a:t>
            </a:r>
            <a:endParaRPr lang="en-US" altLang="zh-CN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5755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8749FA6-6C73-4381-B382-675108791A8A}"/>
              </a:ext>
            </a:extLst>
          </p:cNvPr>
          <p:cNvSpPr txBox="1"/>
          <p:nvPr/>
        </p:nvSpPr>
        <p:spPr>
          <a:xfrm>
            <a:off x="268771" y="90619"/>
            <a:ext cx="4535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b="1">
                <a:solidFill>
                  <a:schemeClr val="bg1"/>
                </a:solidFill>
              </a:rPr>
              <a:t>K8s</a:t>
            </a:r>
            <a:r>
              <a:rPr lang="zh-CN" altLang="en-US" sz="2800" b="1">
                <a:solidFill>
                  <a:schemeClr val="bg1"/>
                </a:solidFill>
              </a:rPr>
              <a:t> </a:t>
            </a:r>
            <a:r>
              <a:rPr lang="en-US" altLang="zh-CN" sz="2800" b="1">
                <a:solidFill>
                  <a:schemeClr val="bg1"/>
                </a:solidFill>
              </a:rPr>
              <a:t>vs Eureka+Ribbon</a:t>
            </a:r>
            <a:r>
              <a:rPr lang="zh-CN" altLang="en-US" sz="2800" b="1">
                <a:solidFill>
                  <a:schemeClr val="bg1"/>
                </a:solidFill>
              </a:rPr>
              <a:t>方案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F695A0F-31DD-44AD-A503-7E8C5288A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81" y="1003509"/>
            <a:ext cx="11295238" cy="3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9575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4B30004-6063-4EA1-8F8E-51D3DDD93BB2}"/>
              </a:ext>
            </a:extLst>
          </p:cNvPr>
          <p:cNvSpPr txBox="1"/>
          <p:nvPr/>
        </p:nvSpPr>
        <p:spPr>
          <a:xfrm>
            <a:off x="3378438" y="1043119"/>
            <a:ext cx="5315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b="1">
                <a:solidFill>
                  <a:srgbClr val="FFC000"/>
                </a:solidFill>
              </a:rPr>
              <a:t>NodePort LoadBalancer Ingress</a:t>
            </a:r>
            <a:endParaRPr lang="zh-CN" altLang="en-US" sz="2800" b="1">
              <a:solidFill>
                <a:srgbClr val="FFC0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B5F6FF8-B114-42A4-832E-98349E39E222}"/>
              </a:ext>
            </a:extLst>
          </p:cNvPr>
          <p:cNvSpPr txBox="1"/>
          <p:nvPr/>
        </p:nvSpPr>
        <p:spPr>
          <a:xfrm>
            <a:off x="3517900" y="2057400"/>
            <a:ext cx="252505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</a:rPr>
              <a:t>对外暴露服务方案</a:t>
            </a:r>
            <a:endParaRPr lang="en-US" altLang="zh-CN" sz="200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</a:rPr>
              <a:t>NodePort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</a:rPr>
              <a:t>LoadBalance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</a:rPr>
              <a:t>Ingress</a:t>
            </a:r>
          </a:p>
        </p:txBody>
      </p:sp>
    </p:spTree>
    <p:extLst>
      <p:ext uri="{BB962C8B-B14F-4D97-AF65-F5344CB8AC3E}">
        <p14:creationId xmlns:p14="http://schemas.microsoft.com/office/powerpoint/2010/main" val="14132331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B44C82B-B27C-4696-B1B2-31F71945F233}"/>
              </a:ext>
            </a:extLst>
          </p:cNvPr>
          <p:cNvSpPr txBox="1"/>
          <p:nvPr/>
        </p:nvSpPr>
        <p:spPr>
          <a:xfrm>
            <a:off x="268771" y="90619"/>
            <a:ext cx="1770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b="1">
                <a:solidFill>
                  <a:schemeClr val="bg1"/>
                </a:solidFill>
              </a:rPr>
              <a:t>NodePort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05E078C-8953-4DBB-B52E-8388CE5F8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700" y="613839"/>
            <a:ext cx="5511800" cy="330842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908980F-B7BA-4BE1-AD25-F1B8E602AEAA}"/>
              </a:ext>
            </a:extLst>
          </p:cNvPr>
          <p:cNvSpPr txBox="1"/>
          <p:nvPr/>
        </p:nvSpPr>
        <p:spPr>
          <a:xfrm>
            <a:off x="762000" y="4648200"/>
            <a:ext cx="82477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>
                <a:solidFill>
                  <a:schemeClr val="bg1"/>
                </a:solidFill>
              </a:rPr>
              <a:t>Kube-poxy</a:t>
            </a:r>
            <a:r>
              <a:rPr lang="zh-CN" altLang="en-US" sz="1600">
                <a:solidFill>
                  <a:schemeClr val="bg1"/>
                </a:solidFill>
              </a:rPr>
              <a:t>在每个节点暴露一个监听端口</a:t>
            </a:r>
            <a:endParaRPr lang="en-US" altLang="zh-CN" sz="1600">
              <a:solidFill>
                <a:schemeClr val="bg1"/>
              </a:solidFill>
            </a:endParaRPr>
          </a:p>
          <a:p>
            <a:pPr algn="l"/>
            <a:endParaRPr lang="en-US" altLang="zh-CN" sz="1600">
              <a:solidFill>
                <a:schemeClr val="bg1"/>
              </a:solidFill>
            </a:endParaRPr>
          </a:p>
          <a:p>
            <a:pPr algn="l"/>
            <a:r>
              <a:rPr lang="zh-CN" altLang="en-US" sz="1600">
                <a:solidFill>
                  <a:schemeClr val="bg1"/>
                </a:solidFill>
              </a:rPr>
              <a:t>外部访问 </a:t>
            </a:r>
            <a:r>
              <a:rPr lang="en-US" altLang="zh-CN" sz="1600">
                <a:solidFill>
                  <a:schemeClr val="bg1"/>
                </a:solidFill>
              </a:rPr>
              <a:t>k8s</a:t>
            </a:r>
            <a:r>
              <a:rPr lang="zh-CN" altLang="en-US" sz="1600">
                <a:solidFill>
                  <a:schemeClr val="bg1"/>
                </a:solidFill>
              </a:rPr>
              <a:t>集群内时，通过服务的</a:t>
            </a:r>
            <a:r>
              <a:rPr lang="en-US" altLang="zh-CN" sz="1600">
                <a:solidFill>
                  <a:schemeClr val="bg1"/>
                </a:solidFill>
              </a:rPr>
              <a:t>nodeport</a:t>
            </a:r>
            <a:r>
              <a:rPr lang="zh-CN" altLang="en-US" sz="1600">
                <a:solidFill>
                  <a:schemeClr val="bg1"/>
                </a:solidFill>
              </a:rPr>
              <a:t>端口到</a:t>
            </a:r>
            <a:r>
              <a:rPr lang="en-US" altLang="zh-CN" sz="1600">
                <a:solidFill>
                  <a:schemeClr val="bg1"/>
                </a:solidFill>
              </a:rPr>
              <a:t>kube-proxy</a:t>
            </a:r>
            <a:r>
              <a:rPr lang="zh-CN" altLang="en-US" sz="1600">
                <a:solidFill>
                  <a:schemeClr val="bg1"/>
                </a:solidFill>
              </a:rPr>
              <a:t>转发到</a:t>
            </a:r>
            <a:r>
              <a:rPr lang="en-US" altLang="zh-CN" sz="1600">
                <a:solidFill>
                  <a:schemeClr val="bg1"/>
                </a:solidFill>
              </a:rPr>
              <a:t>service</a:t>
            </a:r>
            <a:r>
              <a:rPr lang="zh-CN" altLang="en-US" sz="1600">
                <a:solidFill>
                  <a:schemeClr val="bg1"/>
                </a:solidFill>
              </a:rPr>
              <a:t>再到</a:t>
            </a:r>
            <a:r>
              <a:rPr lang="en-US" altLang="zh-CN" sz="1600">
                <a:solidFill>
                  <a:schemeClr val="bg1"/>
                </a:solidFill>
              </a:rPr>
              <a:t>Pod</a:t>
            </a:r>
            <a:r>
              <a:rPr lang="zh-CN" altLang="en-US" sz="1600">
                <a:solidFill>
                  <a:schemeClr val="bg1"/>
                </a:solidFill>
              </a:rPr>
              <a:t>上；</a:t>
            </a:r>
            <a:endParaRPr lang="en-US" altLang="zh-CN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84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B64CDFA-AAD7-4F26-B5F9-1A027B4D0FCC}"/>
              </a:ext>
            </a:extLst>
          </p:cNvPr>
          <p:cNvSpPr txBox="1"/>
          <p:nvPr/>
        </p:nvSpPr>
        <p:spPr>
          <a:xfrm>
            <a:off x="268771" y="90619"/>
            <a:ext cx="23663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b="1">
                <a:solidFill>
                  <a:schemeClr val="bg1"/>
                </a:solidFill>
              </a:rPr>
              <a:t>LoadBalancer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F260372-BD0A-4A11-8988-D6D5461F4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329" y="817938"/>
            <a:ext cx="6798430" cy="471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6654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54642A7-431E-4DF5-A245-B596AFC3612B}"/>
              </a:ext>
            </a:extLst>
          </p:cNvPr>
          <p:cNvSpPr txBox="1"/>
          <p:nvPr/>
        </p:nvSpPr>
        <p:spPr>
          <a:xfrm>
            <a:off x="268771" y="90619"/>
            <a:ext cx="1350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b="1">
                <a:solidFill>
                  <a:schemeClr val="bg1"/>
                </a:solidFill>
              </a:rPr>
              <a:t>Ingress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F8BBE85-F1F1-49A5-B687-109F28E108AB}"/>
              </a:ext>
            </a:extLst>
          </p:cNvPr>
          <p:cNvSpPr/>
          <p:nvPr/>
        </p:nvSpPr>
        <p:spPr>
          <a:xfrm>
            <a:off x="423096" y="794436"/>
            <a:ext cx="80351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rgbClr val="FFC000"/>
                </a:solidFill>
                <a:latin typeface="-apple-system"/>
              </a:rPr>
              <a:t>通常情况下，</a:t>
            </a:r>
            <a:r>
              <a:rPr lang="en-US" altLang="zh-CN" sz="1600">
                <a:solidFill>
                  <a:srgbClr val="FFC000"/>
                </a:solidFill>
                <a:latin typeface="-apple-system"/>
              </a:rPr>
              <a:t>lb</a:t>
            </a:r>
            <a:r>
              <a:rPr lang="zh-CN" altLang="en-US" sz="1600">
                <a:solidFill>
                  <a:srgbClr val="FFC000"/>
                </a:solidFill>
                <a:latin typeface="-apple-system"/>
              </a:rPr>
              <a:t>和</a:t>
            </a:r>
            <a:r>
              <a:rPr lang="en-US" altLang="zh-CN" sz="1600">
                <a:solidFill>
                  <a:srgbClr val="FFC000"/>
                </a:solidFill>
                <a:latin typeface="-apple-system"/>
              </a:rPr>
              <a:t>ingress</a:t>
            </a:r>
            <a:r>
              <a:rPr lang="zh-CN" altLang="en-US" sz="1600">
                <a:solidFill>
                  <a:srgbClr val="FFC000"/>
                </a:solidFill>
                <a:latin typeface="-apple-system"/>
              </a:rPr>
              <a:t>会结合使用，以实现负载均衡和流量路由的功能</a:t>
            </a:r>
            <a:endParaRPr lang="en-US" altLang="zh-CN" sz="1600">
              <a:solidFill>
                <a:srgbClr val="FFC000"/>
              </a:solidFill>
              <a:latin typeface="-apple-system"/>
            </a:endParaRPr>
          </a:p>
          <a:p>
            <a:endParaRPr lang="en-US" altLang="zh-CN" sz="1600">
              <a:solidFill>
                <a:srgbClr val="FFC000"/>
              </a:solidFill>
              <a:latin typeface="-apple-system"/>
            </a:endParaRPr>
          </a:p>
          <a:p>
            <a:r>
              <a:rPr lang="en-US" altLang="zh-CN" sz="1600">
                <a:solidFill>
                  <a:srgbClr val="FFC000"/>
                </a:solidFill>
                <a:latin typeface="-apple-system"/>
              </a:rPr>
              <a:t>Ingress</a:t>
            </a:r>
            <a:r>
              <a:rPr lang="zh-CN" altLang="en-US" sz="1600">
                <a:solidFill>
                  <a:srgbClr val="FFC000"/>
                </a:solidFill>
                <a:latin typeface="-apple-system"/>
              </a:rPr>
              <a:t>：内部反向代理</a:t>
            </a:r>
            <a:endParaRPr lang="en-US" altLang="zh-CN" sz="1600">
              <a:solidFill>
                <a:srgbClr val="FFC000"/>
              </a:solidFill>
              <a:latin typeface="-apple-system"/>
            </a:endParaRPr>
          </a:p>
          <a:p>
            <a:endParaRPr lang="en-US" altLang="zh-CN" sz="1600">
              <a:solidFill>
                <a:srgbClr val="FFC000"/>
              </a:solidFill>
              <a:latin typeface="-apple-system"/>
            </a:endParaRPr>
          </a:p>
          <a:p>
            <a:r>
              <a:rPr lang="zh-CN" altLang="en-US" sz="1600">
                <a:solidFill>
                  <a:srgbClr val="FFC000"/>
                </a:solidFill>
                <a:latin typeface="-apple-system"/>
              </a:rPr>
              <a:t>七层反向代理</a:t>
            </a:r>
            <a:endParaRPr lang="en-US" altLang="zh-CN" sz="1600">
              <a:solidFill>
                <a:srgbClr val="FFC000"/>
              </a:solidFill>
              <a:latin typeface="-apple-system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94D0782-5C88-40CC-8A83-09508E31D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809" y="1460499"/>
            <a:ext cx="6901007" cy="460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475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A4D445-1DD4-4DCD-9BF1-B2293870C667}"/>
              </a:ext>
            </a:extLst>
          </p:cNvPr>
          <p:cNvSpPr txBox="1"/>
          <p:nvPr/>
        </p:nvSpPr>
        <p:spPr>
          <a:xfrm>
            <a:off x="268771" y="90619"/>
            <a:ext cx="23374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 b="1">
                <a:solidFill>
                  <a:schemeClr val="bg1"/>
                </a:solidFill>
              </a:rPr>
              <a:t>Bridge </a:t>
            </a:r>
            <a:r>
              <a:rPr lang="zh-CN" altLang="en-US" sz="3200" b="1">
                <a:solidFill>
                  <a:schemeClr val="bg1"/>
                </a:solidFill>
              </a:rPr>
              <a:t>网络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C9904AD-7177-4E38-A67A-0E63553BC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672" y="1502857"/>
            <a:ext cx="7454424" cy="385228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8956A03-8101-4734-BC8D-F10A28B91475}"/>
              </a:ext>
            </a:extLst>
          </p:cNvPr>
          <p:cNvSpPr txBox="1"/>
          <p:nvPr/>
        </p:nvSpPr>
        <p:spPr>
          <a:xfrm>
            <a:off x="370390" y="1018572"/>
            <a:ext cx="80233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>
                <a:solidFill>
                  <a:schemeClr val="bg1"/>
                </a:solidFill>
              </a:rPr>
              <a:t>注意： </a:t>
            </a:r>
            <a:r>
              <a:rPr lang="en-US" altLang="zh-CN" sz="1600">
                <a:solidFill>
                  <a:schemeClr val="bg1"/>
                </a:solidFill>
              </a:rPr>
              <a:t>Bridge</a:t>
            </a:r>
            <a:r>
              <a:rPr lang="zh-CN" altLang="en-US" sz="1600">
                <a:solidFill>
                  <a:schemeClr val="bg1"/>
                </a:solidFill>
              </a:rPr>
              <a:t>模式下，多主机网络通信需要额外的配置主机路由或者使用 </a:t>
            </a:r>
            <a:r>
              <a:rPr lang="en-US" altLang="zh-CN" sz="1600">
                <a:solidFill>
                  <a:schemeClr val="bg1"/>
                </a:solidFill>
              </a:rPr>
              <a:t>overlay</a:t>
            </a:r>
            <a:r>
              <a:rPr lang="zh-CN" altLang="en-US" sz="1600">
                <a:solidFill>
                  <a:schemeClr val="bg1"/>
                </a:solidFill>
              </a:rPr>
              <a:t>网络</a:t>
            </a:r>
          </a:p>
        </p:txBody>
      </p:sp>
    </p:spTree>
    <p:extLst>
      <p:ext uri="{BB962C8B-B14F-4D97-AF65-F5344CB8AC3E}">
        <p14:creationId xmlns:p14="http://schemas.microsoft.com/office/powerpoint/2010/main" val="1022914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7DA3A23-0018-4D2B-8189-DB8722F731F4}"/>
              </a:ext>
            </a:extLst>
          </p:cNvPr>
          <p:cNvSpPr txBox="1"/>
          <p:nvPr/>
        </p:nvSpPr>
        <p:spPr>
          <a:xfrm>
            <a:off x="268771" y="9061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>
                <a:solidFill>
                  <a:schemeClr val="bg1"/>
                </a:solidFill>
              </a:rPr>
              <a:t>小结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4668E7C-C991-4A61-A7E7-C79A04D6CD00}"/>
              </a:ext>
            </a:extLst>
          </p:cNvPr>
          <p:cNvSpPr txBox="1"/>
          <p:nvPr/>
        </p:nvSpPr>
        <p:spPr>
          <a:xfrm>
            <a:off x="1013940" y="1346200"/>
            <a:ext cx="973026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bg1"/>
                </a:solidFill>
              </a:rPr>
              <a:t>Nodeport</a:t>
            </a:r>
            <a:r>
              <a:rPr lang="zh-CN" altLang="en-US" sz="1600">
                <a:solidFill>
                  <a:schemeClr val="bg1"/>
                </a:solidFill>
              </a:rPr>
              <a:t>：将</a:t>
            </a:r>
            <a:r>
              <a:rPr lang="en-US" altLang="zh-CN" sz="1600">
                <a:solidFill>
                  <a:schemeClr val="bg1"/>
                </a:solidFill>
              </a:rPr>
              <a:t>serice</a:t>
            </a:r>
            <a:r>
              <a:rPr lang="zh-CN" altLang="en-US" sz="1600">
                <a:solidFill>
                  <a:schemeClr val="bg1"/>
                </a:solidFill>
              </a:rPr>
              <a:t>暴露再节点网络上，背后的支持是</a:t>
            </a:r>
            <a:r>
              <a:rPr lang="en-US" altLang="zh-CN" sz="1600">
                <a:solidFill>
                  <a:schemeClr val="bg1"/>
                </a:solidFill>
              </a:rPr>
              <a:t>kube-porxy</a:t>
            </a:r>
            <a:r>
              <a:rPr lang="zh-CN" altLang="en-US" sz="1600">
                <a:solidFill>
                  <a:schemeClr val="bg1"/>
                </a:solidFill>
              </a:rPr>
              <a:t>，是沟通</a:t>
            </a:r>
            <a:r>
              <a:rPr lang="en-US" altLang="zh-CN" sz="1600">
                <a:solidFill>
                  <a:schemeClr val="bg1"/>
                </a:solidFill>
              </a:rPr>
              <a:t>service</a:t>
            </a:r>
            <a:r>
              <a:rPr lang="zh-CN" altLang="en-US" sz="1600">
                <a:solidFill>
                  <a:schemeClr val="bg1"/>
                </a:solidFill>
              </a:rPr>
              <a:t>网络、</a:t>
            </a:r>
            <a:r>
              <a:rPr lang="en-US" altLang="zh-CN" sz="1600">
                <a:solidFill>
                  <a:schemeClr val="bg1"/>
                </a:solidFill>
              </a:rPr>
              <a:t>Pod</a:t>
            </a:r>
            <a:r>
              <a:rPr lang="zh-CN" altLang="en-US" sz="1600">
                <a:solidFill>
                  <a:schemeClr val="bg1"/>
                </a:solidFill>
              </a:rPr>
              <a:t>网络和节点网络的桥梁</a:t>
            </a:r>
            <a:endParaRPr lang="en-US" altLang="zh-CN" sz="16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sz="16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bg1"/>
                </a:solidFill>
              </a:rPr>
              <a:t>LoadBalancer</a:t>
            </a:r>
            <a:r>
              <a:rPr lang="zh-CN" altLang="en-US" sz="1600">
                <a:solidFill>
                  <a:schemeClr val="bg1"/>
                </a:solidFill>
              </a:rPr>
              <a:t>：将</a:t>
            </a:r>
            <a:r>
              <a:rPr lang="en-US" altLang="zh-CN" sz="1600">
                <a:solidFill>
                  <a:schemeClr val="bg1"/>
                </a:solidFill>
              </a:rPr>
              <a:t>servicer</a:t>
            </a:r>
            <a:r>
              <a:rPr lang="zh-CN" altLang="en-US" sz="1600">
                <a:solidFill>
                  <a:schemeClr val="bg1"/>
                </a:solidFill>
              </a:rPr>
              <a:t>暴露再公网上 </a:t>
            </a:r>
            <a:r>
              <a:rPr lang="en-US" altLang="zh-CN" sz="1600">
                <a:solidFill>
                  <a:schemeClr val="bg1"/>
                </a:solidFill>
              </a:rPr>
              <a:t>+ </a:t>
            </a:r>
            <a:r>
              <a:rPr lang="zh-CN" altLang="en-US" sz="1600">
                <a:solidFill>
                  <a:schemeClr val="bg1"/>
                </a:solidFill>
              </a:rPr>
              <a:t>负载均衡，背后是</a:t>
            </a:r>
            <a:r>
              <a:rPr lang="en-US" altLang="zh-CN" sz="1600">
                <a:solidFill>
                  <a:schemeClr val="bg1"/>
                </a:solidFill>
              </a:rPr>
              <a:t>NodePort</a:t>
            </a:r>
            <a:r>
              <a:rPr lang="zh-CN" altLang="en-US" sz="1600">
                <a:solidFill>
                  <a:schemeClr val="bg1"/>
                </a:solidFill>
              </a:rPr>
              <a:t>，公有云支持</a:t>
            </a:r>
            <a:endParaRPr lang="en-US" altLang="zh-CN" sz="16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sz="16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bg1"/>
                </a:solidFill>
              </a:rPr>
              <a:t>Ingress </a:t>
            </a:r>
            <a:r>
              <a:rPr lang="zh-CN" altLang="en-US" sz="1600">
                <a:solidFill>
                  <a:schemeClr val="bg1"/>
                </a:solidFill>
              </a:rPr>
              <a:t>： 同时将多个</a:t>
            </a:r>
            <a:r>
              <a:rPr lang="en-US" altLang="zh-CN" sz="1600">
                <a:solidFill>
                  <a:schemeClr val="bg1"/>
                </a:solidFill>
              </a:rPr>
              <a:t>HTTP</a:t>
            </a:r>
            <a:r>
              <a:rPr lang="zh-CN" altLang="en-US" sz="1600">
                <a:solidFill>
                  <a:schemeClr val="bg1"/>
                </a:solidFill>
              </a:rPr>
              <a:t>服务暴露在外围，只需要申请一个</a:t>
            </a:r>
            <a:r>
              <a:rPr lang="en-US" altLang="zh-CN" sz="1600">
                <a:solidFill>
                  <a:schemeClr val="bg1"/>
                </a:solidFill>
              </a:rPr>
              <a:t>LB</a:t>
            </a:r>
            <a:r>
              <a:rPr lang="zh-CN" altLang="en-US" sz="1600">
                <a:solidFill>
                  <a:schemeClr val="bg1"/>
                </a:solidFill>
              </a:rPr>
              <a:t>，七层反向代理</a:t>
            </a:r>
            <a:endParaRPr lang="en-US" altLang="zh-CN" sz="16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sz="16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bg1"/>
                </a:solidFill>
              </a:rPr>
              <a:t>K8s</a:t>
            </a:r>
            <a:r>
              <a:rPr lang="zh-CN" altLang="en-US" sz="1600">
                <a:solidFill>
                  <a:schemeClr val="bg1"/>
                </a:solidFill>
              </a:rPr>
              <a:t>的</a:t>
            </a:r>
            <a:r>
              <a:rPr lang="en-US" altLang="zh-CN" sz="1600">
                <a:solidFill>
                  <a:schemeClr val="bg1"/>
                </a:solidFill>
              </a:rPr>
              <a:t>service</a:t>
            </a:r>
            <a:r>
              <a:rPr lang="zh-CN" altLang="en-US" sz="1600">
                <a:solidFill>
                  <a:schemeClr val="bg1"/>
                </a:solidFill>
              </a:rPr>
              <a:t>发布有四种</a:t>
            </a:r>
            <a:r>
              <a:rPr lang="en-US" altLang="zh-CN" sz="1600">
                <a:solidFill>
                  <a:schemeClr val="bg1"/>
                </a:solidFill>
              </a:rPr>
              <a:t>type</a:t>
            </a:r>
            <a:r>
              <a:rPr lang="zh-CN" altLang="en-US" sz="1600">
                <a:solidFill>
                  <a:schemeClr val="bg1"/>
                </a:solidFill>
              </a:rPr>
              <a:t>，分别为：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bg1"/>
                </a:solidFill>
              </a:rPr>
              <a:t>ClusterIP</a:t>
            </a:r>
            <a:r>
              <a:rPr lang="zh-CN" altLang="en-US" sz="1600">
                <a:solidFill>
                  <a:schemeClr val="bg1"/>
                </a:solidFill>
              </a:rPr>
              <a:t>：在</a:t>
            </a:r>
            <a:r>
              <a:rPr lang="en-US" altLang="zh-CN" sz="1600">
                <a:solidFill>
                  <a:schemeClr val="bg1"/>
                </a:solidFill>
              </a:rPr>
              <a:t>Kubernetes</a:t>
            </a:r>
            <a:r>
              <a:rPr lang="zh-CN" altLang="en-US" sz="1600">
                <a:solidFill>
                  <a:schemeClr val="bg1"/>
                </a:solidFill>
              </a:rPr>
              <a:t>集群内部使用，只能通过集群内部的其他服务才能访问该</a:t>
            </a:r>
            <a:r>
              <a:rPr lang="en-US" altLang="zh-CN" sz="1600">
                <a:solidFill>
                  <a:schemeClr val="bg1"/>
                </a:solidFill>
              </a:rPr>
              <a:t>Service</a:t>
            </a:r>
            <a:r>
              <a:rPr lang="zh-CN" altLang="en-US" sz="1600">
                <a:solidFill>
                  <a:schemeClr val="bg1"/>
                </a:solidFill>
              </a:rPr>
              <a:t>的</a:t>
            </a:r>
            <a:r>
              <a:rPr lang="en-US" altLang="zh-CN" sz="1600">
                <a:solidFill>
                  <a:schemeClr val="bg1"/>
                </a:solidFill>
              </a:rPr>
              <a:t>IP</a:t>
            </a:r>
            <a:r>
              <a:rPr lang="zh-CN" altLang="en-US" sz="1600">
                <a:solidFill>
                  <a:schemeClr val="bg1"/>
                </a:solidFill>
              </a:rPr>
              <a:t>地址和端口。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bg1"/>
                </a:solidFill>
              </a:rPr>
              <a:t>NodePort</a:t>
            </a:r>
            <a:r>
              <a:rPr lang="zh-CN" altLang="en-US" sz="1600">
                <a:solidFill>
                  <a:schemeClr val="bg1"/>
                </a:solidFill>
              </a:rPr>
              <a:t>：在每个</a:t>
            </a:r>
            <a:r>
              <a:rPr lang="en-US" altLang="zh-CN" sz="1600">
                <a:solidFill>
                  <a:schemeClr val="bg1"/>
                </a:solidFill>
              </a:rPr>
              <a:t>Node</a:t>
            </a:r>
            <a:r>
              <a:rPr lang="zh-CN" altLang="en-US" sz="1600">
                <a:solidFill>
                  <a:schemeClr val="bg1"/>
                </a:solidFill>
              </a:rPr>
              <a:t>上分配一个静态的端口，并将</a:t>
            </a:r>
            <a:r>
              <a:rPr lang="en-US" altLang="zh-CN" sz="1600">
                <a:solidFill>
                  <a:schemeClr val="bg1"/>
                </a:solidFill>
              </a:rPr>
              <a:t>Service</a:t>
            </a:r>
            <a:r>
              <a:rPr lang="zh-CN" altLang="en-US" sz="1600">
                <a:solidFill>
                  <a:schemeClr val="bg1"/>
                </a:solidFill>
              </a:rPr>
              <a:t>映射到该端口。这意味着可以从集群外部的任何节点访问</a:t>
            </a:r>
            <a:r>
              <a:rPr lang="en-US" altLang="zh-CN" sz="1600">
                <a:solidFill>
                  <a:schemeClr val="bg1"/>
                </a:solidFill>
              </a:rPr>
              <a:t>Service</a:t>
            </a:r>
            <a:r>
              <a:rPr lang="zh-CN" altLang="en-US" sz="1600">
                <a:solidFill>
                  <a:schemeClr val="bg1"/>
                </a:solidFill>
              </a:rPr>
              <a:t>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bg1"/>
                </a:solidFill>
              </a:rPr>
              <a:t>LoadBalancer</a:t>
            </a:r>
            <a:r>
              <a:rPr lang="zh-CN" altLang="en-US" sz="1600">
                <a:solidFill>
                  <a:schemeClr val="bg1"/>
                </a:solidFill>
              </a:rPr>
              <a:t>：在云环境中，可以使用</a:t>
            </a:r>
            <a:r>
              <a:rPr lang="en-US" altLang="zh-CN" sz="1600">
                <a:solidFill>
                  <a:schemeClr val="bg1"/>
                </a:solidFill>
              </a:rPr>
              <a:t>cloud provider</a:t>
            </a:r>
            <a:r>
              <a:rPr lang="zh-CN" altLang="en-US" sz="1600">
                <a:solidFill>
                  <a:schemeClr val="bg1"/>
                </a:solidFill>
              </a:rPr>
              <a:t>提供的负载均衡器（如</a:t>
            </a:r>
            <a:r>
              <a:rPr lang="en-US" altLang="zh-CN" sz="1600">
                <a:solidFill>
                  <a:schemeClr val="bg1"/>
                </a:solidFill>
              </a:rPr>
              <a:t>AWS ELB</a:t>
            </a:r>
            <a:r>
              <a:rPr lang="zh-CN" altLang="en-US" sz="1600">
                <a:solidFill>
                  <a:schemeClr val="bg1"/>
                </a:solidFill>
              </a:rPr>
              <a:t>、</a:t>
            </a:r>
            <a:r>
              <a:rPr lang="en-US" altLang="zh-CN" sz="1600">
                <a:solidFill>
                  <a:schemeClr val="bg1"/>
                </a:solidFill>
              </a:rPr>
              <a:t>Azure Load Balancer</a:t>
            </a:r>
            <a:r>
              <a:rPr lang="zh-CN" altLang="en-US" sz="1600">
                <a:solidFill>
                  <a:schemeClr val="bg1"/>
                </a:solidFill>
              </a:rPr>
              <a:t>等）来暴露</a:t>
            </a:r>
            <a:r>
              <a:rPr lang="en-US" altLang="zh-CN" sz="1600">
                <a:solidFill>
                  <a:schemeClr val="bg1"/>
                </a:solidFill>
              </a:rPr>
              <a:t>Service</a:t>
            </a:r>
            <a:r>
              <a:rPr lang="zh-CN" altLang="en-US" sz="1600">
                <a:solidFill>
                  <a:schemeClr val="bg1"/>
                </a:solidFill>
              </a:rPr>
              <a:t>。该</a:t>
            </a:r>
            <a:r>
              <a:rPr lang="en-US" altLang="zh-CN" sz="1600">
                <a:solidFill>
                  <a:schemeClr val="bg1"/>
                </a:solidFill>
              </a:rPr>
              <a:t>LoadBalancer</a:t>
            </a:r>
            <a:r>
              <a:rPr lang="zh-CN" altLang="en-US" sz="1600">
                <a:solidFill>
                  <a:schemeClr val="bg1"/>
                </a:solidFill>
              </a:rPr>
              <a:t>通常会自动创建并配置，在</a:t>
            </a:r>
            <a:r>
              <a:rPr lang="en-US" altLang="zh-CN" sz="1600">
                <a:solidFill>
                  <a:schemeClr val="bg1"/>
                </a:solidFill>
              </a:rPr>
              <a:t>Service</a:t>
            </a:r>
            <a:r>
              <a:rPr lang="zh-CN" altLang="en-US" sz="1600">
                <a:solidFill>
                  <a:schemeClr val="bg1"/>
                </a:solidFill>
              </a:rPr>
              <a:t>的后面添加一个公共</a:t>
            </a:r>
            <a:r>
              <a:rPr lang="en-US" altLang="zh-CN" sz="1600">
                <a:solidFill>
                  <a:schemeClr val="bg1"/>
                </a:solidFill>
              </a:rPr>
              <a:t>IP</a:t>
            </a:r>
            <a:r>
              <a:rPr lang="zh-CN" altLang="en-US" sz="1600">
                <a:solidFill>
                  <a:schemeClr val="bg1"/>
                </a:solidFill>
              </a:rPr>
              <a:t>地址，以便可以从集群外部访问该</a:t>
            </a:r>
            <a:r>
              <a:rPr lang="en-US" altLang="zh-CN" sz="1600">
                <a:solidFill>
                  <a:schemeClr val="bg1"/>
                </a:solidFill>
              </a:rPr>
              <a:t>Service</a:t>
            </a:r>
            <a:r>
              <a:rPr lang="zh-CN" altLang="en-US" sz="1600">
                <a:solidFill>
                  <a:schemeClr val="bg1"/>
                </a:solidFill>
              </a:rPr>
              <a:t>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bg1"/>
                </a:solidFill>
              </a:rPr>
              <a:t>ExternalName</a:t>
            </a:r>
            <a:r>
              <a:rPr lang="zh-CN" altLang="en-US" sz="1600">
                <a:solidFill>
                  <a:schemeClr val="bg1"/>
                </a:solidFill>
              </a:rPr>
              <a:t>：将</a:t>
            </a:r>
            <a:r>
              <a:rPr lang="en-US" altLang="zh-CN" sz="1600">
                <a:solidFill>
                  <a:schemeClr val="bg1"/>
                </a:solidFill>
              </a:rPr>
              <a:t>Service</a:t>
            </a:r>
            <a:r>
              <a:rPr lang="zh-CN" altLang="en-US" sz="1600">
                <a:solidFill>
                  <a:schemeClr val="bg1"/>
                </a:solidFill>
              </a:rPr>
              <a:t>映射到一个</a:t>
            </a:r>
            <a:r>
              <a:rPr lang="en-US" altLang="zh-CN" sz="1600">
                <a:solidFill>
                  <a:schemeClr val="bg1"/>
                </a:solidFill>
              </a:rPr>
              <a:t>DNS</a:t>
            </a:r>
            <a:r>
              <a:rPr lang="zh-CN" altLang="en-US" sz="1600">
                <a:solidFill>
                  <a:schemeClr val="bg1"/>
                </a:solidFill>
              </a:rPr>
              <a:t>名称，而不是一个</a:t>
            </a:r>
            <a:r>
              <a:rPr lang="en-US" altLang="zh-CN" sz="1600">
                <a:solidFill>
                  <a:schemeClr val="bg1"/>
                </a:solidFill>
              </a:rPr>
              <a:t>IP</a:t>
            </a:r>
            <a:r>
              <a:rPr lang="zh-CN" altLang="en-US" sz="1600">
                <a:solidFill>
                  <a:schemeClr val="bg1"/>
                </a:solidFill>
              </a:rPr>
              <a:t>地址或端口号。这对于将</a:t>
            </a:r>
            <a:r>
              <a:rPr lang="en-US" altLang="zh-CN" sz="1600">
                <a:solidFill>
                  <a:schemeClr val="bg1"/>
                </a:solidFill>
              </a:rPr>
              <a:t>Service</a:t>
            </a:r>
            <a:r>
              <a:rPr lang="zh-CN" altLang="en-US" sz="1600">
                <a:solidFill>
                  <a:schemeClr val="bg1"/>
                </a:solidFill>
              </a:rPr>
              <a:t>连接到集群外部的资源非常有用，例如将</a:t>
            </a:r>
            <a:r>
              <a:rPr lang="en-US" altLang="zh-CN" sz="1600">
                <a:solidFill>
                  <a:schemeClr val="bg1"/>
                </a:solidFill>
              </a:rPr>
              <a:t>Service</a:t>
            </a:r>
            <a:r>
              <a:rPr lang="zh-CN" altLang="en-US" sz="1600">
                <a:solidFill>
                  <a:schemeClr val="bg1"/>
                </a:solidFill>
              </a:rPr>
              <a:t>与另一个集群内的服务或外部的数据库服务器连接。</a:t>
            </a:r>
          </a:p>
        </p:txBody>
      </p:sp>
    </p:spTree>
    <p:extLst>
      <p:ext uri="{BB962C8B-B14F-4D97-AF65-F5344CB8AC3E}">
        <p14:creationId xmlns:p14="http://schemas.microsoft.com/office/powerpoint/2010/main" val="30968135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BEA1D56-A264-4A42-8D78-6CC59CCCF251}"/>
              </a:ext>
            </a:extLst>
          </p:cNvPr>
          <p:cNvSpPr txBox="1"/>
          <p:nvPr/>
        </p:nvSpPr>
        <p:spPr>
          <a:xfrm>
            <a:off x="3099038" y="1043119"/>
            <a:ext cx="2127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b="1">
                <a:solidFill>
                  <a:srgbClr val="FFC000"/>
                </a:solidFill>
              </a:rPr>
              <a:t>Kube-porxy</a:t>
            </a:r>
            <a:endParaRPr lang="zh-CN" altLang="en-US" sz="2800" b="1">
              <a:solidFill>
                <a:srgbClr val="FFC0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0DFE099-A70D-426F-8C35-84E0136EF9D4}"/>
              </a:ext>
            </a:extLst>
          </p:cNvPr>
          <p:cNvSpPr txBox="1"/>
          <p:nvPr/>
        </p:nvSpPr>
        <p:spPr>
          <a:xfrm>
            <a:off x="3159728" y="2324100"/>
            <a:ext cx="364394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</a:rPr>
              <a:t>理解 </a:t>
            </a:r>
            <a:r>
              <a:rPr lang="en-US" altLang="zh-CN" sz="2000">
                <a:solidFill>
                  <a:schemeClr val="bg1"/>
                </a:solidFill>
              </a:rPr>
              <a:t>Netfilter </a:t>
            </a:r>
            <a:r>
              <a:rPr lang="zh-CN" altLang="en-US" sz="2000">
                <a:solidFill>
                  <a:schemeClr val="bg1"/>
                </a:solidFill>
              </a:rPr>
              <a:t>和 </a:t>
            </a:r>
            <a:r>
              <a:rPr lang="en-US" altLang="zh-CN" sz="2000">
                <a:solidFill>
                  <a:schemeClr val="bg1"/>
                </a:solidFill>
              </a:rPr>
              <a:t>Iptables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sz="20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</a:rPr>
              <a:t>Kube-proxy </a:t>
            </a:r>
            <a:r>
              <a:rPr lang="zh-CN" altLang="en-US" sz="2000">
                <a:solidFill>
                  <a:schemeClr val="bg1"/>
                </a:solidFill>
              </a:rPr>
              <a:t>的三种工作模式</a:t>
            </a:r>
            <a:endParaRPr lang="en-US" altLang="zh-CN" sz="200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</a:rPr>
              <a:t>用户空间代理模式</a:t>
            </a:r>
            <a:endParaRPr lang="en-US" altLang="zh-CN" sz="200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</a:rPr>
              <a:t>Iptables</a:t>
            </a:r>
            <a:r>
              <a:rPr lang="zh-CN" altLang="en-US" sz="2000">
                <a:solidFill>
                  <a:schemeClr val="bg1"/>
                </a:solidFill>
              </a:rPr>
              <a:t>模式</a:t>
            </a:r>
            <a:endParaRPr lang="en-US" altLang="zh-CN" sz="200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</a:rPr>
              <a:t>IPVS</a:t>
            </a:r>
            <a:r>
              <a:rPr lang="zh-CN" altLang="en-US" sz="2000">
                <a:solidFill>
                  <a:schemeClr val="bg1"/>
                </a:solidFill>
              </a:rPr>
              <a:t>模式</a:t>
            </a:r>
            <a:endParaRPr lang="en-US" altLang="zh-CN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0676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778A130-FB96-4708-A61E-A1BF5B6AE675}"/>
              </a:ext>
            </a:extLst>
          </p:cNvPr>
          <p:cNvSpPr txBox="1"/>
          <p:nvPr/>
        </p:nvSpPr>
        <p:spPr>
          <a:xfrm>
            <a:off x="344971" y="255719"/>
            <a:ext cx="3119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>
                <a:solidFill>
                  <a:schemeClr val="bg1"/>
                </a:solidFill>
              </a:rPr>
              <a:t>用户空间代理模式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E838D12-2260-422E-BE0C-8A0450F8A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144" y="1354666"/>
            <a:ext cx="6922581" cy="414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4115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F7B295D-3730-460A-B0BE-D209D349314D}"/>
              </a:ext>
            </a:extLst>
          </p:cNvPr>
          <p:cNvSpPr txBox="1"/>
          <p:nvPr/>
        </p:nvSpPr>
        <p:spPr>
          <a:xfrm>
            <a:off x="344971" y="255719"/>
            <a:ext cx="1479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b="1">
                <a:solidFill>
                  <a:schemeClr val="bg1"/>
                </a:solidFill>
              </a:rPr>
              <a:t>Iptables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DE6BDF2-F3CE-4C39-A930-EB8EADBF7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888" y="1098899"/>
            <a:ext cx="7124224" cy="443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2011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5602197-936C-4540-ABE3-568006F16F47}"/>
              </a:ext>
            </a:extLst>
          </p:cNvPr>
          <p:cNvSpPr txBox="1"/>
          <p:nvPr/>
        </p:nvSpPr>
        <p:spPr>
          <a:xfrm>
            <a:off x="344971" y="255719"/>
            <a:ext cx="15616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b="1">
                <a:solidFill>
                  <a:schemeClr val="bg1"/>
                </a:solidFill>
              </a:rPr>
              <a:t>Ipvs</a:t>
            </a:r>
            <a:r>
              <a:rPr lang="zh-CN" altLang="en-US" sz="2800" b="1">
                <a:solidFill>
                  <a:schemeClr val="bg1"/>
                </a:solidFill>
              </a:rPr>
              <a:t>模式</a:t>
            </a:r>
            <a:endParaRPr lang="en-US" altLang="zh-CN" sz="2800" b="1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94E65F5-CA68-4512-8787-3CFC94413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301" y="1082254"/>
            <a:ext cx="6527798" cy="408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760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C67F217-9CAB-4AA8-80E1-CDF4E0F0E6E9}"/>
              </a:ext>
            </a:extLst>
          </p:cNvPr>
          <p:cNvSpPr txBox="1"/>
          <p:nvPr/>
        </p:nvSpPr>
        <p:spPr>
          <a:xfrm>
            <a:off x="268771" y="90619"/>
            <a:ext cx="2537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 b="1">
                <a:solidFill>
                  <a:schemeClr val="bg1"/>
                </a:solidFill>
              </a:rPr>
              <a:t>Overlay </a:t>
            </a:r>
            <a:r>
              <a:rPr lang="zh-CN" altLang="en-US" sz="3200" b="1">
                <a:solidFill>
                  <a:schemeClr val="bg1"/>
                </a:solidFill>
              </a:rPr>
              <a:t>网络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E7D9A20-53ED-4053-84CA-99EA0B412442}"/>
              </a:ext>
            </a:extLst>
          </p:cNvPr>
          <p:cNvSpPr txBox="1"/>
          <p:nvPr/>
        </p:nvSpPr>
        <p:spPr>
          <a:xfrm>
            <a:off x="694481" y="775504"/>
            <a:ext cx="59859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solidFill>
                  <a:schemeClr val="bg1"/>
                </a:solidFill>
              </a:rPr>
              <a:t>Overlay</a:t>
            </a:r>
            <a:r>
              <a:rPr lang="zh-CN" altLang="en-US" sz="1600">
                <a:solidFill>
                  <a:schemeClr val="bg1"/>
                </a:solidFill>
              </a:rPr>
              <a:t>网络是一种虚拟的、建立在底层物理网络之上的网络结构</a:t>
            </a:r>
            <a:endParaRPr lang="en-US" altLang="zh-CN" sz="16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bg1"/>
                </a:solidFill>
              </a:rPr>
              <a:t>VXLAN</a:t>
            </a:r>
            <a:r>
              <a:rPr lang="zh-CN" altLang="en-US" sz="1600">
                <a:solidFill>
                  <a:schemeClr val="bg1"/>
                </a:solidFill>
              </a:rPr>
              <a:t>是当前最主流的 </a:t>
            </a:r>
            <a:r>
              <a:rPr lang="en-US" altLang="zh-CN" sz="1600">
                <a:solidFill>
                  <a:schemeClr val="bg1"/>
                </a:solidFill>
              </a:rPr>
              <a:t>Overlay</a:t>
            </a:r>
            <a:r>
              <a:rPr lang="zh-CN" altLang="en-US" sz="1600">
                <a:solidFill>
                  <a:schemeClr val="bg1"/>
                </a:solidFill>
              </a:rPr>
              <a:t>标准</a:t>
            </a:r>
            <a:endParaRPr lang="en-US" altLang="zh-CN" sz="16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bg1"/>
                </a:solidFill>
              </a:rPr>
              <a:t>Vxlan</a:t>
            </a:r>
            <a:r>
              <a:rPr lang="zh-CN" altLang="en-US" sz="1600">
                <a:solidFill>
                  <a:schemeClr val="bg1"/>
                </a:solidFill>
              </a:rPr>
              <a:t>就是在</a:t>
            </a:r>
            <a:r>
              <a:rPr lang="en-US" altLang="zh-CN" sz="1600">
                <a:solidFill>
                  <a:schemeClr val="bg1"/>
                </a:solidFill>
              </a:rPr>
              <a:t>UDP</a:t>
            </a:r>
            <a:r>
              <a:rPr lang="zh-CN" altLang="en-US" sz="1600">
                <a:solidFill>
                  <a:schemeClr val="bg1"/>
                </a:solidFill>
              </a:rPr>
              <a:t>包头封装二层针（</a:t>
            </a:r>
            <a:r>
              <a:rPr lang="en-US" altLang="zh-CN" sz="1600">
                <a:solidFill>
                  <a:schemeClr val="bg1"/>
                </a:solidFill>
              </a:rPr>
              <a:t>MAC in UDP</a:t>
            </a:r>
            <a:r>
              <a:rPr lang="zh-CN" altLang="en-US" sz="1600">
                <a:solidFill>
                  <a:schemeClr val="bg1"/>
                </a:solidFill>
              </a:rPr>
              <a:t>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E14830A-39D0-4392-A2D0-570DFB471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708" y="1606501"/>
            <a:ext cx="8914286" cy="4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288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3E8A978-1CD5-476F-BF2D-689C646ED020}"/>
              </a:ext>
            </a:extLst>
          </p:cNvPr>
          <p:cNvSpPr txBox="1"/>
          <p:nvPr/>
        </p:nvSpPr>
        <p:spPr>
          <a:xfrm>
            <a:off x="268771" y="90619"/>
            <a:ext cx="65774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 b="1">
                <a:solidFill>
                  <a:schemeClr val="bg1"/>
                </a:solidFill>
              </a:rPr>
              <a:t>CNI</a:t>
            </a:r>
            <a:r>
              <a:rPr lang="zh-CN" altLang="en-US" sz="3200" b="1">
                <a:solidFill>
                  <a:schemeClr val="bg1"/>
                </a:solidFill>
              </a:rPr>
              <a:t>：</a:t>
            </a:r>
            <a:r>
              <a:rPr lang="en-US" altLang="zh-CN" sz="3200" b="1">
                <a:solidFill>
                  <a:schemeClr val="bg1"/>
                </a:solidFill>
              </a:rPr>
              <a:t>Container Network Interface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11B6026-F3EF-4113-8384-2682BC6BDF97}"/>
              </a:ext>
            </a:extLst>
          </p:cNvPr>
          <p:cNvSpPr txBox="1"/>
          <p:nvPr/>
        </p:nvSpPr>
        <p:spPr>
          <a:xfrm>
            <a:off x="740779" y="856527"/>
            <a:ext cx="351250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bg1"/>
                </a:solidFill>
              </a:rPr>
              <a:t>容器网络的标准化</a:t>
            </a:r>
            <a:endParaRPr lang="en-US" altLang="zh-CN" sz="16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sz="16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bg1"/>
                </a:solidFill>
              </a:rPr>
              <a:t>使用</a:t>
            </a:r>
            <a:r>
              <a:rPr lang="en-US" altLang="zh-CN" sz="1600">
                <a:solidFill>
                  <a:schemeClr val="bg1"/>
                </a:solidFill>
              </a:rPr>
              <a:t>JSON</a:t>
            </a:r>
            <a:r>
              <a:rPr lang="zh-CN" altLang="en-US" sz="1600">
                <a:solidFill>
                  <a:schemeClr val="bg1"/>
                </a:solidFill>
              </a:rPr>
              <a:t>来描述网络配置</a:t>
            </a:r>
            <a:endParaRPr lang="en-US" altLang="zh-CN" sz="16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sz="16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bg1"/>
                </a:solidFill>
              </a:rPr>
              <a:t>两类接口</a:t>
            </a:r>
            <a:endParaRPr lang="en-US" altLang="zh-CN" sz="160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bg1"/>
                </a:solidFill>
              </a:rPr>
              <a:t>配置网络：创建容器时调用</a:t>
            </a:r>
            <a:endParaRPr lang="en-US" altLang="zh-CN" sz="160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bg1"/>
                </a:solidFill>
              </a:rPr>
              <a:t>清理网络：删除容器时调用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445A2D-8C75-40C3-98BA-CCF42B8B4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780" y="3479633"/>
            <a:ext cx="5867042" cy="232845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2B4383C-6200-4E2B-95C0-9331E958B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89" y="3467086"/>
            <a:ext cx="4462647" cy="232798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C8953B1-16EB-4605-AFEB-C9D7F18330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771" y="2949796"/>
            <a:ext cx="9447619" cy="42857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E89EC25-A07D-4983-9A4E-9B7FD58784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6478" y="125826"/>
            <a:ext cx="3253344" cy="325334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2597704-9D3B-4E74-BBF3-58FC43B200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0696" y="1542974"/>
            <a:ext cx="3847619" cy="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300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BB9688D-EC2C-4830-B7C6-7C15F9CCC08F}"/>
              </a:ext>
            </a:extLst>
          </p:cNvPr>
          <p:cNvSpPr txBox="1"/>
          <p:nvPr/>
        </p:nvSpPr>
        <p:spPr>
          <a:xfrm>
            <a:off x="268771" y="90619"/>
            <a:ext cx="37224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 b="1">
                <a:solidFill>
                  <a:schemeClr val="bg1"/>
                </a:solidFill>
              </a:rPr>
              <a:t>Kubernetes Service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2C082CF-53BD-45FE-BC20-1071CAC8082E}"/>
              </a:ext>
            </a:extLst>
          </p:cNvPr>
          <p:cNvSpPr txBox="1"/>
          <p:nvPr/>
        </p:nvSpPr>
        <p:spPr>
          <a:xfrm>
            <a:off x="268771" y="844953"/>
            <a:ext cx="375615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>
                <a:solidFill>
                  <a:schemeClr val="bg1"/>
                </a:solidFill>
              </a:rPr>
              <a:t>简单只是短暂的</a:t>
            </a:r>
            <a:endParaRPr lang="en-US" altLang="zh-CN" sz="16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bg1"/>
                </a:solidFill>
              </a:rPr>
              <a:t>多个后端实例，如何做到负载均衡？</a:t>
            </a:r>
            <a:endParaRPr lang="en-US" altLang="zh-CN" sz="16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bg1"/>
                </a:solidFill>
              </a:rPr>
              <a:t>如何保持会话亲和性</a:t>
            </a:r>
            <a:endParaRPr lang="en-US" altLang="zh-CN" sz="16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bg1"/>
                </a:solidFill>
              </a:rPr>
              <a:t>容器迁移，</a:t>
            </a:r>
            <a:r>
              <a:rPr lang="en-US" altLang="zh-CN" sz="1600">
                <a:solidFill>
                  <a:schemeClr val="bg1"/>
                </a:solidFill>
              </a:rPr>
              <a:t>IP</a:t>
            </a:r>
            <a:r>
              <a:rPr lang="zh-CN" altLang="en-US" sz="1600">
                <a:solidFill>
                  <a:schemeClr val="bg1"/>
                </a:solidFill>
              </a:rPr>
              <a:t>发送变化如何访问？</a:t>
            </a:r>
            <a:endParaRPr lang="en-US" altLang="zh-CN" sz="16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bg1"/>
                </a:solidFill>
              </a:rPr>
              <a:t>健康检查怎么做？</a:t>
            </a:r>
            <a:endParaRPr lang="en-US" altLang="zh-CN" sz="16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bg1"/>
                </a:solidFill>
              </a:rPr>
              <a:t>怎么通过域名访问？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6E4F60-A314-42FF-9BE8-0235FD6BA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265" y="919476"/>
            <a:ext cx="6990476" cy="501904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28BF76D-E87D-4441-BD10-3AB5BEE94871}"/>
              </a:ext>
            </a:extLst>
          </p:cNvPr>
          <p:cNvSpPr txBox="1"/>
          <p:nvPr/>
        </p:nvSpPr>
        <p:spPr>
          <a:xfrm>
            <a:off x="268770" y="3310359"/>
            <a:ext cx="37561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>
                <a:solidFill>
                  <a:srgbClr val="FFC000"/>
                </a:solidFill>
              </a:rPr>
              <a:t>Service</a:t>
            </a:r>
            <a:r>
              <a:rPr lang="zh-CN" altLang="en-US" sz="1600">
                <a:solidFill>
                  <a:srgbClr val="FFC000"/>
                </a:solidFill>
              </a:rPr>
              <a:t>简单理解为</a:t>
            </a:r>
            <a:endParaRPr lang="en-US" altLang="zh-CN" sz="1600">
              <a:solidFill>
                <a:srgbClr val="FFC00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bg1"/>
                </a:solidFill>
              </a:rPr>
              <a:t>K8s</a:t>
            </a:r>
            <a:r>
              <a:rPr lang="zh-CN" altLang="en-US" sz="1600">
                <a:solidFill>
                  <a:schemeClr val="bg1"/>
                </a:solidFill>
              </a:rPr>
              <a:t>中的一个抽象层</a:t>
            </a:r>
            <a:endParaRPr lang="en-US" altLang="zh-CN" sz="16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bg1"/>
                </a:solidFill>
              </a:rPr>
              <a:t>虚拟</a:t>
            </a:r>
            <a:r>
              <a:rPr lang="en-US" altLang="zh-CN" sz="1600">
                <a:solidFill>
                  <a:schemeClr val="bg1"/>
                </a:solidFill>
              </a:rPr>
              <a:t>IP+</a:t>
            </a:r>
            <a:r>
              <a:rPr lang="zh-CN" altLang="en-US" sz="1600">
                <a:solidFill>
                  <a:schemeClr val="bg1"/>
                </a:solidFill>
              </a:rPr>
              <a:t>端口</a:t>
            </a:r>
          </a:p>
        </p:txBody>
      </p:sp>
    </p:spTree>
    <p:extLst>
      <p:ext uri="{BB962C8B-B14F-4D97-AF65-F5344CB8AC3E}">
        <p14:creationId xmlns:p14="http://schemas.microsoft.com/office/powerpoint/2010/main" val="3630118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45F625C-C10C-4088-9DC1-6D3A26349D5E}"/>
              </a:ext>
            </a:extLst>
          </p:cNvPr>
          <p:cNvSpPr txBox="1"/>
          <p:nvPr/>
        </p:nvSpPr>
        <p:spPr>
          <a:xfrm>
            <a:off x="268771" y="90619"/>
            <a:ext cx="48221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 b="1">
                <a:solidFill>
                  <a:schemeClr val="bg1"/>
                </a:solidFill>
              </a:rPr>
              <a:t>Service </a:t>
            </a:r>
            <a:r>
              <a:rPr lang="zh-CN" altLang="en-US" sz="3200" b="1">
                <a:solidFill>
                  <a:schemeClr val="bg1"/>
                </a:solidFill>
              </a:rPr>
              <a:t>和 </a:t>
            </a:r>
            <a:r>
              <a:rPr lang="en-US" altLang="zh-CN" sz="3200" b="1">
                <a:solidFill>
                  <a:schemeClr val="bg1"/>
                </a:solidFill>
              </a:rPr>
              <a:t>Endpoints</a:t>
            </a:r>
            <a:r>
              <a:rPr lang="zh-CN" altLang="en-US" sz="3200" b="1">
                <a:solidFill>
                  <a:schemeClr val="bg1"/>
                </a:solidFill>
              </a:rPr>
              <a:t>定义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4E8BC95-9095-4189-9E2B-D65B2957A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37" y="1086143"/>
            <a:ext cx="3942857" cy="468571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DF628A0-D242-49A9-BFBB-34D75E149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547" y="1191803"/>
            <a:ext cx="4200000" cy="3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142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C8F08F-96DB-40B2-9D9A-2981A4B5715B}"/>
              </a:ext>
            </a:extLst>
          </p:cNvPr>
          <p:cNvSpPr txBox="1"/>
          <p:nvPr/>
        </p:nvSpPr>
        <p:spPr>
          <a:xfrm>
            <a:off x="268771" y="90619"/>
            <a:ext cx="1503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 b="1">
                <a:solidFill>
                  <a:schemeClr val="bg1"/>
                </a:solidFill>
              </a:rPr>
              <a:t>Service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67F4391-A546-409F-82C8-AF42088C71C2}"/>
              </a:ext>
            </a:extLst>
          </p:cNvPr>
          <p:cNvSpPr txBox="1"/>
          <p:nvPr/>
        </p:nvSpPr>
        <p:spPr>
          <a:xfrm>
            <a:off x="268771" y="90619"/>
            <a:ext cx="32576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 b="1">
                <a:solidFill>
                  <a:schemeClr val="bg1"/>
                </a:solidFill>
              </a:rPr>
              <a:t>Service </a:t>
            </a:r>
            <a:r>
              <a:rPr lang="zh-CN" altLang="en-US" sz="3200" b="1">
                <a:solidFill>
                  <a:schemeClr val="bg1"/>
                </a:solidFill>
              </a:rPr>
              <a:t>工作原理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F0FF1C1-3F73-4FCF-95D5-6B4386BEB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0255" y="1159775"/>
            <a:ext cx="7156549" cy="430695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711CF5B-874C-48B1-81E6-E1C045645802}"/>
              </a:ext>
            </a:extLst>
          </p:cNvPr>
          <p:cNvSpPr txBox="1"/>
          <p:nvPr/>
        </p:nvSpPr>
        <p:spPr>
          <a:xfrm>
            <a:off x="185195" y="1275522"/>
            <a:ext cx="46650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>
                <a:solidFill>
                  <a:schemeClr val="bg1"/>
                </a:solidFill>
              </a:rPr>
              <a:t>        每个节点都有一个</a:t>
            </a:r>
            <a:r>
              <a:rPr lang="en-US" altLang="zh-CN" sz="1600">
                <a:solidFill>
                  <a:schemeClr val="bg1"/>
                </a:solidFill>
              </a:rPr>
              <a:t>load balancer </a:t>
            </a:r>
            <a:r>
              <a:rPr lang="zh-CN" altLang="en-US" sz="1600">
                <a:solidFill>
                  <a:schemeClr val="bg1"/>
                </a:solidFill>
              </a:rPr>
              <a:t>组件 </a:t>
            </a:r>
            <a:r>
              <a:rPr lang="en-US" altLang="zh-CN" sz="1600">
                <a:solidFill>
                  <a:schemeClr val="bg1"/>
                </a:solidFill>
              </a:rPr>
              <a:t>kube-proxy, </a:t>
            </a:r>
            <a:r>
              <a:rPr lang="zh-CN" altLang="en-US" sz="1600">
                <a:solidFill>
                  <a:schemeClr val="bg1"/>
                </a:solidFill>
              </a:rPr>
              <a:t>通过</a:t>
            </a:r>
            <a:r>
              <a:rPr lang="en-US" altLang="zh-CN" sz="1600">
                <a:solidFill>
                  <a:schemeClr val="bg1"/>
                </a:solidFill>
              </a:rPr>
              <a:t>service endpoints</a:t>
            </a:r>
            <a:r>
              <a:rPr lang="zh-CN" altLang="en-US" sz="1600">
                <a:solidFill>
                  <a:schemeClr val="bg1"/>
                </a:solidFill>
              </a:rPr>
              <a:t>创建路由规则；</a:t>
            </a:r>
            <a:endParaRPr lang="en-US" altLang="zh-CN" sz="1600">
              <a:solidFill>
                <a:schemeClr val="bg1"/>
              </a:solidFill>
            </a:endParaRPr>
          </a:p>
          <a:p>
            <a:pPr algn="l"/>
            <a:r>
              <a:rPr lang="en-US" altLang="zh-CN" sz="1600">
                <a:solidFill>
                  <a:schemeClr val="bg1"/>
                </a:solidFill>
              </a:rPr>
              <a:t>        </a:t>
            </a:r>
            <a:r>
              <a:rPr lang="zh-CN" altLang="en-US" sz="1600">
                <a:solidFill>
                  <a:schemeClr val="bg1"/>
                </a:solidFill>
              </a:rPr>
              <a:t>达到效果：用户访问服务，底层每个节点会将流量转发给后端的</a:t>
            </a:r>
            <a:r>
              <a:rPr lang="en-US" altLang="zh-CN" sz="1600">
                <a:solidFill>
                  <a:schemeClr val="bg1"/>
                </a:solidFill>
              </a:rPr>
              <a:t>endpoints</a:t>
            </a:r>
            <a:r>
              <a:rPr lang="zh-CN" altLang="en-US" sz="1600">
                <a:solidFill>
                  <a:schemeClr val="bg1"/>
                </a:solidFill>
              </a:rPr>
              <a:t>；转发是在内核层，最早的</a:t>
            </a:r>
            <a:r>
              <a:rPr lang="en-US" altLang="zh-CN" sz="1600">
                <a:solidFill>
                  <a:schemeClr val="bg1"/>
                </a:solidFill>
              </a:rPr>
              <a:t>userspace</a:t>
            </a:r>
            <a:r>
              <a:rPr lang="zh-CN" altLang="en-US" sz="1600">
                <a:solidFill>
                  <a:schemeClr val="bg1"/>
                </a:solidFill>
              </a:rPr>
              <a:t>性能不行被干掉了</a:t>
            </a:r>
            <a:r>
              <a:rPr lang="en-US" altLang="zh-CN" sz="1600">
                <a:solidFill>
                  <a:schemeClr val="bg1"/>
                </a:solidFill>
              </a:rPr>
              <a:t>,</a:t>
            </a:r>
            <a:r>
              <a:rPr lang="zh-CN" altLang="en-US" sz="1600">
                <a:solidFill>
                  <a:schemeClr val="bg1"/>
                </a:solidFill>
              </a:rPr>
              <a:t>现在主流</a:t>
            </a:r>
            <a:r>
              <a:rPr lang="en-US" altLang="zh-CN" sz="1600">
                <a:solidFill>
                  <a:schemeClr val="bg1"/>
                </a:solidFill>
              </a:rPr>
              <a:t>Iptables</a:t>
            </a:r>
            <a:r>
              <a:rPr lang="zh-CN" altLang="en-US" sz="1600">
                <a:solidFill>
                  <a:schemeClr val="bg1"/>
                </a:solidFill>
              </a:rPr>
              <a:t>和</a:t>
            </a:r>
            <a:r>
              <a:rPr lang="en-US" altLang="zh-CN" sz="1600">
                <a:solidFill>
                  <a:schemeClr val="bg1"/>
                </a:solidFill>
              </a:rPr>
              <a:t>ipvsiptables</a:t>
            </a:r>
            <a:r>
              <a:rPr lang="zh-CN" altLang="en-US" sz="1600">
                <a:solidFill>
                  <a:schemeClr val="bg1"/>
                </a:solidFill>
              </a:rPr>
              <a:t>在大规模下性能比较差；</a:t>
            </a:r>
            <a:endParaRPr lang="en-US" altLang="zh-CN" sz="1600">
              <a:solidFill>
                <a:schemeClr val="bg1"/>
              </a:solidFill>
            </a:endParaRPr>
          </a:p>
          <a:p>
            <a:pPr algn="l"/>
            <a:r>
              <a:rPr lang="en-US" altLang="zh-CN" sz="1600">
                <a:solidFill>
                  <a:schemeClr val="bg1"/>
                </a:solidFill>
              </a:rPr>
              <a:t>         service</a:t>
            </a:r>
            <a:r>
              <a:rPr lang="zh-CN" altLang="en-US" sz="1600">
                <a:solidFill>
                  <a:schemeClr val="bg1"/>
                </a:solidFill>
              </a:rPr>
              <a:t>：虚拟</a:t>
            </a:r>
            <a:r>
              <a:rPr lang="en-US" altLang="zh-CN" sz="1600">
                <a:solidFill>
                  <a:schemeClr val="bg1"/>
                </a:solidFill>
              </a:rPr>
              <a:t>IP+</a:t>
            </a:r>
            <a:r>
              <a:rPr lang="zh-CN" altLang="en-US" sz="1600">
                <a:solidFill>
                  <a:schemeClr val="bg1"/>
                </a:solidFill>
              </a:rPr>
              <a:t>端口，工作在四层，不需要一个七层转发；</a:t>
            </a:r>
            <a:endParaRPr lang="en-US" altLang="zh-CN" sz="1600">
              <a:solidFill>
                <a:schemeClr val="bg1"/>
              </a:solidFill>
            </a:endParaRPr>
          </a:p>
          <a:p>
            <a:pPr algn="l"/>
            <a:endParaRPr lang="zh-CN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524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DD34827-DE47-4C2D-B40B-1ECBFC8965E3}"/>
              </a:ext>
            </a:extLst>
          </p:cNvPr>
          <p:cNvSpPr txBox="1"/>
          <p:nvPr/>
        </p:nvSpPr>
        <p:spPr>
          <a:xfrm>
            <a:off x="268771" y="90619"/>
            <a:ext cx="24368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 b="1">
                <a:solidFill>
                  <a:schemeClr val="bg1"/>
                </a:solidFill>
              </a:rPr>
              <a:t>Service </a:t>
            </a:r>
            <a:r>
              <a:rPr lang="zh-CN" altLang="en-US" sz="3200" b="1">
                <a:solidFill>
                  <a:schemeClr val="bg1"/>
                </a:solidFill>
              </a:rPr>
              <a:t>类型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66F9C29-AD3B-4063-A47F-F7FF813A0EB2}"/>
              </a:ext>
            </a:extLst>
          </p:cNvPr>
          <p:cNvSpPr txBox="1"/>
          <p:nvPr/>
        </p:nvSpPr>
        <p:spPr>
          <a:xfrm>
            <a:off x="1261642" y="1088020"/>
            <a:ext cx="1064870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>
                <a:solidFill>
                  <a:schemeClr val="bg1"/>
                </a:solidFill>
              </a:rPr>
              <a:t>ClusterIP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bg1"/>
                </a:solidFill>
              </a:rPr>
              <a:t>默认类型，自动分配集群内部可以访问的虚</a:t>
            </a:r>
            <a:r>
              <a:rPr lang="en-US" altLang="zh-CN" sz="1600">
                <a:solidFill>
                  <a:schemeClr val="bg1"/>
                </a:solidFill>
              </a:rPr>
              <a:t>IP – Cluster IP</a:t>
            </a:r>
          </a:p>
          <a:p>
            <a:pPr algn="l"/>
            <a:endParaRPr lang="en-US" altLang="zh-CN" sz="1600">
              <a:solidFill>
                <a:schemeClr val="bg1"/>
              </a:solidFill>
            </a:endParaRPr>
          </a:p>
          <a:p>
            <a:pPr algn="l"/>
            <a:r>
              <a:rPr lang="en-US" altLang="zh-CN" sz="1600">
                <a:solidFill>
                  <a:schemeClr val="bg1"/>
                </a:solidFill>
              </a:rPr>
              <a:t>NodePort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bg1"/>
                </a:solidFill>
              </a:rPr>
              <a:t>为</a:t>
            </a:r>
            <a:r>
              <a:rPr lang="en-US" altLang="zh-CN" sz="1600">
                <a:solidFill>
                  <a:schemeClr val="bg1"/>
                </a:solidFill>
              </a:rPr>
              <a:t>Service</a:t>
            </a:r>
            <a:r>
              <a:rPr lang="zh-CN" altLang="en-US" sz="1600">
                <a:solidFill>
                  <a:schemeClr val="bg1"/>
                </a:solidFill>
              </a:rPr>
              <a:t>在</a:t>
            </a:r>
            <a:r>
              <a:rPr lang="en-US" altLang="zh-CN" sz="1600">
                <a:solidFill>
                  <a:schemeClr val="bg1"/>
                </a:solidFill>
              </a:rPr>
              <a:t>k8s </a:t>
            </a:r>
            <a:r>
              <a:rPr lang="zh-CN" altLang="en-US" sz="1600">
                <a:solidFill>
                  <a:schemeClr val="bg1"/>
                </a:solidFill>
              </a:rPr>
              <a:t>集群每个</a:t>
            </a:r>
            <a:r>
              <a:rPr lang="en-US" altLang="zh-CN" sz="1600">
                <a:solidFill>
                  <a:schemeClr val="bg1"/>
                </a:solidFill>
              </a:rPr>
              <a:t>Node</a:t>
            </a:r>
            <a:r>
              <a:rPr lang="zh-CN" altLang="en-US" sz="1600">
                <a:solidFill>
                  <a:schemeClr val="bg1"/>
                </a:solidFill>
              </a:rPr>
              <a:t>上分配一个端口，即</a:t>
            </a:r>
            <a:r>
              <a:rPr lang="en-US" altLang="zh-CN" sz="1600">
                <a:solidFill>
                  <a:schemeClr val="bg1"/>
                </a:solidFill>
              </a:rPr>
              <a:t>NodePort</a:t>
            </a:r>
            <a:r>
              <a:rPr lang="zh-CN" altLang="en-US" sz="1600">
                <a:solidFill>
                  <a:schemeClr val="bg1"/>
                </a:solidFill>
              </a:rPr>
              <a:t>，集群内</a:t>
            </a:r>
            <a:r>
              <a:rPr lang="en-US" altLang="zh-CN" sz="1600">
                <a:solidFill>
                  <a:schemeClr val="bg1"/>
                </a:solidFill>
              </a:rPr>
              <a:t>/</a:t>
            </a:r>
            <a:r>
              <a:rPr lang="zh-CN" altLang="en-US" sz="1600">
                <a:solidFill>
                  <a:schemeClr val="bg1"/>
                </a:solidFill>
              </a:rPr>
              <a:t>外 可以基于任何一个</a:t>
            </a:r>
            <a:r>
              <a:rPr lang="en-US" altLang="zh-CN" sz="1600">
                <a:solidFill>
                  <a:schemeClr val="bg1"/>
                </a:solidFill>
              </a:rPr>
              <a:t>NodeIP</a:t>
            </a:r>
            <a:r>
              <a:rPr lang="zh-CN" altLang="en-US" sz="1600">
                <a:solidFill>
                  <a:schemeClr val="bg1"/>
                </a:solidFill>
              </a:rPr>
              <a:t>：</a:t>
            </a:r>
            <a:r>
              <a:rPr lang="en-US" altLang="zh-CN" sz="1600">
                <a:solidFill>
                  <a:schemeClr val="bg1"/>
                </a:solidFill>
              </a:rPr>
              <a:t>NodePort </a:t>
            </a:r>
            <a:r>
              <a:rPr lang="zh-CN" altLang="en-US" sz="1600">
                <a:solidFill>
                  <a:schemeClr val="bg1"/>
                </a:solidFill>
              </a:rPr>
              <a:t>的形式来访问</a:t>
            </a:r>
            <a:r>
              <a:rPr lang="en-US" altLang="zh-CN" sz="1600">
                <a:solidFill>
                  <a:schemeClr val="bg1"/>
                </a:solidFill>
              </a:rPr>
              <a:t>Service</a:t>
            </a:r>
            <a:r>
              <a:rPr lang="zh-CN" altLang="en-US" sz="1600">
                <a:solidFill>
                  <a:schemeClr val="bg1"/>
                </a:solidFill>
              </a:rPr>
              <a:t>；</a:t>
            </a:r>
            <a:endParaRPr lang="en-US" altLang="zh-CN" sz="16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sz="1600">
              <a:solidFill>
                <a:schemeClr val="bg1"/>
              </a:solidFill>
            </a:endParaRPr>
          </a:p>
          <a:p>
            <a:pPr algn="l"/>
            <a:r>
              <a:rPr lang="en-US" altLang="zh-CN" sz="1600">
                <a:solidFill>
                  <a:schemeClr val="bg1"/>
                </a:solidFill>
              </a:rPr>
              <a:t>LoadBalancer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bg1"/>
                </a:solidFill>
              </a:rPr>
              <a:t>需要跑在特定的云上</a:t>
            </a:r>
            <a:endParaRPr lang="en-US" altLang="zh-CN" sz="16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bg1"/>
                </a:solidFill>
              </a:rPr>
              <a:t>Service Controller </a:t>
            </a:r>
            <a:r>
              <a:rPr lang="zh-CN" altLang="en-US" sz="1600">
                <a:solidFill>
                  <a:schemeClr val="bg1"/>
                </a:solidFill>
              </a:rPr>
              <a:t>自动创建一个外部</a:t>
            </a:r>
            <a:r>
              <a:rPr lang="en-US" altLang="zh-CN" sz="1600">
                <a:solidFill>
                  <a:schemeClr val="bg1"/>
                </a:solidFill>
              </a:rPr>
              <a:t>LB</a:t>
            </a:r>
            <a:r>
              <a:rPr lang="zh-CN" altLang="en-US" sz="1600">
                <a:solidFill>
                  <a:schemeClr val="bg1"/>
                </a:solidFill>
              </a:rPr>
              <a:t>并配置安全组</a:t>
            </a:r>
            <a:endParaRPr lang="en-US" altLang="zh-CN" sz="16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bg1"/>
                </a:solidFill>
              </a:rPr>
              <a:t>对集群内访问，</a:t>
            </a:r>
            <a:r>
              <a:rPr lang="en-US" altLang="zh-CN" sz="1600">
                <a:solidFill>
                  <a:schemeClr val="bg1"/>
                </a:solidFill>
              </a:rPr>
              <a:t>kube-proxy</a:t>
            </a:r>
            <a:r>
              <a:rPr lang="zh-CN" altLang="en-US" sz="1600">
                <a:solidFill>
                  <a:schemeClr val="bg1"/>
                </a:solidFill>
              </a:rPr>
              <a:t>用</a:t>
            </a:r>
            <a:r>
              <a:rPr lang="en-US" altLang="zh-CN" sz="1600">
                <a:solidFill>
                  <a:schemeClr val="bg1"/>
                </a:solidFill>
              </a:rPr>
              <a:t>iptables</a:t>
            </a:r>
            <a:r>
              <a:rPr lang="zh-CN" altLang="en-US" sz="1600">
                <a:solidFill>
                  <a:schemeClr val="bg1"/>
                </a:solidFill>
              </a:rPr>
              <a:t>或</a:t>
            </a:r>
            <a:r>
              <a:rPr lang="en-US" altLang="zh-CN" sz="1600">
                <a:solidFill>
                  <a:schemeClr val="bg1"/>
                </a:solidFill>
              </a:rPr>
              <a:t>ipvs</a:t>
            </a:r>
            <a:r>
              <a:rPr lang="zh-CN" altLang="en-US" sz="1600">
                <a:solidFill>
                  <a:schemeClr val="bg1"/>
                </a:solidFill>
              </a:rPr>
              <a:t>实现了云服务提供商</a:t>
            </a:r>
            <a:r>
              <a:rPr lang="en-US" altLang="zh-CN" sz="1600">
                <a:solidFill>
                  <a:schemeClr val="bg1"/>
                </a:solidFill>
              </a:rPr>
              <a:t>LB</a:t>
            </a:r>
            <a:r>
              <a:rPr lang="zh-CN" altLang="en-US" sz="1600">
                <a:solidFill>
                  <a:schemeClr val="bg1"/>
                </a:solidFill>
              </a:rPr>
              <a:t>的部分功能：</a:t>
            </a:r>
            <a:r>
              <a:rPr lang="en-US" altLang="zh-CN" sz="1600">
                <a:solidFill>
                  <a:schemeClr val="bg1"/>
                </a:solidFill>
              </a:rPr>
              <a:t>L4</a:t>
            </a:r>
            <a:r>
              <a:rPr lang="zh-CN" altLang="en-US" sz="1600">
                <a:solidFill>
                  <a:schemeClr val="bg1"/>
                </a:solidFill>
              </a:rPr>
              <a:t>转发、安全组等</a:t>
            </a:r>
            <a:endParaRPr lang="en-US" altLang="zh-CN" sz="16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sz="1600">
              <a:solidFill>
                <a:schemeClr val="bg1"/>
              </a:solidFill>
            </a:endParaRPr>
          </a:p>
          <a:p>
            <a:r>
              <a:rPr lang="en-US" altLang="zh-CN" sz="1600">
                <a:solidFill>
                  <a:schemeClr val="bg1"/>
                </a:solidFill>
              </a:rPr>
              <a:t>ExternalName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bg1"/>
                </a:solidFill>
              </a:rPr>
              <a:t>该类型允许将</a:t>
            </a:r>
            <a:r>
              <a:rPr lang="en-US" altLang="zh-CN" sz="1600">
                <a:solidFill>
                  <a:schemeClr val="bg1"/>
                </a:solidFill>
              </a:rPr>
              <a:t>Service</a:t>
            </a:r>
            <a:r>
              <a:rPr lang="zh-CN" altLang="en-US" sz="1600">
                <a:solidFill>
                  <a:schemeClr val="bg1"/>
                </a:solidFill>
              </a:rPr>
              <a:t>映射到外部</a:t>
            </a:r>
            <a:r>
              <a:rPr lang="en-US" altLang="zh-CN" sz="1600">
                <a:solidFill>
                  <a:schemeClr val="bg1"/>
                </a:solidFill>
              </a:rPr>
              <a:t>URI</a:t>
            </a:r>
            <a:r>
              <a:rPr lang="zh-CN" altLang="en-US" sz="1600">
                <a:solidFill>
                  <a:schemeClr val="bg1"/>
                </a:solidFill>
              </a:rPr>
              <a:t>或</a:t>
            </a:r>
            <a:r>
              <a:rPr lang="en-US" altLang="zh-CN" sz="1600">
                <a:solidFill>
                  <a:schemeClr val="bg1"/>
                </a:solidFill>
              </a:rPr>
              <a:t>DNS</a:t>
            </a:r>
            <a:r>
              <a:rPr lang="zh-CN" altLang="en-US" sz="1600">
                <a:solidFill>
                  <a:schemeClr val="bg1"/>
                </a:solidFill>
              </a:rPr>
              <a:t>名称。该类型通常用于将</a:t>
            </a:r>
            <a:r>
              <a:rPr lang="en-US" altLang="zh-CN" sz="1600">
                <a:solidFill>
                  <a:schemeClr val="bg1"/>
                </a:solidFill>
              </a:rPr>
              <a:t>Kubernetes</a:t>
            </a:r>
            <a:r>
              <a:rPr lang="zh-CN" altLang="en-US" sz="1600">
                <a:solidFill>
                  <a:schemeClr val="bg1"/>
                </a:solidFill>
              </a:rPr>
              <a:t>服务与非</a:t>
            </a:r>
            <a:r>
              <a:rPr lang="en-US" altLang="zh-CN" sz="1600">
                <a:solidFill>
                  <a:schemeClr val="bg1"/>
                </a:solidFill>
              </a:rPr>
              <a:t>Kubernetes</a:t>
            </a:r>
            <a:r>
              <a:rPr lang="zh-CN" altLang="en-US" sz="1600">
                <a:solidFill>
                  <a:schemeClr val="bg1"/>
                </a:solidFill>
              </a:rPr>
              <a:t>服务连接起来。</a:t>
            </a:r>
          </a:p>
        </p:txBody>
      </p:sp>
    </p:spTree>
    <p:extLst>
      <p:ext uri="{BB962C8B-B14F-4D97-AF65-F5344CB8AC3E}">
        <p14:creationId xmlns:p14="http://schemas.microsoft.com/office/powerpoint/2010/main" val="4224193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60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11534</TotalTime>
  <Words>1822</Words>
  <Application>Microsoft Office PowerPoint</Application>
  <PresentationFormat>宽屏</PresentationFormat>
  <Paragraphs>218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0" baseType="lpstr">
      <vt:lpstr>-apple-system</vt:lpstr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dxx</dc:creator>
  <cp:lastModifiedBy>dxx</cp:lastModifiedBy>
  <cp:revision>43</cp:revision>
  <dcterms:created xsi:type="dcterms:W3CDTF">2023-04-05T04:03:34Z</dcterms:created>
  <dcterms:modified xsi:type="dcterms:W3CDTF">2023-04-20T01:56:34Z</dcterms:modified>
</cp:coreProperties>
</file>