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33" autoAdjust="0"/>
    <p:restoredTop sz="94660"/>
  </p:normalViewPr>
  <p:slideViewPr>
    <p:cSldViewPr snapToGrid="0">
      <p:cViewPr>
        <p:scale>
          <a:sx n="75" d="100"/>
          <a:sy n="75" d="100"/>
        </p:scale>
        <p:origin x="23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CC21-9667-4625-953C-C8737E7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C1188-D5FF-47B0-A04B-E1D0AAE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1670-6AA3-449C-807B-C5DA6B0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C02A-337D-42A3-97DD-658627FF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25DD-12C6-44C9-A3EC-823AE41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9D8E-DDCE-4B73-A78C-639EDFD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9DEC2-3D96-4FB6-A428-E418B0D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D2B2-4CEE-4673-A411-C725E4B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2C37-23C4-49F9-BC57-1AA7C24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BEA3-E2E3-49DD-86DE-0890F1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C247-D8D8-40D0-9164-EEB51439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EA144-A7D7-4869-832C-92B1A5D7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00C92-F7A6-4EA2-AB15-6E401A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86C1C-07FE-494B-BD70-25B9780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3E5E-9DD7-42DC-A2B8-0667291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6D9A-B271-4FFD-9699-5E81FFD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083C-DB2F-468A-B2E7-048F1BB9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EB7F-CBD8-4B3A-8F53-55B22A64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B35-4C81-4D0C-B6ED-210F264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1F29-3845-4FFE-9D43-AD1277AD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B374-00BA-4655-BB63-A50017C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D0B3-8449-4117-8838-CB3395DD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CE3C6-596D-41E4-A339-BB2FC7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4193-2E6C-48B4-A0EA-BD37D933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CFFB-DCD8-42FA-B45F-A7D3930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19DC-3B15-4528-AF83-3460ECD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9009-7181-47FA-BCEC-3BBB3B9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59485-0809-4EB9-B6E4-D826F415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9201-FA02-4C7E-ACDB-F176FEB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9DBD-9F0F-47EF-92F8-67CFABE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CA84-B234-453E-93FE-E5B1421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9030-3D83-4B49-BE3F-0DC842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7B2A-35D7-4B3D-ADEE-AF4D7BF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33FCC-B40E-4844-B00B-9CD6DB4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A361A-5A78-4EEC-937C-38A08B67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DDD53-C920-4C03-8858-914E38C8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8CAFC-AAAA-4146-BD81-C6FAAFC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DEC65-0176-44D5-B1F5-63BECE61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6F399-BDED-4F21-A79B-539F615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BAF-08ED-4D77-AA38-2DE52FE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953C3-11E2-41C6-B621-E282DFBA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4D1E2-C782-4333-B030-06934AF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2FBA-66E2-4E0D-B6C9-3940A94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4B74-4859-4F41-A5A1-E653308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54C5-7FFE-4A69-9EBC-FA8297F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5166-35B9-4BD7-83FA-04D3A59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1C0A-FE61-4CF0-94D5-0044FA43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ABC9C-D9F5-48FD-9E22-7D0E2D9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5BF76-06B5-4D14-8553-AFC1834B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5FE4-4354-4F60-BF29-C0366FE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FC957-627D-4250-8F99-CBC255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CB76-0985-4990-A05B-B4A0ADE2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4954-9B09-4D08-93B6-B8126D2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7B724-6EDA-4643-9E1F-CCCFFB14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2A715-3E69-4D64-8278-9A26DE23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D952-118A-4E48-8BF8-E0AFB0D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2FB0-78D4-4238-9281-DF31BB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27380-35EA-41D2-98D6-E52B144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08533-E677-48C9-8D13-720F8E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951-E2F9-44EA-969B-5187E34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77A7B-FEF8-4016-B5B5-5FB7516B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C9D-A366-4B34-A60E-95EA289655D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1297-D085-438B-97AB-10284FA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5B5B-FB84-49D2-8511-8ED893D9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06671-0539-45E6-BF5C-0FB4570818C6}"/>
              </a:ext>
            </a:extLst>
          </p:cNvPr>
          <p:cNvSpPr txBox="1"/>
          <p:nvPr/>
        </p:nvSpPr>
        <p:spPr>
          <a:xfrm>
            <a:off x="2599538" y="2609239"/>
            <a:ext cx="669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Kubernetes</a:t>
            </a:r>
            <a:r>
              <a:rPr lang="zh-CN" altLang="en-US" sz="2800" b="1">
                <a:solidFill>
                  <a:schemeClr val="bg1"/>
                </a:solidFill>
              </a:rPr>
              <a:t>服务发现与负载均衡原理刨析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BDF574-6F76-471A-A837-C77C0CBD766D}"/>
              </a:ext>
            </a:extLst>
          </p:cNvPr>
          <p:cNvSpPr txBox="1"/>
          <p:nvPr/>
        </p:nvSpPr>
        <p:spPr>
          <a:xfrm>
            <a:off x="168855" y="178556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周期性导致</a:t>
            </a:r>
            <a:r>
              <a:rPr lang="en-US" altLang="zh-CN" sz="2800" b="1">
                <a:solidFill>
                  <a:schemeClr val="bg1"/>
                </a:solidFill>
              </a:rPr>
              <a:t>TPS</a:t>
            </a:r>
            <a:r>
              <a:rPr lang="zh-CN" altLang="en-US" sz="2800" b="1">
                <a:solidFill>
                  <a:schemeClr val="bg1"/>
                </a:solidFill>
              </a:rPr>
              <a:t>抖动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5E411-EB49-4B0B-917F-8BDE7295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1133685"/>
            <a:ext cx="11733333" cy="337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FA90AB-1674-44F0-AFC3-0AF84AC3C460}"/>
              </a:ext>
            </a:extLst>
          </p:cNvPr>
          <p:cNvSpPr txBox="1"/>
          <p:nvPr/>
        </p:nvSpPr>
        <p:spPr>
          <a:xfrm>
            <a:off x="633984" y="5120640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Node</a:t>
            </a:r>
            <a:r>
              <a:rPr lang="zh-CN" altLang="en-US" sz="1400">
                <a:solidFill>
                  <a:schemeClr val="bg1"/>
                </a:solidFill>
              </a:rPr>
              <a:t>已经不是瓶颈，服务才是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5Kndoe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100K</a:t>
            </a:r>
            <a:r>
              <a:rPr lang="zh-CN" altLang="en-US" sz="1400">
                <a:solidFill>
                  <a:schemeClr val="bg1"/>
                </a:solidFill>
              </a:rPr>
              <a:t>的</a:t>
            </a:r>
            <a:r>
              <a:rPr lang="en-US" altLang="zh-CN" sz="1400">
                <a:solidFill>
                  <a:schemeClr val="bg1"/>
                </a:solidFill>
              </a:rPr>
              <a:t>Pod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1K</a:t>
            </a:r>
            <a:r>
              <a:rPr lang="zh-CN" altLang="en-US" sz="1400">
                <a:solidFill>
                  <a:schemeClr val="bg1"/>
                </a:solidFill>
              </a:rPr>
              <a:t>的</a:t>
            </a:r>
            <a:r>
              <a:rPr lang="en-US" altLang="zh-CN" sz="1400">
                <a:solidFill>
                  <a:schemeClr val="bg1"/>
                </a:solidFill>
              </a:rPr>
              <a:t>server</a:t>
            </a:r>
            <a:r>
              <a:rPr lang="zh-CN" altLang="en-US" sz="1400">
                <a:solidFill>
                  <a:schemeClr val="bg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648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F56235-659A-4419-9EA6-E2F3DB226F45}"/>
              </a:ext>
            </a:extLst>
          </p:cNvPr>
          <p:cNvSpPr txBox="1"/>
          <p:nvPr/>
        </p:nvSpPr>
        <p:spPr>
          <a:xfrm>
            <a:off x="168855" y="178556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优化 树形结构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EA7709-D22D-4A91-82A9-D112AB63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68" y="1165386"/>
            <a:ext cx="7348038" cy="36783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89F783-1AB4-42A7-89F1-C73D9FFFF0EC}"/>
              </a:ext>
            </a:extLst>
          </p:cNvPr>
          <p:cNvSpPr txBox="1"/>
          <p:nvPr/>
        </p:nvSpPr>
        <p:spPr>
          <a:xfrm>
            <a:off x="417320" y="5153505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搜索时间复杂度取决于树的高度（</a:t>
            </a:r>
            <a:r>
              <a:rPr lang="en-US" altLang="zh-CN" sz="1400">
                <a:solidFill>
                  <a:schemeClr val="bg1"/>
                </a:solidFill>
              </a:rPr>
              <a:t>m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C71464-5189-4D9A-9985-01C56DD28822}"/>
              </a:ext>
            </a:extLst>
          </p:cNvPr>
          <p:cNvSpPr txBox="1"/>
          <p:nvPr/>
        </p:nvSpPr>
        <p:spPr>
          <a:xfrm>
            <a:off x="168855" y="703720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Iptables</a:t>
            </a:r>
            <a:r>
              <a:rPr lang="zh-CN" altLang="en-US" sz="1400">
                <a:solidFill>
                  <a:schemeClr val="bg1"/>
                </a:solidFill>
              </a:rPr>
              <a:t>真正的时延大头是在：规则刷新</a:t>
            </a:r>
          </a:p>
        </p:txBody>
      </p:sp>
    </p:spTree>
    <p:extLst>
      <p:ext uri="{BB962C8B-B14F-4D97-AF65-F5344CB8AC3E}">
        <p14:creationId xmlns:p14="http://schemas.microsoft.com/office/powerpoint/2010/main" val="112619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69FE3A-B17B-4038-B367-FFBAB438FAFE}"/>
              </a:ext>
            </a:extLst>
          </p:cNvPr>
          <p:cNvSpPr txBox="1"/>
          <p:nvPr/>
        </p:nvSpPr>
        <p:spPr>
          <a:xfrm>
            <a:off x="3178272" y="1995781"/>
            <a:ext cx="52517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大纲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l"/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K8s </a:t>
            </a:r>
            <a:r>
              <a:rPr lang="zh-CN" altLang="en-US" sz="2800" b="1">
                <a:solidFill>
                  <a:schemeClr val="bg1"/>
                </a:solidFill>
              </a:rPr>
              <a:t>的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机制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实现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负载均衡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</a:rPr>
              <a:t>当前</a:t>
            </a:r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实现存在的问题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C000"/>
                </a:solidFill>
              </a:rPr>
              <a:t>IPVS</a:t>
            </a:r>
            <a:r>
              <a:rPr lang="zh-CN" altLang="en-US" sz="2800" b="1">
                <a:solidFill>
                  <a:srgbClr val="FFC000"/>
                </a:solidFill>
              </a:rPr>
              <a:t>实现</a:t>
            </a:r>
            <a:r>
              <a:rPr lang="en-US" altLang="zh-CN" sz="2800" b="1">
                <a:solidFill>
                  <a:srgbClr val="FFC000"/>
                </a:solidFill>
              </a:rPr>
              <a:t>Service</a:t>
            </a:r>
            <a:r>
              <a:rPr lang="zh-CN" altLang="en-US" sz="2800" b="1">
                <a:solidFill>
                  <a:srgbClr val="FFC000"/>
                </a:solidFill>
              </a:rPr>
              <a:t>负载均衡</a:t>
            </a:r>
            <a:endParaRPr lang="en-US" altLang="zh-CN" sz="2800" b="1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Iptables VS.IPVS</a:t>
            </a:r>
          </a:p>
        </p:txBody>
      </p:sp>
    </p:spTree>
    <p:extLst>
      <p:ext uri="{BB962C8B-B14F-4D97-AF65-F5344CB8AC3E}">
        <p14:creationId xmlns:p14="http://schemas.microsoft.com/office/powerpoint/2010/main" val="125471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B0DA19-7F0E-4A77-9F2B-FC2C94442476}"/>
              </a:ext>
            </a:extLst>
          </p:cNvPr>
          <p:cNvSpPr txBox="1"/>
          <p:nvPr/>
        </p:nvSpPr>
        <p:spPr>
          <a:xfrm>
            <a:off x="168855" y="178556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什么是</a:t>
            </a:r>
            <a:r>
              <a:rPr lang="en-US" altLang="zh-CN" sz="2800" b="1">
                <a:solidFill>
                  <a:schemeClr val="bg1"/>
                </a:solidFill>
              </a:rPr>
              <a:t>IPVS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2E11F-30BC-48FF-8226-43443A931907}"/>
              </a:ext>
            </a:extLst>
          </p:cNvPr>
          <p:cNvSpPr txBox="1"/>
          <p:nvPr/>
        </p:nvSpPr>
        <p:spPr>
          <a:xfrm>
            <a:off x="168855" y="877824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C000"/>
                </a:solidFill>
              </a:rPr>
              <a:t>IP Virtual Server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C0E18A-F532-4569-8D03-62DEE0DDBF90}"/>
              </a:ext>
            </a:extLst>
          </p:cNvPr>
          <p:cNvSpPr txBox="1"/>
          <p:nvPr/>
        </p:nvSpPr>
        <p:spPr>
          <a:xfrm>
            <a:off x="1011936" y="1361649"/>
            <a:ext cx="40030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Linux</a:t>
            </a:r>
            <a:r>
              <a:rPr lang="zh-CN" altLang="en-US" sz="1400">
                <a:solidFill>
                  <a:schemeClr val="bg1"/>
                </a:solidFill>
              </a:rPr>
              <a:t>内核实现的 </a:t>
            </a:r>
            <a:r>
              <a:rPr lang="en-US" altLang="zh-CN" sz="1400">
                <a:solidFill>
                  <a:schemeClr val="bg1"/>
                </a:solidFill>
              </a:rPr>
              <a:t>4</a:t>
            </a:r>
            <a:r>
              <a:rPr lang="zh-CN" altLang="en-US" sz="1400">
                <a:solidFill>
                  <a:schemeClr val="bg1"/>
                </a:solidFill>
              </a:rPr>
              <a:t>层</a:t>
            </a:r>
            <a:r>
              <a:rPr lang="en-US" altLang="zh-CN" sz="1400">
                <a:solidFill>
                  <a:schemeClr val="bg1"/>
                </a:solidFill>
              </a:rPr>
              <a:t>LB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LVS</a:t>
            </a:r>
            <a:r>
              <a:rPr lang="zh-CN" altLang="en-US" sz="1400">
                <a:solidFill>
                  <a:schemeClr val="bg1"/>
                </a:solidFill>
              </a:rPr>
              <a:t>负载均衡的实现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基于</a:t>
            </a:r>
            <a:r>
              <a:rPr lang="en-US" altLang="zh-CN" sz="1400">
                <a:solidFill>
                  <a:schemeClr val="bg1"/>
                </a:solidFill>
              </a:rPr>
              <a:t>netfilter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hash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支持</a:t>
            </a:r>
            <a:r>
              <a:rPr lang="en-US" altLang="zh-CN" sz="1400">
                <a:solidFill>
                  <a:schemeClr val="bg1"/>
                </a:solidFill>
              </a:rPr>
              <a:t>TCP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UDP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SCTP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IPV4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IPV6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支持多种负载均衡策略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支持会话保持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388371-B117-439D-B2B1-BF46BD429B69}"/>
              </a:ext>
            </a:extLst>
          </p:cNvPr>
          <p:cNvSpPr txBox="1"/>
          <p:nvPr/>
        </p:nvSpPr>
        <p:spPr>
          <a:xfrm>
            <a:off x="390144" y="2707248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数据结构：</a:t>
            </a:r>
            <a:r>
              <a:rPr lang="en-US" altLang="zh-CN" sz="1400">
                <a:solidFill>
                  <a:schemeClr val="bg1"/>
                </a:solidFill>
              </a:rPr>
              <a:t>iptables</a:t>
            </a:r>
            <a:r>
              <a:rPr lang="zh-CN" altLang="en-US" sz="1400">
                <a:solidFill>
                  <a:schemeClr val="bg1"/>
                </a:solidFill>
              </a:rPr>
              <a:t>是列表 ， </a:t>
            </a:r>
            <a:r>
              <a:rPr lang="en-US" altLang="zh-CN" sz="1400">
                <a:solidFill>
                  <a:schemeClr val="bg1"/>
                </a:solidFill>
              </a:rPr>
              <a:t>ipvs</a:t>
            </a:r>
            <a:r>
              <a:rPr lang="zh-CN" altLang="en-US" sz="1400">
                <a:solidFill>
                  <a:schemeClr val="bg1"/>
                </a:solidFill>
              </a:rPr>
              <a:t>是 </a:t>
            </a:r>
            <a:r>
              <a:rPr lang="en-US" altLang="zh-CN" sz="1400">
                <a:solidFill>
                  <a:schemeClr val="bg1"/>
                </a:solidFill>
              </a:rPr>
              <a:t>hash table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79D5D5-F54B-4284-85ED-8E3E752B7EC5}"/>
              </a:ext>
            </a:extLst>
          </p:cNvPr>
          <p:cNvSpPr txBox="1"/>
          <p:nvPr/>
        </p:nvSpPr>
        <p:spPr>
          <a:xfrm>
            <a:off x="390143" y="3275111"/>
            <a:ext cx="49584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三种转发模式</a:t>
            </a:r>
            <a:endParaRPr lang="en-US" altLang="zh-CN" sz="14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DR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</a:rPr>
              <a:t>工作在</a:t>
            </a:r>
            <a:r>
              <a:rPr lang="en-US" altLang="zh-CN" sz="1400">
                <a:solidFill>
                  <a:schemeClr val="bg1"/>
                </a:solidFill>
              </a:rPr>
              <a:t>L2</a:t>
            </a:r>
            <a:r>
              <a:rPr lang="zh-CN" altLang="en-US" sz="1400">
                <a:solidFill>
                  <a:schemeClr val="bg1"/>
                </a:solidFill>
              </a:rPr>
              <a:t>，最快，单不支持端口映射</a:t>
            </a:r>
            <a:endParaRPr lang="en-US" altLang="zh-CN" sz="14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Tunneling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包封装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包，也称为</a:t>
            </a:r>
            <a:r>
              <a:rPr lang="en-US" altLang="zh-CN" sz="1400">
                <a:solidFill>
                  <a:schemeClr val="bg1"/>
                </a:solidFill>
              </a:rPr>
              <a:t>IPIP</a:t>
            </a:r>
            <a:r>
              <a:rPr lang="zh-CN" altLang="en-US" sz="1400">
                <a:solidFill>
                  <a:schemeClr val="bg1"/>
                </a:solidFill>
              </a:rPr>
              <a:t>模式，不支持端口映射</a:t>
            </a:r>
            <a:endParaRPr lang="en-US" altLang="zh-CN" sz="14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NAT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</a:rPr>
              <a:t>支持端口映射，回程报文经过</a:t>
            </a:r>
            <a:r>
              <a:rPr lang="en-US" altLang="zh-CN" sz="1400">
                <a:solidFill>
                  <a:schemeClr val="bg1"/>
                </a:solidFill>
              </a:rPr>
              <a:t>IPVS Director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</a:rPr>
              <a:t>内核原生版本只做</a:t>
            </a:r>
            <a:r>
              <a:rPr lang="en-US" altLang="zh-CN" sz="1400">
                <a:solidFill>
                  <a:schemeClr val="bg1"/>
                </a:solidFill>
              </a:rPr>
              <a:t>DNAT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639CB1-B3F3-470E-978A-D37B9608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02" y="1574232"/>
            <a:ext cx="5907442" cy="34017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90D78F-F5D5-4CB9-86B3-F881A22E85C8}"/>
              </a:ext>
            </a:extLst>
          </p:cNvPr>
          <p:cNvSpPr/>
          <p:nvPr/>
        </p:nvSpPr>
        <p:spPr>
          <a:xfrm>
            <a:off x="3416300" y="240111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  <a:latin typeface="-apple-system"/>
              </a:rPr>
              <a:t>在 </a:t>
            </a:r>
            <a:r>
              <a:rPr lang="en-US" altLang="zh-CN" sz="1600">
                <a:solidFill>
                  <a:schemeClr val="accent2"/>
                </a:solidFill>
                <a:latin typeface="-apple-system"/>
              </a:rPr>
              <a:t>Kubernetes 1.14 </a:t>
            </a:r>
            <a:r>
              <a:rPr lang="zh-CN" altLang="en-US" sz="1600">
                <a:solidFill>
                  <a:schemeClr val="accent2"/>
                </a:solidFill>
                <a:latin typeface="-apple-system"/>
              </a:rPr>
              <a:t>及更早版本中，默认使用 </a:t>
            </a:r>
            <a:r>
              <a:rPr lang="en-US" altLang="zh-CN" sz="1600">
                <a:solidFill>
                  <a:schemeClr val="accent2"/>
                </a:solidFill>
                <a:latin typeface="-apple-system"/>
              </a:rPr>
              <a:t>iptables</a:t>
            </a:r>
            <a:r>
              <a:rPr lang="zh-CN" altLang="en-US" sz="1600">
                <a:solidFill>
                  <a:schemeClr val="accent2"/>
                </a:solidFill>
                <a:latin typeface="-apple-system"/>
              </a:rPr>
              <a:t>，从 </a:t>
            </a:r>
            <a:r>
              <a:rPr lang="en-US" altLang="zh-CN" sz="1600">
                <a:solidFill>
                  <a:schemeClr val="accent2"/>
                </a:solidFill>
                <a:latin typeface="-apple-system"/>
              </a:rPr>
              <a:t>Kubernetes 1.15 </a:t>
            </a:r>
            <a:r>
              <a:rPr lang="zh-CN" altLang="en-US" sz="1600">
                <a:solidFill>
                  <a:schemeClr val="accent2"/>
                </a:solidFill>
                <a:latin typeface="-apple-system"/>
              </a:rPr>
              <a:t>开始，默认使用 </a:t>
            </a:r>
            <a:r>
              <a:rPr lang="en-US" altLang="zh-CN" sz="1600">
                <a:solidFill>
                  <a:schemeClr val="accent2"/>
                </a:solidFill>
                <a:latin typeface="-apple-system"/>
              </a:rPr>
              <a:t>IPVS</a:t>
            </a:r>
            <a:r>
              <a:rPr lang="zh-CN" altLang="en-US" sz="1600">
                <a:solidFill>
                  <a:schemeClr val="accent2"/>
                </a:solidFill>
                <a:latin typeface="-apple-system"/>
              </a:rPr>
              <a:t>。但是，可以通过配置更改默认行为并使用另一个调度器。</a:t>
            </a:r>
            <a:endParaRPr lang="zh-CN" altLang="en-US" sz="16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438FD5-98C6-44F0-BCD4-59FD3BC52BEE}"/>
              </a:ext>
            </a:extLst>
          </p:cNvPr>
          <p:cNvSpPr txBox="1"/>
          <p:nvPr/>
        </p:nvSpPr>
        <p:spPr>
          <a:xfrm>
            <a:off x="168855" y="1785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IPVS</a:t>
            </a:r>
            <a:r>
              <a:rPr lang="zh-CN" altLang="en-US" sz="2800" b="1">
                <a:solidFill>
                  <a:schemeClr val="bg1"/>
                </a:solidFill>
              </a:rPr>
              <a:t>三种模式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C7297-BE24-45AA-9CD4-C7633068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2" y="1167095"/>
            <a:ext cx="3504514" cy="3356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698E5F-EE5E-4383-98CB-D71D2D6E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96" y="1167094"/>
            <a:ext cx="3539332" cy="3356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8D779D-9FD6-42A8-8E0B-B6650D29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298" y="1167095"/>
            <a:ext cx="3576935" cy="33561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00D4C-086F-46EE-B080-6E286CEDCA25}"/>
              </a:ext>
            </a:extLst>
          </p:cNvPr>
          <p:cNvSpPr txBox="1"/>
          <p:nvPr/>
        </p:nvSpPr>
        <p:spPr>
          <a:xfrm>
            <a:off x="1380886" y="491337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DR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EAAD47-E81D-4DDE-AE65-1DC08A6FE8DF}"/>
              </a:ext>
            </a:extLst>
          </p:cNvPr>
          <p:cNvSpPr txBox="1"/>
          <p:nvPr/>
        </p:nvSpPr>
        <p:spPr>
          <a:xfrm>
            <a:off x="5218176" y="491337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tunneling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B336D9-2742-40C7-B571-77022F0D452B}"/>
              </a:ext>
            </a:extLst>
          </p:cNvPr>
          <p:cNvSpPr txBox="1"/>
          <p:nvPr/>
        </p:nvSpPr>
        <p:spPr>
          <a:xfrm>
            <a:off x="9600315" y="491337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2050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00CFB0-8484-40C2-8409-278926BD8571}"/>
              </a:ext>
            </a:extLst>
          </p:cNvPr>
          <p:cNvSpPr/>
          <p:nvPr/>
        </p:nvSpPr>
        <p:spPr>
          <a:xfrm>
            <a:off x="596900" y="1031439"/>
            <a:ext cx="843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1. </a:t>
            </a:r>
            <a:r>
              <a:rPr lang="zh-CN" altLang="en-US" sz="1600">
                <a:solidFill>
                  <a:schemeClr val="bg1"/>
                </a:solidFill>
              </a:rPr>
              <a:t>绑定</a:t>
            </a:r>
            <a:r>
              <a:rPr lang="en-US" altLang="zh-CN" sz="1600">
                <a:solidFill>
                  <a:schemeClr val="bg1"/>
                </a:solidFill>
              </a:rPr>
              <a:t>VIP 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solidFill>
                  <a:schemeClr val="bg1"/>
                </a:solidFill>
              </a:rPr>
              <a:t>dummy</a:t>
            </a:r>
            <a:r>
              <a:rPr lang="zh-CN" altLang="en-US" sz="1600">
                <a:solidFill>
                  <a:schemeClr val="bg1"/>
                </a:solidFill>
              </a:rPr>
              <a:t>网卡 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# ip link add dev dummy0 type dummy 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# ip addr add 192.168.2.2/32 dev dummy0 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solidFill>
                  <a:schemeClr val="bg1"/>
                </a:solidFill>
              </a:rPr>
              <a:t>- </a:t>
            </a:r>
            <a:r>
              <a:rPr lang="zh-CN" altLang="en-US" sz="1600">
                <a:solidFill>
                  <a:schemeClr val="bg1"/>
                </a:solidFill>
              </a:rPr>
              <a:t>本地路由表 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# ip route add to local 192.168.2.2/32 dev eth0 proto kernel 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solidFill>
                  <a:schemeClr val="bg1"/>
                </a:solidFill>
              </a:rPr>
              <a:t>- </a:t>
            </a:r>
            <a:r>
              <a:rPr lang="zh-CN" altLang="en-US" sz="1600">
                <a:solidFill>
                  <a:schemeClr val="bg1"/>
                </a:solidFill>
              </a:rPr>
              <a:t>网卡别名 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# ifconfig eth0:1 192.168.2.2 netmask 255.255.255.255 up </a:t>
            </a: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2. </a:t>
            </a:r>
            <a:r>
              <a:rPr lang="zh-CN" altLang="en-US" sz="1600">
                <a:solidFill>
                  <a:schemeClr val="bg1"/>
                </a:solidFill>
              </a:rPr>
              <a:t>创建</a:t>
            </a:r>
            <a:r>
              <a:rPr lang="en-US" altLang="zh-CN" sz="1600">
                <a:solidFill>
                  <a:schemeClr val="bg1"/>
                </a:solidFill>
              </a:rPr>
              <a:t>IPVS Virtual Server 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# ipvsadm -A -t 192.168.60.200:80 -s rr -p 600 </a:t>
            </a: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3. </a:t>
            </a:r>
            <a:r>
              <a:rPr lang="zh-CN" altLang="en-US" sz="1600">
                <a:solidFill>
                  <a:schemeClr val="bg1"/>
                </a:solidFill>
              </a:rPr>
              <a:t>创建</a:t>
            </a:r>
            <a:r>
              <a:rPr lang="en-US" altLang="zh-CN" sz="1600">
                <a:solidFill>
                  <a:schemeClr val="bg1"/>
                </a:solidFill>
              </a:rPr>
              <a:t>IPVS Real Server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# ipvsadm -a -t 192.168.60.200:80 -r 172.17.1.2:80 –m 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# ipvsadm -a -t 192.168.60.200:80 -r 172.17.2.3:80 –m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F3A6C-6E5C-461B-B67D-9E5C2A5EAB5A}"/>
              </a:ext>
            </a:extLst>
          </p:cNvPr>
          <p:cNvSpPr txBox="1"/>
          <p:nvPr/>
        </p:nvSpPr>
        <p:spPr>
          <a:xfrm>
            <a:off x="168855" y="178556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IPVS</a:t>
            </a:r>
            <a:r>
              <a:rPr lang="zh-CN" altLang="en-US" sz="2800" b="1">
                <a:solidFill>
                  <a:schemeClr val="bg1"/>
                </a:solidFill>
              </a:rPr>
              <a:t>做</a:t>
            </a:r>
            <a:r>
              <a:rPr lang="en-US" altLang="zh-CN" sz="2800" b="1">
                <a:solidFill>
                  <a:schemeClr val="bg1"/>
                </a:solidFill>
              </a:rPr>
              <a:t>L4</a:t>
            </a:r>
            <a:r>
              <a:rPr lang="zh-CN" altLang="en-US" sz="2800" b="1">
                <a:solidFill>
                  <a:schemeClr val="bg1"/>
                </a:solidFill>
              </a:rPr>
              <a:t>转发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E4BFC-3F5F-4B2E-9407-D359E3B8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208124"/>
            <a:ext cx="7209524" cy="5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B83F3E-B285-449A-A044-C02C265C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52" y="2403083"/>
            <a:ext cx="5238095" cy="6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14688E-5EAC-4DBF-8E9D-3DDAF845F77D}"/>
              </a:ext>
            </a:extLst>
          </p:cNvPr>
          <p:cNvSpPr txBox="1"/>
          <p:nvPr/>
        </p:nvSpPr>
        <p:spPr>
          <a:xfrm>
            <a:off x="1778000" y="5146754"/>
            <a:ext cx="7675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accent2"/>
                </a:solidFill>
              </a:rPr>
              <a:t>原生的</a:t>
            </a:r>
            <a:r>
              <a:rPr lang="en-US" altLang="zh-CN" sz="1400">
                <a:solidFill>
                  <a:schemeClr val="accent2"/>
                </a:solidFill>
              </a:rPr>
              <a:t>ipvs</a:t>
            </a:r>
            <a:r>
              <a:rPr lang="zh-CN" altLang="en-US" sz="1400">
                <a:solidFill>
                  <a:schemeClr val="accent2"/>
                </a:solidFill>
              </a:rPr>
              <a:t>只做</a:t>
            </a:r>
            <a:r>
              <a:rPr lang="en-US" altLang="zh-CN" sz="1400">
                <a:solidFill>
                  <a:schemeClr val="accent2"/>
                </a:solidFill>
              </a:rPr>
              <a:t>Dnat</a:t>
            </a:r>
            <a:r>
              <a:rPr lang="zh-CN" altLang="en-US" sz="1400">
                <a:solidFill>
                  <a:schemeClr val="accent2"/>
                </a:solidFill>
              </a:rPr>
              <a:t>不做</a:t>
            </a:r>
            <a:r>
              <a:rPr lang="en-US" altLang="zh-CN" sz="1400">
                <a:solidFill>
                  <a:schemeClr val="accent2"/>
                </a:solidFill>
              </a:rPr>
              <a:t>SNAT</a:t>
            </a:r>
            <a:r>
              <a:rPr lang="zh-CN" altLang="en-US" sz="1400">
                <a:solidFill>
                  <a:schemeClr val="accent2"/>
                </a:solidFill>
              </a:rPr>
              <a:t>，在边缘的一些场景下，还需要依赖</a:t>
            </a:r>
            <a:r>
              <a:rPr lang="en-US" altLang="zh-CN" sz="1400">
                <a:solidFill>
                  <a:schemeClr val="accent2"/>
                </a:solidFill>
              </a:rPr>
              <a:t>iptables</a:t>
            </a:r>
            <a:r>
              <a:rPr lang="zh-CN" altLang="en-US" sz="1400">
                <a:solidFill>
                  <a:schemeClr val="accent2"/>
                </a:solidFill>
              </a:rPr>
              <a:t>做</a:t>
            </a:r>
            <a:r>
              <a:rPr lang="en-US" altLang="zh-CN" sz="1400">
                <a:solidFill>
                  <a:schemeClr val="accent2"/>
                </a:solidFill>
              </a:rPr>
              <a:t>SNAT</a:t>
            </a:r>
            <a:r>
              <a:rPr lang="zh-CN" altLang="en-US" sz="1400">
                <a:solidFill>
                  <a:schemeClr val="accent2"/>
                </a:solidFill>
              </a:rPr>
              <a:t>的访问控制</a:t>
            </a:r>
          </a:p>
        </p:txBody>
      </p:sp>
    </p:spTree>
    <p:extLst>
      <p:ext uri="{BB962C8B-B14F-4D97-AF65-F5344CB8AC3E}">
        <p14:creationId xmlns:p14="http://schemas.microsoft.com/office/powerpoint/2010/main" val="73255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357EF0-5AF4-4718-B8E0-A204C36C1564}"/>
              </a:ext>
            </a:extLst>
          </p:cNvPr>
          <p:cNvSpPr txBox="1"/>
          <p:nvPr/>
        </p:nvSpPr>
        <p:spPr>
          <a:xfrm>
            <a:off x="168855" y="178556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IPVS vs Iptables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5523A-BA24-4EF3-9B1B-D41A86F3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5" y="853649"/>
            <a:ext cx="6375400" cy="1820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55E086-26D3-4679-91D6-1F8ABD75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17" y="853649"/>
            <a:ext cx="5171728" cy="4078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E46518-FF17-4123-BE21-691FC31B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55" y="3020983"/>
            <a:ext cx="6375400" cy="32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ED2005-4D54-48FC-A1D2-823E605FB11C}"/>
              </a:ext>
            </a:extLst>
          </p:cNvPr>
          <p:cNvSpPr txBox="1"/>
          <p:nvPr/>
        </p:nvSpPr>
        <p:spPr>
          <a:xfrm>
            <a:off x="168855" y="178556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IPVS vs Iptables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3E9D5-481C-4BB8-8733-3E9EF7E6AE44}"/>
              </a:ext>
            </a:extLst>
          </p:cNvPr>
          <p:cNvSpPr/>
          <p:nvPr/>
        </p:nvSpPr>
        <p:spPr>
          <a:xfrm>
            <a:off x="1943100" y="1346538"/>
            <a:ext cx="767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Iptables 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灵活，功能强大 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在</a:t>
            </a:r>
            <a:r>
              <a:rPr lang="en-US" altLang="zh-CN" sz="1600">
                <a:solidFill>
                  <a:schemeClr val="bg1"/>
                </a:solidFill>
              </a:rPr>
              <a:t>prerouting, postrouting, forward, input, output</a:t>
            </a:r>
            <a:r>
              <a:rPr lang="zh-CN" altLang="en-US" sz="1600">
                <a:solidFill>
                  <a:schemeClr val="bg1"/>
                </a:solidFill>
              </a:rPr>
              <a:t>不同阶段都能对包进行操作 </a:t>
            </a:r>
            <a:endParaRPr lang="en-US" altLang="zh-CN" sz="160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IPVS 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更好的性能</a:t>
            </a:r>
            <a:r>
              <a:rPr lang="en-US" altLang="zh-CN" sz="1600">
                <a:solidFill>
                  <a:schemeClr val="bg1"/>
                </a:solidFill>
              </a:rPr>
              <a:t>(hash vs. chain) 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更多的负载均衡算法 </a:t>
            </a:r>
            <a:r>
              <a:rPr lang="en-US" altLang="zh-CN" sz="1600">
                <a:solidFill>
                  <a:schemeClr val="bg1"/>
                </a:solidFill>
              </a:rPr>
              <a:t>- rr, wrr, lc, wlc, ip hash… 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连接保持 </a:t>
            </a:r>
            <a:r>
              <a:rPr lang="en-US" altLang="zh-CN" sz="1600">
                <a:solidFill>
                  <a:schemeClr val="bg1"/>
                </a:solidFill>
              </a:rPr>
              <a:t>- IPVS service</a:t>
            </a:r>
            <a:r>
              <a:rPr lang="zh-CN" altLang="en-US" sz="1600">
                <a:solidFill>
                  <a:schemeClr val="bg1"/>
                </a:solidFill>
              </a:rPr>
              <a:t>更新期间，保持连接不断开 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预先加载内核模 </a:t>
            </a:r>
            <a:r>
              <a:rPr lang="en-US" altLang="zh-CN" sz="1600">
                <a:solidFill>
                  <a:schemeClr val="bg1"/>
                </a:solidFill>
              </a:rPr>
              <a:t>- nf_conntrack_ipv4, ip_vs, ip_vs_rr, ip_vs_wrr, ipvs_sh… 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# echo 1 &gt; /proc/sys/net/ipv4/vs/conntrac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3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D8B04-CA69-405A-93D4-556CC30A029F}"/>
              </a:ext>
            </a:extLst>
          </p:cNvPr>
          <p:cNvSpPr txBox="1"/>
          <p:nvPr/>
        </p:nvSpPr>
        <p:spPr>
          <a:xfrm>
            <a:off x="168855" y="178556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为什么还需要</a:t>
            </a:r>
            <a:r>
              <a:rPr lang="en-US" altLang="zh-CN" sz="2800" b="1">
                <a:solidFill>
                  <a:schemeClr val="bg1"/>
                </a:solidFill>
              </a:rPr>
              <a:t>IPtables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8B8A57-AC2F-487C-B2A7-817A0C0F0E3B}"/>
              </a:ext>
            </a:extLst>
          </p:cNvPr>
          <p:cNvSpPr txBox="1"/>
          <p:nvPr/>
        </p:nvSpPr>
        <p:spPr>
          <a:xfrm>
            <a:off x="660400" y="1092200"/>
            <a:ext cx="70904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以为我们访问了一层</a:t>
            </a:r>
            <a:r>
              <a:rPr lang="en-US" altLang="zh-CN" sz="1400">
                <a:solidFill>
                  <a:schemeClr val="bg1"/>
                </a:solidFill>
              </a:rPr>
              <a:t>Service IP</a:t>
            </a:r>
            <a:r>
              <a:rPr lang="zh-CN" altLang="en-US" sz="1400">
                <a:solidFill>
                  <a:schemeClr val="bg1"/>
                </a:solidFill>
              </a:rPr>
              <a:t>！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</a:rPr>
              <a:t>Node IP -&gt; Service IP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Gateway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  <a:r>
              <a:rPr lang="en-US" altLang="zh-CN" sz="1400">
                <a:solidFill>
                  <a:schemeClr val="bg1"/>
                </a:solidFill>
              </a:rPr>
              <a:t>-&gt; C</a:t>
            </a:r>
          </a:p>
          <a:p>
            <a:pPr algn="l"/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客户端：</a:t>
            </a:r>
            <a:r>
              <a:rPr lang="en-US" altLang="zh-CN" sz="1400">
                <a:solidFill>
                  <a:schemeClr val="bg1"/>
                </a:solidFill>
              </a:rPr>
              <a:t>NodeIP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en-US" altLang="zh-CN" sz="1400">
                <a:solidFill>
                  <a:schemeClr val="bg1"/>
                </a:solidFill>
              </a:rPr>
              <a:t>Service IP</a:t>
            </a:r>
            <a:r>
              <a:rPr lang="zh-CN" altLang="en-US" sz="1400">
                <a:solidFill>
                  <a:schemeClr val="bg1"/>
                </a:solidFill>
              </a:rPr>
              <a:t>，期望：</a:t>
            </a:r>
            <a:r>
              <a:rPr lang="en-US" altLang="zh-CN" sz="1400">
                <a:solidFill>
                  <a:schemeClr val="bg1"/>
                </a:solidFill>
              </a:rPr>
              <a:t>ServiceIP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NodeIP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单实际上，经过</a:t>
            </a:r>
            <a:r>
              <a:rPr lang="en-US" altLang="zh-CN" sz="1400">
                <a:solidFill>
                  <a:schemeClr val="bg1"/>
                </a:solidFill>
              </a:rPr>
              <a:t>IPVS</a:t>
            </a:r>
            <a:r>
              <a:rPr lang="zh-CN" altLang="en-US" sz="1400">
                <a:solidFill>
                  <a:schemeClr val="bg1"/>
                </a:solidFill>
              </a:rPr>
              <a:t>的一层转发，包的地址变成了（</a:t>
            </a:r>
            <a:r>
              <a:rPr lang="en-US" altLang="zh-CN" sz="1400">
                <a:solidFill>
                  <a:schemeClr val="bg1"/>
                </a:solidFill>
              </a:rPr>
              <a:t>NodeIP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C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服务器发出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NodeIP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） 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- &gt; 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这个包的源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目地址与客户端期望值不一样！ 故将被丢弃</a:t>
            </a:r>
            <a:endParaRPr lang="en-US" altLang="zh-CN" sz="14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n-US" altLang="zh-CN" sz="14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因此，需要做一次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SNAT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NodeIP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ServiceIP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） 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-&gt; 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IPVS director IP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14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n-US" altLang="zh-CN" sz="14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这就是为什么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IPVS NAT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模式要求回程报文必须经过</a:t>
            </a:r>
            <a:r>
              <a:rPr lang="en-US" altLang="zh-CN" sz="1400">
                <a:solidFill>
                  <a:schemeClr val="bg1"/>
                </a:solidFill>
                <a:sym typeface="Wingdings" panose="05000000000000000000" pitchFamily="2" charset="2"/>
              </a:rPr>
              <a:t>director</a:t>
            </a:r>
            <a:r>
              <a:rPr lang="zh-CN" altLang="en-US" sz="1400">
                <a:solidFill>
                  <a:schemeClr val="bg1"/>
                </a:solidFill>
                <a:sym typeface="Wingdings" panose="05000000000000000000" pitchFamily="2" charset="2"/>
              </a:rPr>
              <a:t>！</a:t>
            </a:r>
            <a:endParaRPr lang="en-US" altLang="zh-CN" sz="14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440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29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841004-233C-4B5A-A23E-3AA9EB738316}"/>
              </a:ext>
            </a:extLst>
          </p:cNvPr>
          <p:cNvSpPr txBox="1"/>
          <p:nvPr/>
        </p:nvSpPr>
        <p:spPr>
          <a:xfrm>
            <a:off x="3178272" y="1995781"/>
            <a:ext cx="52517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大纲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l"/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K8s </a:t>
            </a:r>
            <a:r>
              <a:rPr lang="zh-CN" altLang="en-US" sz="2800" b="1">
                <a:solidFill>
                  <a:schemeClr val="bg1"/>
                </a:solidFill>
              </a:rPr>
              <a:t>的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机制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C000"/>
                </a:solidFill>
              </a:rPr>
              <a:t>Iptables</a:t>
            </a:r>
            <a:r>
              <a:rPr lang="zh-CN" altLang="en-US" sz="2800" b="1">
                <a:solidFill>
                  <a:srgbClr val="FFC000"/>
                </a:solidFill>
              </a:rPr>
              <a:t>实现</a:t>
            </a:r>
            <a:r>
              <a:rPr lang="en-US" altLang="zh-CN" sz="2800" b="1">
                <a:solidFill>
                  <a:srgbClr val="FFC000"/>
                </a:solidFill>
              </a:rPr>
              <a:t>Service</a:t>
            </a:r>
            <a:r>
              <a:rPr lang="zh-CN" altLang="en-US" sz="2800" b="1">
                <a:solidFill>
                  <a:srgbClr val="FFC000"/>
                </a:solidFill>
              </a:rPr>
              <a:t>负载均衡</a:t>
            </a:r>
            <a:endParaRPr lang="en-US" altLang="zh-CN" sz="2800" b="1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</a:rPr>
              <a:t>当前</a:t>
            </a:r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实现存在的问题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IPVS</a:t>
            </a:r>
            <a:r>
              <a:rPr lang="zh-CN" altLang="en-US" sz="2800" b="1">
                <a:solidFill>
                  <a:schemeClr val="bg1"/>
                </a:solidFill>
              </a:rPr>
              <a:t>实现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负载均衡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/>
                </a:solidFill>
              </a:rPr>
              <a:t>Iptables VS.IPVS</a:t>
            </a:r>
          </a:p>
        </p:txBody>
      </p:sp>
    </p:spTree>
    <p:extLst>
      <p:ext uri="{BB962C8B-B14F-4D97-AF65-F5344CB8AC3E}">
        <p14:creationId xmlns:p14="http://schemas.microsoft.com/office/powerpoint/2010/main" val="322955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12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12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23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7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4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59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3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7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B053B-361F-4564-AC20-EE6C27616C22}"/>
              </a:ext>
            </a:extLst>
          </p:cNvPr>
          <p:cNvSpPr txBox="1"/>
          <p:nvPr/>
        </p:nvSpPr>
        <p:spPr>
          <a:xfrm>
            <a:off x="168855" y="178556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K8s</a:t>
            </a:r>
            <a:r>
              <a:rPr lang="zh-CN" altLang="en-US" sz="2800" b="1">
                <a:solidFill>
                  <a:schemeClr val="bg1"/>
                </a:solidFill>
              </a:rPr>
              <a:t>的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5ECBB-0200-4B01-850D-889B3ABD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81" y="1447652"/>
            <a:ext cx="3723809" cy="14857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A49617-866E-4EF8-ABEB-B5094E1DC0BB}"/>
              </a:ext>
            </a:extLst>
          </p:cNvPr>
          <p:cNvSpPr txBox="1"/>
          <p:nvPr/>
        </p:nvSpPr>
        <p:spPr>
          <a:xfrm>
            <a:off x="287779" y="3429000"/>
            <a:ext cx="1190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容器迁移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会发生变化；如果业务是多副本的，多个后端实例证明负载均衡、健康检测、如何通过域名访问后端；多个会话之间的亲和力证明保持；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C9144-1F07-4F87-9DA6-D1A8ACC08C15}"/>
              </a:ext>
            </a:extLst>
          </p:cNvPr>
          <p:cNvSpPr txBox="1"/>
          <p:nvPr/>
        </p:nvSpPr>
        <p:spPr>
          <a:xfrm>
            <a:off x="287779" y="4232411"/>
            <a:ext cx="599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用户和容器直接访问中间缺少一层抽象层，</a:t>
            </a:r>
            <a:r>
              <a:rPr lang="en-US" altLang="zh-CN" sz="1400">
                <a:solidFill>
                  <a:schemeClr val="bg1"/>
                </a:solidFill>
              </a:rPr>
              <a:t>k8s</a:t>
            </a:r>
            <a:r>
              <a:rPr lang="zh-CN" altLang="en-US" sz="1400">
                <a:solidFill>
                  <a:schemeClr val="bg1"/>
                </a:solidFill>
              </a:rPr>
              <a:t>中这层抽象层就是</a:t>
            </a:r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0755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9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6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64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73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4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4ED58E-3E95-4599-BE99-27803BDECAF5}"/>
              </a:ext>
            </a:extLst>
          </p:cNvPr>
          <p:cNvSpPr txBox="1"/>
          <p:nvPr/>
        </p:nvSpPr>
        <p:spPr>
          <a:xfrm>
            <a:off x="168855" y="178556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Service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>
                <a:solidFill>
                  <a:schemeClr val="bg1"/>
                </a:solidFill>
              </a:rPr>
              <a:t>Endpoints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8EFE67-3C22-4539-B801-F8BBA685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69" y="856487"/>
            <a:ext cx="5682302" cy="38846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96C082-1060-4E5E-9570-E4088641F551}"/>
              </a:ext>
            </a:extLst>
          </p:cNvPr>
          <p:cNvSpPr txBox="1"/>
          <p:nvPr/>
        </p:nvSpPr>
        <p:spPr>
          <a:xfrm>
            <a:off x="821803" y="4895858"/>
            <a:ext cx="9400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：简单来说是</a:t>
            </a:r>
            <a:r>
              <a:rPr lang="en-US" altLang="zh-CN" sz="1400">
                <a:solidFill>
                  <a:schemeClr val="bg1"/>
                </a:solidFill>
              </a:rPr>
              <a:t>4</a:t>
            </a:r>
            <a:r>
              <a:rPr lang="zh-CN" altLang="en-US" sz="1400">
                <a:solidFill>
                  <a:schemeClr val="bg1"/>
                </a:solidFill>
              </a:rPr>
              <a:t>层东西，</a:t>
            </a:r>
            <a:r>
              <a:rPr lang="en-US" altLang="zh-CN" sz="1400">
                <a:solidFill>
                  <a:schemeClr val="bg1"/>
                </a:solidFill>
              </a:rPr>
              <a:t>IP(</a:t>
            </a:r>
            <a:r>
              <a:rPr lang="zh-CN" altLang="en-US" sz="1400">
                <a:solidFill>
                  <a:schemeClr val="bg1"/>
                </a:solidFill>
              </a:rPr>
              <a:t>虚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，不能被路由</a:t>
            </a:r>
            <a:r>
              <a:rPr lang="en-US" altLang="zh-CN" sz="1400">
                <a:solidFill>
                  <a:schemeClr val="bg1"/>
                </a:solidFill>
              </a:rPr>
              <a:t>)+</a:t>
            </a:r>
            <a:r>
              <a:rPr lang="zh-CN" altLang="en-US" sz="1400">
                <a:solidFill>
                  <a:schemeClr val="bg1"/>
                </a:solidFill>
              </a:rPr>
              <a:t>端口；通过</a:t>
            </a:r>
            <a:r>
              <a:rPr lang="en-US" altLang="zh-CN" sz="1400">
                <a:solidFill>
                  <a:schemeClr val="bg1"/>
                </a:solidFill>
              </a:rPr>
              <a:t>Label Selector</a:t>
            </a:r>
            <a:r>
              <a:rPr lang="zh-CN" altLang="en-US" sz="1400">
                <a:solidFill>
                  <a:schemeClr val="bg1"/>
                </a:solidFill>
              </a:rPr>
              <a:t>选择后端容器实例，生成</a:t>
            </a:r>
            <a:r>
              <a:rPr lang="en-US" altLang="zh-CN" sz="1400">
                <a:solidFill>
                  <a:schemeClr val="bg1"/>
                </a:solidFill>
              </a:rPr>
              <a:t>endpoint</a:t>
            </a:r>
            <a:r>
              <a:rPr lang="zh-CN" altLang="en-US" sz="1400">
                <a:solidFill>
                  <a:schemeClr val="bg1"/>
                </a:solidFill>
              </a:rPr>
              <a:t>对象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Endpoint</a:t>
            </a:r>
            <a:r>
              <a:rPr lang="zh-CN" altLang="en-US" sz="1400">
                <a:solidFill>
                  <a:schemeClr val="bg1"/>
                </a:solidFill>
              </a:rPr>
              <a:t>：简单的来说就是容器</a:t>
            </a:r>
            <a:r>
              <a:rPr lang="en-US" altLang="zh-CN" sz="1400">
                <a:solidFill>
                  <a:schemeClr val="bg1"/>
                </a:solidFill>
              </a:rPr>
              <a:t>IP + </a:t>
            </a:r>
            <a:r>
              <a:rPr lang="zh-CN" altLang="en-US" sz="1400">
                <a:solidFill>
                  <a:schemeClr val="bg1"/>
                </a:solidFill>
              </a:rPr>
              <a:t>端口 （</a:t>
            </a:r>
            <a:r>
              <a:rPr lang="en-US" altLang="zh-CN" sz="1400">
                <a:solidFill>
                  <a:schemeClr val="bg1"/>
                </a:solidFill>
              </a:rPr>
              <a:t>ready</a:t>
            </a:r>
            <a:r>
              <a:rPr lang="zh-CN" altLang="en-US" sz="1400">
                <a:solidFill>
                  <a:schemeClr val="bg1"/>
                </a:solidFill>
              </a:rPr>
              <a:t>健康的时候才会生成）</a:t>
            </a:r>
            <a:endParaRPr lang="en-US" altLang="zh-CN" sz="1400">
              <a:solidFill>
                <a:schemeClr val="bg1"/>
              </a:solidFill>
            </a:endParaRPr>
          </a:p>
          <a:p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Service </a:t>
            </a:r>
            <a:r>
              <a:rPr lang="zh-CN" altLang="en-US" sz="1400">
                <a:solidFill>
                  <a:schemeClr val="bg1"/>
                </a:solidFill>
              </a:rPr>
              <a:t>和 </a:t>
            </a:r>
            <a:r>
              <a:rPr lang="en-US" altLang="zh-CN" sz="1400">
                <a:solidFill>
                  <a:schemeClr val="bg1"/>
                </a:solidFill>
              </a:rPr>
              <a:t>Endpoint</a:t>
            </a:r>
            <a:r>
              <a:rPr lang="zh-CN" altLang="en-US" sz="1400">
                <a:solidFill>
                  <a:schemeClr val="bg1"/>
                </a:solidFill>
              </a:rPr>
              <a:t>都会在</a:t>
            </a:r>
            <a:r>
              <a:rPr lang="en-US" altLang="zh-CN" sz="1400">
                <a:solidFill>
                  <a:schemeClr val="bg1"/>
                </a:solidFill>
              </a:rPr>
              <a:t>k8s</a:t>
            </a:r>
            <a:r>
              <a:rPr lang="zh-CN" altLang="en-US" sz="1400">
                <a:solidFill>
                  <a:schemeClr val="bg1"/>
                </a:solidFill>
              </a:rPr>
              <a:t>中生成域名，</a:t>
            </a:r>
            <a:r>
              <a:rPr lang="en-US" altLang="zh-CN" sz="1400">
                <a:solidFill>
                  <a:schemeClr val="bg1"/>
                </a:solidFill>
              </a:rPr>
              <a:t>CoreDNS</a:t>
            </a:r>
            <a:r>
              <a:rPr lang="zh-CN" altLang="en-US" sz="1400">
                <a:solidFill>
                  <a:schemeClr val="bg1"/>
                </a:solidFill>
              </a:rPr>
              <a:t>会做他们的域名映射关系到容器的</a:t>
            </a:r>
            <a:r>
              <a:rPr lang="en-US" altLang="zh-CN" sz="1400">
                <a:solidFill>
                  <a:schemeClr val="bg1"/>
                </a:solidFill>
              </a:rPr>
              <a:t>DNS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A2A47E-33F6-4A7C-8AAA-440C3B7EAC30}"/>
              </a:ext>
            </a:extLst>
          </p:cNvPr>
          <p:cNvSpPr txBox="1"/>
          <p:nvPr/>
        </p:nvSpPr>
        <p:spPr>
          <a:xfrm>
            <a:off x="168855" y="178556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Service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>
                <a:solidFill>
                  <a:schemeClr val="bg1"/>
                </a:solidFill>
              </a:rPr>
              <a:t>Endpoints</a:t>
            </a:r>
            <a:r>
              <a:rPr lang="zh-CN" altLang="en-US" sz="2800" b="1">
                <a:solidFill>
                  <a:schemeClr val="bg1"/>
                </a:solidFill>
              </a:rPr>
              <a:t>的定义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A03C39-2C66-4242-85B8-29488CAA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7" y="1086143"/>
            <a:ext cx="3942857" cy="46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3BAA5B-37B4-41BE-A17A-565964A6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47" y="330029"/>
            <a:ext cx="4200000" cy="34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A2FC57-63CB-468C-ADAE-33948918BBBD}"/>
              </a:ext>
            </a:extLst>
          </p:cNvPr>
          <p:cNvSpPr txBox="1"/>
          <p:nvPr/>
        </p:nvSpPr>
        <p:spPr>
          <a:xfrm>
            <a:off x="5160258" y="3739553"/>
            <a:ext cx="58978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ClusterIP</a:t>
            </a:r>
            <a:r>
              <a:rPr lang="zh-CN" altLang="en-US" sz="1400">
                <a:solidFill>
                  <a:schemeClr val="bg1"/>
                </a:solidFill>
              </a:rPr>
              <a:t>：虚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Port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端口，访问方式：</a:t>
            </a:r>
            <a:r>
              <a:rPr lang="en-US" altLang="zh-CN" sz="1400">
                <a:solidFill>
                  <a:schemeClr val="bg1"/>
                </a:solidFill>
              </a:rPr>
              <a:t>clusterip:80, </a:t>
            </a:r>
            <a:r>
              <a:rPr lang="zh-CN" altLang="en-US" sz="1400">
                <a:solidFill>
                  <a:schemeClr val="bg1"/>
                </a:solidFill>
              </a:rPr>
              <a:t>会被转发到后端容器的</a:t>
            </a:r>
            <a:r>
              <a:rPr lang="en-US" altLang="zh-CN" sz="1400">
                <a:solidFill>
                  <a:schemeClr val="bg1"/>
                </a:solidFill>
              </a:rPr>
              <a:t>8080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targetPort</a:t>
            </a:r>
            <a:r>
              <a:rPr lang="zh-CN" altLang="en-US" sz="1400">
                <a:solidFill>
                  <a:schemeClr val="bg1"/>
                </a:solidFill>
              </a:rPr>
              <a:t>：后端容器的端口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</a:rPr>
              <a:t>Endpointe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r>
              <a:rPr lang="en-US" altLang="zh-CN" sz="1400">
                <a:solidFill>
                  <a:schemeClr val="bg1"/>
                </a:solidFill>
              </a:rPr>
              <a:t>POD</a:t>
            </a:r>
            <a:r>
              <a:rPr lang="zh-CN" altLang="en-US" sz="1400">
                <a:solidFill>
                  <a:schemeClr val="bg1"/>
                </a:solidFill>
              </a:rPr>
              <a:t>的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Port</a:t>
            </a:r>
            <a:r>
              <a:rPr lang="zh-CN" altLang="en-US" sz="1400">
                <a:solidFill>
                  <a:schemeClr val="bg1"/>
                </a:solidFill>
              </a:rPr>
              <a:t>：与</a:t>
            </a:r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的</a:t>
            </a:r>
            <a:r>
              <a:rPr lang="en-US" altLang="zh-CN" sz="1400">
                <a:solidFill>
                  <a:schemeClr val="bg1"/>
                </a:solidFill>
              </a:rPr>
              <a:t>targetport</a:t>
            </a:r>
            <a:r>
              <a:rPr lang="zh-CN" altLang="en-US" sz="1400">
                <a:solidFill>
                  <a:schemeClr val="bg1"/>
                </a:solidFill>
              </a:rPr>
              <a:t>对应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endParaRPr lang="en-US" altLang="zh-CN" sz="1400">
              <a:solidFill>
                <a:schemeClr val="bg1"/>
              </a:solidFill>
            </a:endParaRP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3FD92C-A150-4AC2-89F7-1E83DE57DE82}"/>
              </a:ext>
            </a:extLst>
          </p:cNvPr>
          <p:cNvSpPr txBox="1"/>
          <p:nvPr/>
        </p:nvSpPr>
        <p:spPr>
          <a:xfrm>
            <a:off x="168855" y="178556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Service </a:t>
            </a:r>
            <a:r>
              <a:rPr lang="zh-CN" altLang="en-US" sz="2800" b="1">
                <a:solidFill>
                  <a:schemeClr val="bg1"/>
                </a:solidFill>
              </a:rPr>
              <a:t>内部逻辑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67A18A-BBB6-48C2-AF2F-762BB0FB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00" y="815417"/>
            <a:ext cx="6219048" cy="42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260807-DD1D-499C-B8A0-EEC2971B132A}"/>
              </a:ext>
            </a:extLst>
          </p:cNvPr>
          <p:cNvSpPr txBox="1"/>
          <p:nvPr/>
        </p:nvSpPr>
        <p:spPr>
          <a:xfrm>
            <a:off x="316992" y="1085088"/>
            <a:ext cx="5071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rgbClr val="FFC000"/>
                </a:solidFill>
              </a:rPr>
              <a:t>ETCD</a:t>
            </a:r>
            <a:r>
              <a:rPr lang="zh-CN" altLang="en-US" sz="1400">
                <a:solidFill>
                  <a:srgbClr val="FFC000"/>
                </a:solidFill>
              </a:rPr>
              <a:t>数据库存三类对象</a:t>
            </a:r>
            <a:endParaRPr lang="en-US" altLang="zh-CN" sz="1400">
              <a:solidFill>
                <a:srgbClr val="FFC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Services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Pods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Endpoints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</a:rPr>
              <a:t>     Service</a:t>
            </a:r>
            <a:r>
              <a:rPr lang="zh-CN" altLang="en-US" sz="1400">
                <a:solidFill>
                  <a:schemeClr val="bg1"/>
                </a:solidFill>
              </a:rPr>
              <a:t>和</a:t>
            </a:r>
            <a:r>
              <a:rPr lang="en-US" altLang="zh-CN" sz="1400">
                <a:solidFill>
                  <a:schemeClr val="bg1"/>
                </a:solidFill>
              </a:rPr>
              <a:t>Pod</a:t>
            </a:r>
            <a:r>
              <a:rPr lang="zh-CN" altLang="en-US" sz="1400">
                <a:solidFill>
                  <a:schemeClr val="bg1"/>
                </a:solidFill>
              </a:rPr>
              <a:t>是用户创建的，</a:t>
            </a:r>
            <a:r>
              <a:rPr lang="en-US" altLang="zh-CN" sz="1400">
                <a:solidFill>
                  <a:schemeClr val="bg1"/>
                </a:solidFill>
              </a:rPr>
              <a:t>k8s</a:t>
            </a:r>
            <a:r>
              <a:rPr lang="zh-CN" altLang="en-US" sz="1400">
                <a:solidFill>
                  <a:schemeClr val="bg1"/>
                </a:solidFill>
              </a:rPr>
              <a:t>中的</a:t>
            </a:r>
            <a:r>
              <a:rPr lang="en-US" altLang="zh-CN" sz="1400">
                <a:solidFill>
                  <a:schemeClr val="bg1"/>
                </a:solidFill>
              </a:rPr>
              <a:t>endpoints Controller </a:t>
            </a:r>
            <a:r>
              <a:rPr lang="zh-CN" altLang="en-US" sz="1400">
                <a:solidFill>
                  <a:schemeClr val="bg1"/>
                </a:solidFill>
              </a:rPr>
              <a:t>会</a:t>
            </a:r>
            <a:r>
              <a:rPr lang="en-US" altLang="zh-CN" sz="1400">
                <a:solidFill>
                  <a:schemeClr val="bg1"/>
                </a:solidFill>
              </a:rPr>
              <a:t>watch Service</a:t>
            </a:r>
            <a:r>
              <a:rPr lang="zh-CN" altLang="en-US" sz="1400">
                <a:solidFill>
                  <a:schemeClr val="bg1"/>
                </a:solidFill>
              </a:rPr>
              <a:t>和</a:t>
            </a:r>
            <a:r>
              <a:rPr lang="en-US" altLang="zh-CN" sz="1400">
                <a:solidFill>
                  <a:schemeClr val="bg1"/>
                </a:solidFill>
              </a:rPr>
              <a:t>Pod</a:t>
            </a:r>
            <a:r>
              <a:rPr lang="zh-CN" altLang="en-US" sz="1400">
                <a:solidFill>
                  <a:schemeClr val="bg1"/>
                </a:solidFill>
              </a:rPr>
              <a:t>的变化更新，自动创建</a:t>
            </a:r>
            <a:r>
              <a:rPr lang="en-US" altLang="zh-CN" sz="1400">
                <a:solidFill>
                  <a:schemeClr val="bg1"/>
                </a:solidFill>
              </a:rPr>
              <a:t>Endpoint</a:t>
            </a:r>
            <a:r>
              <a:rPr lang="zh-CN" altLang="en-US" sz="1400">
                <a:solidFill>
                  <a:schemeClr val="bg1"/>
                </a:solidFill>
              </a:rPr>
              <a:t>；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</a:rPr>
              <a:t>Kube-porxy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每个节点都运行了一个 </a:t>
            </a:r>
            <a:r>
              <a:rPr lang="en-US" altLang="zh-CN" sz="1400">
                <a:solidFill>
                  <a:schemeClr val="bg1"/>
                </a:solidFill>
              </a:rPr>
              <a:t>kube-porxy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load Balancer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Iptables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Ipvs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Userspace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7DEB27-D84E-4EBE-8E82-7D64AC3F8FF8}"/>
              </a:ext>
            </a:extLst>
          </p:cNvPr>
          <p:cNvSpPr txBox="1"/>
          <p:nvPr/>
        </p:nvSpPr>
        <p:spPr>
          <a:xfrm>
            <a:off x="168855" y="178556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实现</a:t>
            </a:r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负载均衡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DFD107-3F2D-4DBC-995C-CB85A28F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48" y="1728629"/>
            <a:ext cx="3800000" cy="357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73CEF2-A4B8-4DF6-BBFA-AC54858E83CF}"/>
              </a:ext>
            </a:extLst>
          </p:cNvPr>
          <p:cNvSpPr txBox="1"/>
          <p:nvPr/>
        </p:nvSpPr>
        <p:spPr>
          <a:xfrm>
            <a:off x="682752" y="914400"/>
            <a:ext cx="570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用户空间应用程序，通过配置</a:t>
            </a:r>
            <a:r>
              <a:rPr lang="en-US" altLang="zh-CN" sz="1400">
                <a:solidFill>
                  <a:schemeClr val="bg1"/>
                </a:solidFill>
              </a:rPr>
              <a:t>Netfilter</a:t>
            </a:r>
            <a:r>
              <a:rPr lang="zh-CN" altLang="en-US" sz="1400">
                <a:solidFill>
                  <a:schemeClr val="bg1"/>
                </a:solidFill>
              </a:rPr>
              <a:t>规则表来构建</a:t>
            </a:r>
            <a:r>
              <a:rPr lang="en-US" altLang="zh-CN" sz="1400">
                <a:solidFill>
                  <a:schemeClr val="bg1"/>
                </a:solidFill>
              </a:rPr>
              <a:t>Linux</a:t>
            </a:r>
            <a:r>
              <a:rPr lang="zh-CN" altLang="en-US" sz="1400">
                <a:solidFill>
                  <a:schemeClr val="bg1"/>
                </a:solidFill>
              </a:rPr>
              <a:t>内核防火墙；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BFC44-FC92-467E-8F49-CCBF8692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98" y="1728629"/>
            <a:ext cx="381393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BBAAB8-8943-41E9-B55A-16EE40E2A829}"/>
              </a:ext>
            </a:extLst>
          </p:cNvPr>
          <p:cNvSpPr txBox="1"/>
          <p:nvPr/>
        </p:nvSpPr>
        <p:spPr>
          <a:xfrm>
            <a:off x="168855" y="178556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实现流量的转发与负载均衡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89BC13-F180-4D6A-8D72-2AD0C2A25103}"/>
              </a:ext>
            </a:extLst>
          </p:cNvPr>
          <p:cNvSpPr txBox="1"/>
          <p:nvPr/>
        </p:nvSpPr>
        <p:spPr>
          <a:xfrm>
            <a:off x="975360" y="1267968"/>
            <a:ext cx="105528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流量转发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DNAT</a:t>
            </a:r>
            <a:r>
              <a:rPr lang="zh-CN" altLang="en-US" sz="1400">
                <a:solidFill>
                  <a:schemeClr val="bg1"/>
                </a:solidFill>
              </a:rPr>
              <a:t>：实现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地址和端口映射（</a:t>
            </a:r>
            <a:r>
              <a:rPr lang="en-US" altLang="zh-CN" sz="1400">
                <a:solidFill>
                  <a:schemeClr val="bg1"/>
                </a:solidFill>
              </a:rPr>
              <a:t>service </a:t>
            </a:r>
            <a:r>
              <a:rPr lang="zh-CN" altLang="en-US" sz="1400">
                <a:solidFill>
                  <a:schemeClr val="bg1"/>
                </a:solidFill>
              </a:rPr>
              <a:t>和 </a:t>
            </a:r>
            <a:r>
              <a:rPr lang="en-US" altLang="zh-CN" sz="1400">
                <a:solidFill>
                  <a:schemeClr val="bg1"/>
                </a:solidFill>
              </a:rPr>
              <a:t>pod ip+</a:t>
            </a:r>
            <a:r>
              <a:rPr lang="zh-CN" altLang="en-US" sz="1400">
                <a:solidFill>
                  <a:schemeClr val="bg1"/>
                </a:solidFill>
              </a:rPr>
              <a:t>端口）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负载均衡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Statustic</a:t>
            </a:r>
            <a:r>
              <a:rPr lang="zh-CN" altLang="en-US" sz="1400">
                <a:solidFill>
                  <a:schemeClr val="bg1"/>
                </a:solidFill>
              </a:rPr>
              <a:t>模块为没饿过后端设置权重 （例如访问</a:t>
            </a:r>
            <a:r>
              <a:rPr lang="en-US" altLang="zh-CN" sz="1400">
                <a:solidFill>
                  <a:schemeClr val="bg1"/>
                </a:solidFill>
              </a:rPr>
              <a:t>service 80</a:t>
            </a:r>
            <a:r>
              <a:rPr lang="zh-CN" altLang="en-US" sz="1400">
                <a:solidFill>
                  <a:schemeClr val="bg1"/>
                </a:solidFill>
              </a:rPr>
              <a:t>端口，有</a:t>
            </a:r>
            <a:r>
              <a:rPr lang="en-US" altLang="zh-CN" sz="1400">
                <a:solidFill>
                  <a:schemeClr val="bg1"/>
                </a:solidFill>
              </a:rPr>
              <a:t>1/4</a:t>
            </a:r>
            <a:r>
              <a:rPr lang="zh-CN" altLang="en-US" sz="1400">
                <a:solidFill>
                  <a:schemeClr val="bg1"/>
                </a:solidFill>
              </a:rPr>
              <a:t> 概率跑到 </a:t>
            </a:r>
            <a:r>
              <a:rPr lang="en-US" altLang="zh-CN" sz="1400">
                <a:solidFill>
                  <a:schemeClr val="bg1"/>
                </a:solidFill>
              </a:rPr>
              <a:t>pod1ip</a:t>
            </a:r>
            <a:r>
              <a:rPr lang="zh-CN" altLang="en-US" sz="1400">
                <a:solidFill>
                  <a:schemeClr val="bg1"/>
                </a:solidFill>
              </a:rPr>
              <a:t>的</a:t>
            </a:r>
            <a:r>
              <a:rPr lang="en-US" altLang="zh-CN" sz="1400">
                <a:solidFill>
                  <a:schemeClr val="bg1"/>
                </a:solidFill>
              </a:rPr>
              <a:t>8080</a:t>
            </a:r>
            <a:r>
              <a:rPr lang="zh-CN" altLang="en-US" sz="1400">
                <a:solidFill>
                  <a:schemeClr val="bg1"/>
                </a:solidFill>
              </a:rPr>
              <a:t>；写</a:t>
            </a:r>
            <a:r>
              <a:rPr lang="en-US" altLang="zh-CN" sz="1400">
                <a:solidFill>
                  <a:schemeClr val="bg1"/>
                </a:solidFill>
              </a:rPr>
              <a:t>4</a:t>
            </a:r>
            <a:r>
              <a:rPr lang="zh-CN" altLang="en-US" sz="1400">
                <a:solidFill>
                  <a:schemeClr val="bg1"/>
                </a:solidFill>
              </a:rPr>
              <a:t>个 就是</a:t>
            </a:r>
            <a:r>
              <a:rPr lang="en-US" altLang="zh-CN" sz="1400">
                <a:solidFill>
                  <a:schemeClr val="bg1"/>
                </a:solidFill>
              </a:rPr>
              <a:t>4</a:t>
            </a:r>
            <a:r>
              <a:rPr lang="zh-CN" altLang="en-US" sz="1400">
                <a:solidFill>
                  <a:schemeClr val="bg1"/>
                </a:solidFill>
              </a:rPr>
              <a:t>个后端的均衡负载）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会话保持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Recent</a:t>
            </a:r>
            <a:r>
              <a:rPr lang="zh-CN" altLang="en-US" sz="1400">
                <a:solidFill>
                  <a:schemeClr val="bg1"/>
                </a:solidFill>
              </a:rPr>
              <a:t>模块设置会话保持时间 （很多做法，常见基于源</a:t>
            </a:r>
            <a:r>
              <a:rPr lang="en-US" altLang="zh-CN" sz="1400">
                <a:solidFill>
                  <a:schemeClr val="bg1"/>
                </a:solidFill>
              </a:rPr>
              <a:t>IP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C91A9-0575-43B9-A6AB-1FA48FA3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3" y="3268854"/>
            <a:ext cx="7364380" cy="27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084C92-09F9-4A7C-8282-91A9A018F3AF}"/>
              </a:ext>
            </a:extLst>
          </p:cNvPr>
          <p:cNvSpPr txBox="1"/>
          <p:nvPr/>
        </p:nvSpPr>
        <p:spPr>
          <a:xfrm>
            <a:off x="168855" y="178556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  <a:r>
              <a:rPr lang="zh-CN" altLang="en-US" sz="2800" b="1">
                <a:solidFill>
                  <a:schemeClr val="bg1"/>
                </a:solidFill>
              </a:rPr>
              <a:t>做负载均衡的问题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FE41ED-846B-4A17-BF2E-D043943EDCF5}"/>
              </a:ext>
            </a:extLst>
          </p:cNvPr>
          <p:cNvSpPr txBox="1"/>
          <p:nvPr/>
        </p:nvSpPr>
        <p:spPr>
          <a:xfrm>
            <a:off x="292608" y="751344"/>
            <a:ext cx="72827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规则线性匹配时延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Kube-Services</a:t>
            </a:r>
            <a:r>
              <a:rPr lang="zh-CN" altLang="en-US" sz="1400">
                <a:solidFill>
                  <a:schemeClr val="bg1"/>
                </a:solidFill>
              </a:rPr>
              <a:t>链挂了一长串的</a:t>
            </a:r>
            <a:r>
              <a:rPr lang="en-US" altLang="zh-CN" sz="1400">
                <a:solidFill>
                  <a:schemeClr val="bg1"/>
                </a:solidFill>
              </a:rPr>
              <a:t>kube-svc-*</a:t>
            </a:r>
            <a:r>
              <a:rPr lang="zh-CN" altLang="en-US" sz="1400">
                <a:solidFill>
                  <a:schemeClr val="bg1"/>
                </a:solidFill>
              </a:rPr>
              <a:t>链，访问每个</a:t>
            </a:r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，要遍历每条链直到匹配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规则更新时延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非增量式（更新</a:t>
            </a:r>
            <a:r>
              <a:rPr lang="en-US" altLang="zh-CN" sz="1400">
                <a:solidFill>
                  <a:schemeClr val="bg1"/>
                </a:solidFill>
              </a:rPr>
              <a:t>1</a:t>
            </a:r>
            <a:r>
              <a:rPr lang="zh-CN" altLang="en-US" sz="1400">
                <a:solidFill>
                  <a:schemeClr val="bg1"/>
                </a:solidFill>
              </a:rPr>
              <a:t>条就需要拷贝整个表）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内核支配的内存非常有限，没有那么多内存就会等待造成刷新时延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可扩展性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当系统存在大量的</a:t>
            </a:r>
            <a:r>
              <a:rPr lang="en-US" altLang="zh-CN" sz="1400">
                <a:solidFill>
                  <a:schemeClr val="bg1"/>
                </a:solidFill>
              </a:rPr>
              <a:t>iptables</a:t>
            </a:r>
            <a:r>
              <a:rPr lang="zh-CN" altLang="en-US" sz="1400">
                <a:solidFill>
                  <a:schemeClr val="bg1"/>
                </a:solidFill>
              </a:rPr>
              <a:t>规则链时，增加</a:t>
            </a:r>
            <a:r>
              <a:rPr lang="en-US" altLang="zh-CN" sz="1400">
                <a:solidFill>
                  <a:schemeClr val="bg1"/>
                </a:solidFill>
              </a:rPr>
              <a:t>/</a:t>
            </a:r>
            <a:r>
              <a:rPr lang="zh-CN" altLang="en-US" sz="1400">
                <a:solidFill>
                  <a:schemeClr val="bg1"/>
                </a:solidFill>
              </a:rPr>
              <a:t>删除规则会出现 </a:t>
            </a:r>
            <a:r>
              <a:rPr lang="en-US" altLang="zh-CN" sz="1400">
                <a:solidFill>
                  <a:schemeClr val="bg1"/>
                </a:solidFill>
              </a:rPr>
              <a:t>kernel loca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可用性：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后端实例扩容，服务会话保持时间更新等都会导致连接断开；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DCC34-5769-4626-B4BA-FD791E2E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27" y="3140055"/>
            <a:ext cx="6025429" cy="29666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BF95C8-536A-49D2-B683-EB1527F18999}"/>
              </a:ext>
            </a:extLst>
          </p:cNvPr>
          <p:cNvSpPr txBox="1"/>
          <p:nvPr/>
        </p:nvSpPr>
        <p:spPr>
          <a:xfrm>
            <a:off x="6596620" y="2330441"/>
            <a:ext cx="530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一个局域网</a:t>
            </a:r>
            <a:r>
              <a:rPr lang="en-US" altLang="zh-CN" sz="1400">
                <a:solidFill>
                  <a:schemeClr val="bg1"/>
                </a:solidFill>
              </a:rPr>
              <a:t>RTT</a:t>
            </a:r>
            <a:r>
              <a:rPr lang="zh-CN" altLang="en-US" sz="1400">
                <a:solidFill>
                  <a:schemeClr val="bg1"/>
                </a:solidFill>
              </a:rPr>
              <a:t>包也就</a:t>
            </a:r>
            <a:r>
              <a:rPr lang="en-US" altLang="zh-CN" sz="1400">
                <a:solidFill>
                  <a:schemeClr val="bg1"/>
                </a:solidFill>
              </a:rPr>
              <a:t>10ms</a:t>
            </a:r>
            <a:r>
              <a:rPr lang="zh-CN" altLang="en-US" sz="1400">
                <a:solidFill>
                  <a:schemeClr val="bg1"/>
                </a:solidFill>
              </a:rPr>
              <a:t>左右，找个中间转发层的规则就需要</a:t>
            </a:r>
            <a:r>
              <a:rPr lang="en-US" altLang="zh-CN" sz="1400">
                <a:solidFill>
                  <a:schemeClr val="bg1"/>
                </a:solidFill>
              </a:rPr>
              <a:t>7ms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81AA6-39E4-4133-93E1-94527262881D}"/>
              </a:ext>
            </a:extLst>
          </p:cNvPr>
          <p:cNvSpPr txBox="1"/>
          <p:nvPr/>
        </p:nvSpPr>
        <p:spPr>
          <a:xfrm>
            <a:off x="402336" y="4011168"/>
            <a:ext cx="48686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时延出现在哪？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非增量式，即使加上 </a:t>
            </a:r>
            <a:r>
              <a:rPr lang="en-US" altLang="zh-CN" sz="1400">
                <a:solidFill>
                  <a:schemeClr val="bg1"/>
                </a:solidFill>
              </a:rPr>
              <a:t>no-flush</a:t>
            </a:r>
            <a:r>
              <a:rPr lang="zh-CN" altLang="en-US" sz="1400">
                <a:solidFill>
                  <a:schemeClr val="bg1"/>
                </a:solidFill>
              </a:rPr>
              <a:t>选项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Kube-porxy</a:t>
            </a:r>
            <a:r>
              <a:rPr lang="zh-CN" altLang="en-US" sz="1400">
                <a:solidFill>
                  <a:schemeClr val="bg1"/>
                </a:solidFill>
              </a:rPr>
              <a:t>定期同步</a:t>
            </a:r>
            <a:r>
              <a:rPr lang="en-US" altLang="zh-CN" sz="1400">
                <a:solidFill>
                  <a:schemeClr val="bg1"/>
                </a:solidFill>
              </a:rPr>
              <a:t>iptables</a:t>
            </a:r>
            <a:r>
              <a:rPr lang="zh-CN" altLang="en-US" sz="1400">
                <a:solidFill>
                  <a:schemeClr val="bg1"/>
                </a:solidFill>
              </a:rPr>
              <a:t>规则</a:t>
            </a:r>
            <a:endParaRPr lang="en-US" altLang="zh-CN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拷贝所有规则</a:t>
            </a:r>
            <a:endParaRPr lang="en-US" altLang="zh-CN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在内存中更新规则</a:t>
            </a:r>
            <a:endParaRPr lang="en-US" altLang="zh-CN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在内核修改规则</a:t>
            </a:r>
            <a:endParaRPr lang="en-US" altLang="zh-CN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规则更新期间存在</a:t>
            </a:r>
            <a:r>
              <a:rPr lang="en-US" altLang="zh-CN" sz="1400">
                <a:solidFill>
                  <a:schemeClr val="bg1"/>
                </a:solidFill>
              </a:rPr>
              <a:t>kernel kock</a:t>
            </a:r>
            <a:r>
              <a:rPr lang="zh-CN" altLang="en-US" sz="1400">
                <a:solidFill>
                  <a:schemeClr val="bg1"/>
                </a:solidFill>
              </a:rPr>
              <a:t>内核锁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5K</a:t>
            </a:r>
            <a:r>
              <a:rPr lang="zh-CN" altLang="en-US" sz="1400">
                <a:solidFill>
                  <a:schemeClr val="bg1"/>
                </a:solidFill>
              </a:rPr>
              <a:t> </a:t>
            </a:r>
            <a:r>
              <a:rPr lang="en-US" altLang="zh-CN" sz="1400">
                <a:solidFill>
                  <a:schemeClr val="bg1"/>
                </a:solidFill>
              </a:rPr>
              <a:t>service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40k</a:t>
            </a:r>
            <a:r>
              <a:rPr lang="zh-CN" altLang="en-US" sz="1400">
                <a:solidFill>
                  <a:schemeClr val="bg1"/>
                </a:solidFill>
              </a:rPr>
              <a:t>的规则），没增加一条规则，耗时</a:t>
            </a:r>
            <a:r>
              <a:rPr lang="en-US" altLang="zh-CN" sz="1400">
                <a:solidFill>
                  <a:schemeClr val="bg1"/>
                </a:solidFill>
              </a:rPr>
              <a:t>11min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20k servier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160k</a:t>
            </a:r>
            <a:r>
              <a:rPr lang="zh-CN" altLang="en-US" sz="1400">
                <a:solidFill>
                  <a:schemeClr val="bg1"/>
                </a:solidFill>
              </a:rPr>
              <a:t>规则），没增加一条规则，耗时</a:t>
            </a:r>
            <a:r>
              <a:rPr lang="en-US" altLang="zh-CN" sz="1400">
                <a:solidFill>
                  <a:schemeClr val="bg1"/>
                </a:solidFill>
              </a:rPr>
              <a:t>5h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</TotalTime>
  <Words>1139</Words>
  <Application>Microsoft Office PowerPoint</Application>
  <PresentationFormat>宽屏</PresentationFormat>
  <Paragraphs>148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77</cp:revision>
  <dcterms:created xsi:type="dcterms:W3CDTF">2023-04-05T04:03:34Z</dcterms:created>
  <dcterms:modified xsi:type="dcterms:W3CDTF">2023-04-20T08:42:57Z</dcterms:modified>
</cp:coreProperties>
</file>