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60" r:id="rId4"/>
    <p:sldId id="261" r:id="rId5"/>
    <p:sldId id="262" r:id="rId6"/>
    <p:sldId id="263" r:id="rId7"/>
    <p:sldId id="278" r:id="rId8"/>
    <p:sldId id="264" r:id="rId9"/>
    <p:sldId id="265" r:id="rId10"/>
    <p:sldId id="266" r:id="rId11"/>
    <p:sldId id="279"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334" autoAdjust="0"/>
    <p:restoredTop sz="94660"/>
  </p:normalViewPr>
  <p:slideViewPr>
    <p:cSldViewPr snapToGrid="0">
      <p:cViewPr varScale="1">
        <p:scale>
          <a:sx n="89" d="100"/>
          <a:sy n="89" d="100"/>
        </p:scale>
        <p:origin x="65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2CA488-D308-4BB5-A5D2-EC80619D77C5}" type="datetimeFigureOut">
              <a:rPr lang="zh-CN" altLang="en-US" smtClean="0"/>
              <a:t>2023/4/4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E97F4E-A324-4614-A8D2-8A03AAD8FD09}" type="slidenum">
              <a:rPr lang="zh-CN" altLang="en-US" smtClean="0"/>
              <a:t>‹#›</a:t>
            </a:fld>
            <a:endParaRPr lang="zh-CN" altLang="en-US"/>
          </a:p>
        </p:txBody>
      </p:sp>
    </p:spTree>
    <p:extLst>
      <p:ext uri="{BB962C8B-B14F-4D97-AF65-F5344CB8AC3E}">
        <p14:creationId xmlns:p14="http://schemas.microsoft.com/office/powerpoint/2010/main" val="2546190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BCFB60-E64C-4647-B0F6-4C98DE857E9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318E186-D5BE-4081-B969-4420167862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5B517FA-B6EF-4791-89DD-5C3AAE854946}"/>
              </a:ext>
            </a:extLst>
          </p:cNvPr>
          <p:cNvSpPr>
            <a:spLocks noGrp="1"/>
          </p:cNvSpPr>
          <p:nvPr>
            <p:ph type="dt" sz="half" idx="10"/>
          </p:nvPr>
        </p:nvSpPr>
        <p:spPr/>
        <p:txBody>
          <a:bodyPr/>
          <a:lstStyle/>
          <a:p>
            <a:fld id="{C184A7AD-9C9A-4425-B57B-DF57E263FDBB}" type="datetimeFigureOut">
              <a:rPr lang="zh-CN" altLang="en-US" smtClean="0"/>
              <a:t>2023/4/4</a:t>
            </a:fld>
            <a:endParaRPr lang="zh-CN" altLang="en-US"/>
          </a:p>
        </p:txBody>
      </p:sp>
      <p:sp>
        <p:nvSpPr>
          <p:cNvPr id="5" name="页脚占位符 4">
            <a:extLst>
              <a:ext uri="{FF2B5EF4-FFF2-40B4-BE49-F238E27FC236}">
                <a16:creationId xmlns:a16="http://schemas.microsoft.com/office/drawing/2014/main" id="{0A02D6EB-4A01-420E-9FA3-E24810EDB7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48D6F4-0C9A-419B-AE22-1781BBA19957}"/>
              </a:ext>
            </a:extLst>
          </p:cNvPr>
          <p:cNvSpPr>
            <a:spLocks noGrp="1"/>
          </p:cNvSpPr>
          <p:nvPr>
            <p:ph type="sldNum" sz="quarter" idx="12"/>
          </p:nvPr>
        </p:nvSpPr>
        <p:spPr/>
        <p:txBody>
          <a:bodyPr/>
          <a:lstStyle/>
          <a:p>
            <a:fld id="{18794793-CAC4-4717-B63F-D322B43EA274}" type="slidenum">
              <a:rPr lang="zh-CN" altLang="en-US" smtClean="0"/>
              <a:t>‹#›</a:t>
            </a:fld>
            <a:endParaRPr lang="zh-CN" altLang="en-US"/>
          </a:p>
        </p:txBody>
      </p:sp>
    </p:spTree>
    <p:extLst>
      <p:ext uri="{BB962C8B-B14F-4D97-AF65-F5344CB8AC3E}">
        <p14:creationId xmlns:p14="http://schemas.microsoft.com/office/powerpoint/2010/main" val="1802198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30B935-0423-4C8A-A5A5-E1C8B387B96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3A10A6E-FD90-4ABA-A8C8-8444A21BBE2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2A7EABE-ED4D-40A0-8109-CC272191ED33}"/>
              </a:ext>
            </a:extLst>
          </p:cNvPr>
          <p:cNvSpPr>
            <a:spLocks noGrp="1"/>
          </p:cNvSpPr>
          <p:nvPr>
            <p:ph type="dt" sz="half" idx="10"/>
          </p:nvPr>
        </p:nvSpPr>
        <p:spPr/>
        <p:txBody>
          <a:bodyPr/>
          <a:lstStyle/>
          <a:p>
            <a:fld id="{C184A7AD-9C9A-4425-B57B-DF57E263FDBB}" type="datetimeFigureOut">
              <a:rPr lang="zh-CN" altLang="en-US" smtClean="0"/>
              <a:t>2023/4/4</a:t>
            </a:fld>
            <a:endParaRPr lang="zh-CN" altLang="en-US"/>
          </a:p>
        </p:txBody>
      </p:sp>
      <p:sp>
        <p:nvSpPr>
          <p:cNvPr id="5" name="页脚占位符 4">
            <a:extLst>
              <a:ext uri="{FF2B5EF4-FFF2-40B4-BE49-F238E27FC236}">
                <a16:creationId xmlns:a16="http://schemas.microsoft.com/office/drawing/2014/main" id="{EFF5EB4E-BBC8-4A89-9593-1C6DE071F5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4BE194-FB9C-4099-978B-B75067C9E796}"/>
              </a:ext>
            </a:extLst>
          </p:cNvPr>
          <p:cNvSpPr>
            <a:spLocks noGrp="1"/>
          </p:cNvSpPr>
          <p:nvPr>
            <p:ph type="sldNum" sz="quarter" idx="12"/>
          </p:nvPr>
        </p:nvSpPr>
        <p:spPr/>
        <p:txBody>
          <a:bodyPr/>
          <a:lstStyle/>
          <a:p>
            <a:fld id="{18794793-CAC4-4717-B63F-D322B43EA274}" type="slidenum">
              <a:rPr lang="zh-CN" altLang="en-US" smtClean="0"/>
              <a:t>‹#›</a:t>
            </a:fld>
            <a:endParaRPr lang="zh-CN" altLang="en-US"/>
          </a:p>
        </p:txBody>
      </p:sp>
    </p:spTree>
    <p:extLst>
      <p:ext uri="{BB962C8B-B14F-4D97-AF65-F5344CB8AC3E}">
        <p14:creationId xmlns:p14="http://schemas.microsoft.com/office/powerpoint/2010/main" val="3102571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0A91B3C-73C9-4FBC-B121-486262CCF7F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A105DF9-AEB4-4DAA-80DB-24115C2280A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1D7888E-404F-4431-94EE-E1E5B300A9AE}"/>
              </a:ext>
            </a:extLst>
          </p:cNvPr>
          <p:cNvSpPr>
            <a:spLocks noGrp="1"/>
          </p:cNvSpPr>
          <p:nvPr>
            <p:ph type="dt" sz="half" idx="10"/>
          </p:nvPr>
        </p:nvSpPr>
        <p:spPr/>
        <p:txBody>
          <a:bodyPr/>
          <a:lstStyle/>
          <a:p>
            <a:fld id="{C184A7AD-9C9A-4425-B57B-DF57E263FDBB}" type="datetimeFigureOut">
              <a:rPr lang="zh-CN" altLang="en-US" smtClean="0"/>
              <a:t>2023/4/4</a:t>
            </a:fld>
            <a:endParaRPr lang="zh-CN" altLang="en-US"/>
          </a:p>
        </p:txBody>
      </p:sp>
      <p:sp>
        <p:nvSpPr>
          <p:cNvPr id="5" name="页脚占位符 4">
            <a:extLst>
              <a:ext uri="{FF2B5EF4-FFF2-40B4-BE49-F238E27FC236}">
                <a16:creationId xmlns:a16="http://schemas.microsoft.com/office/drawing/2014/main" id="{E2152D29-0C22-4EBC-B146-EDE94B8D6D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A01587-A0D5-4D0E-A2FD-88F0491A47ED}"/>
              </a:ext>
            </a:extLst>
          </p:cNvPr>
          <p:cNvSpPr>
            <a:spLocks noGrp="1"/>
          </p:cNvSpPr>
          <p:nvPr>
            <p:ph type="sldNum" sz="quarter" idx="12"/>
          </p:nvPr>
        </p:nvSpPr>
        <p:spPr/>
        <p:txBody>
          <a:bodyPr/>
          <a:lstStyle/>
          <a:p>
            <a:fld id="{18794793-CAC4-4717-B63F-D322B43EA274}" type="slidenum">
              <a:rPr lang="zh-CN" altLang="en-US" smtClean="0"/>
              <a:t>‹#›</a:t>
            </a:fld>
            <a:endParaRPr lang="zh-CN" altLang="en-US"/>
          </a:p>
        </p:txBody>
      </p:sp>
    </p:spTree>
    <p:extLst>
      <p:ext uri="{BB962C8B-B14F-4D97-AF65-F5344CB8AC3E}">
        <p14:creationId xmlns:p14="http://schemas.microsoft.com/office/powerpoint/2010/main" val="903455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871C55-7A00-40A0-BAC1-D82538B1C3E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0796941-E7E4-4BCB-81C5-D138CF0400F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AA70717-1F5D-436D-BB35-1153FAB862B2}"/>
              </a:ext>
            </a:extLst>
          </p:cNvPr>
          <p:cNvSpPr>
            <a:spLocks noGrp="1"/>
          </p:cNvSpPr>
          <p:nvPr>
            <p:ph type="dt" sz="half" idx="10"/>
          </p:nvPr>
        </p:nvSpPr>
        <p:spPr/>
        <p:txBody>
          <a:bodyPr/>
          <a:lstStyle/>
          <a:p>
            <a:fld id="{C184A7AD-9C9A-4425-B57B-DF57E263FDBB}" type="datetimeFigureOut">
              <a:rPr lang="zh-CN" altLang="en-US" smtClean="0"/>
              <a:t>2023/4/4</a:t>
            </a:fld>
            <a:endParaRPr lang="zh-CN" altLang="en-US"/>
          </a:p>
        </p:txBody>
      </p:sp>
      <p:sp>
        <p:nvSpPr>
          <p:cNvPr id="5" name="页脚占位符 4">
            <a:extLst>
              <a:ext uri="{FF2B5EF4-FFF2-40B4-BE49-F238E27FC236}">
                <a16:creationId xmlns:a16="http://schemas.microsoft.com/office/drawing/2014/main" id="{CD89AB6D-0DA0-422C-8E01-0BA96A5CC3A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DD176B-4CF8-4105-BDDB-CE4528B991FF}"/>
              </a:ext>
            </a:extLst>
          </p:cNvPr>
          <p:cNvSpPr>
            <a:spLocks noGrp="1"/>
          </p:cNvSpPr>
          <p:nvPr>
            <p:ph type="sldNum" sz="quarter" idx="12"/>
          </p:nvPr>
        </p:nvSpPr>
        <p:spPr/>
        <p:txBody>
          <a:bodyPr/>
          <a:lstStyle/>
          <a:p>
            <a:fld id="{18794793-CAC4-4717-B63F-D322B43EA274}" type="slidenum">
              <a:rPr lang="zh-CN" altLang="en-US" smtClean="0"/>
              <a:t>‹#›</a:t>
            </a:fld>
            <a:endParaRPr lang="zh-CN" altLang="en-US"/>
          </a:p>
        </p:txBody>
      </p:sp>
    </p:spTree>
    <p:extLst>
      <p:ext uri="{BB962C8B-B14F-4D97-AF65-F5344CB8AC3E}">
        <p14:creationId xmlns:p14="http://schemas.microsoft.com/office/powerpoint/2010/main" val="1057637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958452-A2AA-493E-BD05-7605C4E99C3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5E0D444-7C72-42A7-9B95-9898CA07B8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C9C46FA-8048-41DD-9F56-F7B8FE7AC27B}"/>
              </a:ext>
            </a:extLst>
          </p:cNvPr>
          <p:cNvSpPr>
            <a:spLocks noGrp="1"/>
          </p:cNvSpPr>
          <p:nvPr>
            <p:ph type="dt" sz="half" idx="10"/>
          </p:nvPr>
        </p:nvSpPr>
        <p:spPr/>
        <p:txBody>
          <a:bodyPr/>
          <a:lstStyle/>
          <a:p>
            <a:fld id="{C184A7AD-9C9A-4425-B57B-DF57E263FDBB}" type="datetimeFigureOut">
              <a:rPr lang="zh-CN" altLang="en-US" smtClean="0"/>
              <a:t>2023/4/4</a:t>
            </a:fld>
            <a:endParaRPr lang="zh-CN" altLang="en-US"/>
          </a:p>
        </p:txBody>
      </p:sp>
      <p:sp>
        <p:nvSpPr>
          <p:cNvPr id="5" name="页脚占位符 4">
            <a:extLst>
              <a:ext uri="{FF2B5EF4-FFF2-40B4-BE49-F238E27FC236}">
                <a16:creationId xmlns:a16="http://schemas.microsoft.com/office/drawing/2014/main" id="{C0547D32-DAD2-4B2A-AE60-BAD2167FD8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FBC97D-E26A-4B99-883A-4826A10BBF81}"/>
              </a:ext>
            </a:extLst>
          </p:cNvPr>
          <p:cNvSpPr>
            <a:spLocks noGrp="1"/>
          </p:cNvSpPr>
          <p:nvPr>
            <p:ph type="sldNum" sz="quarter" idx="12"/>
          </p:nvPr>
        </p:nvSpPr>
        <p:spPr/>
        <p:txBody>
          <a:bodyPr/>
          <a:lstStyle/>
          <a:p>
            <a:fld id="{18794793-CAC4-4717-B63F-D322B43EA274}" type="slidenum">
              <a:rPr lang="zh-CN" altLang="en-US" smtClean="0"/>
              <a:t>‹#›</a:t>
            </a:fld>
            <a:endParaRPr lang="zh-CN" altLang="en-US"/>
          </a:p>
        </p:txBody>
      </p:sp>
    </p:spTree>
    <p:extLst>
      <p:ext uri="{BB962C8B-B14F-4D97-AF65-F5344CB8AC3E}">
        <p14:creationId xmlns:p14="http://schemas.microsoft.com/office/powerpoint/2010/main" val="2127348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52B0AB-6EBA-4D34-879A-925CC18B4E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C58877B-F122-4A11-AEBE-AF997919657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6819C44-1804-438B-BA9E-909662579E7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D0A562E-813A-40BF-A6E5-670A632DAC62}"/>
              </a:ext>
            </a:extLst>
          </p:cNvPr>
          <p:cNvSpPr>
            <a:spLocks noGrp="1"/>
          </p:cNvSpPr>
          <p:nvPr>
            <p:ph type="dt" sz="half" idx="10"/>
          </p:nvPr>
        </p:nvSpPr>
        <p:spPr/>
        <p:txBody>
          <a:bodyPr/>
          <a:lstStyle/>
          <a:p>
            <a:fld id="{C184A7AD-9C9A-4425-B57B-DF57E263FDBB}" type="datetimeFigureOut">
              <a:rPr lang="zh-CN" altLang="en-US" smtClean="0"/>
              <a:t>2023/4/4</a:t>
            </a:fld>
            <a:endParaRPr lang="zh-CN" altLang="en-US"/>
          </a:p>
        </p:txBody>
      </p:sp>
      <p:sp>
        <p:nvSpPr>
          <p:cNvPr id="6" name="页脚占位符 5">
            <a:extLst>
              <a:ext uri="{FF2B5EF4-FFF2-40B4-BE49-F238E27FC236}">
                <a16:creationId xmlns:a16="http://schemas.microsoft.com/office/drawing/2014/main" id="{008B99B4-4BEC-44D4-8BD1-1F1AAC2781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108B309-296E-4601-9F65-EF380BD4C0E8}"/>
              </a:ext>
            </a:extLst>
          </p:cNvPr>
          <p:cNvSpPr>
            <a:spLocks noGrp="1"/>
          </p:cNvSpPr>
          <p:nvPr>
            <p:ph type="sldNum" sz="quarter" idx="12"/>
          </p:nvPr>
        </p:nvSpPr>
        <p:spPr/>
        <p:txBody>
          <a:bodyPr/>
          <a:lstStyle/>
          <a:p>
            <a:fld id="{18794793-CAC4-4717-B63F-D322B43EA274}" type="slidenum">
              <a:rPr lang="zh-CN" altLang="en-US" smtClean="0"/>
              <a:t>‹#›</a:t>
            </a:fld>
            <a:endParaRPr lang="zh-CN" altLang="en-US"/>
          </a:p>
        </p:txBody>
      </p:sp>
    </p:spTree>
    <p:extLst>
      <p:ext uri="{BB962C8B-B14F-4D97-AF65-F5344CB8AC3E}">
        <p14:creationId xmlns:p14="http://schemas.microsoft.com/office/powerpoint/2010/main" val="745229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4F84B9-E8B8-4FA6-817C-4443E566EF5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0BDBA1F-B5A1-4D82-8B00-4328EB9FA0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568F134-F23D-40EC-8F19-42560D9C103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115E580-C225-4239-8702-66E37A9A11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8255FDA-9C74-4B7B-AF35-0D2087BC84D2}"/>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24F8D5B-C890-4ACD-8F42-C6511AA58C68}"/>
              </a:ext>
            </a:extLst>
          </p:cNvPr>
          <p:cNvSpPr>
            <a:spLocks noGrp="1"/>
          </p:cNvSpPr>
          <p:nvPr>
            <p:ph type="dt" sz="half" idx="10"/>
          </p:nvPr>
        </p:nvSpPr>
        <p:spPr/>
        <p:txBody>
          <a:bodyPr/>
          <a:lstStyle/>
          <a:p>
            <a:fld id="{C184A7AD-9C9A-4425-B57B-DF57E263FDBB}" type="datetimeFigureOut">
              <a:rPr lang="zh-CN" altLang="en-US" smtClean="0"/>
              <a:t>2023/4/4</a:t>
            </a:fld>
            <a:endParaRPr lang="zh-CN" altLang="en-US"/>
          </a:p>
        </p:txBody>
      </p:sp>
      <p:sp>
        <p:nvSpPr>
          <p:cNvPr id="8" name="页脚占位符 7">
            <a:extLst>
              <a:ext uri="{FF2B5EF4-FFF2-40B4-BE49-F238E27FC236}">
                <a16:creationId xmlns:a16="http://schemas.microsoft.com/office/drawing/2014/main" id="{AC46A09F-1E90-49C6-B4AD-B4A968827AB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5D26A0E-7EFC-4AE8-B6F6-E7E6C8E1169D}"/>
              </a:ext>
            </a:extLst>
          </p:cNvPr>
          <p:cNvSpPr>
            <a:spLocks noGrp="1"/>
          </p:cNvSpPr>
          <p:nvPr>
            <p:ph type="sldNum" sz="quarter" idx="12"/>
          </p:nvPr>
        </p:nvSpPr>
        <p:spPr/>
        <p:txBody>
          <a:bodyPr/>
          <a:lstStyle/>
          <a:p>
            <a:fld id="{18794793-CAC4-4717-B63F-D322B43EA274}" type="slidenum">
              <a:rPr lang="zh-CN" altLang="en-US" smtClean="0"/>
              <a:t>‹#›</a:t>
            </a:fld>
            <a:endParaRPr lang="zh-CN" altLang="en-US"/>
          </a:p>
        </p:txBody>
      </p:sp>
    </p:spTree>
    <p:extLst>
      <p:ext uri="{BB962C8B-B14F-4D97-AF65-F5344CB8AC3E}">
        <p14:creationId xmlns:p14="http://schemas.microsoft.com/office/powerpoint/2010/main" val="2866041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3F517-A0B4-4540-9355-7EFDA00F08C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B5A3D48-15DD-48B3-B6A6-BF711A81FA14}"/>
              </a:ext>
            </a:extLst>
          </p:cNvPr>
          <p:cNvSpPr>
            <a:spLocks noGrp="1"/>
          </p:cNvSpPr>
          <p:nvPr>
            <p:ph type="dt" sz="half" idx="10"/>
          </p:nvPr>
        </p:nvSpPr>
        <p:spPr/>
        <p:txBody>
          <a:bodyPr/>
          <a:lstStyle/>
          <a:p>
            <a:fld id="{C184A7AD-9C9A-4425-B57B-DF57E263FDBB}" type="datetimeFigureOut">
              <a:rPr lang="zh-CN" altLang="en-US" smtClean="0"/>
              <a:t>2023/4/4</a:t>
            </a:fld>
            <a:endParaRPr lang="zh-CN" altLang="en-US"/>
          </a:p>
        </p:txBody>
      </p:sp>
      <p:sp>
        <p:nvSpPr>
          <p:cNvPr id="4" name="页脚占位符 3">
            <a:extLst>
              <a:ext uri="{FF2B5EF4-FFF2-40B4-BE49-F238E27FC236}">
                <a16:creationId xmlns:a16="http://schemas.microsoft.com/office/drawing/2014/main" id="{F1D7DD27-390E-406E-80DC-AD213A83789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1370702-5A8F-4B04-8101-616FF30EA7BA}"/>
              </a:ext>
            </a:extLst>
          </p:cNvPr>
          <p:cNvSpPr>
            <a:spLocks noGrp="1"/>
          </p:cNvSpPr>
          <p:nvPr>
            <p:ph type="sldNum" sz="quarter" idx="12"/>
          </p:nvPr>
        </p:nvSpPr>
        <p:spPr/>
        <p:txBody>
          <a:bodyPr/>
          <a:lstStyle/>
          <a:p>
            <a:fld id="{18794793-CAC4-4717-B63F-D322B43EA274}" type="slidenum">
              <a:rPr lang="zh-CN" altLang="en-US" smtClean="0"/>
              <a:t>‹#›</a:t>
            </a:fld>
            <a:endParaRPr lang="zh-CN" altLang="en-US"/>
          </a:p>
        </p:txBody>
      </p:sp>
    </p:spTree>
    <p:extLst>
      <p:ext uri="{BB962C8B-B14F-4D97-AF65-F5344CB8AC3E}">
        <p14:creationId xmlns:p14="http://schemas.microsoft.com/office/powerpoint/2010/main" val="392481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0120993-E4AB-4C82-9D12-861BA377DAA0}"/>
              </a:ext>
            </a:extLst>
          </p:cNvPr>
          <p:cNvSpPr>
            <a:spLocks noGrp="1"/>
          </p:cNvSpPr>
          <p:nvPr>
            <p:ph type="dt" sz="half" idx="10"/>
          </p:nvPr>
        </p:nvSpPr>
        <p:spPr/>
        <p:txBody>
          <a:bodyPr/>
          <a:lstStyle/>
          <a:p>
            <a:fld id="{C184A7AD-9C9A-4425-B57B-DF57E263FDBB}" type="datetimeFigureOut">
              <a:rPr lang="zh-CN" altLang="en-US" smtClean="0"/>
              <a:t>2023/4/4</a:t>
            </a:fld>
            <a:endParaRPr lang="zh-CN" altLang="en-US"/>
          </a:p>
        </p:txBody>
      </p:sp>
      <p:sp>
        <p:nvSpPr>
          <p:cNvPr id="3" name="页脚占位符 2">
            <a:extLst>
              <a:ext uri="{FF2B5EF4-FFF2-40B4-BE49-F238E27FC236}">
                <a16:creationId xmlns:a16="http://schemas.microsoft.com/office/drawing/2014/main" id="{7BA2518F-F71C-43B3-BC2A-A049868D40C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4C5A32B-82D0-49CE-AAEB-646AB81F6F70}"/>
              </a:ext>
            </a:extLst>
          </p:cNvPr>
          <p:cNvSpPr>
            <a:spLocks noGrp="1"/>
          </p:cNvSpPr>
          <p:nvPr>
            <p:ph type="sldNum" sz="quarter" idx="12"/>
          </p:nvPr>
        </p:nvSpPr>
        <p:spPr/>
        <p:txBody>
          <a:bodyPr/>
          <a:lstStyle/>
          <a:p>
            <a:fld id="{18794793-CAC4-4717-B63F-D322B43EA274}" type="slidenum">
              <a:rPr lang="zh-CN" altLang="en-US" smtClean="0"/>
              <a:t>‹#›</a:t>
            </a:fld>
            <a:endParaRPr lang="zh-CN" altLang="en-US"/>
          </a:p>
        </p:txBody>
      </p:sp>
    </p:spTree>
    <p:extLst>
      <p:ext uri="{BB962C8B-B14F-4D97-AF65-F5344CB8AC3E}">
        <p14:creationId xmlns:p14="http://schemas.microsoft.com/office/powerpoint/2010/main" val="2424099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7E25B3-A460-4750-89C0-4EB2D7A3350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6CA29DD-F4D9-4865-B4C4-1C4C68B68A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4F57009-45BB-4536-9694-AFE40C7452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6DEBC03-C149-40A5-A270-A413896F1FE5}"/>
              </a:ext>
            </a:extLst>
          </p:cNvPr>
          <p:cNvSpPr>
            <a:spLocks noGrp="1"/>
          </p:cNvSpPr>
          <p:nvPr>
            <p:ph type="dt" sz="half" idx="10"/>
          </p:nvPr>
        </p:nvSpPr>
        <p:spPr/>
        <p:txBody>
          <a:bodyPr/>
          <a:lstStyle/>
          <a:p>
            <a:fld id="{C184A7AD-9C9A-4425-B57B-DF57E263FDBB}" type="datetimeFigureOut">
              <a:rPr lang="zh-CN" altLang="en-US" smtClean="0"/>
              <a:t>2023/4/4</a:t>
            </a:fld>
            <a:endParaRPr lang="zh-CN" altLang="en-US"/>
          </a:p>
        </p:txBody>
      </p:sp>
      <p:sp>
        <p:nvSpPr>
          <p:cNvPr id="6" name="页脚占位符 5">
            <a:extLst>
              <a:ext uri="{FF2B5EF4-FFF2-40B4-BE49-F238E27FC236}">
                <a16:creationId xmlns:a16="http://schemas.microsoft.com/office/drawing/2014/main" id="{07B6FC5D-FF6D-4C79-8769-E1D4DBB6BFA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9B07FE9-C9C4-4DF0-A881-A35037E49821}"/>
              </a:ext>
            </a:extLst>
          </p:cNvPr>
          <p:cNvSpPr>
            <a:spLocks noGrp="1"/>
          </p:cNvSpPr>
          <p:nvPr>
            <p:ph type="sldNum" sz="quarter" idx="12"/>
          </p:nvPr>
        </p:nvSpPr>
        <p:spPr/>
        <p:txBody>
          <a:bodyPr/>
          <a:lstStyle/>
          <a:p>
            <a:fld id="{18794793-CAC4-4717-B63F-D322B43EA274}" type="slidenum">
              <a:rPr lang="zh-CN" altLang="en-US" smtClean="0"/>
              <a:t>‹#›</a:t>
            </a:fld>
            <a:endParaRPr lang="zh-CN" altLang="en-US"/>
          </a:p>
        </p:txBody>
      </p:sp>
    </p:spTree>
    <p:extLst>
      <p:ext uri="{BB962C8B-B14F-4D97-AF65-F5344CB8AC3E}">
        <p14:creationId xmlns:p14="http://schemas.microsoft.com/office/powerpoint/2010/main" val="1072069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A3C79D-F30C-400C-A6FD-4AAB3304DE3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CB0F8F0-F45B-4A06-82B0-880E15F3C6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FC6E8D0-145A-4D28-9E75-4006B0FDAB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23EBD39-D935-4827-9DD5-348B3FC2E048}"/>
              </a:ext>
            </a:extLst>
          </p:cNvPr>
          <p:cNvSpPr>
            <a:spLocks noGrp="1"/>
          </p:cNvSpPr>
          <p:nvPr>
            <p:ph type="dt" sz="half" idx="10"/>
          </p:nvPr>
        </p:nvSpPr>
        <p:spPr/>
        <p:txBody>
          <a:bodyPr/>
          <a:lstStyle/>
          <a:p>
            <a:fld id="{C184A7AD-9C9A-4425-B57B-DF57E263FDBB}" type="datetimeFigureOut">
              <a:rPr lang="zh-CN" altLang="en-US" smtClean="0"/>
              <a:t>2023/4/4</a:t>
            </a:fld>
            <a:endParaRPr lang="zh-CN" altLang="en-US"/>
          </a:p>
        </p:txBody>
      </p:sp>
      <p:sp>
        <p:nvSpPr>
          <p:cNvPr id="6" name="页脚占位符 5">
            <a:extLst>
              <a:ext uri="{FF2B5EF4-FFF2-40B4-BE49-F238E27FC236}">
                <a16:creationId xmlns:a16="http://schemas.microsoft.com/office/drawing/2014/main" id="{A50E3C60-21B6-4547-87DE-D13C70DD6E7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67D984-7345-48AD-9F07-43394069BFF3}"/>
              </a:ext>
            </a:extLst>
          </p:cNvPr>
          <p:cNvSpPr>
            <a:spLocks noGrp="1"/>
          </p:cNvSpPr>
          <p:nvPr>
            <p:ph type="sldNum" sz="quarter" idx="12"/>
          </p:nvPr>
        </p:nvSpPr>
        <p:spPr/>
        <p:txBody>
          <a:bodyPr/>
          <a:lstStyle/>
          <a:p>
            <a:fld id="{18794793-CAC4-4717-B63F-D322B43EA274}" type="slidenum">
              <a:rPr lang="zh-CN" altLang="en-US" smtClean="0"/>
              <a:t>‹#›</a:t>
            </a:fld>
            <a:endParaRPr lang="zh-CN" altLang="en-US"/>
          </a:p>
        </p:txBody>
      </p:sp>
    </p:spTree>
    <p:extLst>
      <p:ext uri="{BB962C8B-B14F-4D97-AF65-F5344CB8AC3E}">
        <p14:creationId xmlns:p14="http://schemas.microsoft.com/office/powerpoint/2010/main" val="4016322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DF623F5-DFC3-4393-A469-46E8A9B757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B40140C-E67F-4918-BFD4-F0B8FD40AB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09A2FDC-C481-41D3-8BA1-483D79295E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84A7AD-9C9A-4425-B57B-DF57E263FDBB}" type="datetimeFigureOut">
              <a:rPr lang="zh-CN" altLang="en-US" smtClean="0"/>
              <a:t>2023/4/4</a:t>
            </a:fld>
            <a:endParaRPr lang="zh-CN" altLang="en-US"/>
          </a:p>
        </p:txBody>
      </p:sp>
      <p:sp>
        <p:nvSpPr>
          <p:cNvPr id="5" name="页脚占位符 4">
            <a:extLst>
              <a:ext uri="{FF2B5EF4-FFF2-40B4-BE49-F238E27FC236}">
                <a16:creationId xmlns:a16="http://schemas.microsoft.com/office/drawing/2014/main" id="{4C5A3008-75EC-41A6-B83F-E35F1F2CDB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1205EFA-A3E6-4FF6-A34E-D799422770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794793-CAC4-4717-B63F-D322B43EA274}" type="slidenum">
              <a:rPr lang="zh-CN" altLang="en-US" smtClean="0"/>
              <a:t>‹#›</a:t>
            </a:fld>
            <a:endParaRPr lang="zh-CN" altLang="en-US"/>
          </a:p>
        </p:txBody>
      </p:sp>
    </p:spTree>
    <p:extLst>
      <p:ext uri="{BB962C8B-B14F-4D97-AF65-F5344CB8AC3E}">
        <p14:creationId xmlns:p14="http://schemas.microsoft.com/office/powerpoint/2010/main" val="261994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90A46ED-2B8B-4DEA-861F-2AC1FD42C289}"/>
              </a:ext>
            </a:extLst>
          </p:cNvPr>
          <p:cNvSpPr txBox="1"/>
          <p:nvPr/>
        </p:nvSpPr>
        <p:spPr>
          <a:xfrm>
            <a:off x="3271520" y="2782669"/>
            <a:ext cx="5487400" cy="646331"/>
          </a:xfrm>
          <a:prstGeom prst="rect">
            <a:avLst/>
          </a:prstGeom>
          <a:noFill/>
        </p:spPr>
        <p:txBody>
          <a:bodyPr wrap="none" rtlCol="0">
            <a:spAutoFit/>
          </a:bodyPr>
          <a:lstStyle/>
          <a:p>
            <a:r>
              <a:rPr lang="en-US" altLang="zh-CN" sz="3600">
                <a:solidFill>
                  <a:schemeClr val="bg1"/>
                </a:solidFill>
              </a:rPr>
              <a:t>K8s</a:t>
            </a:r>
            <a:r>
              <a:rPr lang="zh-CN" altLang="en-US" sz="3600">
                <a:solidFill>
                  <a:schemeClr val="bg1"/>
                </a:solidFill>
              </a:rPr>
              <a:t>调度器原理刨析和实践</a:t>
            </a:r>
          </a:p>
        </p:txBody>
      </p:sp>
    </p:spTree>
    <p:extLst>
      <p:ext uri="{BB962C8B-B14F-4D97-AF65-F5344CB8AC3E}">
        <p14:creationId xmlns:p14="http://schemas.microsoft.com/office/powerpoint/2010/main" val="3329741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FC679CA-D4F4-47F9-ABB5-8ACC0068B381}"/>
              </a:ext>
            </a:extLst>
          </p:cNvPr>
          <p:cNvSpPr txBox="1"/>
          <p:nvPr/>
        </p:nvSpPr>
        <p:spPr>
          <a:xfrm>
            <a:off x="268771" y="90619"/>
            <a:ext cx="2367956" cy="584775"/>
          </a:xfrm>
          <a:prstGeom prst="rect">
            <a:avLst/>
          </a:prstGeom>
          <a:noFill/>
        </p:spPr>
        <p:txBody>
          <a:bodyPr wrap="none" rtlCol="0">
            <a:spAutoFit/>
          </a:bodyPr>
          <a:lstStyle/>
          <a:p>
            <a:pPr algn="l"/>
            <a:r>
              <a:rPr lang="en-US" altLang="zh-CN" sz="3200" b="1">
                <a:solidFill>
                  <a:schemeClr val="bg1"/>
                </a:solidFill>
              </a:rPr>
              <a:t>Priority</a:t>
            </a:r>
            <a:r>
              <a:rPr lang="zh-CN" altLang="en-US" sz="3200" b="1">
                <a:solidFill>
                  <a:schemeClr val="bg1"/>
                </a:solidFill>
              </a:rPr>
              <a:t>算法</a:t>
            </a:r>
          </a:p>
        </p:txBody>
      </p:sp>
      <p:sp>
        <p:nvSpPr>
          <p:cNvPr id="4" name="文本框 3">
            <a:extLst>
              <a:ext uri="{FF2B5EF4-FFF2-40B4-BE49-F238E27FC236}">
                <a16:creationId xmlns:a16="http://schemas.microsoft.com/office/drawing/2014/main" id="{30D25E5A-A2F2-4840-A201-DB4BC6638AA8}"/>
              </a:ext>
            </a:extLst>
          </p:cNvPr>
          <p:cNvSpPr txBox="1"/>
          <p:nvPr/>
        </p:nvSpPr>
        <p:spPr>
          <a:xfrm>
            <a:off x="268771" y="800100"/>
            <a:ext cx="3752950" cy="338554"/>
          </a:xfrm>
          <a:prstGeom prst="rect">
            <a:avLst/>
          </a:prstGeom>
          <a:noFill/>
        </p:spPr>
        <p:txBody>
          <a:bodyPr wrap="none" rtlCol="0">
            <a:spAutoFit/>
          </a:bodyPr>
          <a:lstStyle/>
          <a:p>
            <a:pPr algn="l"/>
            <a:r>
              <a:rPr lang="zh-CN" altLang="en-US" sz="1600">
                <a:solidFill>
                  <a:schemeClr val="bg1"/>
                </a:solidFill>
              </a:rPr>
              <a:t>给剩余的</a:t>
            </a:r>
            <a:r>
              <a:rPr lang="en-US" altLang="zh-CN" sz="1600">
                <a:solidFill>
                  <a:schemeClr val="bg1"/>
                </a:solidFill>
              </a:rPr>
              <a:t>Node</a:t>
            </a:r>
            <a:r>
              <a:rPr lang="zh-CN" altLang="en-US" sz="1600">
                <a:solidFill>
                  <a:schemeClr val="bg1"/>
                </a:solidFill>
              </a:rPr>
              <a:t>评分，挑选出最优的节点</a:t>
            </a:r>
          </a:p>
        </p:txBody>
      </p:sp>
      <p:pic>
        <p:nvPicPr>
          <p:cNvPr id="5" name="图片 4">
            <a:extLst>
              <a:ext uri="{FF2B5EF4-FFF2-40B4-BE49-F238E27FC236}">
                <a16:creationId xmlns:a16="http://schemas.microsoft.com/office/drawing/2014/main" id="{DF999ED2-E7F6-41BD-891B-550E958F53D3}"/>
              </a:ext>
            </a:extLst>
          </p:cNvPr>
          <p:cNvPicPr>
            <a:picLocks noChangeAspect="1"/>
          </p:cNvPicPr>
          <p:nvPr/>
        </p:nvPicPr>
        <p:blipFill>
          <a:blip r:embed="rId2"/>
          <a:stretch>
            <a:fillRect/>
          </a:stretch>
        </p:blipFill>
        <p:spPr>
          <a:xfrm>
            <a:off x="6096000" y="847862"/>
            <a:ext cx="3526774" cy="1733612"/>
          </a:xfrm>
          <a:prstGeom prst="rect">
            <a:avLst/>
          </a:prstGeom>
        </p:spPr>
      </p:pic>
      <p:pic>
        <p:nvPicPr>
          <p:cNvPr id="6" name="图片 5">
            <a:extLst>
              <a:ext uri="{FF2B5EF4-FFF2-40B4-BE49-F238E27FC236}">
                <a16:creationId xmlns:a16="http://schemas.microsoft.com/office/drawing/2014/main" id="{A11EA54E-F3D6-4276-A902-60DB4129E5D2}"/>
              </a:ext>
            </a:extLst>
          </p:cNvPr>
          <p:cNvPicPr>
            <a:picLocks noChangeAspect="1"/>
          </p:cNvPicPr>
          <p:nvPr/>
        </p:nvPicPr>
        <p:blipFill>
          <a:blip r:embed="rId3"/>
          <a:stretch>
            <a:fillRect/>
          </a:stretch>
        </p:blipFill>
        <p:spPr>
          <a:xfrm>
            <a:off x="5087183" y="2581474"/>
            <a:ext cx="5915454" cy="1535106"/>
          </a:xfrm>
          <a:prstGeom prst="rect">
            <a:avLst/>
          </a:prstGeom>
        </p:spPr>
      </p:pic>
      <p:sp>
        <p:nvSpPr>
          <p:cNvPr id="7" name="文本框 6">
            <a:extLst>
              <a:ext uri="{FF2B5EF4-FFF2-40B4-BE49-F238E27FC236}">
                <a16:creationId xmlns:a16="http://schemas.microsoft.com/office/drawing/2014/main" id="{2346AAAD-D7A0-40C4-8EC5-10CA42903942}"/>
              </a:ext>
            </a:extLst>
          </p:cNvPr>
          <p:cNvSpPr txBox="1"/>
          <p:nvPr/>
        </p:nvSpPr>
        <p:spPr>
          <a:xfrm>
            <a:off x="590550" y="1263360"/>
            <a:ext cx="2730235" cy="584775"/>
          </a:xfrm>
          <a:prstGeom prst="rect">
            <a:avLst/>
          </a:prstGeom>
          <a:noFill/>
        </p:spPr>
        <p:txBody>
          <a:bodyPr wrap="none" rtlCol="0">
            <a:spAutoFit/>
          </a:bodyPr>
          <a:lstStyle/>
          <a:p>
            <a:pPr marL="285750" indent="-285750" algn="l">
              <a:buFont typeface="Arial" panose="020B0604020202020204" pitchFamily="34" charset="0"/>
              <a:buChar char="•"/>
            </a:pPr>
            <a:r>
              <a:rPr lang="zh-CN" altLang="en-US" sz="1600">
                <a:solidFill>
                  <a:schemeClr val="bg1"/>
                </a:solidFill>
              </a:rPr>
              <a:t>挑选“优质”节点</a:t>
            </a:r>
            <a:endParaRPr lang="en-US" altLang="zh-CN" sz="1600">
              <a:solidFill>
                <a:schemeClr val="bg1"/>
              </a:solidFill>
            </a:endParaRPr>
          </a:p>
          <a:p>
            <a:pPr marL="285750" indent="-285750" algn="l">
              <a:buFont typeface="Arial" panose="020B0604020202020204" pitchFamily="34" charset="0"/>
              <a:buChar char="•"/>
            </a:pPr>
            <a:r>
              <a:rPr lang="zh-CN" altLang="en-US" sz="1600">
                <a:solidFill>
                  <a:schemeClr val="bg1"/>
                </a:solidFill>
              </a:rPr>
              <a:t>优化资源分配、应用分布</a:t>
            </a:r>
          </a:p>
        </p:txBody>
      </p:sp>
      <p:sp>
        <p:nvSpPr>
          <p:cNvPr id="9" name="文本框 8">
            <a:extLst>
              <a:ext uri="{FF2B5EF4-FFF2-40B4-BE49-F238E27FC236}">
                <a16:creationId xmlns:a16="http://schemas.microsoft.com/office/drawing/2014/main" id="{29C01484-81AA-485F-93CA-DA2A5AFC0C67}"/>
              </a:ext>
            </a:extLst>
          </p:cNvPr>
          <p:cNvSpPr txBox="1"/>
          <p:nvPr/>
        </p:nvSpPr>
        <p:spPr>
          <a:xfrm>
            <a:off x="536442" y="4932920"/>
            <a:ext cx="10960233" cy="1077218"/>
          </a:xfrm>
          <a:prstGeom prst="rect">
            <a:avLst/>
          </a:prstGeom>
          <a:noFill/>
        </p:spPr>
        <p:txBody>
          <a:bodyPr wrap="square" rtlCol="0">
            <a:spAutoFit/>
          </a:bodyPr>
          <a:lstStyle/>
          <a:p>
            <a:pPr algn="l"/>
            <a:r>
              <a:rPr lang="zh-CN" altLang="en-US" sz="1600">
                <a:solidFill>
                  <a:schemeClr val="bg1"/>
                </a:solidFill>
              </a:rPr>
              <a:t>       第一步</a:t>
            </a:r>
            <a:r>
              <a:rPr lang="en-US" altLang="zh-CN" sz="1600">
                <a:solidFill>
                  <a:schemeClr val="bg1"/>
                </a:solidFill>
              </a:rPr>
              <a:t>Predicate</a:t>
            </a:r>
            <a:r>
              <a:rPr lang="zh-CN" altLang="en-US" sz="1600">
                <a:solidFill>
                  <a:schemeClr val="bg1"/>
                </a:solidFill>
              </a:rPr>
              <a:t>算法之后，对剩余集群中的算法做评分，过滤之后这些节点只要将</a:t>
            </a:r>
            <a:r>
              <a:rPr lang="en-US" altLang="zh-CN" sz="1600">
                <a:solidFill>
                  <a:schemeClr val="bg1"/>
                </a:solidFill>
              </a:rPr>
              <a:t>Pod</a:t>
            </a:r>
            <a:r>
              <a:rPr lang="zh-CN" altLang="en-US" sz="1600">
                <a:solidFill>
                  <a:schemeClr val="bg1"/>
                </a:solidFill>
              </a:rPr>
              <a:t>调度上后，理论上都是可以被拉起的。但是在这种情况下，还是希望在集群中找出比较优的节点，有些节点可能非常的空闲，有些节点跑了一些</a:t>
            </a:r>
            <a:r>
              <a:rPr lang="en-US" altLang="zh-CN" sz="1600">
                <a:solidFill>
                  <a:schemeClr val="bg1"/>
                </a:solidFill>
              </a:rPr>
              <a:t>Pod</a:t>
            </a:r>
            <a:r>
              <a:rPr lang="zh-CN" altLang="en-US" sz="1600">
                <a:solidFill>
                  <a:schemeClr val="bg1"/>
                </a:solidFill>
              </a:rPr>
              <a:t>，压力会比较大。</a:t>
            </a:r>
            <a:endParaRPr lang="en-US" altLang="zh-CN" sz="1600">
              <a:solidFill>
                <a:schemeClr val="bg1"/>
              </a:solidFill>
            </a:endParaRPr>
          </a:p>
          <a:p>
            <a:pPr algn="l"/>
            <a:r>
              <a:rPr lang="en-US" altLang="zh-CN" sz="1600">
                <a:solidFill>
                  <a:schemeClr val="bg1"/>
                </a:solidFill>
              </a:rPr>
              <a:t>        </a:t>
            </a:r>
            <a:r>
              <a:rPr lang="zh-CN" altLang="en-US" sz="1600">
                <a:solidFill>
                  <a:schemeClr val="bg1"/>
                </a:solidFill>
              </a:rPr>
              <a:t>有的时候在配置</a:t>
            </a:r>
            <a:r>
              <a:rPr lang="en-US" altLang="zh-CN" sz="1600">
                <a:solidFill>
                  <a:schemeClr val="bg1"/>
                </a:solidFill>
              </a:rPr>
              <a:t>Pod</a:t>
            </a:r>
            <a:r>
              <a:rPr lang="zh-CN" altLang="en-US" sz="1600">
                <a:solidFill>
                  <a:schemeClr val="bg1"/>
                </a:solidFill>
              </a:rPr>
              <a:t>的亲和性的时候不希望应用太容易部署失败，所以会配置软亲和，就是在</a:t>
            </a:r>
            <a:r>
              <a:rPr lang="en-US" altLang="zh-CN" sz="1600">
                <a:solidFill>
                  <a:schemeClr val="bg1"/>
                </a:solidFill>
              </a:rPr>
              <a:t>priority</a:t>
            </a:r>
            <a:r>
              <a:rPr lang="zh-CN" altLang="en-US" sz="1600">
                <a:solidFill>
                  <a:schemeClr val="bg1"/>
                </a:solidFill>
              </a:rPr>
              <a:t>算法中实现</a:t>
            </a:r>
          </a:p>
        </p:txBody>
      </p:sp>
      <p:sp>
        <p:nvSpPr>
          <p:cNvPr id="10" name="文本框 9">
            <a:extLst>
              <a:ext uri="{FF2B5EF4-FFF2-40B4-BE49-F238E27FC236}">
                <a16:creationId xmlns:a16="http://schemas.microsoft.com/office/drawing/2014/main" id="{F77EA4CC-7829-4C22-B0CE-3A6A6C4BA274}"/>
              </a:ext>
            </a:extLst>
          </p:cNvPr>
          <p:cNvSpPr txBox="1"/>
          <p:nvPr/>
        </p:nvSpPr>
        <p:spPr>
          <a:xfrm>
            <a:off x="268771" y="2005460"/>
            <a:ext cx="1415772" cy="338554"/>
          </a:xfrm>
          <a:prstGeom prst="rect">
            <a:avLst/>
          </a:prstGeom>
          <a:noFill/>
        </p:spPr>
        <p:txBody>
          <a:bodyPr wrap="none" rtlCol="0">
            <a:spAutoFit/>
          </a:bodyPr>
          <a:lstStyle/>
          <a:p>
            <a:pPr algn="l"/>
            <a:r>
              <a:rPr lang="zh-CN" altLang="en-US" sz="1600">
                <a:solidFill>
                  <a:schemeClr val="bg1"/>
                </a:solidFill>
              </a:rPr>
              <a:t>典型算法功能</a:t>
            </a:r>
          </a:p>
        </p:txBody>
      </p:sp>
      <p:sp>
        <p:nvSpPr>
          <p:cNvPr id="11" name="文本框 10">
            <a:extLst>
              <a:ext uri="{FF2B5EF4-FFF2-40B4-BE49-F238E27FC236}">
                <a16:creationId xmlns:a16="http://schemas.microsoft.com/office/drawing/2014/main" id="{4F8367C8-FD32-4ADC-A17F-5429362DE1C7}"/>
              </a:ext>
            </a:extLst>
          </p:cNvPr>
          <p:cNvSpPr txBox="1"/>
          <p:nvPr/>
        </p:nvSpPr>
        <p:spPr>
          <a:xfrm>
            <a:off x="536442" y="2344014"/>
            <a:ext cx="4514850" cy="2800767"/>
          </a:xfrm>
          <a:prstGeom prst="rect">
            <a:avLst/>
          </a:prstGeom>
          <a:noFill/>
        </p:spPr>
        <p:txBody>
          <a:bodyPr wrap="square" rtlCol="0">
            <a:spAutoFit/>
          </a:bodyPr>
          <a:lstStyle/>
          <a:p>
            <a:pPr marL="285750" indent="-285750" algn="l">
              <a:buFont typeface="Arial" panose="020B0604020202020204" pitchFamily="34" charset="0"/>
              <a:buChar char="•"/>
            </a:pPr>
            <a:r>
              <a:rPr lang="en-US" altLang="zh-CN" sz="1600">
                <a:solidFill>
                  <a:schemeClr val="bg1"/>
                </a:solidFill>
              </a:rPr>
              <a:t>Node</a:t>
            </a:r>
            <a:r>
              <a:rPr lang="zh-CN" altLang="en-US" sz="1600">
                <a:solidFill>
                  <a:schemeClr val="bg1"/>
                </a:solidFill>
              </a:rPr>
              <a:t>计算资源 （</a:t>
            </a:r>
            <a:r>
              <a:rPr lang="en-US" altLang="zh-CN" sz="1600">
                <a:solidFill>
                  <a:schemeClr val="bg1"/>
                </a:solidFill>
              </a:rPr>
              <a:t>CPU/MEM</a:t>
            </a:r>
            <a:r>
              <a:rPr lang="zh-CN" altLang="en-US" sz="1600">
                <a:solidFill>
                  <a:schemeClr val="bg1"/>
                </a:solidFill>
              </a:rPr>
              <a:t>）剩余量排序，挑选最空闲的</a:t>
            </a:r>
            <a:r>
              <a:rPr lang="en-US" altLang="zh-CN" sz="1600">
                <a:solidFill>
                  <a:schemeClr val="bg1"/>
                </a:solidFill>
              </a:rPr>
              <a:t>node</a:t>
            </a:r>
          </a:p>
          <a:p>
            <a:pPr marL="285750" indent="-285750" algn="l">
              <a:buFont typeface="Arial" panose="020B0604020202020204" pitchFamily="34" charset="0"/>
              <a:buChar char="•"/>
            </a:pPr>
            <a:r>
              <a:rPr lang="zh-CN" altLang="en-US" sz="1600">
                <a:solidFill>
                  <a:schemeClr val="bg1"/>
                </a:solidFill>
              </a:rPr>
              <a:t>节点之前已经被调度过一次，这次就不会优选，确保没饿过节点会被访问到</a:t>
            </a:r>
            <a:endParaRPr lang="en-US" altLang="zh-CN" sz="1600">
              <a:solidFill>
                <a:schemeClr val="bg1"/>
              </a:solidFill>
            </a:endParaRPr>
          </a:p>
          <a:p>
            <a:pPr marL="285750" indent="-285750" algn="l">
              <a:buFont typeface="Arial" panose="020B0604020202020204" pitchFamily="34" charset="0"/>
              <a:buChar char="•"/>
            </a:pPr>
            <a:r>
              <a:rPr lang="zh-CN" altLang="en-US" sz="1600">
                <a:solidFill>
                  <a:schemeClr val="bg1"/>
                </a:solidFill>
              </a:rPr>
              <a:t>平衡节点剩余的</a:t>
            </a:r>
            <a:r>
              <a:rPr lang="en-US" altLang="zh-CN" sz="1600">
                <a:solidFill>
                  <a:schemeClr val="bg1"/>
                </a:solidFill>
              </a:rPr>
              <a:t>CPU</a:t>
            </a:r>
            <a:r>
              <a:rPr lang="zh-CN" altLang="en-US" sz="1600">
                <a:solidFill>
                  <a:schemeClr val="bg1"/>
                </a:solidFill>
              </a:rPr>
              <a:t>和内存比例，来做相应的比例调度。</a:t>
            </a:r>
            <a:endParaRPr lang="en-US" altLang="zh-CN" sz="1600">
              <a:solidFill>
                <a:schemeClr val="bg1"/>
              </a:solidFill>
            </a:endParaRPr>
          </a:p>
          <a:p>
            <a:pPr marL="285750" indent="-285750" algn="l">
              <a:buFont typeface="Arial" panose="020B0604020202020204" pitchFamily="34" charset="0"/>
              <a:buChar char="•"/>
            </a:pPr>
            <a:r>
              <a:rPr lang="zh-CN" altLang="en-US" sz="1600">
                <a:solidFill>
                  <a:schemeClr val="bg1"/>
                </a:solidFill>
              </a:rPr>
              <a:t>在社区引入 </a:t>
            </a:r>
            <a:r>
              <a:rPr lang="en-US" altLang="zh-CN" sz="1600">
                <a:solidFill>
                  <a:schemeClr val="bg1"/>
                </a:solidFill>
              </a:rPr>
              <a:t>Pod affinity</a:t>
            </a:r>
            <a:r>
              <a:rPr lang="zh-CN" altLang="en-US" sz="1600">
                <a:solidFill>
                  <a:schemeClr val="bg1"/>
                </a:solidFill>
              </a:rPr>
              <a:t>之前，有同一个</a:t>
            </a:r>
            <a:r>
              <a:rPr lang="en-US" altLang="zh-CN" sz="1600">
                <a:solidFill>
                  <a:schemeClr val="bg1"/>
                </a:solidFill>
              </a:rPr>
              <a:t>Service</a:t>
            </a:r>
            <a:r>
              <a:rPr lang="zh-CN" altLang="en-US" sz="1600">
                <a:solidFill>
                  <a:schemeClr val="bg1"/>
                </a:solidFill>
              </a:rPr>
              <a:t>下的</a:t>
            </a:r>
            <a:r>
              <a:rPr lang="en-US" altLang="zh-CN" sz="1600">
                <a:solidFill>
                  <a:schemeClr val="bg1"/>
                </a:solidFill>
              </a:rPr>
              <a:t>RS</a:t>
            </a:r>
            <a:r>
              <a:rPr lang="zh-CN" altLang="en-US" sz="1600">
                <a:solidFill>
                  <a:schemeClr val="bg1"/>
                </a:solidFill>
              </a:rPr>
              <a:t>的</a:t>
            </a:r>
            <a:r>
              <a:rPr lang="en-US" altLang="zh-CN" sz="1600">
                <a:solidFill>
                  <a:schemeClr val="bg1"/>
                </a:solidFill>
              </a:rPr>
              <a:t>Pod</a:t>
            </a:r>
            <a:r>
              <a:rPr lang="zh-CN" altLang="en-US" sz="1600">
                <a:solidFill>
                  <a:schemeClr val="bg1"/>
                </a:solidFill>
              </a:rPr>
              <a:t>尽可能部署在不同的</a:t>
            </a:r>
            <a:r>
              <a:rPr lang="en-US" altLang="zh-CN" sz="1600">
                <a:solidFill>
                  <a:schemeClr val="bg1"/>
                </a:solidFill>
              </a:rPr>
              <a:t>Pod</a:t>
            </a:r>
            <a:r>
              <a:rPr lang="zh-CN" altLang="en-US" sz="1600">
                <a:solidFill>
                  <a:schemeClr val="bg1"/>
                </a:solidFill>
              </a:rPr>
              <a:t>上，在</a:t>
            </a:r>
            <a:r>
              <a:rPr lang="en-US" altLang="zh-CN" sz="1600">
                <a:solidFill>
                  <a:schemeClr val="bg1"/>
                </a:solidFill>
              </a:rPr>
              <a:t>node</a:t>
            </a:r>
            <a:r>
              <a:rPr lang="zh-CN" altLang="en-US" sz="1600">
                <a:solidFill>
                  <a:schemeClr val="bg1"/>
                </a:solidFill>
              </a:rPr>
              <a:t>做分散。</a:t>
            </a:r>
            <a:endParaRPr lang="en-US" altLang="zh-CN" sz="1600">
              <a:solidFill>
                <a:schemeClr val="bg1"/>
              </a:solidFill>
            </a:endParaRPr>
          </a:p>
          <a:p>
            <a:pPr marL="285750" indent="-285750" algn="l">
              <a:buFont typeface="Arial" panose="020B0604020202020204" pitchFamily="34" charset="0"/>
              <a:buChar char="•"/>
            </a:pPr>
            <a:r>
              <a:rPr lang="zh-CN" altLang="en-US" sz="1600">
                <a:solidFill>
                  <a:schemeClr val="bg1"/>
                </a:solidFill>
              </a:rPr>
              <a:t>节点亲和力和反亲和力</a:t>
            </a:r>
            <a:endParaRPr lang="en-US" altLang="zh-CN" sz="1600">
              <a:solidFill>
                <a:schemeClr val="bg1"/>
              </a:solidFill>
            </a:endParaRPr>
          </a:p>
          <a:p>
            <a:pPr marL="285750" indent="-285750" algn="l">
              <a:buFont typeface="Arial" panose="020B0604020202020204" pitchFamily="34" charset="0"/>
              <a:buChar char="•"/>
            </a:pPr>
            <a:endParaRPr lang="zh-CN" altLang="en-US" sz="1600">
              <a:solidFill>
                <a:schemeClr val="bg1"/>
              </a:solidFill>
            </a:endParaRPr>
          </a:p>
        </p:txBody>
      </p:sp>
    </p:spTree>
    <p:extLst>
      <p:ext uri="{BB962C8B-B14F-4D97-AF65-F5344CB8AC3E}">
        <p14:creationId xmlns:p14="http://schemas.microsoft.com/office/powerpoint/2010/main" val="1973169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9B452AB-73B6-487F-BEFC-66CECFA64A39}"/>
              </a:ext>
            </a:extLst>
          </p:cNvPr>
          <p:cNvSpPr txBox="1"/>
          <p:nvPr/>
        </p:nvSpPr>
        <p:spPr>
          <a:xfrm>
            <a:off x="1351722" y="1378226"/>
            <a:ext cx="1107996" cy="646331"/>
          </a:xfrm>
          <a:prstGeom prst="rect">
            <a:avLst/>
          </a:prstGeom>
          <a:noFill/>
        </p:spPr>
        <p:txBody>
          <a:bodyPr wrap="none" rtlCol="0">
            <a:spAutoFit/>
          </a:bodyPr>
          <a:lstStyle/>
          <a:p>
            <a:r>
              <a:rPr lang="zh-CN" altLang="en-US" sz="3600" b="1">
                <a:solidFill>
                  <a:schemeClr val="bg1"/>
                </a:solidFill>
              </a:rPr>
              <a:t>大纲</a:t>
            </a:r>
          </a:p>
        </p:txBody>
      </p:sp>
      <p:sp>
        <p:nvSpPr>
          <p:cNvPr id="3" name="文本框 2">
            <a:extLst>
              <a:ext uri="{FF2B5EF4-FFF2-40B4-BE49-F238E27FC236}">
                <a16:creationId xmlns:a16="http://schemas.microsoft.com/office/drawing/2014/main" id="{E471A7DF-0390-4EF7-BDEC-5FF1C8218D35}"/>
              </a:ext>
            </a:extLst>
          </p:cNvPr>
          <p:cNvSpPr txBox="1"/>
          <p:nvPr/>
        </p:nvSpPr>
        <p:spPr>
          <a:xfrm>
            <a:off x="2459718" y="2319437"/>
            <a:ext cx="5602816" cy="1754326"/>
          </a:xfrm>
          <a:prstGeom prst="rect">
            <a:avLst/>
          </a:prstGeom>
          <a:noFill/>
        </p:spPr>
        <p:txBody>
          <a:bodyPr wrap="none" rtlCol="0">
            <a:spAutoFit/>
          </a:bodyPr>
          <a:lstStyle/>
          <a:p>
            <a:pPr marL="571500" indent="-571500" algn="l">
              <a:buFont typeface="Arial" panose="020B0604020202020204" pitchFamily="34" charset="0"/>
              <a:buChar char="•"/>
            </a:pPr>
            <a:r>
              <a:rPr lang="en-US" altLang="zh-CN" sz="3600">
                <a:solidFill>
                  <a:schemeClr val="bg1"/>
                </a:solidFill>
              </a:rPr>
              <a:t>K8s</a:t>
            </a:r>
            <a:r>
              <a:rPr lang="zh-CN" altLang="en-US" sz="3600">
                <a:solidFill>
                  <a:schemeClr val="bg1"/>
                </a:solidFill>
              </a:rPr>
              <a:t>调度机制介绍</a:t>
            </a:r>
            <a:endParaRPr lang="en-US" altLang="zh-CN" sz="3600">
              <a:solidFill>
                <a:schemeClr val="bg1"/>
              </a:solidFill>
            </a:endParaRPr>
          </a:p>
          <a:p>
            <a:pPr marL="571500" indent="-571500" algn="l">
              <a:buFont typeface="Arial" panose="020B0604020202020204" pitchFamily="34" charset="0"/>
              <a:buChar char="•"/>
            </a:pPr>
            <a:r>
              <a:rPr lang="en-US" altLang="zh-CN" sz="3600">
                <a:solidFill>
                  <a:schemeClr val="bg1"/>
                </a:solidFill>
              </a:rPr>
              <a:t>K8s</a:t>
            </a:r>
            <a:r>
              <a:rPr lang="zh-CN" altLang="en-US" sz="3600">
                <a:solidFill>
                  <a:schemeClr val="bg1"/>
                </a:solidFill>
              </a:rPr>
              <a:t>中的调度策略和算法</a:t>
            </a:r>
            <a:endParaRPr lang="en-US" altLang="zh-CN" sz="3600">
              <a:solidFill>
                <a:schemeClr val="bg1"/>
              </a:solidFill>
            </a:endParaRPr>
          </a:p>
          <a:p>
            <a:pPr marL="571500" indent="-571500" algn="l">
              <a:buFont typeface="Arial" panose="020B0604020202020204" pitchFamily="34" charset="0"/>
              <a:buChar char="•"/>
            </a:pPr>
            <a:r>
              <a:rPr lang="en-US" altLang="zh-CN" sz="3600">
                <a:solidFill>
                  <a:srgbClr val="FFC000"/>
                </a:solidFill>
              </a:rPr>
              <a:t>K8s</a:t>
            </a:r>
            <a:r>
              <a:rPr lang="zh-CN" altLang="en-US" sz="3600">
                <a:solidFill>
                  <a:srgbClr val="FFC000"/>
                </a:solidFill>
              </a:rPr>
              <a:t>高级调度特性详解</a:t>
            </a:r>
          </a:p>
        </p:txBody>
      </p:sp>
    </p:spTree>
    <p:extLst>
      <p:ext uri="{BB962C8B-B14F-4D97-AF65-F5344CB8AC3E}">
        <p14:creationId xmlns:p14="http://schemas.microsoft.com/office/powerpoint/2010/main" val="3964425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7C5433D-D407-4376-A342-704951E6EF75}"/>
              </a:ext>
            </a:extLst>
          </p:cNvPr>
          <p:cNvSpPr txBox="1"/>
          <p:nvPr/>
        </p:nvSpPr>
        <p:spPr>
          <a:xfrm>
            <a:off x="268771" y="90619"/>
            <a:ext cx="4562467" cy="584775"/>
          </a:xfrm>
          <a:prstGeom prst="rect">
            <a:avLst/>
          </a:prstGeom>
          <a:noFill/>
        </p:spPr>
        <p:txBody>
          <a:bodyPr wrap="none" rtlCol="0">
            <a:spAutoFit/>
          </a:bodyPr>
          <a:lstStyle/>
          <a:p>
            <a:pPr algn="l"/>
            <a:r>
              <a:rPr lang="en-US" altLang="zh-CN" sz="3200" b="1">
                <a:solidFill>
                  <a:schemeClr val="bg1"/>
                </a:solidFill>
              </a:rPr>
              <a:t>K8s</a:t>
            </a:r>
            <a:r>
              <a:rPr lang="zh-CN" altLang="en-US" sz="3200" b="1">
                <a:solidFill>
                  <a:schemeClr val="bg1"/>
                </a:solidFill>
              </a:rPr>
              <a:t>中的</a:t>
            </a:r>
            <a:r>
              <a:rPr lang="en-US" altLang="zh-CN" sz="3200" b="1">
                <a:solidFill>
                  <a:schemeClr val="bg1"/>
                </a:solidFill>
              </a:rPr>
              <a:t>Label</a:t>
            </a:r>
            <a:r>
              <a:rPr lang="zh-CN" altLang="en-US" sz="3200" b="1">
                <a:solidFill>
                  <a:schemeClr val="bg1"/>
                </a:solidFill>
              </a:rPr>
              <a:t>与</a:t>
            </a:r>
            <a:r>
              <a:rPr lang="en-US" altLang="zh-CN" sz="3200" b="1">
                <a:solidFill>
                  <a:schemeClr val="bg1"/>
                </a:solidFill>
              </a:rPr>
              <a:t>Selector</a:t>
            </a:r>
            <a:endParaRPr lang="zh-CN" altLang="en-US" sz="3200" b="1">
              <a:solidFill>
                <a:schemeClr val="bg1"/>
              </a:solidFill>
            </a:endParaRPr>
          </a:p>
        </p:txBody>
      </p:sp>
      <p:sp>
        <p:nvSpPr>
          <p:cNvPr id="3" name="文本框 2">
            <a:extLst>
              <a:ext uri="{FF2B5EF4-FFF2-40B4-BE49-F238E27FC236}">
                <a16:creationId xmlns:a16="http://schemas.microsoft.com/office/drawing/2014/main" id="{2B05ECFD-B8BD-4EBA-87E7-7EF77BDBC6A9}"/>
              </a:ext>
            </a:extLst>
          </p:cNvPr>
          <p:cNvSpPr txBox="1"/>
          <p:nvPr/>
        </p:nvSpPr>
        <p:spPr>
          <a:xfrm>
            <a:off x="800100" y="1057275"/>
            <a:ext cx="6737742" cy="1815882"/>
          </a:xfrm>
          <a:prstGeom prst="rect">
            <a:avLst/>
          </a:prstGeom>
          <a:noFill/>
        </p:spPr>
        <p:txBody>
          <a:bodyPr wrap="none" rtlCol="0">
            <a:spAutoFit/>
          </a:bodyPr>
          <a:lstStyle/>
          <a:p>
            <a:pPr algn="l"/>
            <a:r>
              <a:rPr lang="zh-CN" altLang="en-US" sz="1600">
                <a:solidFill>
                  <a:schemeClr val="bg1"/>
                </a:solidFill>
              </a:rPr>
              <a:t>任意的</a:t>
            </a:r>
            <a:r>
              <a:rPr lang="en-US" altLang="zh-CN" sz="1600">
                <a:solidFill>
                  <a:schemeClr val="bg1"/>
                </a:solidFill>
              </a:rPr>
              <a:t>metadata</a:t>
            </a:r>
          </a:p>
          <a:p>
            <a:pPr marL="285750" indent="-285750" algn="l">
              <a:buFont typeface="Arial" panose="020B0604020202020204" pitchFamily="34" charset="0"/>
              <a:buChar char="•"/>
            </a:pPr>
            <a:r>
              <a:rPr lang="zh-CN" altLang="en-US" sz="1600">
                <a:solidFill>
                  <a:schemeClr val="bg1"/>
                </a:solidFill>
              </a:rPr>
              <a:t>所有的</a:t>
            </a:r>
            <a:r>
              <a:rPr lang="en-US" altLang="zh-CN" sz="1600">
                <a:solidFill>
                  <a:schemeClr val="bg1"/>
                </a:solidFill>
              </a:rPr>
              <a:t>K8s </a:t>
            </a:r>
            <a:r>
              <a:rPr lang="zh-CN" altLang="en-US" sz="1600">
                <a:solidFill>
                  <a:schemeClr val="bg1"/>
                </a:solidFill>
              </a:rPr>
              <a:t>都是有 </a:t>
            </a:r>
            <a:r>
              <a:rPr lang="en-US" altLang="zh-CN" sz="1600">
                <a:solidFill>
                  <a:schemeClr val="bg1"/>
                </a:solidFill>
              </a:rPr>
              <a:t>API</a:t>
            </a:r>
            <a:r>
              <a:rPr lang="zh-CN" altLang="en-US" sz="1600">
                <a:solidFill>
                  <a:schemeClr val="bg1"/>
                </a:solidFill>
              </a:rPr>
              <a:t>对象，都有</a:t>
            </a:r>
            <a:r>
              <a:rPr lang="en-US" altLang="zh-CN" sz="1600">
                <a:solidFill>
                  <a:schemeClr val="bg1"/>
                </a:solidFill>
              </a:rPr>
              <a:t>Label</a:t>
            </a:r>
            <a:r>
              <a:rPr lang="zh-CN" altLang="en-US" sz="1600">
                <a:solidFill>
                  <a:schemeClr val="bg1"/>
                </a:solidFill>
              </a:rPr>
              <a:t>通常用来标记身份；</a:t>
            </a:r>
            <a:endParaRPr lang="en-US" altLang="zh-CN" sz="1600">
              <a:solidFill>
                <a:schemeClr val="bg1"/>
              </a:solidFill>
            </a:endParaRPr>
          </a:p>
          <a:p>
            <a:pPr marL="742950" lvl="1" indent="-285750">
              <a:buFont typeface="Arial" panose="020B0604020202020204" pitchFamily="34" charset="0"/>
              <a:buChar char="•"/>
            </a:pPr>
            <a:r>
              <a:rPr lang="zh-CN" altLang="en-US" sz="1600">
                <a:solidFill>
                  <a:schemeClr val="bg1"/>
                </a:solidFill>
              </a:rPr>
              <a:t>比如：对一个</a:t>
            </a:r>
            <a:r>
              <a:rPr lang="en-US" altLang="zh-CN" sz="1600">
                <a:solidFill>
                  <a:schemeClr val="bg1"/>
                </a:solidFill>
              </a:rPr>
              <a:t>Pod</a:t>
            </a:r>
            <a:r>
              <a:rPr lang="zh-CN" altLang="en-US" sz="1600">
                <a:solidFill>
                  <a:schemeClr val="bg1"/>
                </a:solidFill>
              </a:rPr>
              <a:t>打上</a:t>
            </a:r>
            <a:r>
              <a:rPr lang="en-US" altLang="zh-CN" sz="1600">
                <a:solidFill>
                  <a:schemeClr val="bg1"/>
                </a:solidFill>
              </a:rPr>
              <a:t>label </a:t>
            </a:r>
            <a:r>
              <a:rPr lang="zh-CN" altLang="en-US" sz="1600">
                <a:solidFill>
                  <a:schemeClr val="bg1"/>
                </a:solidFill>
              </a:rPr>
              <a:t>来标记它属于哪个</a:t>
            </a:r>
            <a:endParaRPr lang="en-US" altLang="zh-CN" sz="1600">
              <a:solidFill>
                <a:schemeClr val="bg1"/>
              </a:solidFill>
            </a:endParaRPr>
          </a:p>
          <a:p>
            <a:pPr marL="742950" lvl="1" indent="-285750">
              <a:buFont typeface="Arial" panose="020B0604020202020204" pitchFamily="34" charset="0"/>
              <a:buChar char="•"/>
            </a:pPr>
            <a:r>
              <a:rPr lang="zh-CN" altLang="en-US" sz="1600">
                <a:solidFill>
                  <a:schemeClr val="bg1"/>
                </a:solidFill>
              </a:rPr>
              <a:t>分层打</a:t>
            </a:r>
            <a:r>
              <a:rPr lang="en-US" altLang="zh-CN" sz="1600">
                <a:solidFill>
                  <a:schemeClr val="bg1"/>
                </a:solidFill>
              </a:rPr>
              <a:t>label</a:t>
            </a:r>
          </a:p>
          <a:p>
            <a:pPr marL="742950" lvl="1" indent="-285750">
              <a:buFont typeface="Arial" panose="020B0604020202020204" pitchFamily="34" charset="0"/>
              <a:buChar char="•"/>
            </a:pPr>
            <a:r>
              <a:rPr lang="zh-CN" altLang="en-US" sz="1600">
                <a:solidFill>
                  <a:schemeClr val="bg1"/>
                </a:solidFill>
              </a:rPr>
              <a:t>再枚举等查询时，用</a:t>
            </a:r>
            <a:r>
              <a:rPr lang="en-US" altLang="zh-CN" sz="1600">
                <a:solidFill>
                  <a:schemeClr val="bg1"/>
                </a:solidFill>
              </a:rPr>
              <a:t>selector</a:t>
            </a:r>
            <a:r>
              <a:rPr lang="zh-CN" altLang="en-US" sz="1600">
                <a:solidFill>
                  <a:schemeClr val="bg1"/>
                </a:solidFill>
              </a:rPr>
              <a:t>做标记</a:t>
            </a:r>
            <a:endParaRPr lang="en-US" altLang="zh-CN" sz="1600">
              <a:solidFill>
                <a:schemeClr val="bg1"/>
              </a:solidFill>
            </a:endParaRPr>
          </a:p>
          <a:p>
            <a:pPr marL="285750" indent="-285750" algn="l">
              <a:buFont typeface="Arial" panose="020B0604020202020204" pitchFamily="34" charset="0"/>
              <a:buChar char="•"/>
            </a:pPr>
            <a:r>
              <a:rPr lang="zh-CN" altLang="en-US" sz="1600">
                <a:solidFill>
                  <a:schemeClr val="bg1"/>
                </a:solidFill>
              </a:rPr>
              <a:t>可以查询时用</a:t>
            </a:r>
            <a:r>
              <a:rPr lang="en-US" altLang="zh-CN" sz="1600">
                <a:solidFill>
                  <a:schemeClr val="bg1"/>
                </a:solidFill>
              </a:rPr>
              <a:t>selectors</a:t>
            </a:r>
            <a:r>
              <a:rPr lang="zh-CN" altLang="en-US" sz="1600">
                <a:solidFill>
                  <a:schemeClr val="bg1"/>
                </a:solidFill>
              </a:rPr>
              <a:t>来过滤</a:t>
            </a:r>
            <a:endParaRPr lang="en-US" altLang="zh-CN" sz="1600">
              <a:solidFill>
                <a:schemeClr val="bg1"/>
              </a:solidFill>
            </a:endParaRPr>
          </a:p>
          <a:p>
            <a:pPr marL="742950" lvl="1" indent="-285750">
              <a:buFont typeface="Arial" panose="020B0604020202020204" pitchFamily="34" charset="0"/>
              <a:buChar char="•"/>
            </a:pPr>
            <a:r>
              <a:rPr lang="zh-CN" altLang="en-US" sz="1600">
                <a:solidFill>
                  <a:schemeClr val="bg1"/>
                </a:solidFill>
              </a:rPr>
              <a:t>类似 </a:t>
            </a:r>
            <a:r>
              <a:rPr lang="en-US" altLang="zh-CN" sz="1600">
                <a:solidFill>
                  <a:schemeClr val="bg1"/>
                </a:solidFill>
              </a:rPr>
              <a:t>sql</a:t>
            </a:r>
            <a:r>
              <a:rPr lang="zh-CN" altLang="en-US" sz="1600">
                <a:solidFill>
                  <a:schemeClr val="bg1"/>
                </a:solidFill>
              </a:rPr>
              <a:t>的 ‘</a:t>
            </a:r>
            <a:r>
              <a:rPr lang="en-US" altLang="zh-CN" sz="1600">
                <a:solidFill>
                  <a:schemeClr val="bg1"/>
                </a:solidFill>
              </a:rPr>
              <a:t>select .. Where</a:t>
            </a:r>
            <a:r>
              <a:rPr lang="zh-CN" altLang="en-US" sz="1600">
                <a:solidFill>
                  <a:schemeClr val="bg1"/>
                </a:solidFill>
              </a:rPr>
              <a:t>’，当然它时一种非常松散的关联关系</a:t>
            </a:r>
          </a:p>
        </p:txBody>
      </p:sp>
      <p:pic>
        <p:nvPicPr>
          <p:cNvPr id="4" name="图片 3">
            <a:extLst>
              <a:ext uri="{FF2B5EF4-FFF2-40B4-BE49-F238E27FC236}">
                <a16:creationId xmlns:a16="http://schemas.microsoft.com/office/drawing/2014/main" id="{99271374-4924-4346-8338-D593BFA1633D}"/>
              </a:ext>
            </a:extLst>
          </p:cNvPr>
          <p:cNvPicPr>
            <a:picLocks noChangeAspect="1"/>
          </p:cNvPicPr>
          <p:nvPr/>
        </p:nvPicPr>
        <p:blipFill>
          <a:blip r:embed="rId2"/>
          <a:stretch>
            <a:fillRect/>
          </a:stretch>
        </p:blipFill>
        <p:spPr>
          <a:xfrm>
            <a:off x="2343150" y="3087138"/>
            <a:ext cx="6852553" cy="2713587"/>
          </a:xfrm>
          <a:prstGeom prst="rect">
            <a:avLst/>
          </a:prstGeom>
        </p:spPr>
      </p:pic>
    </p:spTree>
    <p:extLst>
      <p:ext uri="{BB962C8B-B14F-4D97-AF65-F5344CB8AC3E}">
        <p14:creationId xmlns:p14="http://schemas.microsoft.com/office/powerpoint/2010/main" val="2914777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75CB8D3-244D-4A3D-982A-85A2701DB4F1}"/>
              </a:ext>
            </a:extLst>
          </p:cNvPr>
          <p:cNvSpPr txBox="1"/>
          <p:nvPr/>
        </p:nvSpPr>
        <p:spPr>
          <a:xfrm>
            <a:off x="268771" y="90619"/>
            <a:ext cx="2690160" cy="584775"/>
          </a:xfrm>
          <a:prstGeom prst="rect">
            <a:avLst/>
          </a:prstGeom>
          <a:noFill/>
        </p:spPr>
        <p:txBody>
          <a:bodyPr wrap="none" rtlCol="0">
            <a:spAutoFit/>
          </a:bodyPr>
          <a:lstStyle/>
          <a:p>
            <a:pPr algn="l"/>
            <a:r>
              <a:rPr lang="en-US" altLang="zh-CN" sz="3200" b="1">
                <a:solidFill>
                  <a:schemeClr val="bg1"/>
                </a:solidFill>
              </a:rPr>
              <a:t>Node Affinity</a:t>
            </a:r>
          </a:p>
        </p:txBody>
      </p:sp>
      <p:sp>
        <p:nvSpPr>
          <p:cNvPr id="3" name="文本框 2">
            <a:extLst>
              <a:ext uri="{FF2B5EF4-FFF2-40B4-BE49-F238E27FC236}">
                <a16:creationId xmlns:a16="http://schemas.microsoft.com/office/drawing/2014/main" id="{2F3A4CD7-06DA-483F-8454-D423D4A93E4B}"/>
              </a:ext>
            </a:extLst>
          </p:cNvPr>
          <p:cNvSpPr txBox="1"/>
          <p:nvPr/>
        </p:nvSpPr>
        <p:spPr>
          <a:xfrm>
            <a:off x="268771" y="819150"/>
            <a:ext cx="6960560" cy="584775"/>
          </a:xfrm>
          <a:prstGeom prst="rect">
            <a:avLst/>
          </a:prstGeom>
          <a:noFill/>
        </p:spPr>
        <p:txBody>
          <a:bodyPr wrap="none" rtlCol="0">
            <a:spAutoFit/>
          </a:bodyPr>
          <a:lstStyle/>
          <a:p>
            <a:pPr algn="l"/>
            <a:r>
              <a:rPr lang="zh-CN" altLang="en-US" sz="1600">
                <a:solidFill>
                  <a:schemeClr val="bg1"/>
                </a:solidFill>
              </a:rPr>
              <a:t>让</a:t>
            </a:r>
            <a:r>
              <a:rPr lang="en-US" altLang="zh-CN" sz="1600">
                <a:solidFill>
                  <a:schemeClr val="bg1"/>
                </a:solidFill>
              </a:rPr>
              <a:t>Pod</a:t>
            </a:r>
            <a:r>
              <a:rPr lang="zh-CN" altLang="en-US" sz="1600">
                <a:solidFill>
                  <a:schemeClr val="bg1"/>
                </a:solidFill>
              </a:rPr>
              <a:t>再一组指定的</a:t>
            </a:r>
            <a:r>
              <a:rPr lang="en-US" altLang="zh-CN" sz="1600">
                <a:solidFill>
                  <a:schemeClr val="bg1"/>
                </a:solidFill>
              </a:rPr>
              <a:t>Node</a:t>
            </a:r>
            <a:r>
              <a:rPr lang="zh-CN" altLang="en-US" sz="1600">
                <a:solidFill>
                  <a:schemeClr val="bg1"/>
                </a:solidFill>
              </a:rPr>
              <a:t>上运行</a:t>
            </a:r>
            <a:endParaRPr lang="en-US" altLang="zh-CN" sz="1600">
              <a:solidFill>
                <a:schemeClr val="bg1"/>
              </a:solidFill>
            </a:endParaRPr>
          </a:p>
          <a:p>
            <a:pPr marL="285750" indent="-285750" algn="l">
              <a:buFont typeface="Arial" panose="020B0604020202020204" pitchFamily="34" charset="0"/>
              <a:buChar char="•"/>
            </a:pPr>
            <a:r>
              <a:rPr lang="zh-CN" altLang="en-US" sz="1600">
                <a:solidFill>
                  <a:schemeClr val="bg1"/>
                </a:solidFill>
              </a:rPr>
              <a:t>为了方便用户再创建</a:t>
            </a:r>
            <a:r>
              <a:rPr lang="en-US" altLang="zh-CN" sz="1600">
                <a:solidFill>
                  <a:schemeClr val="bg1"/>
                </a:solidFill>
              </a:rPr>
              <a:t>Pod</a:t>
            </a:r>
            <a:r>
              <a:rPr lang="zh-CN" altLang="en-US" sz="1600">
                <a:solidFill>
                  <a:schemeClr val="bg1"/>
                </a:solidFill>
              </a:rPr>
              <a:t>的时候指定</a:t>
            </a:r>
            <a:r>
              <a:rPr lang="en-US" altLang="zh-CN" sz="1600">
                <a:solidFill>
                  <a:schemeClr val="bg1"/>
                </a:solidFill>
              </a:rPr>
              <a:t>Pod</a:t>
            </a:r>
            <a:r>
              <a:rPr lang="zh-CN" altLang="en-US" sz="1600">
                <a:solidFill>
                  <a:schemeClr val="bg1"/>
                </a:solidFill>
              </a:rPr>
              <a:t>的运行再一组特定的</a:t>
            </a:r>
            <a:r>
              <a:rPr lang="en-US" altLang="zh-CN" sz="1600">
                <a:solidFill>
                  <a:schemeClr val="bg1"/>
                </a:solidFill>
              </a:rPr>
              <a:t>node</a:t>
            </a:r>
            <a:r>
              <a:rPr lang="zh-CN" altLang="en-US" sz="1600">
                <a:solidFill>
                  <a:schemeClr val="bg1"/>
                </a:solidFill>
              </a:rPr>
              <a:t>上面</a:t>
            </a:r>
          </a:p>
        </p:txBody>
      </p:sp>
      <p:pic>
        <p:nvPicPr>
          <p:cNvPr id="7" name="图片 6">
            <a:extLst>
              <a:ext uri="{FF2B5EF4-FFF2-40B4-BE49-F238E27FC236}">
                <a16:creationId xmlns:a16="http://schemas.microsoft.com/office/drawing/2014/main" id="{511FD688-C6FD-4C18-95B8-9C88C1254A63}"/>
              </a:ext>
            </a:extLst>
          </p:cNvPr>
          <p:cNvPicPr>
            <a:picLocks noChangeAspect="1"/>
          </p:cNvPicPr>
          <p:nvPr/>
        </p:nvPicPr>
        <p:blipFill>
          <a:blip r:embed="rId2"/>
          <a:stretch>
            <a:fillRect/>
          </a:stretch>
        </p:blipFill>
        <p:spPr>
          <a:xfrm>
            <a:off x="364021" y="1621902"/>
            <a:ext cx="7410452" cy="3442746"/>
          </a:xfrm>
          <a:prstGeom prst="rect">
            <a:avLst/>
          </a:prstGeom>
        </p:spPr>
      </p:pic>
      <p:pic>
        <p:nvPicPr>
          <p:cNvPr id="8" name="图片 7">
            <a:extLst>
              <a:ext uri="{FF2B5EF4-FFF2-40B4-BE49-F238E27FC236}">
                <a16:creationId xmlns:a16="http://schemas.microsoft.com/office/drawing/2014/main" id="{5D912177-1086-4775-BB55-B623AB978B14}"/>
              </a:ext>
            </a:extLst>
          </p:cNvPr>
          <p:cNvPicPr>
            <a:picLocks noChangeAspect="1"/>
          </p:cNvPicPr>
          <p:nvPr/>
        </p:nvPicPr>
        <p:blipFill>
          <a:blip r:embed="rId3"/>
          <a:stretch>
            <a:fillRect/>
          </a:stretch>
        </p:blipFill>
        <p:spPr>
          <a:xfrm>
            <a:off x="7774473" y="315036"/>
            <a:ext cx="4257143" cy="5685714"/>
          </a:xfrm>
          <a:prstGeom prst="rect">
            <a:avLst/>
          </a:prstGeom>
        </p:spPr>
      </p:pic>
    </p:spTree>
    <p:extLst>
      <p:ext uri="{BB962C8B-B14F-4D97-AF65-F5344CB8AC3E}">
        <p14:creationId xmlns:p14="http://schemas.microsoft.com/office/powerpoint/2010/main" val="241634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6F7FA04-FA87-40E3-B445-29CE90A6D3FF}"/>
              </a:ext>
            </a:extLst>
          </p:cNvPr>
          <p:cNvSpPr txBox="1"/>
          <p:nvPr/>
        </p:nvSpPr>
        <p:spPr>
          <a:xfrm>
            <a:off x="268771" y="90619"/>
            <a:ext cx="2398413" cy="584775"/>
          </a:xfrm>
          <a:prstGeom prst="rect">
            <a:avLst/>
          </a:prstGeom>
          <a:noFill/>
        </p:spPr>
        <p:txBody>
          <a:bodyPr wrap="none" rtlCol="0">
            <a:spAutoFit/>
          </a:bodyPr>
          <a:lstStyle/>
          <a:p>
            <a:pPr algn="l"/>
            <a:r>
              <a:rPr lang="en-US" altLang="zh-CN" sz="3200" b="1">
                <a:solidFill>
                  <a:schemeClr val="bg1"/>
                </a:solidFill>
              </a:rPr>
              <a:t>Pod Affinity</a:t>
            </a:r>
          </a:p>
        </p:txBody>
      </p:sp>
      <p:pic>
        <p:nvPicPr>
          <p:cNvPr id="3" name="图片 2">
            <a:extLst>
              <a:ext uri="{FF2B5EF4-FFF2-40B4-BE49-F238E27FC236}">
                <a16:creationId xmlns:a16="http://schemas.microsoft.com/office/drawing/2014/main" id="{85DE7DF8-2214-4306-BB0E-2DF46FAF5B68}"/>
              </a:ext>
            </a:extLst>
          </p:cNvPr>
          <p:cNvPicPr>
            <a:picLocks noChangeAspect="1"/>
          </p:cNvPicPr>
          <p:nvPr/>
        </p:nvPicPr>
        <p:blipFill>
          <a:blip r:embed="rId2"/>
          <a:stretch>
            <a:fillRect/>
          </a:stretch>
        </p:blipFill>
        <p:spPr>
          <a:xfrm>
            <a:off x="8015541" y="90619"/>
            <a:ext cx="4066667" cy="6200000"/>
          </a:xfrm>
          <a:prstGeom prst="rect">
            <a:avLst/>
          </a:prstGeom>
        </p:spPr>
      </p:pic>
      <p:pic>
        <p:nvPicPr>
          <p:cNvPr id="4" name="图片 3">
            <a:extLst>
              <a:ext uri="{FF2B5EF4-FFF2-40B4-BE49-F238E27FC236}">
                <a16:creationId xmlns:a16="http://schemas.microsoft.com/office/drawing/2014/main" id="{AEA584EB-A097-49A7-961C-1B6B0A79C821}"/>
              </a:ext>
            </a:extLst>
          </p:cNvPr>
          <p:cNvPicPr>
            <a:picLocks noChangeAspect="1"/>
          </p:cNvPicPr>
          <p:nvPr/>
        </p:nvPicPr>
        <p:blipFill>
          <a:blip r:embed="rId3"/>
          <a:stretch>
            <a:fillRect/>
          </a:stretch>
        </p:blipFill>
        <p:spPr>
          <a:xfrm>
            <a:off x="404560" y="2378156"/>
            <a:ext cx="7543800" cy="4033976"/>
          </a:xfrm>
          <a:prstGeom prst="rect">
            <a:avLst/>
          </a:prstGeom>
        </p:spPr>
      </p:pic>
      <p:sp>
        <p:nvSpPr>
          <p:cNvPr id="5" name="文本框 4">
            <a:extLst>
              <a:ext uri="{FF2B5EF4-FFF2-40B4-BE49-F238E27FC236}">
                <a16:creationId xmlns:a16="http://schemas.microsoft.com/office/drawing/2014/main" id="{571EB891-7C08-4C63-9A54-1BF3083B332D}"/>
              </a:ext>
            </a:extLst>
          </p:cNvPr>
          <p:cNvSpPr txBox="1"/>
          <p:nvPr/>
        </p:nvSpPr>
        <p:spPr>
          <a:xfrm>
            <a:off x="268771" y="819150"/>
            <a:ext cx="4440639" cy="830997"/>
          </a:xfrm>
          <a:prstGeom prst="rect">
            <a:avLst/>
          </a:prstGeom>
          <a:noFill/>
        </p:spPr>
        <p:txBody>
          <a:bodyPr wrap="none" rtlCol="0">
            <a:spAutoFit/>
          </a:bodyPr>
          <a:lstStyle/>
          <a:p>
            <a:pPr algn="l"/>
            <a:r>
              <a:rPr lang="zh-CN" altLang="en-US" sz="1600">
                <a:solidFill>
                  <a:schemeClr val="bg1"/>
                </a:solidFill>
              </a:rPr>
              <a:t>让</a:t>
            </a:r>
            <a:r>
              <a:rPr lang="en-US" altLang="zh-CN" sz="1600">
                <a:solidFill>
                  <a:schemeClr val="bg1"/>
                </a:solidFill>
              </a:rPr>
              <a:t>Pod</a:t>
            </a:r>
            <a:r>
              <a:rPr lang="zh-CN" altLang="en-US" sz="1600">
                <a:solidFill>
                  <a:schemeClr val="bg1"/>
                </a:solidFill>
              </a:rPr>
              <a:t>再一组指定的</a:t>
            </a:r>
            <a:r>
              <a:rPr lang="en-US" altLang="zh-CN" sz="1600">
                <a:solidFill>
                  <a:schemeClr val="bg1"/>
                </a:solidFill>
              </a:rPr>
              <a:t>Node</a:t>
            </a:r>
            <a:r>
              <a:rPr lang="zh-CN" altLang="en-US" sz="1600">
                <a:solidFill>
                  <a:schemeClr val="bg1"/>
                </a:solidFill>
              </a:rPr>
              <a:t>上运行</a:t>
            </a:r>
            <a:endParaRPr lang="en-US" altLang="zh-CN" sz="1600">
              <a:solidFill>
                <a:schemeClr val="bg1"/>
              </a:solidFill>
            </a:endParaRPr>
          </a:p>
          <a:p>
            <a:pPr marL="285750" indent="-285750" algn="l">
              <a:buFont typeface="Arial" panose="020B0604020202020204" pitchFamily="34" charset="0"/>
              <a:buChar char="•"/>
            </a:pPr>
            <a:r>
              <a:rPr lang="zh-CN" altLang="en-US" sz="1600">
                <a:solidFill>
                  <a:schemeClr val="bg1"/>
                </a:solidFill>
              </a:rPr>
              <a:t>匹配选取的一堆</a:t>
            </a:r>
            <a:r>
              <a:rPr lang="en-US" altLang="zh-CN" sz="1600">
                <a:solidFill>
                  <a:schemeClr val="bg1"/>
                </a:solidFill>
              </a:rPr>
              <a:t>Pod</a:t>
            </a:r>
          </a:p>
          <a:p>
            <a:pPr marL="285750" indent="-285750" algn="l">
              <a:buFont typeface="Arial" panose="020B0604020202020204" pitchFamily="34" charset="0"/>
              <a:buChar char="•"/>
            </a:pPr>
            <a:r>
              <a:rPr lang="zh-CN" altLang="en-US" sz="1600">
                <a:solidFill>
                  <a:schemeClr val="bg1"/>
                </a:solidFill>
              </a:rPr>
              <a:t>为了直接能够指定</a:t>
            </a:r>
            <a:r>
              <a:rPr lang="en-US" altLang="zh-CN" sz="1600">
                <a:solidFill>
                  <a:schemeClr val="bg1"/>
                </a:solidFill>
              </a:rPr>
              <a:t>Pod</a:t>
            </a:r>
            <a:r>
              <a:rPr lang="zh-CN" altLang="en-US" sz="1600">
                <a:solidFill>
                  <a:schemeClr val="bg1"/>
                </a:solidFill>
              </a:rPr>
              <a:t>直接的亲和和反亲和</a:t>
            </a:r>
            <a:endParaRPr lang="en-US" altLang="zh-CN" sz="1600">
              <a:solidFill>
                <a:schemeClr val="bg1"/>
              </a:solidFill>
            </a:endParaRPr>
          </a:p>
        </p:txBody>
      </p:sp>
    </p:spTree>
    <p:extLst>
      <p:ext uri="{BB962C8B-B14F-4D97-AF65-F5344CB8AC3E}">
        <p14:creationId xmlns:p14="http://schemas.microsoft.com/office/powerpoint/2010/main" val="3788627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81869F4-FDDA-4178-800B-2166D9A92E72}"/>
              </a:ext>
            </a:extLst>
          </p:cNvPr>
          <p:cNvSpPr txBox="1"/>
          <p:nvPr/>
        </p:nvSpPr>
        <p:spPr>
          <a:xfrm>
            <a:off x="268771" y="90619"/>
            <a:ext cx="2398413" cy="584775"/>
          </a:xfrm>
          <a:prstGeom prst="rect">
            <a:avLst/>
          </a:prstGeom>
          <a:noFill/>
        </p:spPr>
        <p:txBody>
          <a:bodyPr wrap="none" rtlCol="0">
            <a:spAutoFit/>
          </a:bodyPr>
          <a:lstStyle/>
          <a:p>
            <a:pPr algn="l"/>
            <a:r>
              <a:rPr lang="en-US" altLang="zh-CN" sz="3200" b="1">
                <a:solidFill>
                  <a:schemeClr val="bg1"/>
                </a:solidFill>
              </a:rPr>
              <a:t>Pod Affinity</a:t>
            </a:r>
          </a:p>
        </p:txBody>
      </p:sp>
      <p:sp>
        <p:nvSpPr>
          <p:cNvPr id="3" name="文本框 2">
            <a:extLst>
              <a:ext uri="{FF2B5EF4-FFF2-40B4-BE49-F238E27FC236}">
                <a16:creationId xmlns:a16="http://schemas.microsoft.com/office/drawing/2014/main" id="{0975D5DF-7422-471A-8A85-32FC248009FE}"/>
              </a:ext>
            </a:extLst>
          </p:cNvPr>
          <p:cNvSpPr txBox="1"/>
          <p:nvPr/>
        </p:nvSpPr>
        <p:spPr>
          <a:xfrm>
            <a:off x="268771" y="828675"/>
            <a:ext cx="5120312" cy="338554"/>
          </a:xfrm>
          <a:prstGeom prst="rect">
            <a:avLst/>
          </a:prstGeom>
          <a:noFill/>
        </p:spPr>
        <p:txBody>
          <a:bodyPr wrap="none" rtlCol="0">
            <a:spAutoFit/>
          </a:bodyPr>
          <a:lstStyle/>
          <a:p>
            <a:pPr algn="l"/>
            <a:r>
              <a:rPr lang="zh-CN" altLang="en-US" sz="1600">
                <a:solidFill>
                  <a:schemeClr val="bg1"/>
                </a:solidFill>
              </a:rPr>
              <a:t>让</a:t>
            </a:r>
            <a:r>
              <a:rPr lang="en-US" altLang="zh-CN" sz="1600">
                <a:solidFill>
                  <a:schemeClr val="bg1"/>
                </a:solidFill>
              </a:rPr>
              <a:t>Pod</a:t>
            </a:r>
            <a:r>
              <a:rPr lang="zh-CN" altLang="en-US" sz="1600">
                <a:solidFill>
                  <a:schemeClr val="bg1"/>
                </a:solidFill>
              </a:rPr>
              <a:t>与指定的</a:t>
            </a:r>
            <a:r>
              <a:rPr lang="en-US" altLang="zh-CN" sz="1600">
                <a:solidFill>
                  <a:schemeClr val="bg1"/>
                </a:solidFill>
              </a:rPr>
              <a:t>Service</a:t>
            </a:r>
            <a:r>
              <a:rPr lang="zh-CN" altLang="en-US" sz="1600">
                <a:solidFill>
                  <a:schemeClr val="bg1"/>
                </a:solidFill>
              </a:rPr>
              <a:t>的一组</a:t>
            </a:r>
            <a:r>
              <a:rPr lang="en-US" altLang="zh-CN" sz="1600">
                <a:solidFill>
                  <a:schemeClr val="bg1"/>
                </a:solidFill>
              </a:rPr>
              <a:t>Pod</a:t>
            </a:r>
            <a:r>
              <a:rPr lang="zh-CN" altLang="en-US" sz="1600">
                <a:solidFill>
                  <a:schemeClr val="bg1"/>
                </a:solidFill>
              </a:rPr>
              <a:t>再相同的</a:t>
            </a:r>
            <a:r>
              <a:rPr lang="en-US" altLang="zh-CN" sz="1600">
                <a:solidFill>
                  <a:schemeClr val="bg1"/>
                </a:solidFill>
              </a:rPr>
              <a:t>Node</a:t>
            </a:r>
            <a:r>
              <a:rPr lang="zh-CN" altLang="en-US" sz="1600">
                <a:solidFill>
                  <a:schemeClr val="bg1"/>
                </a:solidFill>
              </a:rPr>
              <a:t>上运行</a:t>
            </a:r>
          </a:p>
        </p:txBody>
      </p:sp>
      <p:pic>
        <p:nvPicPr>
          <p:cNvPr id="4" name="图片 3">
            <a:extLst>
              <a:ext uri="{FF2B5EF4-FFF2-40B4-BE49-F238E27FC236}">
                <a16:creationId xmlns:a16="http://schemas.microsoft.com/office/drawing/2014/main" id="{F6461939-89AE-4187-B4AB-243423A7AC62}"/>
              </a:ext>
            </a:extLst>
          </p:cNvPr>
          <p:cNvPicPr>
            <a:picLocks noChangeAspect="1"/>
          </p:cNvPicPr>
          <p:nvPr/>
        </p:nvPicPr>
        <p:blipFill>
          <a:blip r:embed="rId2"/>
          <a:stretch>
            <a:fillRect/>
          </a:stretch>
        </p:blipFill>
        <p:spPr>
          <a:xfrm>
            <a:off x="1123950" y="1320510"/>
            <a:ext cx="8343900" cy="3839218"/>
          </a:xfrm>
          <a:prstGeom prst="rect">
            <a:avLst/>
          </a:prstGeom>
        </p:spPr>
      </p:pic>
    </p:spTree>
    <p:extLst>
      <p:ext uri="{BB962C8B-B14F-4D97-AF65-F5344CB8AC3E}">
        <p14:creationId xmlns:p14="http://schemas.microsoft.com/office/powerpoint/2010/main" val="4034056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925DB91-9837-4C21-800C-A01E9883FAFE}"/>
              </a:ext>
            </a:extLst>
          </p:cNvPr>
          <p:cNvSpPr txBox="1"/>
          <p:nvPr/>
        </p:nvSpPr>
        <p:spPr>
          <a:xfrm>
            <a:off x="268771" y="90619"/>
            <a:ext cx="3374642" cy="584775"/>
          </a:xfrm>
          <a:prstGeom prst="rect">
            <a:avLst/>
          </a:prstGeom>
          <a:noFill/>
        </p:spPr>
        <p:txBody>
          <a:bodyPr wrap="none" rtlCol="0">
            <a:spAutoFit/>
          </a:bodyPr>
          <a:lstStyle/>
          <a:p>
            <a:pPr algn="l"/>
            <a:r>
              <a:rPr lang="en-US" altLang="zh-CN" sz="3200" b="1">
                <a:solidFill>
                  <a:schemeClr val="bg1"/>
                </a:solidFill>
              </a:rPr>
              <a:t>Pod Anti-Affinity</a:t>
            </a:r>
          </a:p>
        </p:txBody>
      </p:sp>
      <p:sp>
        <p:nvSpPr>
          <p:cNvPr id="3" name="文本框 2">
            <a:extLst>
              <a:ext uri="{FF2B5EF4-FFF2-40B4-BE49-F238E27FC236}">
                <a16:creationId xmlns:a16="http://schemas.microsoft.com/office/drawing/2014/main" id="{BE979CF8-4B8E-408B-A215-F8A981541D9D}"/>
              </a:ext>
            </a:extLst>
          </p:cNvPr>
          <p:cNvSpPr txBox="1"/>
          <p:nvPr/>
        </p:nvSpPr>
        <p:spPr>
          <a:xfrm>
            <a:off x="268771" y="828675"/>
            <a:ext cx="5120312" cy="338554"/>
          </a:xfrm>
          <a:prstGeom prst="rect">
            <a:avLst/>
          </a:prstGeom>
          <a:noFill/>
        </p:spPr>
        <p:txBody>
          <a:bodyPr wrap="none" rtlCol="0">
            <a:spAutoFit/>
          </a:bodyPr>
          <a:lstStyle/>
          <a:p>
            <a:pPr algn="l"/>
            <a:r>
              <a:rPr lang="zh-CN" altLang="en-US" sz="1600">
                <a:solidFill>
                  <a:schemeClr val="bg1"/>
                </a:solidFill>
              </a:rPr>
              <a:t>让</a:t>
            </a:r>
            <a:r>
              <a:rPr lang="en-US" altLang="zh-CN" sz="1600">
                <a:solidFill>
                  <a:schemeClr val="bg1"/>
                </a:solidFill>
              </a:rPr>
              <a:t>Pod</a:t>
            </a:r>
            <a:r>
              <a:rPr lang="zh-CN" altLang="en-US" sz="1600">
                <a:solidFill>
                  <a:schemeClr val="bg1"/>
                </a:solidFill>
              </a:rPr>
              <a:t>与指定的</a:t>
            </a:r>
            <a:r>
              <a:rPr lang="en-US" altLang="zh-CN" sz="1600">
                <a:solidFill>
                  <a:schemeClr val="bg1"/>
                </a:solidFill>
              </a:rPr>
              <a:t>Service</a:t>
            </a:r>
            <a:r>
              <a:rPr lang="zh-CN" altLang="en-US" sz="1600">
                <a:solidFill>
                  <a:schemeClr val="bg1"/>
                </a:solidFill>
              </a:rPr>
              <a:t>的一组</a:t>
            </a:r>
            <a:r>
              <a:rPr lang="en-US" altLang="zh-CN" sz="1600">
                <a:solidFill>
                  <a:schemeClr val="bg1"/>
                </a:solidFill>
              </a:rPr>
              <a:t>Pod</a:t>
            </a:r>
            <a:r>
              <a:rPr lang="zh-CN" altLang="en-US" sz="1600">
                <a:solidFill>
                  <a:schemeClr val="bg1"/>
                </a:solidFill>
              </a:rPr>
              <a:t>再相同的</a:t>
            </a:r>
            <a:r>
              <a:rPr lang="en-US" altLang="zh-CN" sz="1600">
                <a:solidFill>
                  <a:schemeClr val="bg1"/>
                </a:solidFill>
              </a:rPr>
              <a:t>Node</a:t>
            </a:r>
            <a:r>
              <a:rPr lang="zh-CN" altLang="en-US" sz="1600">
                <a:solidFill>
                  <a:schemeClr val="bg1"/>
                </a:solidFill>
              </a:rPr>
              <a:t>上运行</a:t>
            </a:r>
          </a:p>
        </p:txBody>
      </p:sp>
      <p:sp>
        <p:nvSpPr>
          <p:cNvPr id="4" name="文本框 3">
            <a:extLst>
              <a:ext uri="{FF2B5EF4-FFF2-40B4-BE49-F238E27FC236}">
                <a16:creationId xmlns:a16="http://schemas.microsoft.com/office/drawing/2014/main" id="{799C8461-CEA1-40B8-900C-DC7DBFA09761}"/>
              </a:ext>
            </a:extLst>
          </p:cNvPr>
          <p:cNvSpPr txBox="1"/>
          <p:nvPr/>
        </p:nvSpPr>
        <p:spPr>
          <a:xfrm>
            <a:off x="268771" y="1247775"/>
            <a:ext cx="8047396" cy="1815882"/>
          </a:xfrm>
          <a:prstGeom prst="rect">
            <a:avLst/>
          </a:prstGeom>
          <a:noFill/>
        </p:spPr>
        <p:txBody>
          <a:bodyPr wrap="none" rtlCol="0">
            <a:spAutoFit/>
          </a:bodyPr>
          <a:lstStyle/>
          <a:p>
            <a:pPr algn="l"/>
            <a:r>
              <a:rPr lang="en-US" altLang="zh-CN" sz="1600">
                <a:solidFill>
                  <a:schemeClr val="bg1"/>
                </a:solidFill>
              </a:rPr>
              <a:t>Pod</a:t>
            </a:r>
            <a:r>
              <a:rPr lang="zh-CN" altLang="en-US" sz="1600">
                <a:solidFill>
                  <a:schemeClr val="bg1"/>
                </a:solidFill>
              </a:rPr>
              <a:t>的反亲和力</a:t>
            </a:r>
            <a:endParaRPr lang="en-US" altLang="zh-CN" sz="1600">
              <a:solidFill>
                <a:schemeClr val="bg1"/>
              </a:solidFill>
            </a:endParaRPr>
          </a:p>
          <a:p>
            <a:pPr marL="285750" indent="-285750" algn="l">
              <a:buFont typeface="Arial" panose="020B0604020202020204" pitchFamily="34" charset="0"/>
              <a:buChar char="•"/>
            </a:pPr>
            <a:r>
              <a:rPr lang="zh-CN" altLang="en-US" sz="1600">
                <a:solidFill>
                  <a:schemeClr val="bg1"/>
                </a:solidFill>
              </a:rPr>
              <a:t>和亲和力内存结构一样，只不过是做调度行为时反过来的；</a:t>
            </a:r>
            <a:endParaRPr lang="en-US" altLang="zh-CN" sz="1600">
              <a:solidFill>
                <a:schemeClr val="bg1"/>
              </a:solidFill>
            </a:endParaRPr>
          </a:p>
          <a:p>
            <a:pPr marL="742950" lvl="1" indent="-285750">
              <a:buFont typeface="Arial" panose="020B0604020202020204" pitchFamily="34" charset="0"/>
              <a:buChar char="•"/>
            </a:pPr>
            <a:r>
              <a:rPr lang="zh-CN" altLang="en-US" sz="1600">
                <a:solidFill>
                  <a:schemeClr val="bg1"/>
                </a:solidFill>
              </a:rPr>
              <a:t>亲和力：匹配到的</a:t>
            </a:r>
            <a:r>
              <a:rPr lang="en-US" altLang="zh-CN" sz="1600">
                <a:solidFill>
                  <a:schemeClr val="bg1"/>
                </a:solidFill>
              </a:rPr>
              <a:t>Pod</a:t>
            </a:r>
            <a:r>
              <a:rPr lang="zh-CN" altLang="en-US" sz="1600">
                <a:solidFill>
                  <a:schemeClr val="bg1"/>
                </a:solidFill>
              </a:rPr>
              <a:t>在哪儿就调度在哪儿</a:t>
            </a:r>
            <a:endParaRPr lang="en-US" altLang="zh-CN" sz="1600">
              <a:solidFill>
                <a:schemeClr val="bg1"/>
              </a:solidFill>
            </a:endParaRPr>
          </a:p>
          <a:p>
            <a:pPr marL="742950" lvl="1" indent="-285750">
              <a:buFont typeface="Arial" panose="020B0604020202020204" pitchFamily="34" charset="0"/>
              <a:buChar char="•"/>
            </a:pPr>
            <a:r>
              <a:rPr lang="zh-CN" altLang="en-US" sz="1600">
                <a:solidFill>
                  <a:schemeClr val="bg1"/>
                </a:solidFill>
              </a:rPr>
              <a:t>反亲和力，匹配到的</a:t>
            </a:r>
            <a:r>
              <a:rPr lang="en-US" altLang="zh-CN" sz="1600">
                <a:solidFill>
                  <a:schemeClr val="bg1"/>
                </a:solidFill>
              </a:rPr>
              <a:t>Pod</a:t>
            </a:r>
            <a:r>
              <a:rPr lang="zh-CN" altLang="en-US" sz="1600">
                <a:solidFill>
                  <a:schemeClr val="bg1"/>
                </a:solidFill>
              </a:rPr>
              <a:t>，那个节点就会被排除（软性的会被打低分）</a:t>
            </a:r>
            <a:endParaRPr lang="en-US" altLang="zh-CN" sz="1600">
              <a:solidFill>
                <a:schemeClr val="bg1"/>
              </a:solidFill>
            </a:endParaRPr>
          </a:p>
          <a:p>
            <a:pPr marL="285750" indent="-285750" algn="l">
              <a:buFont typeface="Arial" panose="020B0604020202020204" pitchFamily="34" charset="0"/>
              <a:buChar char="•"/>
            </a:pPr>
            <a:r>
              <a:rPr lang="zh-CN" altLang="en-US" sz="1600">
                <a:solidFill>
                  <a:schemeClr val="bg1"/>
                </a:solidFill>
              </a:rPr>
              <a:t>场景：更多的是相同的应用、</a:t>
            </a:r>
            <a:r>
              <a:rPr lang="en-US" altLang="zh-CN" sz="1600">
                <a:solidFill>
                  <a:schemeClr val="bg1"/>
                </a:solidFill>
              </a:rPr>
              <a:t>workload</a:t>
            </a:r>
            <a:r>
              <a:rPr lang="zh-CN" altLang="en-US" sz="1600">
                <a:solidFill>
                  <a:schemeClr val="bg1"/>
                </a:solidFill>
              </a:rPr>
              <a:t>、自己的实例，尽量的分散；</a:t>
            </a:r>
            <a:endParaRPr lang="en-US" altLang="zh-CN" sz="1600">
              <a:solidFill>
                <a:schemeClr val="bg1"/>
              </a:solidFill>
            </a:endParaRPr>
          </a:p>
          <a:p>
            <a:pPr marL="742950" lvl="1" indent="-285750">
              <a:buFont typeface="Arial" panose="020B0604020202020204" pitchFamily="34" charset="0"/>
              <a:buChar char="•"/>
            </a:pPr>
            <a:r>
              <a:rPr lang="zh-CN" altLang="en-US" sz="1600">
                <a:solidFill>
                  <a:schemeClr val="bg1"/>
                </a:solidFill>
              </a:rPr>
              <a:t>如两个实例跑再不同的两个</a:t>
            </a:r>
            <a:r>
              <a:rPr lang="en-US" altLang="zh-CN" sz="1600">
                <a:solidFill>
                  <a:schemeClr val="bg1"/>
                </a:solidFill>
              </a:rPr>
              <a:t>zone </a:t>
            </a:r>
            <a:r>
              <a:rPr lang="zh-CN" altLang="en-US" sz="1600">
                <a:solidFill>
                  <a:schemeClr val="bg1"/>
                </a:solidFill>
              </a:rPr>
              <a:t>或 节点上，一个挂掉后，应用只受</a:t>
            </a:r>
            <a:r>
              <a:rPr lang="en-US" altLang="zh-CN" sz="1600">
                <a:solidFill>
                  <a:schemeClr val="bg1"/>
                </a:solidFill>
              </a:rPr>
              <a:t>50%</a:t>
            </a:r>
            <a:r>
              <a:rPr lang="zh-CN" altLang="en-US" sz="1600">
                <a:solidFill>
                  <a:schemeClr val="bg1"/>
                </a:solidFill>
              </a:rPr>
              <a:t>的影响</a:t>
            </a:r>
          </a:p>
          <a:p>
            <a:pPr marL="285750" indent="-285750" algn="l">
              <a:buFont typeface="Arial" panose="020B0604020202020204" pitchFamily="34" charset="0"/>
              <a:buChar char="•"/>
            </a:pPr>
            <a:endParaRPr lang="en-US" altLang="zh-CN" sz="1600">
              <a:solidFill>
                <a:schemeClr val="bg1"/>
              </a:solidFill>
            </a:endParaRPr>
          </a:p>
        </p:txBody>
      </p:sp>
      <p:pic>
        <p:nvPicPr>
          <p:cNvPr id="5" name="图片 4">
            <a:extLst>
              <a:ext uri="{FF2B5EF4-FFF2-40B4-BE49-F238E27FC236}">
                <a16:creationId xmlns:a16="http://schemas.microsoft.com/office/drawing/2014/main" id="{12B5167D-17AA-4412-AD8B-75AB397BE10A}"/>
              </a:ext>
            </a:extLst>
          </p:cNvPr>
          <p:cNvPicPr>
            <a:picLocks noChangeAspect="1"/>
          </p:cNvPicPr>
          <p:nvPr/>
        </p:nvPicPr>
        <p:blipFill>
          <a:blip r:embed="rId2"/>
          <a:stretch>
            <a:fillRect/>
          </a:stretch>
        </p:blipFill>
        <p:spPr>
          <a:xfrm>
            <a:off x="2352675" y="2982298"/>
            <a:ext cx="7700614" cy="3240799"/>
          </a:xfrm>
          <a:prstGeom prst="rect">
            <a:avLst/>
          </a:prstGeom>
        </p:spPr>
      </p:pic>
    </p:spTree>
    <p:extLst>
      <p:ext uri="{BB962C8B-B14F-4D97-AF65-F5344CB8AC3E}">
        <p14:creationId xmlns:p14="http://schemas.microsoft.com/office/powerpoint/2010/main" val="1759075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3E7C9AE-455D-44B1-B430-AAA8A3292CE6}"/>
              </a:ext>
            </a:extLst>
          </p:cNvPr>
          <p:cNvSpPr txBox="1"/>
          <p:nvPr/>
        </p:nvSpPr>
        <p:spPr>
          <a:xfrm>
            <a:off x="268771" y="90619"/>
            <a:ext cx="3687228" cy="646331"/>
          </a:xfrm>
          <a:prstGeom prst="rect">
            <a:avLst/>
          </a:prstGeom>
          <a:noFill/>
        </p:spPr>
        <p:txBody>
          <a:bodyPr wrap="none" rtlCol="0">
            <a:spAutoFit/>
          </a:bodyPr>
          <a:lstStyle/>
          <a:p>
            <a:r>
              <a:rPr lang="en-US" altLang="zh-CN" sz="3200" b="1">
                <a:solidFill>
                  <a:schemeClr val="bg1"/>
                </a:solidFill>
              </a:rPr>
              <a:t>Pod</a:t>
            </a:r>
            <a:r>
              <a:rPr lang="zh-CN" altLang="en-US" sz="3600" b="1">
                <a:solidFill>
                  <a:schemeClr val="bg1"/>
                </a:solidFill>
              </a:rPr>
              <a:t>污点和容忍度</a:t>
            </a:r>
          </a:p>
        </p:txBody>
      </p:sp>
      <p:pic>
        <p:nvPicPr>
          <p:cNvPr id="3" name="图片 2">
            <a:extLst>
              <a:ext uri="{FF2B5EF4-FFF2-40B4-BE49-F238E27FC236}">
                <a16:creationId xmlns:a16="http://schemas.microsoft.com/office/drawing/2014/main" id="{34B09ABE-6627-484A-8BB5-2BAA96C8DEA8}"/>
              </a:ext>
            </a:extLst>
          </p:cNvPr>
          <p:cNvPicPr>
            <a:picLocks noChangeAspect="1"/>
          </p:cNvPicPr>
          <p:nvPr/>
        </p:nvPicPr>
        <p:blipFill>
          <a:blip r:embed="rId2"/>
          <a:stretch>
            <a:fillRect/>
          </a:stretch>
        </p:blipFill>
        <p:spPr>
          <a:xfrm>
            <a:off x="1657350" y="1058001"/>
            <a:ext cx="8553450" cy="3478527"/>
          </a:xfrm>
          <a:prstGeom prst="rect">
            <a:avLst/>
          </a:prstGeom>
        </p:spPr>
      </p:pic>
      <p:sp>
        <p:nvSpPr>
          <p:cNvPr id="4" name="文本框 3">
            <a:extLst>
              <a:ext uri="{FF2B5EF4-FFF2-40B4-BE49-F238E27FC236}">
                <a16:creationId xmlns:a16="http://schemas.microsoft.com/office/drawing/2014/main" id="{18085D03-547E-4C54-886B-9390CB4A6AC6}"/>
              </a:ext>
            </a:extLst>
          </p:cNvPr>
          <p:cNvSpPr txBox="1"/>
          <p:nvPr/>
        </p:nvSpPr>
        <p:spPr>
          <a:xfrm>
            <a:off x="685800" y="4610100"/>
            <a:ext cx="3159839" cy="830997"/>
          </a:xfrm>
          <a:prstGeom prst="rect">
            <a:avLst/>
          </a:prstGeom>
          <a:noFill/>
        </p:spPr>
        <p:txBody>
          <a:bodyPr wrap="none" rtlCol="0">
            <a:spAutoFit/>
          </a:bodyPr>
          <a:lstStyle/>
          <a:p>
            <a:pPr algn="l"/>
            <a:r>
              <a:rPr lang="en-US" altLang="zh-CN" sz="1600">
                <a:solidFill>
                  <a:schemeClr val="bg1"/>
                </a:solidFill>
              </a:rPr>
              <a:t>Taints – tolerations</a:t>
            </a:r>
            <a:r>
              <a:rPr lang="zh-CN" altLang="en-US" sz="1600">
                <a:solidFill>
                  <a:schemeClr val="bg1"/>
                </a:solidFill>
              </a:rPr>
              <a:t>：</a:t>
            </a:r>
            <a:endParaRPr lang="en-US" altLang="zh-CN" sz="1600">
              <a:solidFill>
                <a:schemeClr val="bg1"/>
              </a:solidFill>
            </a:endParaRPr>
          </a:p>
          <a:p>
            <a:pPr marL="285750" indent="-285750" algn="l">
              <a:buFont typeface="Arial" panose="020B0604020202020204" pitchFamily="34" charset="0"/>
              <a:buChar char="•"/>
            </a:pPr>
            <a:r>
              <a:rPr lang="zh-CN" altLang="en-US" sz="1600">
                <a:solidFill>
                  <a:schemeClr val="bg1"/>
                </a:solidFill>
              </a:rPr>
              <a:t>来自</a:t>
            </a:r>
            <a:r>
              <a:rPr lang="en-US" altLang="zh-CN" sz="1600">
                <a:solidFill>
                  <a:schemeClr val="bg1"/>
                </a:solidFill>
              </a:rPr>
              <a:t>Node</a:t>
            </a:r>
            <a:r>
              <a:rPr lang="zh-CN" altLang="en-US" sz="1600">
                <a:solidFill>
                  <a:schemeClr val="bg1"/>
                </a:solidFill>
              </a:rPr>
              <a:t>的反亲和配置</a:t>
            </a:r>
            <a:endParaRPr lang="en-US" altLang="zh-CN" sz="1600">
              <a:solidFill>
                <a:schemeClr val="bg1"/>
              </a:solidFill>
            </a:endParaRPr>
          </a:p>
          <a:p>
            <a:pPr marL="285750" indent="-285750" algn="l">
              <a:buFont typeface="Arial" panose="020B0604020202020204" pitchFamily="34" charset="0"/>
              <a:buChar char="•"/>
            </a:pPr>
            <a:r>
              <a:rPr lang="en-US" altLang="zh-CN" sz="1600">
                <a:solidFill>
                  <a:schemeClr val="bg1"/>
                </a:solidFill>
              </a:rPr>
              <a:t>Node</a:t>
            </a:r>
            <a:r>
              <a:rPr lang="zh-CN" altLang="en-US" sz="1600">
                <a:solidFill>
                  <a:schemeClr val="bg1"/>
                </a:solidFill>
              </a:rPr>
              <a:t>主动标记要排斥哪些</a:t>
            </a:r>
            <a:r>
              <a:rPr lang="en-US" altLang="zh-CN" sz="1600">
                <a:solidFill>
                  <a:schemeClr val="bg1"/>
                </a:solidFill>
              </a:rPr>
              <a:t>Pod</a:t>
            </a:r>
          </a:p>
        </p:txBody>
      </p:sp>
    </p:spTree>
    <p:extLst>
      <p:ext uri="{BB962C8B-B14F-4D97-AF65-F5344CB8AC3E}">
        <p14:creationId xmlns:p14="http://schemas.microsoft.com/office/powerpoint/2010/main" val="3372276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AF4CFAE-4B2D-4307-A40A-78EB1914CB62}"/>
              </a:ext>
            </a:extLst>
          </p:cNvPr>
          <p:cNvSpPr txBox="1"/>
          <p:nvPr/>
        </p:nvSpPr>
        <p:spPr>
          <a:xfrm>
            <a:off x="268771" y="90619"/>
            <a:ext cx="3817071" cy="646331"/>
          </a:xfrm>
          <a:prstGeom prst="rect">
            <a:avLst/>
          </a:prstGeom>
          <a:noFill/>
        </p:spPr>
        <p:txBody>
          <a:bodyPr wrap="none" rtlCol="0">
            <a:spAutoFit/>
          </a:bodyPr>
          <a:lstStyle/>
          <a:p>
            <a:r>
              <a:rPr lang="zh-CN" altLang="en-US" sz="3200" b="1">
                <a:solidFill>
                  <a:schemeClr val="bg1"/>
                </a:solidFill>
              </a:rPr>
              <a:t>实战</a:t>
            </a:r>
            <a:r>
              <a:rPr lang="en-US" altLang="zh-CN" sz="3200" b="1">
                <a:solidFill>
                  <a:schemeClr val="bg1"/>
                </a:solidFill>
              </a:rPr>
              <a:t>-</a:t>
            </a:r>
            <a:r>
              <a:rPr lang="en-US" altLang="zh-CN" sz="3600" b="1">
                <a:solidFill>
                  <a:schemeClr val="bg1"/>
                </a:solidFill>
              </a:rPr>
              <a:t>nodeAffinity</a:t>
            </a:r>
            <a:endParaRPr lang="zh-CN" altLang="en-US" sz="3600" b="1">
              <a:solidFill>
                <a:schemeClr val="bg1"/>
              </a:solidFill>
            </a:endParaRPr>
          </a:p>
        </p:txBody>
      </p:sp>
      <p:pic>
        <p:nvPicPr>
          <p:cNvPr id="3" name="图片 2">
            <a:extLst>
              <a:ext uri="{FF2B5EF4-FFF2-40B4-BE49-F238E27FC236}">
                <a16:creationId xmlns:a16="http://schemas.microsoft.com/office/drawing/2014/main" id="{B52070AF-8FCB-4E4B-90B1-8D88EDD253AE}"/>
              </a:ext>
            </a:extLst>
          </p:cNvPr>
          <p:cNvPicPr>
            <a:picLocks noChangeAspect="1"/>
          </p:cNvPicPr>
          <p:nvPr/>
        </p:nvPicPr>
        <p:blipFill>
          <a:blip r:embed="rId2"/>
          <a:stretch>
            <a:fillRect/>
          </a:stretch>
        </p:blipFill>
        <p:spPr>
          <a:xfrm>
            <a:off x="774380" y="1102030"/>
            <a:ext cx="4419048" cy="4114286"/>
          </a:xfrm>
          <a:prstGeom prst="rect">
            <a:avLst/>
          </a:prstGeom>
        </p:spPr>
      </p:pic>
      <p:pic>
        <p:nvPicPr>
          <p:cNvPr id="4" name="图片 3">
            <a:extLst>
              <a:ext uri="{FF2B5EF4-FFF2-40B4-BE49-F238E27FC236}">
                <a16:creationId xmlns:a16="http://schemas.microsoft.com/office/drawing/2014/main" id="{F8B2AF94-7885-4417-BB73-CDD65B128146}"/>
              </a:ext>
            </a:extLst>
          </p:cNvPr>
          <p:cNvPicPr>
            <a:picLocks noChangeAspect="1"/>
          </p:cNvPicPr>
          <p:nvPr/>
        </p:nvPicPr>
        <p:blipFill>
          <a:blip r:embed="rId3"/>
          <a:stretch>
            <a:fillRect/>
          </a:stretch>
        </p:blipFill>
        <p:spPr>
          <a:xfrm>
            <a:off x="774380" y="5581396"/>
            <a:ext cx="9771428" cy="428571"/>
          </a:xfrm>
          <a:prstGeom prst="rect">
            <a:avLst/>
          </a:prstGeom>
        </p:spPr>
      </p:pic>
      <p:sp>
        <p:nvSpPr>
          <p:cNvPr id="5" name="文本框 4">
            <a:extLst>
              <a:ext uri="{FF2B5EF4-FFF2-40B4-BE49-F238E27FC236}">
                <a16:creationId xmlns:a16="http://schemas.microsoft.com/office/drawing/2014/main" id="{1B0D50A5-52A0-477D-B67D-20694FC06114}"/>
              </a:ext>
            </a:extLst>
          </p:cNvPr>
          <p:cNvSpPr txBox="1"/>
          <p:nvPr/>
        </p:nvSpPr>
        <p:spPr>
          <a:xfrm>
            <a:off x="5660094" y="1102030"/>
            <a:ext cx="2807179" cy="1631216"/>
          </a:xfrm>
          <a:prstGeom prst="rect">
            <a:avLst/>
          </a:prstGeom>
          <a:noFill/>
        </p:spPr>
        <p:txBody>
          <a:bodyPr wrap="none" rtlCol="0">
            <a:spAutoFit/>
          </a:bodyPr>
          <a:lstStyle/>
          <a:p>
            <a:pPr algn="l"/>
            <a:r>
              <a:rPr lang="zh-CN" altLang="en-US" sz="1600">
                <a:solidFill>
                  <a:schemeClr val="bg1"/>
                </a:solidFill>
              </a:rPr>
              <a:t>调度再 </a:t>
            </a:r>
            <a:r>
              <a:rPr lang="en-US" altLang="zh-CN" sz="1600">
                <a:solidFill>
                  <a:schemeClr val="bg1"/>
                </a:solidFill>
              </a:rPr>
              <a:t>k8s-node01</a:t>
            </a:r>
            <a:r>
              <a:rPr lang="zh-CN" altLang="en-US" sz="1600">
                <a:solidFill>
                  <a:schemeClr val="bg1"/>
                </a:solidFill>
              </a:rPr>
              <a:t>节点上</a:t>
            </a:r>
            <a:endParaRPr lang="en-US" altLang="zh-CN" sz="1600">
              <a:solidFill>
                <a:schemeClr val="bg1"/>
              </a:solidFill>
            </a:endParaRPr>
          </a:p>
          <a:p>
            <a:pPr marL="285750" indent="-285750" algn="l">
              <a:buFont typeface="Arial" panose="020B0604020202020204" pitchFamily="34" charset="0"/>
              <a:buChar char="•"/>
            </a:pPr>
            <a:r>
              <a:rPr lang="zh-CN" altLang="en-US" sz="1600">
                <a:solidFill>
                  <a:schemeClr val="bg1"/>
                </a:solidFill>
              </a:rPr>
              <a:t>也可以使用</a:t>
            </a:r>
            <a:endParaRPr lang="en-US" altLang="zh-CN" sz="1600">
              <a:solidFill>
                <a:schemeClr val="bg1"/>
              </a:solidFill>
            </a:endParaRPr>
          </a:p>
          <a:p>
            <a:pPr marL="742950" lvl="1" indent="-285750">
              <a:buFont typeface="Arial" panose="020B0604020202020204" pitchFamily="34" charset="0"/>
              <a:buChar char="•"/>
            </a:pPr>
            <a:r>
              <a:rPr lang="en-US" altLang="zh-CN" sz="1600">
                <a:solidFill>
                  <a:schemeClr val="bg1"/>
                </a:solidFill>
              </a:rPr>
              <a:t>nodeName</a:t>
            </a:r>
          </a:p>
          <a:p>
            <a:pPr marL="742950" lvl="1" indent="-285750">
              <a:buFont typeface="Arial" panose="020B0604020202020204" pitchFamily="34" charset="0"/>
              <a:buChar char="•"/>
            </a:pPr>
            <a:r>
              <a:rPr lang="en-US" altLang="zh-CN">
                <a:solidFill>
                  <a:schemeClr val="bg1"/>
                </a:solidFill>
              </a:rPr>
              <a:t>nodeSelector</a:t>
            </a:r>
          </a:p>
          <a:p>
            <a:pPr marL="742950" lvl="1" indent="-285750">
              <a:buFont typeface="Arial" panose="020B0604020202020204" pitchFamily="34" charset="0"/>
              <a:buChar char="•"/>
            </a:pPr>
            <a:r>
              <a:rPr lang="en-US" altLang="zh-CN">
                <a:solidFill>
                  <a:schemeClr val="bg1"/>
                </a:solidFill>
              </a:rPr>
              <a:t>Taints – tolerations</a:t>
            </a:r>
          </a:p>
          <a:p>
            <a:pPr marL="742950" lvl="1" indent="-285750">
              <a:buFont typeface="Arial" panose="020B0604020202020204" pitchFamily="34" charset="0"/>
              <a:buChar char="•"/>
            </a:pPr>
            <a:endParaRPr lang="zh-CN" altLang="en-US" sz="1600">
              <a:solidFill>
                <a:schemeClr val="bg1"/>
              </a:solidFill>
            </a:endParaRPr>
          </a:p>
        </p:txBody>
      </p:sp>
    </p:spTree>
    <p:extLst>
      <p:ext uri="{BB962C8B-B14F-4D97-AF65-F5344CB8AC3E}">
        <p14:creationId xmlns:p14="http://schemas.microsoft.com/office/powerpoint/2010/main" val="3420298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9D85DA8-0F79-4F62-AC72-4B74C159F97B}"/>
              </a:ext>
            </a:extLst>
          </p:cNvPr>
          <p:cNvSpPr txBox="1"/>
          <p:nvPr/>
        </p:nvSpPr>
        <p:spPr>
          <a:xfrm>
            <a:off x="602427" y="107577"/>
            <a:ext cx="10757647" cy="6001643"/>
          </a:xfrm>
          <a:prstGeom prst="rect">
            <a:avLst/>
          </a:prstGeom>
          <a:noFill/>
        </p:spPr>
        <p:txBody>
          <a:bodyPr wrap="square" rtlCol="0">
            <a:spAutoFit/>
          </a:bodyPr>
          <a:lstStyle/>
          <a:p>
            <a:r>
              <a:rPr lang="en-US" altLang="zh-CN" sz="1600">
                <a:solidFill>
                  <a:schemeClr val="bg1"/>
                </a:solidFill>
              </a:rPr>
              <a:t>         Apiserver k8s</a:t>
            </a:r>
            <a:r>
              <a:rPr lang="zh-CN" altLang="en-US" sz="1600">
                <a:solidFill>
                  <a:schemeClr val="bg1"/>
                </a:solidFill>
              </a:rPr>
              <a:t>现在的操作就是所有的读写都是通过</a:t>
            </a:r>
            <a:r>
              <a:rPr lang="en-US" altLang="zh-CN" sz="1600">
                <a:solidFill>
                  <a:schemeClr val="bg1"/>
                </a:solidFill>
              </a:rPr>
              <a:t>apiserver</a:t>
            </a:r>
            <a:r>
              <a:rPr lang="zh-CN" altLang="en-US" sz="1600">
                <a:solidFill>
                  <a:schemeClr val="bg1"/>
                </a:solidFill>
              </a:rPr>
              <a:t>，处理</a:t>
            </a:r>
            <a:r>
              <a:rPr lang="en-US" altLang="zh-CN" sz="1600">
                <a:solidFill>
                  <a:schemeClr val="bg1"/>
                </a:solidFill>
              </a:rPr>
              <a:t>apiserver</a:t>
            </a:r>
            <a:r>
              <a:rPr lang="zh-CN" altLang="en-US" sz="1600">
                <a:solidFill>
                  <a:schemeClr val="bg1"/>
                </a:solidFill>
              </a:rPr>
              <a:t>没有其他的组件操作</a:t>
            </a:r>
            <a:r>
              <a:rPr lang="en-US" altLang="zh-CN" sz="1600">
                <a:solidFill>
                  <a:schemeClr val="bg1"/>
                </a:solidFill>
              </a:rPr>
              <a:t>etcd</a:t>
            </a:r>
            <a:r>
              <a:rPr lang="zh-CN" altLang="en-US" sz="1600">
                <a:solidFill>
                  <a:schemeClr val="bg1"/>
                </a:solidFill>
              </a:rPr>
              <a:t>，所以就能保障</a:t>
            </a:r>
            <a:r>
              <a:rPr lang="en-US" altLang="zh-CN" sz="1600">
                <a:solidFill>
                  <a:schemeClr val="bg1"/>
                </a:solidFill>
              </a:rPr>
              <a:t>etcd</a:t>
            </a:r>
            <a:r>
              <a:rPr lang="zh-CN" altLang="en-US" sz="1600">
                <a:solidFill>
                  <a:schemeClr val="bg1"/>
                </a:solidFill>
              </a:rPr>
              <a:t>和</a:t>
            </a:r>
            <a:r>
              <a:rPr lang="en-US" altLang="zh-CN" sz="1600">
                <a:solidFill>
                  <a:schemeClr val="bg1"/>
                </a:solidFill>
              </a:rPr>
              <a:t>apiserver</a:t>
            </a:r>
            <a:r>
              <a:rPr lang="zh-CN" altLang="en-US" sz="1600">
                <a:solidFill>
                  <a:schemeClr val="bg1"/>
                </a:solidFill>
              </a:rPr>
              <a:t>数据是一致的；同时在</a:t>
            </a:r>
            <a:r>
              <a:rPr lang="en-US" altLang="zh-CN" sz="1600">
                <a:solidFill>
                  <a:schemeClr val="bg1"/>
                </a:solidFill>
              </a:rPr>
              <a:t>scheduler </a:t>
            </a:r>
            <a:r>
              <a:rPr lang="zh-CN" altLang="en-US" sz="1600">
                <a:solidFill>
                  <a:schemeClr val="bg1"/>
                </a:solidFill>
              </a:rPr>
              <a:t>通常叫做远端或</a:t>
            </a:r>
            <a:r>
              <a:rPr lang="en-US" altLang="zh-CN" sz="1600">
                <a:solidFill>
                  <a:schemeClr val="bg1"/>
                </a:solidFill>
              </a:rPr>
              <a:t>client</a:t>
            </a:r>
            <a:r>
              <a:rPr lang="zh-CN" altLang="en-US" sz="1600">
                <a:solidFill>
                  <a:schemeClr val="bg1"/>
                </a:solidFill>
              </a:rPr>
              <a:t>端的数据，在读和写数据的时候有一个版本号，在每次提交</a:t>
            </a:r>
            <a:r>
              <a:rPr lang="en-US" altLang="zh-CN" sz="1600">
                <a:solidFill>
                  <a:schemeClr val="bg1"/>
                </a:solidFill>
              </a:rPr>
              <a:t>apiserver</a:t>
            </a:r>
            <a:r>
              <a:rPr lang="zh-CN" altLang="en-US" sz="1600">
                <a:solidFill>
                  <a:schemeClr val="bg1"/>
                </a:solidFill>
              </a:rPr>
              <a:t>时会去做版本号的匹配，出现了不一致意味着</a:t>
            </a:r>
            <a:r>
              <a:rPr lang="en-US" altLang="zh-CN" sz="1600">
                <a:solidFill>
                  <a:schemeClr val="bg1"/>
                </a:solidFill>
              </a:rPr>
              <a:t>client</a:t>
            </a:r>
            <a:r>
              <a:rPr lang="zh-CN" altLang="en-US" sz="1600">
                <a:solidFill>
                  <a:schemeClr val="bg1"/>
                </a:solidFill>
              </a:rPr>
              <a:t>数据是老的，这时候直接从</a:t>
            </a:r>
            <a:r>
              <a:rPr lang="en-US" altLang="zh-CN" sz="1600">
                <a:solidFill>
                  <a:schemeClr val="bg1"/>
                </a:solidFill>
              </a:rPr>
              <a:t>server</a:t>
            </a:r>
            <a:r>
              <a:rPr lang="zh-CN" altLang="en-US" sz="1600">
                <a:solidFill>
                  <a:schemeClr val="bg1"/>
                </a:solidFill>
              </a:rPr>
              <a:t>端读取一遍数据吧本地的数据做更新；</a:t>
            </a:r>
            <a:r>
              <a:rPr lang="en-US" altLang="zh-CN" sz="1600">
                <a:solidFill>
                  <a:schemeClr val="bg1"/>
                </a:solidFill>
              </a:rPr>
              <a:t>scheduler</a:t>
            </a:r>
            <a:r>
              <a:rPr lang="zh-CN" altLang="en-US" sz="1600">
                <a:solidFill>
                  <a:schemeClr val="bg1"/>
                </a:solidFill>
              </a:rPr>
              <a:t>一般操作的是</a:t>
            </a:r>
            <a:r>
              <a:rPr lang="en-US" altLang="zh-CN" sz="1600">
                <a:solidFill>
                  <a:schemeClr val="bg1"/>
                </a:solidFill>
              </a:rPr>
              <a:t>kc</a:t>
            </a:r>
            <a:r>
              <a:rPr lang="zh-CN" altLang="en-US" sz="1600">
                <a:solidFill>
                  <a:schemeClr val="bg1"/>
                </a:solidFill>
              </a:rPr>
              <a:t>；</a:t>
            </a:r>
            <a:r>
              <a:rPr lang="en-US" altLang="zh-CN" sz="1600">
                <a:solidFill>
                  <a:schemeClr val="bg1"/>
                </a:solidFill>
              </a:rPr>
              <a:t> kc</a:t>
            </a:r>
            <a:r>
              <a:rPr lang="zh-CN" altLang="en-US" sz="1600">
                <a:solidFill>
                  <a:schemeClr val="bg1"/>
                </a:solidFill>
              </a:rPr>
              <a:t>和</a:t>
            </a:r>
            <a:r>
              <a:rPr lang="en-US" altLang="zh-CN" sz="1600">
                <a:solidFill>
                  <a:schemeClr val="bg1"/>
                </a:solidFill>
              </a:rPr>
              <a:t>apiserver</a:t>
            </a:r>
            <a:r>
              <a:rPr lang="zh-CN" altLang="en-US" sz="1600">
                <a:solidFill>
                  <a:schemeClr val="bg1"/>
                </a:solidFill>
              </a:rPr>
              <a:t>端同步，一旦发现不一致这次调度会被放弃。</a:t>
            </a:r>
            <a:endParaRPr lang="en-US" altLang="zh-CN" sz="1600">
              <a:solidFill>
                <a:schemeClr val="bg1"/>
              </a:solidFill>
            </a:endParaRPr>
          </a:p>
          <a:p>
            <a:r>
              <a:rPr lang="en-US" altLang="zh-CN" sz="1600">
                <a:solidFill>
                  <a:schemeClr val="bg1"/>
                </a:solidFill>
              </a:rPr>
              <a:t>      </a:t>
            </a:r>
          </a:p>
          <a:p>
            <a:r>
              <a:rPr lang="zh-CN" altLang="en-US" sz="1600">
                <a:solidFill>
                  <a:schemeClr val="bg1"/>
                </a:solidFill>
              </a:rPr>
              <a:t>硬亲和力 和 软亲和力区别</a:t>
            </a:r>
            <a:endParaRPr lang="en-US" altLang="zh-CN" sz="1600">
              <a:solidFill>
                <a:schemeClr val="bg1"/>
              </a:solidFill>
            </a:endParaRPr>
          </a:p>
          <a:p>
            <a:pPr marL="285750" indent="-285750">
              <a:buFont typeface="Arial" panose="020B0604020202020204" pitchFamily="34" charset="0"/>
              <a:buChar char="•"/>
            </a:pPr>
            <a:r>
              <a:rPr lang="zh-CN" altLang="en-US" sz="1600">
                <a:solidFill>
                  <a:schemeClr val="bg1"/>
                </a:solidFill>
              </a:rPr>
              <a:t>两大类的算法、策略的区别</a:t>
            </a:r>
            <a:endParaRPr lang="en-US" altLang="zh-CN" sz="1600">
              <a:solidFill>
                <a:schemeClr val="bg1"/>
              </a:solidFill>
            </a:endParaRPr>
          </a:p>
          <a:p>
            <a:pPr marL="285750" indent="-285750">
              <a:buFont typeface="Arial" panose="020B0604020202020204" pitchFamily="34" charset="0"/>
              <a:buChar char="•"/>
            </a:pPr>
            <a:r>
              <a:rPr lang="zh-CN" altLang="en-US" sz="1600">
                <a:solidFill>
                  <a:schemeClr val="bg1"/>
                </a:solidFill>
              </a:rPr>
              <a:t>语义上一定要保证亲和或者反亲和的符合要求的，一旦发现不匹配不满足要求的</a:t>
            </a:r>
            <a:r>
              <a:rPr lang="en-US" altLang="zh-CN" sz="1600">
                <a:solidFill>
                  <a:schemeClr val="bg1"/>
                </a:solidFill>
              </a:rPr>
              <a:t>node</a:t>
            </a:r>
            <a:r>
              <a:rPr lang="zh-CN" altLang="en-US" sz="1600">
                <a:solidFill>
                  <a:schemeClr val="bg1"/>
                </a:solidFill>
              </a:rPr>
              <a:t>都会被排除掉，对于软性区别只是出现在可选列表中如果</a:t>
            </a:r>
            <a:r>
              <a:rPr lang="en-US" altLang="zh-CN" sz="1600">
                <a:solidFill>
                  <a:schemeClr val="bg1"/>
                </a:solidFill>
              </a:rPr>
              <a:t>node</a:t>
            </a:r>
            <a:r>
              <a:rPr lang="zh-CN" altLang="en-US" sz="1600">
                <a:solidFill>
                  <a:schemeClr val="bg1"/>
                </a:solidFill>
              </a:rPr>
              <a:t>不能满足软性的亲和和反亲和会尽量的排到后面去，如果有其他更优的节点会往上调度，让一个没有还是可以调度的</a:t>
            </a:r>
            <a:endParaRPr lang="en-US" altLang="zh-CN" sz="1600">
              <a:solidFill>
                <a:schemeClr val="bg1"/>
              </a:solidFill>
            </a:endParaRPr>
          </a:p>
          <a:p>
            <a:pPr marL="285750" indent="-285750">
              <a:buFont typeface="Arial" panose="020B0604020202020204" pitchFamily="34" charset="0"/>
              <a:buChar char="•"/>
            </a:pPr>
            <a:r>
              <a:rPr lang="zh-CN" altLang="en-US" sz="1600">
                <a:solidFill>
                  <a:schemeClr val="bg1"/>
                </a:solidFill>
              </a:rPr>
              <a:t>如何选择硬性和软性，集群配置的算法权重如果软性的算法配置的很低基本不起作用，这个时候还想达到亲和和反亲和规则的分布只能选择硬性的亲和反亲和；</a:t>
            </a:r>
            <a:endParaRPr lang="en-US" altLang="zh-CN" sz="1600">
              <a:solidFill>
                <a:schemeClr val="bg1"/>
              </a:solidFill>
            </a:endParaRPr>
          </a:p>
          <a:p>
            <a:pPr marL="285750" indent="-285750">
              <a:buFont typeface="Arial" panose="020B0604020202020204" pitchFamily="34" charset="0"/>
              <a:buChar char="•"/>
            </a:pPr>
            <a:r>
              <a:rPr lang="zh-CN" altLang="en-US" sz="1600">
                <a:solidFill>
                  <a:schemeClr val="bg1"/>
                </a:solidFill>
              </a:rPr>
              <a:t>硬性的亲和很容易造成应用调度失败，就会选择软亲和（规则配置的并不是很合理）系统中总会过滤出不满足的，这时候选择软亲和的就能保障被调度下去</a:t>
            </a:r>
            <a:endParaRPr lang="en-US" altLang="zh-CN" sz="1600">
              <a:solidFill>
                <a:schemeClr val="bg1"/>
              </a:solidFill>
            </a:endParaRPr>
          </a:p>
          <a:p>
            <a:pPr marL="285750" indent="-285750">
              <a:buFont typeface="Arial" panose="020B0604020202020204" pitchFamily="34" charset="0"/>
              <a:buChar char="•"/>
            </a:pPr>
            <a:r>
              <a:rPr lang="zh-CN" altLang="en-US" sz="1600">
                <a:solidFill>
                  <a:schemeClr val="bg1"/>
                </a:solidFill>
              </a:rPr>
              <a:t>一般大家都希望应用分布在不同的节点，一般来说每个节点分布一个应用就可以，但是希望跨</a:t>
            </a:r>
            <a:r>
              <a:rPr lang="en-US" altLang="zh-CN" sz="1600">
                <a:solidFill>
                  <a:schemeClr val="bg1"/>
                </a:solidFill>
              </a:rPr>
              <a:t>AZ</a:t>
            </a:r>
            <a:r>
              <a:rPr lang="zh-CN" altLang="en-US" sz="1600">
                <a:solidFill>
                  <a:schemeClr val="bg1"/>
                </a:solidFill>
              </a:rPr>
              <a:t>的话，</a:t>
            </a:r>
            <a:r>
              <a:rPr lang="en-US" altLang="zh-CN" sz="1600">
                <a:solidFill>
                  <a:schemeClr val="bg1"/>
                </a:solidFill>
              </a:rPr>
              <a:t>AZ</a:t>
            </a:r>
            <a:r>
              <a:rPr lang="zh-CN" altLang="en-US" sz="1600">
                <a:solidFill>
                  <a:schemeClr val="bg1"/>
                </a:solidFill>
              </a:rPr>
              <a:t>内有多个节点，或者说</a:t>
            </a:r>
            <a:r>
              <a:rPr lang="en-US" altLang="zh-CN" sz="1600">
                <a:solidFill>
                  <a:schemeClr val="bg1"/>
                </a:solidFill>
              </a:rPr>
              <a:t>deployment</a:t>
            </a:r>
            <a:r>
              <a:rPr lang="zh-CN" altLang="en-US" sz="1600">
                <a:solidFill>
                  <a:schemeClr val="bg1"/>
                </a:solidFill>
              </a:rPr>
              <a:t>在</a:t>
            </a:r>
            <a:r>
              <a:rPr lang="en-US" altLang="zh-CN" sz="1600">
                <a:solidFill>
                  <a:schemeClr val="bg1"/>
                </a:solidFill>
              </a:rPr>
              <a:t>AZ</a:t>
            </a:r>
            <a:r>
              <a:rPr lang="zh-CN" altLang="en-US" sz="1600">
                <a:solidFill>
                  <a:schemeClr val="bg1"/>
                </a:solidFill>
              </a:rPr>
              <a:t>有多个</a:t>
            </a:r>
            <a:r>
              <a:rPr lang="en-US" altLang="zh-CN" sz="1600">
                <a:solidFill>
                  <a:schemeClr val="bg1"/>
                </a:solidFill>
              </a:rPr>
              <a:t>Pod</a:t>
            </a:r>
            <a:r>
              <a:rPr lang="zh-CN" altLang="en-US" sz="1600">
                <a:solidFill>
                  <a:schemeClr val="bg1"/>
                </a:solidFill>
              </a:rPr>
              <a:t>，如何在</a:t>
            </a:r>
            <a:r>
              <a:rPr lang="en-US" altLang="zh-CN" sz="1600">
                <a:solidFill>
                  <a:schemeClr val="bg1"/>
                </a:solidFill>
              </a:rPr>
              <a:t>AZ</a:t>
            </a:r>
            <a:r>
              <a:rPr lang="zh-CN" altLang="en-US" sz="1600">
                <a:solidFill>
                  <a:schemeClr val="bg1"/>
                </a:solidFill>
              </a:rPr>
              <a:t>级别设置反亲和的话，会造成每个</a:t>
            </a:r>
            <a:r>
              <a:rPr lang="en-US" altLang="zh-CN" sz="1600">
                <a:solidFill>
                  <a:schemeClr val="bg1"/>
                </a:solidFill>
              </a:rPr>
              <a:t>AZ</a:t>
            </a:r>
            <a:r>
              <a:rPr lang="zh-CN" altLang="en-US" sz="1600">
                <a:solidFill>
                  <a:schemeClr val="bg1"/>
                </a:solidFill>
              </a:rPr>
              <a:t>只有一个</a:t>
            </a:r>
            <a:r>
              <a:rPr lang="en-US" altLang="zh-CN" sz="1600">
                <a:solidFill>
                  <a:schemeClr val="bg1"/>
                </a:solidFill>
              </a:rPr>
              <a:t>Pod</a:t>
            </a:r>
            <a:r>
              <a:rPr lang="zh-CN" altLang="en-US" sz="1600">
                <a:solidFill>
                  <a:schemeClr val="bg1"/>
                </a:solidFill>
              </a:rPr>
              <a:t>，这个时候只能选取软性，调度的过程中不同的</a:t>
            </a:r>
            <a:r>
              <a:rPr lang="en-US" altLang="zh-CN" sz="1600">
                <a:solidFill>
                  <a:schemeClr val="bg1"/>
                </a:solidFill>
              </a:rPr>
              <a:t>AZ</a:t>
            </a:r>
            <a:r>
              <a:rPr lang="zh-CN" altLang="en-US" sz="1600">
                <a:solidFill>
                  <a:schemeClr val="bg1"/>
                </a:solidFill>
              </a:rPr>
              <a:t>中的</a:t>
            </a:r>
            <a:r>
              <a:rPr lang="en-US" altLang="zh-CN" sz="1600">
                <a:solidFill>
                  <a:schemeClr val="bg1"/>
                </a:solidFill>
              </a:rPr>
              <a:t>node</a:t>
            </a:r>
            <a:r>
              <a:rPr lang="zh-CN" altLang="en-US" sz="1600">
                <a:solidFill>
                  <a:schemeClr val="bg1"/>
                </a:solidFill>
              </a:rPr>
              <a:t>在每次调度会出现不同的评分，最后达到</a:t>
            </a:r>
            <a:r>
              <a:rPr lang="en-US" altLang="zh-CN" sz="1600">
                <a:solidFill>
                  <a:schemeClr val="bg1"/>
                </a:solidFill>
              </a:rPr>
              <a:t>pod</a:t>
            </a:r>
            <a:r>
              <a:rPr lang="zh-CN" altLang="en-US" sz="1600">
                <a:solidFill>
                  <a:schemeClr val="bg1"/>
                </a:solidFill>
              </a:rPr>
              <a:t>相对均匀的分布在</a:t>
            </a:r>
            <a:r>
              <a:rPr lang="en-US" altLang="zh-CN" sz="1600">
                <a:solidFill>
                  <a:schemeClr val="bg1"/>
                </a:solidFill>
              </a:rPr>
              <a:t>Pod</a:t>
            </a:r>
            <a:r>
              <a:rPr lang="zh-CN" altLang="en-US" sz="1600">
                <a:solidFill>
                  <a:schemeClr val="bg1"/>
                </a:solidFill>
              </a:rPr>
              <a:t>中</a:t>
            </a:r>
            <a:endParaRPr lang="en-US" altLang="zh-CN" sz="1600">
              <a:solidFill>
                <a:schemeClr val="bg1"/>
              </a:solidFill>
            </a:endParaRPr>
          </a:p>
          <a:p>
            <a:pPr marL="285750" indent="-285750">
              <a:buFont typeface="Arial" panose="020B0604020202020204" pitchFamily="34" charset="0"/>
              <a:buChar char="•"/>
            </a:pPr>
            <a:endParaRPr lang="en-US" altLang="zh-CN" sz="1600">
              <a:solidFill>
                <a:schemeClr val="bg1"/>
              </a:solidFill>
            </a:endParaRPr>
          </a:p>
          <a:p>
            <a:r>
              <a:rPr lang="en-US" altLang="zh-CN" sz="1600">
                <a:solidFill>
                  <a:schemeClr val="bg1"/>
                </a:solidFill>
              </a:rPr>
              <a:t>kube-scheduler</a:t>
            </a:r>
            <a:r>
              <a:rPr lang="zh-CN" altLang="en-US" sz="1600">
                <a:solidFill>
                  <a:schemeClr val="bg1"/>
                </a:solidFill>
              </a:rPr>
              <a:t>调度器重构</a:t>
            </a:r>
            <a:endParaRPr lang="en-US" altLang="zh-CN" sz="1600">
              <a:solidFill>
                <a:schemeClr val="bg1"/>
              </a:solidFill>
            </a:endParaRPr>
          </a:p>
          <a:p>
            <a:pPr marL="285750" indent="-285750">
              <a:buFont typeface="Arial" panose="020B0604020202020204" pitchFamily="34" charset="0"/>
              <a:buChar char="•"/>
            </a:pPr>
            <a:r>
              <a:rPr lang="zh-CN" altLang="en-US" sz="1600">
                <a:solidFill>
                  <a:schemeClr val="bg1"/>
                </a:solidFill>
              </a:rPr>
              <a:t>算法，随着功能的增加越来越多；典型的算法中亲和性最早都是没有的，没新开发一个功能都要将调度器加算法，社区在开发存储调度，在</a:t>
            </a:r>
            <a:r>
              <a:rPr lang="en-US" altLang="zh-CN" sz="1600">
                <a:solidFill>
                  <a:schemeClr val="bg1"/>
                </a:solidFill>
              </a:rPr>
              <a:t>scheduler</a:t>
            </a:r>
            <a:r>
              <a:rPr lang="zh-CN" altLang="en-US" sz="1600">
                <a:solidFill>
                  <a:schemeClr val="bg1"/>
                </a:solidFill>
              </a:rPr>
              <a:t>增加了很多逻辑，像集成</a:t>
            </a:r>
            <a:r>
              <a:rPr lang="en-US" altLang="zh-CN" sz="1600">
                <a:solidFill>
                  <a:schemeClr val="bg1"/>
                </a:solidFill>
              </a:rPr>
              <a:t>GPU</a:t>
            </a:r>
            <a:r>
              <a:rPr lang="zh-CN" altLang="en-US" sz="1600">
                <a:solidFill>
                  <a:schemeClr val="bg1"/>
                </a:solidFill>
              </a:rPr>
              <a:t>等支持都默认向调度器增加，没有解决便利的扩展性 ，第三方更容易开发调度器插件，未来像复杂的存储和异构的特殊资源，都可以通过插件实现，保障调度器更加轻量更容易维护；</a:t>
            </a:r>
            <a:endParaRPr lang="en-US" altLang="zh-CN" sz="1600">
              <a:solidFill>
                <a:schemeClr val="bg1"/>
              </a:solidFill>
            </a:endParaRPr>
          </a:p>
        </p:txBody>
      </p:sp>
    </p:spTree>
    <p:extLst>
      <p:ext uri="{BB962C8B-B14F-4D97-AF65-F5344CB8AC3E}">
        <p14:creationId xmlns:p14="http://schemas.microsoft.com/office/powerpoint/2010/main" val="2972519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9B452AB-73B6-487F-BEFC-66CECFA64A39}"/>
              </a:ext>
            </a:extLst>
          </p:cNvPr>
          <p:cNvSpPr txBox="1"/>
          <p:nvPr/>
        </p:nvSpPr>
        <p:spPr>
          <a:xfrm>
            <a:off x="1351722" y="1378226"/>
            <a:ext cx="1107996" cy="646331"/>
          </a:xfrm>
          <a:prstGeom prst="rect">
            <a:avLst/>
          </a:prstGeom>
          <a:noFill/>
        </p:spPr>
        <p:txBody>
          <a:bodyPr wrap="none" rtlCol="0">
            <a:spAutoFit/>
          </a:bodyPr>
          <a:lstStyle/>
          <a:p>
            <a:r>
              <a:rPr lang="zh-CN" altLang="en-US" sz="3600" b="1">
                <a:solidFill>
                  <a:schemeClr val="bg1"/>
                </a:solidFill>
              </a:rPr>
              <a:t>大纲</a:t>
            </a:r>
          </a:p>
        </p:txBody>
      </p:sp>
      <p:sp>
        <p:nvSpPr>
          <p:cNvPr id="3" name="文本框 2">
            <a:extLst>
              <a:ext uri="{FF2B5EF4-FFF2-40B4-BE49-F238E27FC236}">
                <a16:creationId xmlns:a16="http://schemas.microsoft.com/office/drawing/2014/main" id="{E471A7DF-0390-4EF7-BDEC-5FF1C8218D35}"/>
              </a:ext>
            </a:extLst>
          </p:cNvPr>
          <p:cNvSpPr txBox="1"/>
          <p:nvPr/>
        </p:nvSpPr>
        <p:spPr>
          <a:xfrm>
            <a:off x="2248752" y="2294385"/>
            <a:ext cx="5602816" cy="1754326"/>
          </a:xfrm>
          <a:prstGeom prst="rect">
            <a:avLst/>
          </a:prstGeom>
          <a:noFill/>
        </p:spPr>
        <p:txBody>
          <a:bodyPr wrap="none" rtlCol="0">
            <a:spAutoFit/>
          </a:bodyPr>
          <a:lstStyle/>
          <a:p>
            <a:pPr marL="571500" indent="-571500" algn="l">
              <a:buFont typeface="Arial" panose="020B0604020202020204" pitchFamily="34" charset="0"/>
              <a:buChar char="•"/>
            </a:pPr>
            <a:r>
              <a:rPr lang="en-US" altLang="zh-CN" sz="3600">
                <a:solidFill>
                  <a:srgbClr val="FFC000"/>
                </a:solidFill>
              </a:rPr>
              <a:t>K8s</a:t>
            </a:r>
            <a:r>
              <a:rPr lang="zh-CN" altLang="en-US" sz="3600">
                <a:solidFill>
                  <a:srgbClr val="FFC000"/>
                </a:solidFill>
              </a:rPr>
              <a:t>调度机制介绍</a:t>
            </a:r>
            <a:endParaRPr lang="en-US" altLang="zh-CN" sz="3600">
              <a:solidFill>
                <a:srgbClr val="FFC000"/>
              </a:solidFill>
            </a:endParaRPr>
          </a:p>
          <a:p>
            <a:pPr marL="571500" indent="-571500" algn="l">
              <a:buFont typeface="Arial" panose="020B0604020202020204" pitchFamily="34" charset="0"/>
              <a:buChar char="•"/>
            </a:pPr>
            <a:r>
              <a:rPr lang="en-US" altLang="zh-CN" sz="3600">
                <a:solidFill>
                  <a:schemeClr val="bg1"/>
                </a:solidFill>
              </a:rPr>
              <a:t>K8s</a:t>
            </a:r>
            <a:r>
              <a:rPr lang="zh-CN" altLang="en-US" sz="3600">
                <a:solidFill>
                  <a:schemeClr val="bg1"/>
                </a:solidFill>
              </a:rPr>
              <a:t>中的调度策略和算法</a:t>
            </a:r>
            <a:endParaRPr lang="en-US" altLang="zh-CN" sz="3600">
              <a:solidFill>
                <a:schemeClr val="bg1"/>
              </a:solidFill>
            </a:endParaRPr>
          </a:p>
          <a:p>
            <a:pPr marL="571500" indent="-571500" algn="l">
              <a:buFont typeface="Arial" panose="020B0604020202020204" pitchFamily="34" charset="0"/>
              <a:buChar char="•"/>
            </a:pPr>
            <a:r>
              <a:rPr lang="en-US" altLang="zh-CN" sz="3600">
                <a:solidFill>
                  <a:schemeClr val="bg1"/>
                </a:solidFill>
              </a:rPr>
              <a:t>K8s</a:t>
            </a:r>
            <a:r>
              <a:rPr lang="zh-CN" altLang="en-US" sz="3600">
                <a:solidFill>
                  <a:schemeClr val="bg1"/>
                </a:solidFill>
              </a:rPr>
              <a:t>高级调度特性详解</a:t>
            </a:r>
          </a:p>
        </p:txBody>
      </p:sp>
    </p:spTree>
    <p:extLst>
      <p:ext uri="{BB962C8B-B14F-4D97-AF65-F5344CB8AC3E}">
        <p14:creationId xmlns:p14="http://schemas.microsoft.com/office/powerpoint/2010/main" val="1207613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56817BE-F385-46E4-989E-BF0AA1F01923}"/>
              </a:ext>
            </a:extLst>
          </p:cNvPr>
          <p:cNvPicPr>
            <a:picLocks noChangeAspect="1"/>
          </p:cNvPicPr>
          <p:nvPr/>
        </p:nvPicPr>
        <p:blipFill>
          <a:blip r:embed="rId2"/>
          <a:stretch>
            <a:fillRect/>
          </a:stretch>
        </p:blipFill>
        <p:spPr>
          <a:xfrm>
            <a:off x="5547360" y="836567"/>
            <a:ext cx="5969364" cy="2366017"/>
          </a:xfrm>
          <a:prstGeom prst="rect">
            <a:avLst/>
          </a:prstGeom>
        </p:spPr>
      </p:pic>
      <p:sp>
        <p:nvSpPr>
          <p:cNvPr id="3" name="文本框 2">
            <a:extLst>
              <a:ext uri="{FF2B5EF4-FFF2-40B4-BE49-F238E27FC236}">
                <a16:creationId xmlns:a16="http://schemas.microsoft.com/office/drawing/2014/main" id="{2492B8BE-5CD3-47AA-8D0A-C4646EC3DBAB}"/>
              </a:ext>
            </a:extLst>
          </p:cNvPr>
          <p:cNvSpPr txBox="1"/>
          <p:nvPr/>
        </p:nvSpPr>
        <p:spPr>
          <a:xfrm>
            <a:off x="278296" y="251792"/>
            <a:ext cx="7172156" cy="584775"/>
          </a:xfrm>
          <a:prstGeom prst="rect">
            <a:avLst/>
          </a:prstGeom>
          <a:noFill/>
        </p:spPr>
        <p:txBody>
          <a:bodyPr wrap="none" rtlCol="0">
            <a:spAutoFit/>
          </a:bodyPr>
          <a:lstStyle/>
          <a:p>
            <a:pPr algn="l"/>
            <a:r>
              <a:rPr lang="en-US" altLang="zh-CN" sz="3200" b="1">
                <a:solidFill>
                  <a:schemeClr val="bg1"/>
                </a:solidFill>
              </a:rPr>
              <a:t>Scheduler</a:t>
            </a:r>
            <a:r>
              <a:rPr lang="zh-CN" altLang="en-US" sz="3200" b="1">
                <a:solidFill>
                  <a:schemeClr val="bg1"/>
                </a:solidFill>
              </a:rPr>
              <a:t> 为</a:t>
            </a:r>
            <a:r>
              <a:rPr lang="en-US" altLang="zh-CN" sz="3200" b="1">
                <a:solidFill>
                  <a:schemeClr val="bg1"/>
                </a:solidFill>
              </a:rPr>
              <a:t>Pod</a:t>
            </a:r>
            <a:r>
              <a:rPr lang="zh-CN" altLang="en-US" sz="3200" b="1">
                <a:solidFill>
                  <a:schemeClr val="bg1"/>
                </a:solidFill>
              </a:rPr>
              <a:t>找到一个合适的</a:t>
            </a:r>
            <a:r>
              <a:rPr lang="en-US" altLang="zh-CN" sz="3200" b="1">
                <a:solidFill>
                  <a:schemeClr val="bg1"/>
                </a:solidFill>
              </a:rPr>
              <a:t>Node</a:t>
            </a:r>
            <a:endParaRPr lang="zh-CN" altLang="en-US" sz="3200" b="1">
              <a:solidFill>
                <a:schemeClr val="bg1"/>
              </a:solidFill>
            </a:endParaRPr>
          </a:p>
        </p:txBody>
      </p:sp>
      <p:sp>
        <p:nvSpPr>
          <p:cNvPr id="4" name="文本框 3">
            <a:extLst>
              <a:ext uri="{FF2B5EF4-FFF2-40B4-BE49-F238E27FC236}">
                <a16:creationId xmlns:a16="http://schemas.microsoft.com/office/drawing/2014/main" id="{E55C0F32-0B7E-4A9A-A56E-6924AFFD161B}"/>
              </a:ext>
            </a:extLst>
          </p:cNvPr>
          <p:cNvSpPr txBox="1"/>
          <p:nvPr/>
        </p:nvSpPr>
        <p:spPr>
          <a:xfrm>
            <a:off x="359576" y="1852689"/>
            <a:ext cx="4679784" cy="2308324"/>
          </a:xfrm>
          <a:prstGeom prst="rect">
            <a:avLst/>
          </a:prstGeom>
          <a:noFill/>
        </p:spPr>
        <p:txBody>
          <a:bodyPr wrap="square" rtlCol="0">
            <a:spAutoFit/>
          </a:bodyPr>
          <a:lstStyle/>
          <a:p>
            <a:r>
              <a:rPr lang="zh-CN" altLang="en-US" sz="1600">
                <a:solidFill>
                  <a:schemeClr val="bg1"/>
                </a:solidFill>
              </a:rPr>
              <a:t>调度器</a:t>
            </a:r>
            <a:endParaRPr lang="en-US" altLang="zh-CN" sz="1600">
              <a:solidFill>
                <a:schemeClr val="bg1"/>
              </a:solidFill>
            </a:endParaRPr>
          </a:p>
          <a:p>
            <a:pPr marL="285750" indent="-285750">
              <a:buFont typeface="Arial" panose="020B0604020202020204" pitchFamily="34" charset="0"/>
              <a:buChar char="•"/>
            </a:pPr>
            <a:r>
              <a:rPr lang="zh-CN" altLang="en-US" sz="1600">
                <a:solidFill>
                  <a:schemeClr val="bg1"/>
                </a:solidFill>
              </a:rPr>
              <a:t>业界由很多的调度器，调度机制都很不一样</a:t>
            </a:r>
            <a:endParaRPr lang="en-US" altLang="zh-CN" sz="1600">
              <a:solidFill>
                <a:schemeClr val="bg1"/>
              </a:solidFill>
            </a:endParaRPr>
          </a:p>
          <a:p>
            <a:pPr marL="285750" indent="-285750">
              <a:buFont typeface="Arial" panose="020B0604020202020204" pitchFamily="34" charset="0"/>
              <a:buChar char="•"/>
            </a:pPr>
            <a:r>
              <a:rPr lang="zh-CN" altLang="en-US" sz="1600">
                <a:solidFill>
                  <a:schemeClr val="bg1"/>
                </a:solidFill>
              </a:rPr>
              <a:t>对与</a:t>
            </a:r>
            <a:r>
              <a:rPr lang="en-US" altLang="zh-CN" sz="1600">
                <a:solidFill>
                  <a:schemeClr val="bg1"/>
                </a:solidFill>
              </a:rPr>
              <a:t>K8s</a:t>
            </a:r>
            <a:r>
              <a:rPr lang="zh-CN" altLang="en-US" sz="1600">
                <a:solidFill>
                  <a:schemeClr val="bg1"/>
                </a:solidFill>
              </a:rPr>
              <a:t>而言，调度器处理的是</a:t>
            </a:r>
            <a:r>
              <a:rPr lang="en-US" altLang="zh-CN" sz="1600">
                <a:solidFill>
                  <a:schemeClr val="bg1"/>
                </a:solidFill>
              </a:rPr>
              <a:t>Pod</a:t>
            </a:r>
          </a:p>
          <a:p>
            <a:pPr marL="742950" lvl="1" indent="-285750">
              <a:buFont typeface="Arial" panose="020B0604020202020204" pitchFamily="34" charset="0"/>
              <a:buChar char="•"/>
            </a:pPr>
            <a:r>
              <a:rPr lang="zh-CN" altLang="en-US" sz="1600">
                <a:solidFill>
                  <a:schemeClr val="bg1"/>
                </a:solidFill>
              </a:rPr>
              <a:t>去集群中不断获取可用的节点</a:t>
            </a:r>
            <a:endParaRPr lang="en-US" altLang="zh-CN" sz="1600">
              <a:solidFill>
                <a:schemeClr val="bg1"/>
              </a:solidFill>
            </a:endParaRPr>
          </a:p>
          <a:p>
            <a:pPr marL="742950" lvl="1" indent="-285750">
              <a:buFont typeface="Arial" panose="020B0604020202020204" pitchFamily="34" charset="0"/>
              <a:buChar char="•"/>
            </a:pPr>
            <a:r>
              <a:rPr lang="zh-CN" altLang="en-US" sz="1600">
                <a:solidFill>
                  <a:schemeClr val="bg1"/>
                </a:solidFill>
              </a:rPr>
              <a:t>不断发现待调用的</a:t>
            </a:r>
            <a:r>
              <a:rPr lang="en-US" altLang="zh-CN" sz="1600">
                <a:solidFill>
                  <a:schemeClr val="bg1"/>
                </a:solidFill>
              </a:rPr>
              <a:t>Pod</a:t>
            </a:r>
            <a:r>
              <a:rPr lang="zh-CN" altLang="en-US" sz="1600">
                <a:solidFill>
                  <a:schemeClr val="bg1"/>
                </a:solidFill>
              </a:rPr>
              <a:t>，经过调度器处理调度到合适的节点。</a:t>
            </a:r>
            <a:endParaRPr lang="en-US" altLang="zh-CN" sz="1600">
              <a:solidFill>
                <a:schemeClr val="bg1"/>
              </a:solidFill>
            </a:endParaRPr>
          </a:p>
          <a:p>
            <a:pPr marL="285750" indent="-285750">
              <a:buFont typeface="Arial" panose="020B0604020202020204" pitchFamily="34" charset="0"/>
              <a:buChar char="•"/>
            </a:pPr>
            <a:r>
              <a:rPr lang="zh-CN" altLang="en-US" sz="1600">
                <a:solidFill>
                  <a:schemeClr val="bg1"/>
                </a:solidFill>
              </a:rPr>
              <a:t>对于</a:t>
            </a:r>
            <a:r>
              <a:rPr lang="en-US" altLang="zh-CN" sz="1600">
                <a:solidFill>
                  <a:schemeClr val="bg1"/>
                </a:solidFill>
              </a:rPr>
              <a:t>Pod</a:t>
            </a:r>
            <a:r>
              <a:rPr lang="zh-CN" altLang="en-US" sz="1600">
                <a:solidFill>
                  <a:schemeClr val="bg1"/>
                </a:solidFill>
              </a:rPr>
              <a:t>对象</a:t>
            </a:r>
            <a:endParaRPr lang="en-US" altLang="zh-CN" sz="1600">
              <a:solidFill>
                <a:schemeClr val="bg1"/>
              </a:solidFill>
            </a:endParaRPr>
          </a:p>
          <a:p>
            <a:pPr marL="742950" lvl="1" indent="-285750">
              <a:buFont typeface="Arial" panose="020B0604020202020204" pitchFamily="34" charset="0"/>
              <a:buChar char="•"/>
            </a:pPr>
            <a:r>
              <a:rPr lang="en-US" altLang="zh-CN" sz="1600">
                <a:solidFill>
                  <a:schemeClr val="bg1"/>
                </a:solidFill>
              </a:rPr>
              <a:t>Yaml </a:t>
            </a:r>
            <a:r>
              <a:rPr lang="zh-CN" altLang="en-US" sz="1600">
                <a:solidFill>
                  <a:schemeClr val="bg1"/>
                </a:solidFill>
              </a:rPr>
              <a:t>中的 </a:t>
            </a:r>
            <a:r>
              <a:rPr lang="en-US" altLang="zh-CN" sz="1600">
                <a:solidFill>
                  <a:schemeClr val="bg1"/>
                </a:solidFill>
              </a:rPr>
              <a:t>spec.nodename</a:t>
            </a:r>
            <a:r>
              <a:rPr lang="zh-CN" altLang="en-US" sz="1600">
                <a:solidFill>
                  <a:schemeClr val="bg1"/>
                </a:solidFill>
              </a:rPr>
              <a:t>字段经过调度器的处理之后，填上了一个对应</a:t>
            </a:r>
            <a:r>
              <a:rPr lang="en-US" altLang="zh-CN" sz="1600">
                <a:solidFill>
                  <a:schemeClr val="bg1"/>
                </a:solidFill>
              </a:rPr>
              <a:t>node</a:t>
            </a:r>
            <a:r>
              <a:rPr lang="zh-CN" altLang="en-US" sz="1600">
                <a:solidFill>
                  <a:schemeClr val="bg1"/>
                </a:solidFill>
              </a:rPr>
              <a:t>的值</a:t>
            </a:r>
            <a:endParaRPr lang="en-US" altLang="zh-CN" sz="1600">
              <a:solidFill>
                <a:schemeClr val="bg1"/>
              </a:solidFill>
            </a:endParaRPr>
          </a:p>
        </p:txBody>
      </p:sp>
      <p:pic>
        <p:nvPicPr>
          <p:cNvPr id="5" name="图片 4">
            <a:extLst>
              <a:ext uri="{FF2B5EF4-FFF2-40B4-BE49-F238E27FC236}">
                <a16:creationId xmlns:a16="http://schemas.microsoft.com/office/drawing/2014/main" id="{62DCEA74-3190-42B3-ADC3-C938E8E05F8B}"/>
              </a:ext>
            </a:extLst>
          </p:cNvPr>
          <p:cNvPicPr>
            <a:picLocks noChangeAspect="1"/>
          </p:cNvPicPr>
          <p:nvPr/>
        </p:nvPicPr>
        <p:blipFill>
          <a:blip r:embed="rId3"/>
          <a:stretch>
            <a:fillRect/>
          </a:stretch>
        </p:blipFill>
        <p:spPr>
          <a:xfrm>
            <a:off x="5547360" y="2701048"/>
            <a:ext cx="6594270" cy="3481354"/>
          </a:xfrm>
          <a:prstGeom prst="rect">
            <a:avLst/>
          </a:prstGeom>
        </p:spPr>
      </p:pic>
    </p:spTree>
    <p:extLst>
      <p:ext uri="{BB962C8B-B14F-4D97-AF65-F5344CB8AC3E}">
        <p14:creationId xmlns:p14="http://schemas.microsoft.com/office/powerpoint/2010/main" val="3194272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8F4F8A4-84CF-4B6F-B178-6B1E91FEEB06}"/>
              </a:ext>
            </a:extLst>
          </p:cNvPr>
          <p:cNvSpPr txBox="1"/>
          <p:nvPr/>
        </p:nvSpPr>
        <p:spPr>
          <a:xfrm>
            <a:off x="278296" y="251792"/>
            <a:ext cx="5966698" cy="584775"/>
          </a:xfrm>
          <a:prstGeom prst="rect">
            <a:avLst/>
          </a:prstGeom>
          <a:noFill/>
        </p:spPr>
        <p:txBody>
          <a:bodyPr wrap="none" rtlCol="0">
            <a:spAutoFit/>
          </a:bodyPr>
          <a:lstStyle/>
          <a:p>
            <a:pPr algn="l"/>
            <a:r>
              <a:rPr lang="en-US" altLang="zh-CN" sz="3200" b="1">
                <a:solidFill>
                  <a:schemeClr val="bg1"/>
                </a:solidFill>
              </a:rPr>
              <a:t>Kubernetes</a:t>
            </a:r>
            <a:r>
              <a:rPr lang="zh-CN" altLang="en-US" sz="3200" b="1">
                <a:solidFill>
                  <a:schemeClr val="bg1"/>
                </a:solidFill>
              </a:rPr>
              <a:t>的</a:t>
            </a:r>
            <a:r>
              <a:rPr lang="en-US" altLang="zh-CN" sz="3200" b="1">
                <a:solidFill>
                  <a:schemeClr val="bg1"/>
                </a:solidFill>
              </a:rPr>
              <a:t>Default scheduler</a:t>
            </a:r>
            <a:endParaRPr lang="zh-CN" altLang="en-US" sz="3200" b="1">
              <a:solidFill>
                <a:schemeClr val="bg1"/>
              </a:solidFill>
            </a:endParaRPr>
          </a:p>
        </p:txBody>
      </p:sp>
      <p:pic>
        <p:nvPicPr>
          <p:cNvPr id="3" name="图片 2">
            <a:extLst>
              <a:ext uri="{FF2B5EF4-FFF2-40B4-BE49-F238E27FC236}">
                <a16:creationId xmlns:a16="http://schemas.microsoft.com/office/drawing/2014/main" id="{2B40B4E0-17F4-4D24-B14F-1B7344D911B3}"/>
              </a:ext>
            </a:extLst>
          </p:cNvPr>
          <p:cNvPicPr>
            <a:picLocks noChangeAspect="1"/>
          </p:cNvPicPr>
          <p:nvPr/>
        </p:nvPicPr>
        <p:blipFill>
          <a:blip r:embed="rId2"/>
          <a:stretch>
            <a:fillRect/>
          </a:stretch>
        </p:blipFill>
        <p:spPr>
          <a:xfrm>
            <a:off x="1056639" y="1296040"/>
            <a:ext cx="5039362" cy="2027826"/>
          </a:xfrm>
          <a:prstGeom prst="rect">
            <a:avLst/>
          </a:prstGeom>
        </p:spPr>
      </p:pic>
      <p:pic>
        <p:nvPicPr>
          <p:cNvPr id="4" name="图片 3">
            <a:extLst>
              <a:ext uri="{FF2B5EF4-FFF2-40B4-BE49-F238E27FC236}">
                <a16:creationId xmlns:a16="http://schemas.microsoft.com/office/drawing/2014/main" id="{8C61F59B-3740-42B5-A425-D19C763BBE0E}"/>
              </a:ext>
            </a:extLst>
          </p:cNvPr>
          <p:cNvPicPr>
            <a:picLocks noChangeAspect="1"/>
          </p:cNvPicPr>
          <p:nvPr/>
        </p:nvPicPr>
        <p:blipFill>
          <a:blip r:embed="rId3"/>
          <a:stretch>
            <a:fillRect/>
          </a:stretch>
        </p:blipFill>
        <p:spPr>
          <a:xfrm>
            <a:off x="370832" y="3323866"/>
            <a:ext cx="6842768" cy="1829750"/>
          </a:xfrm>
          <a:prstGeom prst="rect">
            <a:avLst/>
          </a:prstGeom>
        </p:spPr>
      </p:pic>
      <p:sp>
        <p:nvSpPr>
          <p:cNvPr id="5" name="文本框 4">
            <a:extLst>
              <a:ext uri="{FF2B5EF4-FFF2-40B4-BE49-F238E27FC236}">
                <a16:creationId xmlns:a16="http://schemas.microsoft.com/office/drawing/2014/main" id="{29B58544-C3D4-417B-B94E-FBD356C15CC2}"/>
              </a:ext>
            </a:extLst>
          </p:cNvPr>
          <p:cNvSpPr txBox="1"/>
          <p:nvPr/>
        </p:nvSpPr>
        <p:spPr>
          <a:xfrm>
            <a:off x="7061200" y="1750744"/>
            <a:ext cx="4470400" cy="830997"/>
          </a:xfrm>
          <a:prstGeom prst="rect">
            <a:avLst/>
          </a:prstGeom>
          <a:noFill/>
        </p:spPr>
        <p:txBody>
          <a:bodyPr wrap="square" rtlCol="0">
            <a:spAutoFit/>
          </a:bodyPr>
          <a:lstStyle/>
          <a:p>
            <a:pPr marL="285750" indent="-285750" algn="l">
              <a:buFont typeface="Arial" panose="020B0604020202020204" pitchFamily="34" charset="0"/>
              <a:buChar char="•"/>
            </a:pPr>
            <a:r>
              <a:rPr lang="zh-CN" altLang="en-US" sz="1600">
                <a:solidFill>
                  <a:schemeClr val="bg1"/>
                </a:solidFill>
              </a:rPr>
              <a:t>基于队列的调度器</a:t>
            </a:r>
            <a:endParaRPr lang="en-US" altLang="zh-CN" sz="1600">
              <a:solidFill>
                <a:schemeClr val="bg1"/>
              </a:solidFill>
            </a:endParaRPr>
          </a:p>
          <a:p>
            <a:pPr marL="285750" indent="-285750" algn="l">
              <a:buFont typeface="Arial" panose="020B0604020202020204" pitchFamily="34" charset="0"/>
              <a:buChar char="•"/>
            </a:pPr>
            <a:r>
              <a:rPr lang="zh-CN" altLang="en-US" sz="1600">
                <a:solidFill>
                  <a:schemeClr val="bg1"/>
                </a:solidFill>
              </a:rPr>
              <a:t>一次调度一个</a:t>
            </a:r>
            <a:r>
              <a:rPr lang="en-US" altLang="zh-CN" sz="1600">
                <a:solidFill>
                  <a:schemeClr val="bg1"/>
                </a:solidFill>
              </a:rPr>
              <a:t>Pod</a:t>
            </a:r>
          </a:p>
          <a:p>
            <a:pPr marL="285750" indent="-285750" algn="l">
              <a:buFont typeface="Arial" panose="020B0604020202020204" pitchFamily="34" charset="0"/>
              <a:buChar char="•"/>
            </a:pPr>
            <a:r>
              <a:rPr lang="zh-CN" altLang="en-US" sz="1600">
                <a:solidFill>
                  <a:schemeClr val="bg1"/>
                </a:solidFill>
              </a:rPr>
              <a:t>只处理调度阶段，调度时刻全局最优</a:t>
            </a:r>
          </a:p>
        </p:txBody>
      </p:sp>
    </p:spTree>
    <p:extLst>
      <p:ext uri="{BB962C8B-B14F-4D97-AF65-F5344CB8AC3E}">
        <p14:creationId xmlns:p14="http://schemas.microsoft.com/office/powerpoint/2010/main" val="502670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A94EBC3-433A-4BD1-9052-DA2EC5F588C9}"/>
              </a:ext>
            </a:extLst>
          </p:cNvPr>
          <p:cNvSpPr txBox="1"/>
          <p:nvPr/>
        </p:nvSpPr>
        <p:spPr>
          <a:xfrm>
            <a:off x="278296" y="251792"/>
            <a:ext cx="3877985" cy="584775"/>
          </a:xfrm>
          <a:prstGeom prst="rect">
            <a:avLst/>
          </a:prstGeom>
          <a:noFill/>
        </p:spPr>
        <p:txBody>
          <a:bodyPr wrap="none" rtlCol="0">
            <a:spAutoFit/>
          </a:bodyPr>
          <a:lstStyle/>
          <a:p>
            <a:pPr algn="l"/>
            <a:r>
              <a:rPr lang="zh-CN" altLang="en-US" sz="3200" b="1">
                <a:solidFill>
                  <a:schemeClr val="bg1"/>
                </a:solidFill>
              </a:rPr>
              <a:t>从外部流程看调度器</a:t>
            </a:r>
          </a:p>
        </p:txBody>
      </p:sp>
      <p:pic>
        <p:nvPicPr>
          <p:cNvPr id="3" name="图片 2">
            <a:extLst>
              <a:ext uri="{FF2B5EF4-FFF2-40B4-BE49-F238E27FC236}">
                <a16:creationId xmlns:a16="http://schemas.microsoft.com/office/drawing/2014/main" id="{B1AB4ADB-3F21-444C-9789-713A4A6378F1}"/>
              </a:ext>
            </a:extLst>
          </p:cNvPr>
          <p:cNvPicPr>
            <a:picLocks noChangeAspect="1"/>
          </p:cNvPicPr>
          <p:nvPr/>
        </p:nvPicPr>
        <p:blipFill>
          <a:blip r:embed="rId2"/>
          <a:stretch>
            <a:fillRect/>
          </a:stretch>
        </p:blipFill>
        <p:spPr>
          <a:xfrm>
            <a:off x="2391842" y="2099310"/>
            <a:ext cx="7408315" cy="3641090"/>
          </a:xfrm>
          <a:prstGeom prst="rect">
            <a:avLst/>
          </a:prstGeom>
        </p:spPr>
      </p:pic>
      <p:sp>
        <p:nvSpPr>
          <p:cNvPr id="4" name="文本框 3">
            <a:extLst>
              <a:ext uri="{FF2B5EF4-FFF2-40B4-BE49-F238E27FC236}">
                <a16:creationId xmlns:a16="http://schemas.microsoft.com/office/drawing/2014/main" id="{94C827BF-861D-4FAD-94AB-2572065E24FE}"/>
              </a:ext>
            </a:extLst>
          </p:cNvPr>
          <p:cNvSpPr txBox="1"/>
          <p:nvPr/>
        </p:nvSpPr>
        <p:spPr>
          <a:xfrm>
            <a:off x="369736" y="1117600"/>
            <a:ext cx="3328155" cy="338554"/>
          </a:xfrm>
          <a:prstGeom prst="rect">
            <a:avLst/>
          </a:prstGeom>
          <a:noFill/>
        </p:spPr>
        <p:txBody>
          <a:bodyPr wrap="none" rtlCol="0">
            <a:spAutoFit/>
          </a:bodyPr>
          <a:lstStyle/>
          <a:p>
            <a:pPr algn="l"/>
            <a:r>
              <a:rPr lang="zh-CN" altLang="en-US" sz="1600">
                <a:solidFill>
                  <a:schemeClr val="bg1"/>
                </a:solidFill>
              </a:rPr>
              <a:t>从</a:t>
            </a:r>
            <a:r>
              <a:rPr lang="en-US" altLang="zh-CN" sz="1600">
                <a:solidFill>
                  <a:schemeClr val="bg1"/>
                </a:solidFill>
              </a:rPr>
              <a:t>Pod</a:t>
            </a:r>
            <a:r>
              <a:rPr lang="zh-CN" altLang="en-US" sz="1600">
                <a:solidFill>
                  <a:schemeClr val="bg1"/>
                </a:solidFill>
              </a:rPr>
              <a:t>创建开始，到</a:t>
            </a:r>
            <a:r>
              <a:rPr lang="en-US" altLang="zh-CN" sz="1600">
                <a:solidFill>
                  <a:schemeClr val="bg1"/>
                </a:solidFill>
              </a:rPr>
              <a:t>Pod</a:t>
            </a:r>
            <a:r>
              <a:rPr lang="zh-CN" altLang="en-US" sz="1600">
                <a:solidFill>
                  <a:schemeClr val="bg1"/>
                </a:solidFill>
              </a:rPr>
              <a:t>被</a:t>
            </a:r>
            <a:r>
              <a:rPr lang="en-US" altLang="zh-CN" sz="1600">
                <a:solidFill>
                  <a:schemeClr val="bg1"/>
                </a:solidFill>
              </a:rPr>
              <a:t>Bind</a:t>
            </a:r>
            <a:r>
              <a:rPr lang="zh-CN" altLang="en-US" sz="1600">
                <a:solidFill>
                  <a:schemeClr val="bg1"/>
                </a:solidFill>
              </a:rPr>
              <a:t>结束</a:t>
            </a:r>
          </a:p>
        </p:txBody>
      </p:sp>
    </p:spTree>
    <p:extLst>
      <p:ext uri="{BB962C8B-B14F-4D97-AF65-F5344CB8AC3E}">
        <p14:creationId xmlns:p14="http://schemas.microsoft.com/office/powerpoint/2010/main" val="129431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80A7A81-670D-4670-880B-358F56542BBB}"/>
              </a:ext>
            </a:extLst>
          </p:cNvPr>
          <p:cNvSpPr txBox="1"/>
          <p:nvPr/>
        </p:nvSpPr>
        <p:spPr>
          <a:xfrm>
            <a:off x="278296" y="251792"/>
            <a:ext cx="3467616" cy="584775"/>
          </a:xfrm>
          <a:prstGeom prst="rect">
            <a:avLst/>
          </a:prstGeom>
          <a:noFill/>
        </p:spPr>
        <p:txBody>
          <a:bodyPr wrap="none" rtlCol="0">
            <a:spAutoFit/>
          </a:bodyPr>
          <a:lstStyle/>
          <a:p>
            <a:pPr algn="l"/>
            <a:r>
              <a:rPr lang="zh-CN" altLang="en-US" sz="3200" b="1">
                <a:solidFill>
                  <a:schemeClr val="bg1"/>
                </a:solidFill>
              </a:rPr>
              <a:t>调度器的内部流程</a:t>
            </a:r>
          </a:p>
        </p:txBody>
      </p:sp>
      <p:pic>
        <p:nvPicPr>
          <p:cNvPr id="3" name="图片 2">
            <a:extLst>
              <a:ext uri="{FF2B5EF4-FFF2-40B4-BE49-F238E27FC236}">
                <a16:creationId xmlns:a16="http://schemas.microsoft.com/office/drawing/2014/main" id="{BEA5D62A-6E48-4632-A5A5-97D505E55567}"/>
              </a:ext>
            </a:extLst>
          </p:cNvPr>
          <p:cNvPicPr>
            <a:picLocks noChangeAspect="1"/>
          </p:cNvPicPr>
          <p:nvPr/>
        </p:nvPicPr>
        <p:blipFill>
          <a:blip r:embed="rId2"/>
          <a:stretch>
            <a:fillRect/>
          </a:stretch>
        </p:blipFill>
        <p:spPr>
          <a:xfrm>
            <a:off x="6634480" y="1170697"/>
            <a:ext cx="4348480" cy="4293086"/>
          </a:xfrm>
          <a:prstGeom prst="rect">
            <a:avLst/>
          </a:prstGeom>
        </p:spPr>
      </p:pic>
      <p:sp>
        <p:nvSpPr>
          <p:cNvPr id="4" name="文本框 3">
            <a:extLst>
              <a:ext uri="{FF2B5EF4-FFF2-40B4-BE49-F238E27FC236}">
                <a16:creationId xmlns:a16="http://schemas.microsoft.com/office/drawing/2014/main" id="{1226D941-A91B-4E3F-AA74-776E3AD4EBC2}"/>
              </a:ext>
            </a:extLst>
          </p:cNvPr>
          <p:cNvSpPr txBox="1"/>
          <p:nvPr/>
        </p:nvSpPr>
        <p:spPr>
          <a:xfrm>
            <a:off x="609601" y="1255137"/>
            <a:ext cx="5872480" cy="2062103"/>
          </a:xfrm>
          <a:prstGeom prst="rect">
            <a:avLst/>
          </a:prstGeom>
          <a:noFill/>
        </p:spPr>
        <p:txBody>
          <a:bodyPr wrap="square" rtlCol="0">
            <a:spAutoFit/>
          </a:bodyPr>
          <a:lstStyle/>
          <a:p>
            <a:pPr marL="285750" indent="-285750" algn="l">
              <a:buFont typeface="Arial" panose="020B0604020202020204" pitchFamily="34" charset="0"/>
              <a:buChar char="•"/>
            </a:pPr>
            <a:r>
              <a:rPr lang="zh-CN" altLang="en-US" sz="1600">
                <a:solidFill>
                  <a:schemeClr val="bg1"/>
                </a:solidFill>
              </a:rPr>
              <a:t>通过</a:t>
            </a:r>
            <a:r>
              <a:rPr lang="en-US" altLang="zh-CN" sz="1600">
                <a:solidFill>
                  <a:schemeClr val="bg1"/>
                </a:solidFill>
              </a:rPr>
              <a:t>nodeLister</a:t>
            </a:r>
            <a:r>
              <a:rPr lang="zh-CN" altLang="en-US" sz="1600">
                <a:solidFill>
                  <a:schemeClr val="bg1"/>
                </a:solidFill>
              </a:rPr>
              <a:t>获取所有节点信息；</a:t>
            </a:r>
            <a:endParaRPr lang="en-US" altLang="zh-CN" sz="1600">
              <a:solidFill>
                <a:schemeClr val="bg1"/>
              </a:solidFill>
            </a:endParaRPr>
          </a:p>
          <a:p>
            <a:pPr marL="285750" indent="-285750" algn="l">
              <a:buFont typeface="Arial" panose="020B0604020202020204" pitchFamily="34" charset="0"/>
              <a:buChar char="•"/>
            </a:pPr>
            <a:r>
              <a:rPr lang="zh-CN" altLang="en-US" sz="1600">
                <a:solidFill>
                  <a:schemeClr val="bg1"/>
                </a:solidFill>
              </a:rPr>
              <a:t>整合 </a:t>
            </a:r>
            <a:r>
              <a:rPr lang="en-US" altLang="zh-CN" sz="1600">
                <a:solidFill>
                  <a:schemeClr val="bg1"/>
                </a:solidFill>
              </a:rPr>
              <a:t>scheduled Pods </a:t>
            </a:r>
            <a:r>
              <a:rPr lang="zh-CN" altLang="en-US" sz="1600">
                <a:solidFill>
                  <a:schemeClr val="bg1"/>
                </a:solidFill>
              </a:rPr>
              <a:t>和 </a:t>
            </a:r>
            <a:r>
              <a:rPr lang="en-US" altLang="zh-CN" sz="1600">
                <a:solidFill>
                  <a:schemeClr val="bg1"/>
                </a:solidFill>
              </a:rPr>
              <a:t>assume pods</a:t>
            </a:r>
            <a:r>
              <a:rPr lang="zh-CN" altLang="en-US" sz="1600">
                <a:solidFill>
                  <a:schemeClr val="bg1"/>
                </a:solidFill>
              </a:rPr>
              <a:t>，合并到</a:t>
            </a:r>
            <a:r>
              <a:rPr lang="en-US" altLang="zh-CN" sz="1600">
                <a:solidFill>
                  <a:schemeClr val="bg1"/>
                </a:solidFill>
              </a:rPr>
              <a:t>pods</a:t>
            </a:r>
            <a:r>
              <a:rPr lang="zh-CN" altLang="en-US" sz="1600">
                <a:solidFill>
                  <a:schemeClr val="bg1"/>
                </a:solidFill>
              </a:rPr>
              <a:t>，作为所有已调度</a:t>
            </a:r>
            <a:r>
              <a:rPr lang="en-US" altLang="zh-CN" sz="1600">
                <a:solidFill>
                  <a:schemeClr val="bg1"/>
                </a:solidFill>
              </a:rPr>
              <a:t>Pod</a:t>
            </a:r>
            <a:r>
              <a:rPr lang="zh-CN" altLang="en-US" sz="1600">
                <a:solidFill>
                  <a:schemeClr val="bg1"/>
                </a:solidFill>
              </a:rPr>
              <a:t>信息；</a:t>
            </a:r>
            <a:endParaRPr lang="en-US" altLang="zh-CN" sz="1600">
              <a:solidFill>
                <a:schemeClr val="bg1"/>
              </a:solidFill>
            </a:endParaRPr>
          </a:p>
          <a:p>
            <a:pPr marL="285750" indent="-285750" algn="l">
              <a:buFont typeface="Arial" panose="020B0604020202020204" pitchFamily="34" charset="0"/>
              <a:buChar char="•"/>
            </a:pPr>
            <a:r>
              <a:rPr lang="zh-CN" altLang="en-US" sz="1600">
                <a:solidFill>
                  <a:schemeClr val="bg1"/>
                </a:solidFill>
              </a:rPr>
              <a:t>从</a:t>
            </a:r>
            <a:r>
              <a:rPr lang="en-US" altLang="zh-CN" sz="1600">
                <a:solidFill>
                  <a:schemeClr val="bg1"/>
                </a:solidFill>
              </a:rPr>
              <a:t>pods</a:t>
            </a:r>
            <a:r>
              <a:rPr lang="zh-CN" altLang="en-US" sz="1600">
                <a:solidFill>
                  <a:schemeClr val="bg1"/>
                </a:solidFill>
              </a:rPr>
              <a:t>中整理出 </a:t>
            </a:r>
            <a:r>
              <a:rPr lang="en-US" altLang="zh-CN" sz="1600">
                <a:solidFill>
                  <a:schemeClr val="bg1"/>
                </a:solidFill>
              </a:rPr>
              <a:t>node-ports</a:t>
            </a:r>
            <a:r>
              <a:rPr lang="zh-CN" altLang="en-US" sz="1600">
                <a:solidFill>
                  <a:schemeClr val="bg1"/>
                </a:solidFill>
              </a:rPr>
              <a:t>的对应关系列 </a:t>
            </a:r>
            <a:r>
              <a:rPr lang="en-US" altLang="zh-CN" sz="1600">
                <a:solidFill>
                  <a:schemeClr val="bg1"/>
                </a:solidFill>
              </a:rPr>
              <a:t>nodeNameToinfo</a:t>
            </a:r>
          </a:p>
          <a:p>
            <a:pPr marL="285750" indent="-285750" algn="l">
              <a:buFont typeface="Arial" panose="020B0604020202020204" pitchFamily="34" charset="0"/>
              <a:buChar char="•"/>
            </a:pPr>
            <a:r>
              <a:rPr lang="zh-CN" altLang="en-US" sz="1600">
                <a:solidFill>
                  <a:schemeClr val="bg1"/>
                </a:solidFill>
              </a:rPr>
              <a:t>过滤掉不合适的节点</a:t>
            </a:r>
            <a:endParaRPr lang="en-US" altLang="zh-CN" sz="1600">
              <a:solidFill>
                <a:schemeClr val="bg1"/>
              </a:solidFill>
            </a:endParaRPr>
          </a:p>
          <a:p>
            <a:pPr marL="285750" indent="-285750" algn="l">
              <a:buFont typeface="Arial" panose="020B0604020202020204" pitchFamily="34" charset="0"/>
              <a:buChar char="•"/>
            </a:pPr>
            <a:r>
              <a:rPr lang="zh-CN" altLang="en-US" sz="1600">
                <a:solidFill>
                  <a:schemeClr val="bg1"/>
                </a:solidFill>
              </a:rPr>
              <a:t>给剩下的节点依次打分</a:t>
            </a:r>
            <a:endParaRPr lang="en-US" altLang="zh-CN" sz="1600">
              <a:solidFill>
                <a:schemeClr val="bg1"/>
              </a:solidFill>
            </a:endParaRPr>
          </a:p>
          <a:p>
            <a:pPr marL="285750" indent="-285750" algn="l">
              <a:buFont typeface="Arial" panose="020B0604020202020204" pitchFamily="34" charset="0"/>
              <a:buChar char="•"/>
            </a:pPr>
            <a:r>
              <a:rPr lang="zh-CN" altLang="en-US" sz="1600">
                <a:solidFill>
                  <a:schemeClr val="bg1"/>
                </a:solidFill>
              </a:rPr>
              <a:t>在分数最高的</a:t>
            </a:r>
            <a:r>
              <a:rPr lang="en-US" altLang="zh-CN" sz="1600">
                <a:solidFill>
                  <a:schemeClr val="bg1"/>
                </a:solidFill>
              </a:rPr>
              <a:t>nodes</a:t>
            </a:r>
            <a:r>
              <a:rPr lang="zh-CN" altLang="en-US" sz="1600">
                <a:solidFill>
                  <a:schemeClr val="bg1"/>
                </a:solidFill>
              </a:rPr>
              <a:t>中随机选择一个节点用于绑定，这是为了避免分数最高的节点被几次调用</a:t>
            </a:r>
          </a:p>
        </p:txBody>
      </p:sp>
      <p:sp>
        <p:nvSpPr>
          <p:cNvPr id="5" name="文本框 4">
            <a:extLst>
              <a:ext uri="{FF2B5EF4-FFF2-40B4-BE49-F238E27FC236}">
                <a16:creationId xmlns:a16="http://schemas.microsoft.com/office/drawing/2014/main" id="{0451FC75-3892-48C1-B538-E865C278EA2A}"/>
              </a:ext>
            </a:extLst>
          </p:cNvPr>
          <p:cNvSpPr txBox="1"/>
          <p:nvPr/>
        </p:nvSpPr>
        <p:spPr>
          <a:xfrm>
            <a:off x="605266" y="3942080"/>
            <a:ext cx="5872480" cy="1077218"/>
          </a:xfrm>
          <a:prstGeom prst="rect">
            <a:avLst/>
          </a:prstGeom>
          <a:noFill/>
        </p:spPr>
        <p:txBody>
          <a:bodyPr wrap="square" rtlCol="0">
            <a:spAutoFit/>
          </a:bodyPr>
          <a:lstStyle/>
          <a:p>
            <a:pPr algn="l"/>
            <a:r>
              <a:rPr lang="zh-CN" altLang="en-US" sz="1600">
                <a:solidFill>
                  <a:schemeClr val="bg1"/>
                </a:solidFill>
              </a:rPr>
              <a:t>为了更好的管理调度，</a:t>
            </a:r>
            <a:r>
              <a:rPr lang="en-US" altLang="zh-CN" sz="1600">
                <a:solidFill>
                  <a:schemeClr val="bg1"/>
                </a:solidFill>
              </a:rPr>
              <a:t>K8s</a:t>
            </a:r>
            <a:r>
              <a:rPr lang="zh-CN" altLang="en-US" sz="1600">
                <a:solidFill>
                  <a:schemeClr val="bg1"/>
                </a:solidFill>
              </a:rPr>
              <a:t>内部是有做实现对节点的资源信息获取，调度队列循环的取出</a:t>
            </a:r>
            <a:r>
              <a:rPr lang="en-US" altLang="zh-CN" sz="1600">
                <a:solidFill>
                  <a:schemeClr val="bg1"/>
                </a:solidFill>
              </a:rPr>
              <a:t>Pod</a:t>
            </a:r>
            <a:r>
              <a:rPr lang="zh-CN" altLang="en-US" sz="1600">
                <a:solidFill>
                  <a:schemeClr val="bg1"/>
                </a:solidFill>
              </a:rPr>
              <a:t>来执行完调度之后，有一个</a:t>
            </a:r>
            <a:r>
              <a:rPr lang="en-US" altLang="zh-CN" sz="1600">
                <a:solidFill>
                  <a:schemeClr val="bg1"/>
                </a:solidFill>
              </a:rPr>
              <a:t>bind </a:t>
            </a:r>
            <a:r>
              <a:rPr lang="zh-CN" altLang="en-US" sz="1600">
                <a:solidFill>
                  <a:schemeClr val="bg1"/>
                </a:solidFill>
              </a:rPr>
              <a:t>绑定的动作；</a:t>
            </a:r>
            <a:r>
              <a:rPr lang="en-US" altLang="zh-CN" sz="1600">
                <a:solidFill>
                  <a:schemeClr val="bg1"/>
                </a:solidFill>
              </a:rPr>
              <a:t>Pod</a:t>
            </a:r>
            <a:r>
              <a:rPr lang="zh-CN" altLang="en-US" sz="1600">
                <a:solidFill>
                  <a:schemeClr val="bg1"/>
                </a:solidFill>
              </a:rPr>
              <a:t>的</a:t>
            </a:r>
            <a:r>
              <a:rPr lang="en-US" altLang="zh-CN" sz="1600">
                <a:solidFill>
                  <a:schemeClr val="bg1"/>
                </a:solidFill>
              </a:rPr>
              <a:t>nodename</a:t>
            </a:r>
            <a:r>
              <a:rPr lang="zh-CN" altLang="en-US" sz="1600">
                <a:solidFill>
                  <a:schemeClr val="bg1"/>
                </a:solidFill>
              </a:rPr>
              <a:t>改动提交到 </a:t>
            </a:r>
            <a:r>
              <a:rPr lang="en-US" altLang="zh-CN" sz="1600">
                <a:solidFill>
                  <a:schemeClr val="bg1"/>
                </a:solidFill>
              </a:rPr>
              <a:t>api-server</a:t>
            </a:r>
            <a:r>
              <a:rPr lang="zh-CN" altLang="en-US" sz="1600">
                <a:solidFill>
                  <a:schemeClr val="bg1"/>
                </a:solidFill>
              </a:rPr>
              <a:t>，</a:t>
            </a:r>
            <a:r>
              <a:rPr lang="en-US" altLang="zh-CN" sz="1600">
                <a:solidFill>
                  <a:schemeClr val="bg1"/>
                </a:solidFill>
              </a:rPr>
              <a:t>Pod</a:t>
            </a:r>
            <a:r>
              <a:rPr lang="zh-CN" altLang="en-US" sz="1600">
                <a:solidFill>
                  <a:schemeClr val="bg1"/>
                </a:solidFill>
              </a:rPr>
              <a:t>维护了本地直接做修改，调度流程可以处理的更快；</a:t>
            </a:r>
            <a:endParaRPr lang="en-US" altLang="zh-CN" sz="1600">
              <a:solidFill>
                <a:schemeClr val="bg1"/>
              </a:solidFill>
            </a:endParaRPr>
          </a:p>
        </p:txBody>
      </p:sp>
    </p:spTree>
    <p:extLst>
      <p:ext uri="{BB962C8B-B14F-4D97-AF65-F5344CB8AC3E}">
        <p14:creationId xmlns:p14="http://schemas.microsoft.com/office/powerpoint/2010/main" val="1955670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9B452AB-73B6-487F-BEFC-66CECFA64A39}"/>
              </a:ext>
            </a:extLst>
          </p:cNvPr>
          <p:cNvSpPr txBox="1"/>
          <p:nvPr/>
        </p:nvSpPr>
        <p:spPr>
          <a:xfrm>
            <a:off x="1351722" y="1378226"/>
            <a:ext cx="1107996" cy="646331"/>
          </a:xfrm>
          <a:prstGeom prst="rect">
            <a:avLst/>
          </a:prstGeom>
          <a:noFill/>
        </p:spPr>
        <p:txBody>
          <a:bodyPr wrap="none" rtlCol="0">
            <a:spAutoFit/>
          </a:bodyPr>
          <a:lstStyle/>
          <a:p>
            <a:r>
              <a:rPr lang="zh-CN" altLang="en-US" sz="3600" b="1">
                <a:solidFill>
                  <a:schemeClr val="bg1"/>
                </a:solidFill>
              </a:rPr>
              <a:t>大纲</a:t>
            </a:r>
          </a:p>
        </p:txBody>
      </p:sp>
      <p:sp>
        <p:nvSpPr>
          <p:cNvPr id="3" name="文本框 2">
            <a:extLst>
              <a:ext uri="{FF2B5EF4-FFF2-40B4-BE49-F238E27FC236}">
                <a16:creationId xmlns:a16="http://schemas.microsoft.com/office/drawing/2014/main" id="{E471A7DF-0390-4EF7-BDEC-5FF1C8218D35}"/>
              </a:ext>
            </a:extLst>
          </p:cNvPr>
          <p:cNvSpPr txBox="1"/>
          <p:nvPr/>
        </p:nvSpPr>
        <p:spPr>
          <a:xfrm>
            <a:off x="2459718" y="2319437"/>
            <a:ext cx="5602816" cy="1754326"/>
          </a:xfrm>
          <a:prstGeom prst="rect">
            <a:avLst/>
          </a:prstGeom>
          <a:noFill/>
        </p:spPr>
        <p:txBody>
          <a:bodyPr wrap="none" rtlCol="0">
            <a:spAutoFit/>
          </a:bodyPr>
          <a:lstStyle/>
          <a:p>
            <a:pPr marL="571500" indent="-571500" algn="l">
              <a:buFont typeface="Arial" panose="020B0604020202020204" pitchFamily="34" charset="0"/>
              <a:buChar char="•"/>
            </a:pPr>
            <a:r>
              <a:rPr lang="en-US" altLang="zh-CN" sz="3600">
                <a:solidFill>
                  <a:schemeClr val="bg1"/>
                </a:solidFill>
              </a:rPr>
              <a:t>K8s</a:t>
            </a:r>
            <a:r>
              <a:rPr lang="zh-CN" altLang="en-US" sz="3600">
                <a:solidFill>
                  <a:schemeClr val="bg1"/>
                </a:solidFill>
              </a:rPr>
              <a:t>调度机制介绍</a:t>
            </a:r>
            <a:endParaRPr lang="en-US" altLang="zh-CN" sz="3600">
              <a:solidFill>
                <a:schemeClr val="bg1"/>
              </a:solidFill>
            </a:endParaRPr>
          </a:p>
          <a:p>
            <a:pPr marL="571500" indent="-571500" algn="l">
              <a:buFont typeface="Arial" panose="020B0604020202020204" pitchFamily="34" charset="0"/>
              <a:buChar char="•"/>
            </a:pPr>
            <a:r>
              <a:rPr lang="en-US" altLang="zh-CN" sz="3600">
                <a:solidFill>
                  <a:srgbClr val="FFC000"/>
                </a:solidFill>
              </a:rPr>
              <a:t>K8s</a:t>
            </a:r>
            <a:r>
              <a:rPr lang="zh-CN" altLang="en-US" sz="3600">
                <a:solidFill>
                  <a:srgbClr val="FFC000"/>
                </a:solidFill>
              </a:rPr>
              <a:t>中的调度策略和算法</a:t>
            </a:r>
            <a:endParaRPr lang="en-US" altLang="zh-CN" sz="3600">
              <a:solidFill>
                <a:srgbClr val="FFC000"/>
              </a:solidFill>
            </a:endParaRPr>
          </a:p>
          <a:p>
            <a:pPr marL="571500" indent="-571500" algn="l">
              <a:buFont typeface="Arial" panose="020B0604020202020204" pitchFamily="34" charset="0"/>
              <a:buChar char="•"/>
            </a:pPr>
            <a:r>
              <a:rPr lang="en-US" altLang="zh-CN" sz="3600">
                <a:solidFill>
                  <a:schemeClr val="bg1"/>
                </a:solidFill>
              </a:rPr>
              <a:t>K8s</a:t>
            </a:r>
            <a:r>
              <a:rPr lang="zh-CN" altLang="en-US" sz="3600">
                <a:solidFill>
                  <a:schemeClr val="bg1"/>
                </a:solidFill>
              </a:rPr>
              <a:t>高级调度特性详解</a:t>
            </a:r>
          </a:p>
        </p:txBody>
      </p:sp>
    </p:spTree>
    <p:extLst>
      <p:ext uri="{BB962C8B-B14F-4D97-AF65-F5344CB8AC3E}">
        <p14:creationId xmlns:p14="http://schemas.microsoft.com/office/powerpoint/2010/main" val="551509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B37B19B-54F7-43ED-A66B-C66D70244A37}"/>
              </a:ext>
            </a:extLst>
          </p:cNvPr>
          <p:cNvSpPr txBox="1"/>
          <p:nvPr/>
        </p:nvSpPr>
        <p:spPr>
          <a:xfrm>
            <a:off x="278296" y="251792"/>
            <a:ext cx="4532010" cy="584775"/>
          </a:xfrm>
          <a:prstGeom prst="rect">
            <a:avLst/>
          </a:prstGeom>
          <a:noFill/>
        </p:spPr>
        <p:txBody>
          <a:bodyPr wrap="none" rtlCol="0">
            <a:spAutoFit/>
          </a:bodyPr>
          <a:lstStyle/>
          <a:p>
            <a:pPr algn="l"/>
            <a:r>
              <a:rPr lang="en-US" altLang="zh-CN" sz="3200" b="1">
                <a:solidFill>
                  <a:schemeClr val="bg1"/>
                </a:solidFill>
              </a:rPr>
              <a:t>K8s</a:t>
            </a:r>
            <a:r>
              <a:rPr lang="zh-CN" altLang="en-US" sz="3200" b="1">
                <a:solidFill>
                  <a:schemeClr val="bg1"/>
                </a:solidFill>
              </a:rPr>
              <a:t>中的调度策略与算法</a:t>
            </a:r>
          </a:p>
        </p:txBody>
      </p:sp>
      <p:pic>
        <p:nvPicPr>
          <p:cNvPr id="4" name="图片 3">
            <a:extLst>
              <a:ext uri="{FF2B5EF4-FFF2-40B4-BE49-F238E27FC236}">
                <a16:creationId xmlns:a16="http://schemas.microsoft.com/office/drawing/2014/main" id="{7E63BEBA-4D1F-4BC9-A98C-627FCE65A6D8}"/>
              </a:ext>
            </a:extLst>
          </p:cNvPr>
          <p:cNvPicPr>
            <a:picLocks noChangeAspect="1"/>
          </p:cNvPicPr>
          <p:nvPr/>
        </p:nvPicPr>
        <p:blipFill>
          <a:blip r:embed="rId2"/>
          <a:stretch>
            <a:fillRect/>
          </a:stretch>
        </p:blipFill>
        <p:spPr>
          <a:xfrm>
            <a:off x="0" y="1837188"/>
            <a:ext cx="12192000" cy="4423144"/>
          </a:xfrm>
          <a:prstGeom prst="rect">
            <a:avLst/>
          </a:prstGeom>
        </p:spPr>
      </p:pic>
      <p:sp>
        <p:nvSpPr>
          <p:cNvPr id="5" name="文本框 4">
            <a:extLst>
              <a:ext uri="{FF2B5EF4-FFF2-40B4-BE49-F238E27FC236}">
                <a16:creationId xmlns:a16="http://schemas.microsoft.com/office/drawing/2014/main" id="{9B61F3F6-EA00-475D-BB7C-8B7815FA9EB5}"/>
              </a:ext>
            </a:extLst>
          </p:cNvPr>
          <p:cNvSpPr txBox="1"/>
          <p:nvPr/>
        </p:nvSpPr>
        <p:spPr>
          <a:xfrm>
            <a:off x="741680" y="998323"/>
            <a:ext cx="10381368" cy="830997"/>
          </a:xfrm>
          <a:prstGeom prst="rect">
            <a:avLst/>
          </a:prstGeom>
          <a:noFill/>
        </p:spPr>
        <p:txBody>
          <a:bodyPr wrap="none" rtlCol="0">
            <a:spAutoFit/>
          </a:bodyPr>
          <a:lstStyle/>
          <a:p>
            <a:pPr algn="l"/>
            <a:r>
              <a:rPr lang="en-US" altLang="zh-CN" sz="1600">
                <a:solidFill>
                  <a:schemeClr val="bg1"/>
                </a:solidFill>
              </a:rPr>
              <a:t>K8s</a:t>
            </a:r>
            <a:r>
              <a:rPr lang="zh-CN" altLang="en-US" sz="1600">
                <a:solidFill>
                  <a:schemeClr val="bg1"/>
                </a:solidFill>
              </a:rPr>
              <a:t>调度器通过一系列的调度策略，选出最优的</a:t>
            </a:r>
            <a:r>
              <a:rPr lang="en-US" altLang="zh-CN" sz="1600">
                <a:solidFill>
                  <a:schemeClr val="bg1"/>
                </a:solidFill>
              </a:rPr>
              <a:t>node</a:t>
            </a:r>
            <a:r>
              <a:rPr lang="zh-CN" altLang="en-US" sz="1600">
                <a:solidFill>
                  <a:schemeClr val="bg1"/>
                </a:solidFill>
              </a:rPr>
              <a:t>，具体的做法两类调度策略，调度策略具体实现可以叫是算法</a:t>
            </a:r>
            <a:endParaRPr lang="en-US" altLang="zh-CN" sz="1600">
              <a:solidFill>
                <a:schemeClr val="bg1"/>
              </a:solidFill>
            </a:endParaRPr>
          </a:p>
          <a:p>
            <a:pPr marL="285750" indent="-285750">
              <a:buFont typeface="Arial" panose="020B0604020202020204" pitchFamily="34" charset="0"/>
              <a:buChar char="•"/>
            </a:pPr>
            <a:r>
              <a:rPr lang="en-US" altLang="zh-CN" sz="1600">
                <a:solidFill>
                  <a:schemeClr val="bg1"/>
                </a:solidFill>
              </a:rPr>
              <a:t>Predicate </a:t>
            </a:r>
            <a:r>
              <a:rPr lang="zh-CN" altLang="en-US" sz="1600">
                <a:solidFill>
                  <a:schemeClr val="bg1"/>
                </a:solidFill>
              </a:rPr>
              <a:t>过滤类的算法</a:t>
            </a:r>
            <a:endParaRPr lang="en-US" altLang="zh-CN" sz="1600">
              <a:solidFill>
                <a:schemeClr val="bg1"/>
              </a:solidFill>
            </a:endParaRPr>
          </a:p>
          <a:p>
            <a:pPr marL="285750" indent="-285750">
              <a:buFont typeface="Arial" panose="020B0604020202020204" pitchFamily="34" charset="0"/>
              <a:buChar char="•"/>
            </a:pPr>
            <a:r>
              <a:rPr lang="en-US" altLang="zh-CN" sz="1600">
                <a:solidFill>
                  <a:schemeClr val="bg1"/>
                </a:solidFill>
              </a:rPr>
              <a:t>Priorities </a:t>
            </a:r>
            <a:r>
              <a:rPr lang="zh-CN" altLang="en-US" sz="1600">
                <a:solidFill>
                  <a:schemeClr val="bg1"/>
                </a:solidFill>
              </a:rPr>
              <a:t>给节点评分，最后选出最高分的节点调度</a:t>
            </a:r>
            <a:r>
              <a:rPr lang="en-US" altLang="zh-CN" sz="1600">
                <a:solidFill>
                  <a:schemeClr val="bg1"/>
                </a:solidFill>
              </a:rPr>
              <a:t>Pod</a:t>
            </a:r>
          </a:p>
        </p:txBody>
      </p:sp>
    </p:spTree>
    <p:extLst>
      <p:ext uri="{BB962C8B-B14F-4D97-AF65-F5344CB8AC3E}">
        <p14:creationId xmlns:p14="http://schemas.microsoft.com/office/powerpoint/2010/main" val="1835690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24FA077-94CF-4D39-A2B4-0DF6D33F8CE7}"/>
              </a:ext>
            </a:extLst>
          </p:cNvPr>
          <p:cNvSpPr txBox="1"/>
          <p:nvPr/>
        </p:nvSpPr>
        <p:spPr>
          <a:xfrm>
            <a:off x="268771" y="90619"/>
            <a:ext cx="1923925" cy="584775"/>
          </a:xfrm>
          <a:prstGeom prst="rect">
            <a:avLst/>
          </a:prstGeom>
          <a:noFill/>
        </p:spPr>
        <p:txBody>
          <a:bodyPr wrap="none" rtlCol="0">
            <a:spAutoFit/>
          </a:bodyPr>
          <a:lstStyle/>
          <a:p>
            <a:pPr algn="l"/>
            <a:r>
              <a:rPr lang="en-US" altLang="zh-CN" sz="3200" b="1">
                <a:solidFill>
                  <a:schemeClr val="bg1"/>
                </a:solidFill>
              </a:rPr>
              <a:t>Predicate</a:t>
            </a:r>
            <a:endParaRPr lang="zh-CN" altLang="en-US" sz="3200" b="1">
              <a:solidFill>
                <a:schemeClr val="bg1"/>
              </a:solidFill>
            </a:endParaRPr>
          </a:p>
        </p:txBody>
      </p:sp>
      <p:pic>
        <p:nvPicPr>
          <p:cNvPr id="3" name="图片 2">
            <a:extLst>
              <a:ext uri="{FF2B5EF4-FFF2-40B4-BE49-F238E27FC236}">
                <a16:creationId xmlns:a16="http://schemas.microsoft.com/office/drawing/2014/main" id="{3D6CFE1C-F8A4-44B2-872F-F517EA5F9BAD}"/>
              </a:ext>
            </a:extLst>
          </p:cNvPr>
          <p:cNvPicPr>
            <a:picLocks noChangeAspect="1"/>
          </p:cNvPicPr>
          <p:nvPr/>
        </p:nvPicPr>
        <p:blipFill>
          <a:blip r:embed="rId2"/>
          <a:stretch>
            <a:fillRect/>
          </a:stretch>
        </p:blipFill>
        <p:spPr>
          <a:xfrm>
            <a:off x="4681422" y="220451"/>
            <a:ext cx="4257906" cy="2092868"/>
          </a:xfrm>
          <a:prstGeom prst="rect">
            <a:avLst/>
          </a:prstGeom>
        </p:spPr>
      </p:pic>
      <p:pic>
        <p:nvPicPr>
          <p:cNvPr id="4" name="图片 3">
            <a:extLst>
              <a:ext uri="{FF2B5EF4-FFF2-40B4-BE49-F238E27FC236}">
                <a16:creationId xmlns:a16="http://schemas.microsoft.com/office/drawing/2014/main" id="{D4F20F67-4FC8-494D-8DC7-29004CF9A944}"/>
              </a:ext>
            </a:extLst>
          </p:cNvPr>
          <p:cNvPicPr>
            <a:picLocks noChangeAspect="1"/>
          </p:cNvPicPr>
          <p:nvPr/>
        </p:nvPicPr>
        <p:blipFill>
          <a:blip r:embed="rId3"/>
          <a:stretch>
            <a:fillRect/>
          </a:stretch>
        </p:blipFill>
        <p:spPr>
          <a:xfrm>
            <a:off x="3345815" y="2313319"/>
            <a:ext cx="7152640" cy="1876366"/>
          </a:xfrm>
          <a:prstGeom prst="rect">
            <a:avLst/>
          </a:prstGeom>
        </p:spPr>
      </p:pic>
      <p:sp>
        <p:nvSpPr>
          <p:cNvPr id="5" name="文本框 4">
            <a:extLst>
              <a:ext uri="{FF2B5EF4-FFF2-40B4-BE49-F238E27FC236}">
                <a16:creationId xmlns:a16="http://schemas.microsoft.com/office/drawing/2014/main" id="{1D4197EA-57EF-4FFB-A68A-1EF1E95D71CD}"/>
              </a:ext>
            </a:extLst>
          </p:cNvPr>
          <p:cNvSpPr txBox="1"/>
          <p:nvPr/>
        </p:nvSpPr>
        <p:spPr>
          <a:xfrm>
            <a:off x="498386" y="3728008"/>
            <a:ext cx="11195228" cy="2554545"/>
          </a:xfrm>
          <a:prstGeom prst="rect">
            <a:avLst/>
          </a:prstGeom>
          <a:noFill/>
        </p:spPr>
        <p:txBody>
          <a:bodyPr wrap="square" rtlCol="0">
            <a:spAutoFit/>
          </a:bodyPr>
          <a:lstStyle/>
          <a:p>
            <a:pPr algn="l"/>
            <a:r>
              <a:rPr lang="zh-CN" altLang="en-US" sz="1600">
                <a:solidFill>
                  <a:schemeClr val="bg1"/>
                </a:solidFill>
              </a:rPr>
              <a:t>做筛选动作</a:t>
            </a:r>
            <a:endParaRPr lang="en-US" altLang="zh-CN" sz="1600">
              <a:solidFill>
                <a:schemeClr val="bg1"/>
              </a:solidFill>
            </a:endParaRPr>
          </a:p>
          <a:p>
            <a:pPr marL="285750" indent="-285750" algn="l">
              <a:buFont typeface="Arial" panose="020B0604020202020204" pitchFamily="34" charset="0"/>
              <a:buChar char="•"/>
            </a:pPr>
            <a:r>
              <a:rPr lang="zh-CN" altLang="en-US" sz="1600">
                <a:solidFill>
                  <a:schemeClr val="bg1"/>
                </a:solidFill>
              </a:rPr>
              <a:t>过滤“不合格”的节点</a:t>
            </a:r>
            <a:endParaRPr lang="en-US" altLang="zh-CN" sz="1600">
              <a:solidFill>
                <a:schemeClr val="bg1"/>
              </a:solidFill>
            </a:endParaRPr>
          </a:p>
          <a:p>
            <a:pPr marL="285750" indent="-285750" algn="l">
              <a:buFont typeface="Arial" panose="020B0604020202020204" pitchFamily="34" charset="0"/>
              <a:buChar char="•"/>
            </a:pPr>
            <a:r>
              <a:rPr lang="zh-CN" altLang="en-US" sz="1600">
                <a:solidFill>
                  <a:schemeClr val="bg1"/>
                </a:solidFill>
              </a:rPr>
              <a:t>避免资源冲突、节点超载</a:t>
            </a:r>
            <a:endParaRPr lang="en-US" altLang="zh-CN" sz="1600">
              <a:solidFill>
                <a:schemeClr val="bg1"/>
              </a:solidFill>
            </a:endParaRPr>
          </a:p>
          <a:p>
            <a:pPr marL="285750" indent="-285750" algn="l">
              <a:buFont typeface="Arial" panose="020B0604020202020204" pitchFamily="34" charset="0"/>
              <a:buChar char="•"/>
            </a:pPr>
            <a:r>
              <a:rPr lang="zh-CN" altLang="en-US" sz="1600">
                <a:solidFill>
                  <a:schemeClr val="bg1"/>
                </a:solidFill>
              </a:rPr>
              <a:t>节点剩余资源情况、</a:t>
            </a:r>
            <a:r>
              <a:rPr lang="en-US" altLang="zh-CN" sz="1600">
                <a:solidFill>
                  <a:schemeClr val="bg1"/>
                </a:solidFill>
              </a:rPr>
              <a:t>pod</a:t>
            </a:r>
            <a:r>
              <a:rPr lang="zh-CN" altLang="en-US" sz="1600">
                <a:solidFill>
                  <a:schemeClr val="bg1"/>
                </a:solidFill>
              </a:rPr>
              <a:t>需要主机端口的、主机路径的、需要做盘挂载的，很多时候</a:t>
            </a:r>
            <a:r>
              <a:rPr lang="en-US" altLang="zh-CN" sz="1600">
                <a:solidFill>
                  <a:schemeClr val="bg1"/>
                </a:solidFill>
              </a:rPr>
              <a:t>Pod</a:t>
            </a:r>
            <a:r>
              <a:rPr lang="zh-CN" altLang="en-US" sz="1600">
                <a:solidFill>
                  <a:schemeClr val="bg1"/>
                </a:solidFill>
              </a:rPr>
              <a:t>与</a:t>
            </a:r>
            <a:r>
              <a:rPr lang="en-US" altLang="zh-CN" sz="1600">
                <a:solidFill>
                  <a:schemeClr val="bg1"/>
                </a:solidFill>
              </a:rPr>
              <a:t>Pod</a:t>
            </a:r>
            <a:r>
              <a:rPr lang="zh-CN" altLang="en-US" sz="1600">
                <a:solidFill>
                  <a:schemeClr val="bg1"/>
                </a:solidFill>
              </a:rPr>
              <a:t>之间可能发生资源冲突，</a:t>
            </a:r>
            <a:r>
              <a:rPr lang="en-US" altLang="zh-CN" sz="1600">
                <a:solidFill>
                  <a:schemeClr val="bg1"/>
                </a:solidFill>
              </a:rPr>
              <a:t>Predicate</a:t>
            </a:r>
            <a:r>
              <a:rPr lang="zh-CN" altLang="en-US" sz="1600">
                <a:solidFill>
                  <a:schemeClr val="bg1"/>
                </a:solidFill>
              </a:rPr>
              <a:t>算法来过滤掉这些会冲突的节点，保障</a:t>
            </a:r>
            <a:r>
              <a:rPr lang="en-US" altLang="zh-CN" sz="1600">
                <a:solidFill>
                  <a:schemeClr val="bg1"/>
                </a:solidFill>
              </a:rPr>
              <a:t>pod</a:t>
            </a:r>
            <a:r>
              <a:rPr lang="zh-CN" altLang="en-US" sz="1600">
                <a:solidFill>
                  <a:schemeClr val="bg1"/>
                </a:solidFill>
              </a:rPr>
              <a:t>调度到节点上后，基本不会因为资源冲突、分配不到资源而无法拉起</a:t>
            </a:r>
            <a:endParaRPr lang="en-US" altLang="zh-CN" sz="1600">
              <a:solidFill>
                <a:schemeClr val="bg1"/>
              </a:solidFill>
            </a:endParaRPr>
          </a:p>
          <a:p>
            <a:pPr marL="285750" indent="-285750" algn="l">
              <a:buFont typeface="Arial" panose="020B0604020202020204" pitchFamily="34" charset="0"/>
              <a:buChar char="•"/>
            </a:pPr>
            <a:r>
              <a:rPr lang="zh-CN" altLang="en-US" sz="1600">
                <a:solidFill>
                  <a:schemeClr val="bg1"/>
                </a:solidFill>
              </a:rPr>
              <a:t>典型算法功能</a:t>
            </a:r>
            <a:endParaRPr lang="en-US" altLang="zh-CN" sz="1600">
              <a:solidFill>
                <a:schemeClr val="bg1"/>
              </a:solidFill>
            </a:endParaRPr>
          </a:p>
          <a:p>
            <a:pPr marL="742950" lvl="1" indent="-285750">
              <a:buFont typeface="Arial" panose="020B0604020202020204" pitchFamily="34" charset="0"/>
              <a:buChar char="•"/>
            </a:pPr>
            <a:r>
              <a:rPr lang="zh-CN" altLang="en-US" sz="1600">
                <a:solidFill>
                  <a:schemeClr val="bg1"/>
                </a:solidFill>
              </a:rPr>
              <a:t>检查 节点、端口、规则、</a:t>
            </a:r>
            <a:r>
              <a:rPr lang="en-US" altLang="zh-CN" sz="1600">
                <a:solidFill>
                  <a:schemeClr val="bg1"/>
                </a:solidFill>
              </a:rPr>
              <a:t>node</a:t>
            </a:r>
            <a:r>
              <a:rPr lang="zh-CN" altLang="en-US" sz="1600">
                <a:solidFill>
                  <a:schemeClr val="bg1"/>
                </a:solidFill>
              </a:rPr>
              <a:t>是否满足</a:t>
            </a:r>
            <a:r>
              <a:rPr lang="en-US" altLang="zh-CN" sz="1600">
                <a:solidFill>
                  <a:schemeClr val="bg1"/>
                </a:solidFill>
              </a:rPr>
              <a:t>Pod</a:t>
            </a:r>
            <a:r>
              <a:rPr lang="zh-CN" altLang="en-US" sz="1600">
                <a:solidFill>
                  <a:schemeClr val="bg1"/>
                </a:solidFill>
              </a:rPr>
              <a:t>对硬盘的需求、挂载的卷数量。</a:t>
            </a:r>
            <a:endParaRPr lang="en-US" altLang="zh-CN" sz="1600">
              <a:solidFill>
                <a:schemeClr val="bg1"/>
              </a:solidFill>
            </a:endParaRPr>
          </a:p>
          <a:p>
            <a:pPr marL="742950" lvl="1" indent="-285750">
              <a:buFont typeface="Arial" panose="020B0604020202020204" pitchFamily="34" charset="0"/>
              <a:buChar char="•"/>
            </a:pPr>
            <a:r>
              <a:rPr lang="zh-CN" altLang="en-US" sz="1600">
                <a:solidFill>
                  <a:schemeClr val="bg1"/>
                </a:solidFill>
              </a:rPr>
              <a:t>剩余内存、排除内存压力过大的</a:t>
            </a:r>
            <a:r>
              <a:rPr lang="en-US" altLang="zh-CN" sz="1600">
                <a:solidFill>
                  <a:schemeClr val="bg1"/>
                </a:solidFill>
              </a:rPr>
              <a:t>node</a:t>
            </a:r>
          </a:p>
          <a:p>
            <a:pPr marL="742950" lvl="1" indent="-285750">
              <a:buFont typeface="Arial" panose="020B0604020202020204" pitchFamily="34" charset="0"/>
              <a:buChar char="•"/>
            </a:pPr>
            <a:r>
              <a:rPr lang="en-US" altLang="zh-CN" sz="1600">
                <a:solidFill>
                  <a:schemeClr val="bg1"/>
                </a:solidFill>
              </a:rPr>
              <a:t>Node</a:t>
            </a:r>
            <a:r>
              <a:rPr lang="zh-CN" altLang="en-US" sz="1600">
                <a:solidFill>
                  <a:schemeClr val="bg1"/>
                </a:solidFill>
              </a:rPr>
              <a:t>的亲和力、反亲和力、容忍污点；</a:t>
            </a:r>
            <a:endParaRPr lang="en-US" altLang="zh-CN" sz="1600">
              <a:solidFill>
                <a:schemeClr val="bg1"/>
              </a:solidFill>
            </a:endParaRPr>
          </a:p>
          <a:p>
            <a:pPr marL="742950" lvl="1" indent="-285750">
              <a:buFont typeface="Arial" panose="020B0604020202020204" pitchFamily="34" charset="0"/>
              <a:buChar char="•"/>
            </a:pPr>
            <a:r>
              <a:rPr lang="zh-CN" altLang="en-US" sz="1600">
                <a:solidFill>
                  <a:schemeClr val="bg1"/>
                </a:solidFill>
              </a:rPr>
              <a:t>等等</a:t>
            </a:r>
          </a:p>
        </p:txBody>
      </p:sp>
    </p:spTree>
    <p:extLst>
      <p:ext uri="{BB962C8B-B14F-4D97-AF65-F5344CB8AC3E}">
        <p14:creationId xmlns:p14="http://schemas.microsoft.com/office/powerpoint/2010/main" val="10847203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sz="160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TotalTime>
  <Words>1530</Words>
  <Application>Microsoft Office PowerPoint</Application>
  <PresentationFormat>宽屏</PresentationFormat>
  <Paragraphs>107</Paragraphs>
  <Slides>19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dxx</dc:creator>
  <cp:lastModifiedBy>dxx</cp:lastModifiedBy>
  <cp:revision>31</cp:revision>
  <dcterms:created xsi:type="dcterms:W3CDTF">2023-04-04T05:48:31Z</dcterms:created>
  <dcterms:modified xsi:type="dcterms:W3CDTF">2023-04-04T15:34:45Z</dcterms:modified>
</cp:coreProperties>
</file>