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73" r:id="rId2"/>
    <p:sldId id="574" r:id="rId3"/>
    <p:sldId id="575" r:id="rId4"/>
    <p:sldId id="559" r:id="rId5"/>
    <p:sldId id="558" r:id="rId6"/>
    <p:sldId id="555" r:id="rId7"/>
    <p:sldId id="563" r:id="rId8"/>
    <p:sldId id="556" r:id="rId9"/>
    <p:sldId id="571" r:id="rId10"/>
    <p:sldId id="561" r:id="rId11"/>
    <p:sldId id="557" r:id="rId12"/>
    <p:sldId id="5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B2A"/>
    <a:srgbClr val="0E0F11"/>
    <a:srgbClr val="000000"/>
    <a:srgbClr val="BFBFBF"/>
    <a:srgbClr val="939393"/>
    <a:srgbClr val="7A7A7A"/>
    <a:srgbClr val="44546B"/>
    <a:srgbClr val="5C9AD3"/>
    <a:srgbClr val="FE4A1E"/>
    <a:srgbClr val="01A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4"/>
    <p:restoredTop sz="94574"/>
  </p:normalViewPr>
  <p:slideViewPr>
    <p:cSldViewPr snapToGrid="0">
      <p:cViewPr varScale="1">
        <p:scale>
          <a:sx n="102" d="100"/>
          <a:sy n="102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0601-24D1-4243-BFD2-053D374A8230}" type="datetimeFigureOut">
              <a:rPr lang="en-US" smtClean="0"/>
              <a:t>7/19/19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3E677-5D4F-4C56-B104-01504E7F87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3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73254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6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8"/>
          <p:cNvSpPr>
            <a:spLocks noGrp="1"/>
          </p:cNvSpPr>
          <p:nvPr>
            <p:ph type="pic" sz="quarter" idx="13"/>
          </p:nvPr>
        </p:nvSpPr>
        <p:spPr>
          <a:xfrm>
            <a:off x="10287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8"/>
          <p:cNvSpPr>
            <a:spLocks noGrp="1"/>
          </p:cNvSpPr>
          <p:nvPr>
            <p:ph type="pic" sz="quarter" idx="14"/>
          </p:nvPr>
        </p:nvSpPr>
        <p:spPr>
          <a:xfrm>
            <a:off x="36068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5"/>
          </p:nvPr>
        </p:nvSpPr>
        <p:spPr>
          <a:xfrm>
            <a:off x="61849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6"/>
          </p:nvPr>
        </p:nvSpPr>
        <p:spPr>
          <a:xfrm>
            <a:off x="87630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528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120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mpty_p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2921000" y="266700"/>
            <a:ext cx="6350000" cy="55884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733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362451" y="837239"/>
            <a:ext cx="34671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133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376841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2181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3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0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powerpoint.sage-fox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F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872D-C668-4AF2-BCBD-16EDD74B9A2D}" type="datetimeFigureOut">
              <a:rPr lang="en-US" smtClean="0"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7754-EB69-4271-83F0-4EC2174974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1" y="1"/>
            <a:ext cx="12192001" cy="6858000"/>
          </a:xfrm>
          <a:prstGeom prst="rect">
            <a:avLst/>
          </a:prstGeom>
          <a:solidFill>
            <a:srgbClr val="0E0F1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hlinkClick r:id="rId17" tooltip="Free PowerPoint"/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240" y="6757593"/>
            <a:ext cx="365760" cy="1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0" r:id="rId12"/>
    <p:sldLayoutId id="2147483690" r:id="rId13"/>
    <p:sldLayoutId id="2147483693" r:id="rId14"/>
    <p:sldLayoutId id="214748369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powerpoint.sage-fox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enturebeat.com/2019/03/18/app-annie-mobile-gaming-made-20-more-than-other-market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98885" y="3995643"/>
            <a:ext cx="5486400" cy="2859334"/>
            <a:chOff x="3352799" y="979387"/>
            <a:chExt cx="5486400" cy="2859334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3352799" y="979387"/>
              <a:ext cx="5486400" cy="1562894"/>
              <a:chOff x="2895598" y="890897"/>
              <a:chExt cx="6400801" cy="182337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895599" y="890897"/>
                <a:ext cx="6400800" cy="1818191"/>
              </a:xfrm>
              <a:prstGeom prst="rect">
                <a:avLst/>
              </a:prstGeom>
              <a:solidFill>
                <a:srgbClr val="0E0F11">
                  <a:alpha val="60000"/>
                </a:srgb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Freeform 20"/>
              <p:cNvSpPr>
                <a:spLocks noChangeAspect="1"/>
              </p:cNvSpPr>
              <p:nvPr/>
            </p:nvSpPr>
            <p:spPr bwMode="auto">
              <a:xfrm>
                <a:off x="2895598" y="890897"/>
                <a:ext cx="740912" cy="548640"/>
              </a:xfrm>
              <a:custGeom>
                <a:avLst/>
                <a:gdLst>
                  <a:gd name="connsiteX0" fmla="*/ 0 w 818299"/>
                  <a:gd name="connsiteY0" fmla="*/ 0 h 605944"/>
                  <a:gd name="connsiteX1" fmla="*/ 818299 w 818299"/>
                  <a:gd name="connsiteY1" fmla="*/ 0 h 605944"/>
                  <a:gd name="connsiteX2" fmla="*/ 818299 w 818299"/>
                  <a:gd name="connsiteY2" fmla="*/ 57159 h 605944"/>
                  <a:gd name="connsiteX3" fmla="*/ 57159 w 818299"/>
                  <a:gd name="connsiteY3" fmla="*/ 57159 h 605944"/>
                  <a:gd name="connsiteX4" fmla="*/ 57159 w 818299"/>
                  <a:gd name="connsiteY4" fmla="*/ 605944 h 605944"/>
                  <a:gd name="connsiteX5" fmla="*/ 0 w 818299"/>
                  <a:gd name="connsiteY5" fmla="*/ 605944 h 60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8299" h="605944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FE4A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 bwMode="auto">
              <a:xfrm flipH="1">
                <a:off x="8555487" y="890897"/>
                <a:ext cx="740912" cy="548640"/>
              </a:xfrm>
              <a:custGeom>
                <a:avLst/>
                <a:gdLst>
                  <a:gd name="connsiteX0" fmla="*/ 0 w 818299"/>
                  <a:gd name="connsiteY0" fmla="*/ 0 h 605944"/>
                  <a:gd name="connsiteX1" fmla="*/ 818299 w 818299"/>
                  <a:gd name="connsiteY1" fmla="*/ 0 h 605944"/>
                  <a:gd name="connsiteX2" fmla="*/ 818299 w 818299"/>
                  <a:gd name="connsiteY2" fmla="*/ 57159 h 605944"/>
                  <a:gd name="connsiteX3" fmla="*/ 57159 w 818299"/>
                  <a:gd name="connsiteY3" fmla="*/ 57159 h 605944"/>
                  <a:gd name="connsiteX4" fmla="*/ 57159 w 818299"/>
                  <a:gd name="connsiteY4" fmla="*/ 605944 h 605944"/>
                  <a:gd name="connsiteX5" fmla="*/ 0 w 818299"/>
                  <a:gd name="connsiteY5" fmla="*/ 605944 h 60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8299" h="605944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5C9AD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Freeform 24"/>
              <p:cNvSpPr>
                <a:spLocks noChangeAspect="1"/>
              </p:cNvSpPr>
              <p:nvPr/>
            </p:nvSpPr>
            <p:spPr bwMode="auto">
              <a:xfrm flipV="1">
                <a:off x="2895598" y="2163124"/>
                <a:ext cx="740912" cy="548640"/>
              </a:xfrm>
              <a:custGeom>
                <a:avLst/>
                <a:gdLst>
                  <a:gd name="connsiteX0" fmla="*/ 0 w 818299"/>
                  <a:gd name="connsiteY0" fmla="*/ 0 h 605944"/>
                  <a:gd name="connsiteX1" fmla="*/ 818299 w 818299"/>
                  <a:gd name="connsiteY1" fmla="*/ 0 h 605944"/>
                  <a:gd name="connsiteX2" fmla="*/ 818299 w 818299"/>
                  <a:gd name="connsiteY2" fmla="*/ 57159 h 605944"/>
                  <a:gd name="connsiteX3" fmla="*/ 57159 w 818299"/>
                  <a:gd name="connsiteY3" fmla="*/ 57159 h 605944"/>
                  <a:gd name="connsiteX4" fmla="*/ 57159 w 818299"/>
                  <a:gd name="connsiteY4" fmla="*/ 605944 h 605944"/>
                  <a:gd name="connsiteX5" fmla="*/ 0 w 818299"/>
                  <a:gd name="connsiteY5" fmla="*/ 605944 h 60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8299" h="605944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4454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Freeform 25"/>
              <p:cNvSpPr>
                <a:spLocks noChangeAspect="1"/>
              </p:cNvSpPr>
              <p:nvPr/>
            </p:nvSpPr>
            <p:spPr bwMode="auto">
              <a:xfrm flipH="1" flipV="1">
                <a:off x="8555487" y="2165631"/>
                <a:ext cx="740912" cy="548640"/>
              </a:xfrm>
              <a:custGeom>
                <a:avLst/>
                <a:gdLst>
                  <a:gd name="connsiteX0" fmla="*/ 0 w 818299"/>
                  <a:gd name="connsiteY0" fmla="*/ 0 h 605944"/>
                  <a:gd name="connsiteX1" fmla="*/ 818299 w 818299"/>
                  <a:gd name="connsiteY1" fmla="*/ 0 h 605944"/>
                  <a:gd name="connsiteX2" fmla="*/ 818299 w 818299"/>
                  <a:gd name="connsiteY2" fmla="*/ 57159 h 605944"/>
                  <a:gd name="connsiteX3" fmla="*/ 57159 w 818299"/>
                  <a:gd name="connsiteY3" fmla="*/ 57159 h 605944"/>
                  <a:gd name="connsiteX4" fmla="*/ 57159 w 818299"/>
                  <a:gd name="connsiteY4" fmla="*/ 605944 h 605944"/>
                  <a:gd name="connsiteX5" fmla="*/ 0 w 818299"/>
                  <a:gd name="connsiteY5" fmla="*/ 605944 h 60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8299" h="605944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7A7A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444239" y="1099510"/>
              <a:ext cx="5303520" cy="2739211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First Step to Money-Making</a:t>
              </a:r>
            </a:p>
            <a:p>
              <a:pPr algn="ctr"/>
              <a:r>
                <a:rPr lang="en-US" sz="4000" dirty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Mobile Games</a:t>
              </a:r>
            </a:p>
            <a:p>
              <a:pPr algn="ctr"/>
              <a:endParaRPr lang="en-US" sz="3200" dirty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  <a:cs typeface="Estrangelo Edessa" panose="03080600000000000000" pitchFamily="66" charset="0"/>
              </a:endParaRPr>
            </a:p>
            <a:p>
              <a:pPr algn="ctr"/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-No bullshit Guide-</a:t>
              </a:r>
            </a:p>
            <a:p>
              <a:pPr algn="ctr"/>
              <a:endParaRPr lang="en-US" sz="4400" dirty="0">
                <a:solidFill>
                  <a:schemeClr val="bg1"/>
                </a:solidFill>
                <a:cs typeface="Estrangelo Edessa" panose="03080600000000000000" pitchFamily="66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702305" y="501346"/>
            <a:ext cx="3941744" cy="462379"/>
            <a:chOff x="7514702" y="6037004"/>
            <a:chExt cx="3941744" cy="462379"/>
          </a:xfrm>
        </p:grpSpPr>
        <p:grpSp>
          <p:nvGrpSpPr>
            <p:cNvPr id="17" name="Group 16"/>
            <p:cNvGrpSpPr/>
            <p:nvPr/>
          </p:nvGrpSpPr>
          <p:grpSpPr>
            <a:xfrm>
              <a:off x="7514702" y="6407943"/>
              <a:ext cx="3931920" cy="91440"/>
              <a:chOff x="4883665" y="4359681"/>
              <a:chExt cx="3840480" cy="9144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883665" y="4359681"/>
                <a:ext cx="1920240" cy="91440"/>
                <a:chOff x="4831644" y="3200400"/>
                <a:chExt cx="1920240" cy="9144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4831644" y="3200400"/>
                  <a:ext cx="640080" cy="91440"/>
                </a:xfrm>
                <a:prstGeom prst="rect">
                  <a:avLst/>
                </a:prstGeom>
                <a:solidFill>
                  <a:srgbClr val="FE4A1E"/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471724" y="3200400"/>
                  <a:ext cx="640080" cy="91440"/>
                </a:xfrm>
                <a:prstGeom prst="rect">
                  <a:avLst/>
                </a:prstGeom>
                <a:solidFill>
                  <a:srgbClr val="5C9AD3"/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6111804" y="3200400"/>
                  <a:ext cx="640080" cy="91440"/>
                </a:xfrm>
                <a:prstGeom prst="rect">
                  <a:avLst/>
                </a:prstGeom>
                <a:solidFill>
                  <a:srgbClr val="44546B"/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6803905" y="4359681"/>
                <a:ext cx="1920240" cy="91440"/>
                <a:chOff x="4831644" y="3200400"/>
                <a:chExt cx="1920240" cy="9144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831644" y="3200400"/>
                  <a:ext cx="640080" cy="91440"/>
                </a:xfrm>
                <a:prstGeom prst="rect">
                  <a:avLst/>
                </a:prstGeom>
                <a:solidFill>
                  <a:srgbClr val="7A7A7A"/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471724" y="3200400"/>
                  <a:ext cx="640080" cy="91440"/>
                </a:xfrm>
                <a:prstGeom prst="rect">
                  <a:avLst/>
                </a:prstGeom>
                <a:solidFill>
                  <a:srgbClr val="939393"/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6111804" y="3200400"/>
                  <a:ext cx="640080" cy="91440"/>
                </a:xfrm>
                <a:prstGeom prst="rect">
                  <a:avLst/>
                </a:prstGeom>
                <a:solidFill>
                  <a:srgbClr val="BFBFBF"/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4" name="Group 33"/>
            <p:cNvGrpSpPr>
              <a:grpSpLocks noChangeAspect="1"/>
            </p:cNvGrpSpPr>
            <p:nvPr/>
          </p:nvGrpSpPr>
          <p:grpSpPr>
            <a:xfrm>
              <a:off x="7524526" y="6037004"/>
              <a:ext cx="3931920" cy="461665"/>
              <a:chOff x="6359857" y="5771992"/>
              <a:chExt cx="4493623" cy="527616"/>
            </a:xfrm>
          </p:grpSpPr>
          <p:sp>
            <p:nvSpPr>
              <p:cNvPr id="36" name="Rounded Rectangle 9"/>
              <p:cNvSpPr/>
              <p:nvPr/>
            </p:nvSpPr>
            <p:spPr>
              <a:xfrm>
                <a:off x="6359857" y="5881913"/>
                <a:ext cx="4493623" cy="307777"/>
              </a:xfrm>
              <a:prstGeom prst="rect">
                <a:avLst/>
              </a:prstGeom>
              <a:solidFill>
                <a:srgbClr val="0E0F11">
                  <a:alpha val="50000"/>
                </a:srgbClr>
              </a:solidFill>
              <a:ln w="3175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7" name="TextBox 36">
                <a:hlinkClick r:id="rId4"/>
              </p:cNvPr>
              <p:cNvSpPr txBox="1">
                <a:spLocks noChangeAspect="1"/>
              </p:cNvSpPr>
              <p:nvPr/>
            </p:nvSpPr>
            <p:spPr>
              <a:xfrm>
                <a:off x="7367532" y="5771992"/>
                <a:ext cx="2612572" cy="52761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solidFill>
                      <a:schemeClr val="bg1"/>
                    </a:solidFill>
                    <a:latin typeface="Candara" panose="020E0502030303020204" pitchFamily="34" charset="0"/>
                    <a:cs typeface="Estrangelo Edessa" panose="03080600000000000000" pitchFamily="66" charset="0"/>
                  </a:rPr>
                  <a:t>By Benson Chen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73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/>
          <p:cNvSpPr>
            <a:spLocks/>
          </p:cNvSpPr>
          <p:nvPr/>
        </p:nvSpPr>
        <p:spPr bwMode="auto">
          <a:xfrm>
            <a:off x="7733499" y="1099878"/>
            <a:ext cx="734347" cy="734347"/>
          </a:xfrm>
          <a:custGeom>
            <a:avLst/>
            <a:gdLst>
              <a:gd name="T0" fmla="*/ 211 w 420"/>
              <a:gd name="T1" fmla="*/ 0 h 420"/>
              <a:gd name="T2" fmla="*/ 247 w 420"/>
              <a:gd name="T3" fmla="*/ 4 h 420"/>
              <a:gd name="T4" fmla="*/ 283 w 420"/>
              <a:gd name="T5" fmla="*/ 13 h 420"/>
              <a:gd name="T6" fmla="*/ 315 w 420"/>
              <a:gd name="T7" fmla="*/ 28 h 420"/>
              <a:gd name="T8" fmla="*/ 345 w 420"/>
              <a:gd name="T9" fmla="*/ 49 h 420"/>
              <a:gd name="T10" fmla="*/ 370 w 420"/>
              <a:gd name="T11" fmla="*/ 74 h 420"/>
              <a:gd name="T12" fmla="*/ 391 w 420"/>
              <a:gd name="T13" fmla="*/ 104 h 420"/>
              <a:gd name="T14" fmla="*/ 407 w 420"/>
              <a:gd name="T15" fmla="*/ 137 h 420"/>
              <a:gd name="T16" fmla="*/ 416 w 420"/>
              <a:gd name="T17" fmla="*/ 172 h 420"/>
              <a:gd name="T18" fmla="*/ 420 w 420"/>
              <a:gd name="T19" fmla="*/ 210 h 420"/>
              <a:gd name="T20" fmla="*/ 416 w 420"/>
              <a:gd name="T21" fmla="*/ 247 h 420"/>
              <a:gd name="T22" fmla="*/ 407 w 420"/>
              <a:gd name="T23" fmla="*/ 282 h 420"/>
              <a:gd name="T24" fmla="*/ 391 w 420"/>
              <a:gd name="T25" fmla="*/ 315 h 420"/>
              <a:gd name="T26" fmla="*/ 370 w 420"/>
              <a:gd name="T27" fmla="*/ 345 h 420"/>
              <a:gd name="T28" fmla="*/ 345 w 420"/>
              <a:gd name="T29" fmla="*/ 370 h 420"/>
              <a:gd name="T30" fmla="*/ 315 w 420"/>
              <a:gd name="T31" fmla="*/ 391 h 420"/>
              <a:gd name="T32" fmla="*/ 283 w 420"/>
              <a:gd name="T33" fmla="*/ 407 h 420"/>
              <a:gd name="T34" fmla="*/ 247 w 420"/>
              <a:gd name="T35" fmla="*/ 416 h 420"/>
              <a:gd name="T36" fmla="*/ 211 w 420"/>
              <a:gd name="T37" fmla="*/ 420 h 420"/>
              <a:gd name="T38" fmla="*/ 173 w 420"/>
              <a:gd name="T39" fmla="*/ 416 h 420"/>
              <a:gd name="T40" fmla="*/ 137 w 420"/>
              <a:gd name="T41" fmla="*/ 407 h 420"/>
              <a:gd name="T42" fmla="*/ 104 w 420"/>
              <a:gd name="T43" fmla="*/ 391 h 420"/>
              <a:gd name="T44" fmla="*/ 74 w 420"/>
              <a:gd name="T45" fmla="*/ 370 h 420"/>
              <a:gd name="T46" fmla="*/ 50 w 420"/>
              <a:gd name="T47" fmla="*/ 345 h 420"/>
              <a:gd name="T48" fmla="*/ 29 w 420"/>
              <a:gd name="T49" fmla="*/ 315 h 420"/>
              <a:gd name="T50" fmla="*/ 13 w 420"/>
              <a:gd name="T51" fmla="*/ 282 h 420"/>
              <a:gd name="T52" fmla="*/ 4 w 420"/>
              <a:gd name="T53" fmla="*/ 247 h 420"/>
              <a:gd name="T54" fmla="*/ 0 w 420"/>
              <a:gd name="T55" fmla="*/ 210 h 420"/>
              <a:gd name="T56" fmla="*/ 4 w 420"/>
              <a:gd name="T57" fmla="*/ 172 h 420"/>
              <a:gd name="T58" fmla="*/ 13 w 420"/>
              <a:gd name="T59" fmla="*/ 137 h 420"/>
              <a:gd name="T60" fmla="*/ 29 w 420"/>
              <a:gd name="T61" fmla="*/ 104 h 420"/>
              <a:gd name="T62" fmla="*/ 50 w 420"/>
              <a:gd name="T63" fmla="*/ 74 h 420"/>
              <a:gd name="T64" fmla="*/ 74 w 420"/>
              <a:gd name="T65" fmla="*/ 49 h 420"/>
              <a:gd name="T66" fmla="*/ 104 w 420"/>
              <a:gd name="T67" fmla="*/ 28 h 420"/>
              <a:gd name="T68" fmla="*/ 137 w 420"/>
              <a:gd name="T69" fmla="*/ 13 h 420"/>
              <a:gd name="T70" fmla="*/ 173 w 420"/>
              <a:gd name="T71" fmla="*/ 4 h 420"/>
              <a:gd name="T72" fmla="*/ 211 w 420"/>
              <a:gd name="T73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0" h="420">
                <a:moveTo>
                  <a:pt x="211" y="0"/>
                </a:moveTo>
                <a:lnTo>
                  <a:pt x="247" y="4"/>
                </a:lnTo>
                <a:lnTo>
                  <a:pt x="283" y="13"/>
                </a:lnTo>
                <a:lnTo>
                  <a:pt x="315" y="28"/>
                </a:lnTo>
                <a:lnTo>
                  <a:pt x="345" y="49"/>
                </a:lnTo>
                <a:lnTo>
                  <a:pt x="370" y="74"/>
                </a:lnTo>
                <a:lnTo>
                  <a:pt x="391" y="104"/>
                </a:lnTo>
                <a:lnTo>
                  <a:pt x="407" y="137"/>
                </a:lnTo>
                <a:lnTo>
                  <a:pt x="416" y="172"/>
                </a:lnTo>
                <a:lnTo>
                  <a:pt x="420" y="210"/>
                </a:lnTo>
                <a:lnTo>
                  <a:pt x="416" y="247"/>
                </a:lnTo>
                <a:lnTo>
                  <a:pt x="407" y="282"/>
                </a:lnTo>
                <a:lnTo>
                  <a:pt x="391" y="315"/>
                </a:lnTo>
                <a:lnTo>
                  <a:pt x="370" y="345"/>
                </a:lnTo>
                <a:lnTo>
                  <a:pt x="345" y="370"/>
                </a:lnTo>
                <a:lnTo>
                  <a:pt x="315" y="391"/>
                </a:lnTo>
                <a:lnTo>
                  <a:pt x="283" y="407"/>
                </a:lnTo>
                <a:lnTo>
                  <a:pt x="247" y="416"/>
                </a:lnTo>
                <a:lnTo>
                  <a:pt x="211" y="420"/>
                </a:lnTo>
                <a:lnTo>
                  <a:pt x="173" y="416"/>
                </a:lnTo>
                <a:lnTo>
                  <a:pt x="137" y="407"/>
                </a:lnTo>
                <a:lnTo>
                  <a:pt x="104" y="391"/>
                </a:lnTo>
                <a:lnTo>
                  <a:pt x="74" y="370"/>
                </a:lnTo>
                <a:lnTo>
                  <a:pt x="50" y="345"/>
                </a:lnTo>
                <a:lnTo>
                  <a:pt x="29" y="315"/>
                </a:lnTo>
                <a:lnTo>
                  <a:pt x="13" y="282"/>
                </a:lnTo>
                <a:lnTo>
                  <a:pt x="4" y="247"/>
                </a:lnTo>
                <a:lnTo>
                  <a:pt x="0" y="210"/>
                </a:lnTo>
                <a:lnTo>
                  <a:pt x="4" y="172"/>
                </a:lnTo>
                <a:lnTo>
                  <a:pt x="13" y="137"/>
                </a:lnTo>
                <a:lnTo>
                  <a:pt x="29" y="104"/>
                </a:lnTo>
                <a:lnTo>
                  <a:pt x="50" y="74"/>
                </a:lnTo>
                <a:lnTo>
                  <a:pt x="74" y="49"/>
                </a:lnTo>
                <a:lnTo>
                  <a:pt x="104" y="28"/>
                </a:lnTo>
                <a:lnTo>
                  <a:pt x="137" y="13"/>
                </a:lnTo>
                <a:lnTo>
                  <a:pt x="173" y="4"/>
                </a:lnTo>
                <a:lnTo>
                  <a:pt x="211" y="0"/>
                </a:lnTo>
                <a:close/>
              </a:path>
            </a:pathLst>
          </a:custGeom>
          <a:solidFill>
            <a:srgbClr val="FE4A1E"/>
          </a:solidFill>
          <a:ln w="6350">
            <a:solidFill>
              <a:schemeClr val="bg1">
                <a:alpha val="70000"/>
              </a:schemeClr>
            </a:solidFill>
            <a:prstDash val="solid"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r>
              <a:rPr lang="en-US" sz="1872" b="1" dirty="0"/>
              <a:t>0.32</a:t>
            </a:r>
            <a:endParaRPr lang="ru-RU" sz="1872" b="1" dirty="0"/>
          </a:p>
        </p:txBody>
      </p:sp>
      <p:sp>
        <p:nvSpPr>
          <p:cNvPr id="30" name="Freeform 15"/>
          <p:cNvSpPr>
            <a:spLocks/>
          </p:cNvSpPr>
          <p:nvPr/>
        </p:nvSpPr>
        <p:spPr bwMode="auto">
          <a:xfrm>
            <a:off x="5222737" y="1474045"/>
            <a:ext cx="2411104" cy="1288603"/>
          </a:xfrm>
          <a:custGeom>
            <a:avLst/>
            <a:gdLst>
              <a:gd name="T0" fmla="*/ 1237 w 1379"/>
              <a:gd name="T1" fmla="*/ 0 h 737"/>
              <a:gd name="T2" fmla="*/ 1379 w 1379"/>
              <a:gd name="T3" fmla="*/ 0 h 737"/>
              <a:gd name="T4" fmla="*/ 1376 w 1379"/>
              <a:gd name="T5" fmla="*/ 75 h 737"/>
              <a:gd name="T6" fmla="*/ 1364 w 1379"/>
              <a:gd name="T7" fmla="*/ 148 h 737"/>
              <a:gd name="T8" fmla="*/ 1345 w 1379"/>
              <a:gd name="T9" fmla="*/ 219 h 737"/>
              <a:gd name="T10" fmla="*/ 1321 w 1379"/>
              <a:gd name="T11" fmla="*/ 286 h 737"/>
              <a:gd name="T12" fmla="*/ 1290 w 1379"/>
              <a:gd name="T13" fmla="*/ 350 h 737"/>
              <a:gd name="T14" fmla="*/ 1252 w 1379"/>
              <a:gd name="T15" fmla="*/ 411 h 737"/>
              <a:gd name="T16" fmla="*/ 1211 w 1379"/>
              <a:gd name="T17" fmla="*/ 468 h 737"/>
              <a:gd name="T18" fmla="*/ 1162 w 1379"/>
              <a:gd name="T19" fmla="*/ 520 h 737"/>
              <a:gd name="T20" fmla="*/ 1110 w 1379"/>
              <a:gd name="T21" fmla="*/ 569 h 737"/>
              <a:gd name="T22" fmla="*/ 1053 w 1379"/>
              <a:gd name="T23" fmla="*/ 610 h 737"/>
              <a:gd name="T24" fmla="*/ 992 w 1379"/>
              <a:gd name="T25" fmla="*/ 647 h 737"/>
              <a:gd name="T26" fmla="*/ 928 w 1379"/>
              <a:gd name="T27" fmla="*/ 678 h 737"/>
              <a:gd name="T28" fmla="*/ 860 w 1379"/>
              <a:gd name="T29" fmla="*/ 703 h 737"/>
              <a:gd name="T30" fmla="*/ 789 w 1379"/>
              <a:gd name="T31" fmla="*/ 722 h 737"/>
              <a:gd name="T32" fmla="*/ 716 w 1379"/>
              <a:gd name="T33" fmla="*/ 733 h 737"/>
              <a:gd name="T34" fmla="*/ 640 w 1379"/>
              <a:gd name="T35" fmla="*/ 737 h 737"/>
              <a:gd name="T36" fmla="*/ 566 w 1379"/>
              <a:gd name="T37" fmla="*/ 733 h 737"/>
              <a:gd name="T38" fmla="*/ 494 w 1379"/>
              <a:gd name="T39" fmla="*/ 723 h 737"/>
              <a:gd name="T40" fmla="*/ 425 w 1379"/>
              <a:gd name="T41" fmla="*/ 705 h 737"/>
              <a:gd name="T42" fmla="*/ 360 w 1379"/>
              <a:gd name="T43" fmla="*/ 681 h 737"/>
              <a:gd name="T44" fmla="*/ 295 w 1379"/>
              <a:gd name="T45" fmla="*/ 651 h 737"/>
              <a:gd name="T46" fmla="*/ 235 w 1379"/>
              <a:gd name="T47" fmla="*/ 616 h 737"/>
              <a:gd name="T48" fmla="*/ 179 w 1379"/>
              <a:gd name="T49" fmla="*/ 575 h 737"/>
              <a:gd name="T50" fmla="*/ 128 w 1379"/>
              <a:gd name="T51" fmla="*/ 529 h 737"/>
              <a:gd name="T52" fmla="*/ 79 w 1379"/>
              <a:gd name="T53" fmla="*/ 478 h 737"/>
              <a:gd name="T54" fmla="*/ 38 w 1379"/>
              <a:gd name="T55" fmla="*/ 423 h 737"/>
              <a:gd name="T56" fmla="*/ 0 w 1379"/>
              <a:gd name="T57" fmla="*/ 366 h 737"/>
              <a:gd name="T58" fmla="*/ 123 w 1379"/>
              <a:gd name="T59" fmla="*/ 295 h 737"/>
              <a:gd name="T60" fmla="*/ 157 w 1379"/>
              <a:gd name="T61" fmla="*/ 346 h 737"/>
              <a:gd name="T62" fmla="*/ 196 w 1379"/>
              <a:gd name="T63" fmla="*/ 394 h 737"/>
              <a:gd name="T64" fmla="*/ 239 w 1379"/>
              <a:gd name="T65" fmla="*/ 438 h 737"/>
              <a:gd name="T66" fmla="*/ 286 w 1379"/>
              <a:gd name="T67" fmla="*/ 477 h 737"/>
              <a:gd name="T68" fmla="*/ 337 w 1379"/>
              <a:gd name="T69" fmla="*/ 511 h 737"/>
              <a:gd name="T70" fmla="*/ 392 w 1379"/>
              <a:gd name="T71" fmla="*/ 540 h 737"/>
              <a:gd name="T72" fmla="*/ 451 w 1379"/>
              <a:gd name="T73" fmla="*/ 563 h 737"/>
              <a:gd name="T74" fmla="*/ 511 w 1379"/>
              <a:gd name="T75" fmla="*/ 580 h 737"/>
              <a:gd name="T76" fmla="*/ 574 w 1379"/>
              <a:gd name="T77" fmla="*/ 591 h 737"/>
              <a:gd name="T78" fmla="*/ 640 w 1379"/>
              <a:gd name="T79" fmla="*/ 593 h 737"/>
              <a:gd name="T80" fmla="*/ 709 w 1379"/>
              <a:gd name="T81" fmla="*/ 589 h 737"/>
              <a:gd name="T82" fmla="*/ 777 w 1379"/>
              <a:gd name="T83" fmla="*/ 578 h 737"/>
              <a:gd name="T84" fmla="*/ 841 w 1379"/>
              <a:gd name="T85" fmla="*/ 559 h 737"/>
              <a:gd name="T86" fmla="*/ 903 w 1379"/>
              <a:gd name="T87" fmla="*/ 533 h 737"/>
              <a:gd name="T88" fmla="*/ 959 w 1379"/>
              <a:gd name="T89" fmla="*/ 502 h 737"/>
              <a:gd name="T90" fmla="*/ 1013 w 1379"/>
              <a:gd name="T91" fmla="*/ 464 h 737"/>
              <a:gd name="T92" fmla="*/ 1061 w 1379"/>
              <a:gd name="T93" fmla="*/ 419 h 737"/>
              <a:gd name="T94" fmla="*/ 1106 w 1379"/>
              <a:gd name="T95" fmla="*/ 371 h 737"/>
              <a:gd name="T96" fmla="*/ 1144 w 1379"/>
              <a:gd name="T97" fmla="*/ 318 h 737"/>
              <a:gd name="T98" fmla="*/ 1175 w 1379"/>
              <a:gd name="T99" fmla="*/ 261 h 737"/>
              <a:gd name="T100" fmla="*/ 1201 w 1379"/>
              <a:gd name="T101" fmla="*/ 201 h 737"/>
              <a:gd name="T102" fmla="*/ 1221 w 1379"/>
              <a:gd name="T103" fmla="*/ 137 h 737"/>
              <a:gd name="T104" fmla="*/ 1233 w 1379"/>
              <a:gd name="T105" fmla="*/ 70 h 737"/>
              <a:gd name="T106" fmla="*/ 1237 w 1379"/>
              <a:gd name="T107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79" h="737">
                <a:moveTo>
                  <a:pt x="1237" y="0"/>
                </a:moveTo>
                <a:lnTo>
                  <a:pt x="1379" y="0"/>
                </a:lnTo>
                <a:lnTo>
                  <a:pt x="1376" y="75"/>
                </a:lnTo>
                <a:lnTo>
                  <a:pt x="1364" y="148"/>
                </a:lnTo>
                <a:lnTo>
                  <a:pt x="1345" y="219"/>
                </a:lnTo>
                <a:lnTo>
                  <a:pt x="1321" y="286"/>
                </a:lnTo>
                <a:lnTo>
                  <a:pt x="1290" y="350"/>
                </a:lnTo>
                <a:lnTo>
                  <a:pt x="1252" y="411"/>
                </a:lnTo>
                <a:lnTo>
                  <a:pt x="1211" y="468"/>
                </a:lnTo>
                <a:lnTo>
                  <a:pt x="1162" y="520"/>
                </a:lnTo>
                <a:lnTo>
                  <a:pt x="1110" y="569"/>
                </a:lnTo>
                <a:lnTo>
                  <a:pt x="1053" y="610"/>
                </a:lnTo>
                <a:lnTo>
                  <a:pt x="992" y="647"/>
                </a:lnTo>
                <a:lnTo>
                  <a:pt x="928" y="678"/>
                </a:lnTo>
                <a:lnTo>
                  <a:pt x="860" y="703"/>
                </a:lnTo>
                <a:lnTo>
                  <a:pt x="789" y="722"/>
                </a:lnTo>
                <a:lnTo>
                  <a:pt x="716" y="733"/>
                </a:lnTo>
                <a:lnTo>
                  <a:pt x="640" y="737"/>
                </a:lnTo>
                <a:lnTo>
                  <a:pt x="566" y="733"/>
                </a:lnTo>
                <a:lnTo>
                  <a:pt x="494" y="723"/>
                </a:lnTo>
                <a:lnTo>
                  <a:pt x="425" y="705"/>
                </a:lnTo>
                <a:lnTo>
                  <a:pt x="360" y="681"/>
                </a:lnTo>
                <a:lnTo>
                  <a:pt x="295" y="651"/>
                </a:lnTo>
                <a:lnTo>
                  <a:pt x="235" y="616"/>
                </a:lnTo>
                <a:lnTo>
                  <a:pt x="179" y="575"/>
                </a:lnTo>
                <a:lnTo>
                  <a:pt x="128" y="529"/>
                </a:lnTo>
                <a:lnTo>
                  <a:pt x="79" y="478"/>
                </a:lnTo>
                <a:lnTo>
                  <a:pt x="38" y="423"/>
                </a:lnTo>
                <a:lnTo>
                  <a:pt x="0" y="366"/>
                </a:lnTo>
                <a:lnTo>
                  <a:pt x="123" y="295"/>
                </a:lnTo>
                <a:lnTo>
                  <a:pt x="157" y="346"/>
                </a:lnTo>
                <a:lnTo>
                  <a:pt x="196" y="394"/>
                </a:lnTo>
                <a:lnTo>
                  <a:pt x="239" y="438"/>
                </a:lnTo>
                <a:lnTo>
                  <a:pt x="286" y="477"/>
                </a:lnTo>
                <a:lnTo>
                  <a:pt x="337" y="511"/>
                </a:lnTo>
                <a:lnTo>
                  <a:pt x="392" y="540"/>
                </a:lnTo>
                <a:lnTo>
                  <a:pt x="451" y="563"/>
                </a:lnTo>
                <a:lnTo>
                  <a:pt x="511" y="580"/>
                </a:lnTo>
                <a:lnTo>
                  <a:pt x="574" y="591"/>
                </a:lnTo>
                <a:lnTo>
                  <a:pt x="640" y="593"/>
                </a:lnTo>
                <a:lnTo>
                  <a:pt x="709" y="589"/>
                </a:lnTo>
                <a:lnTo>
                  <a:pt x="777" y="578"/>
                </a:lnTo>
                <a:lnTo>
                  <a:pt x="841" y="559"/>
                </a:lnTo>
                <a:lnTo>
                  <a:pt x="903" y="533"/>
                </a:lnTo>
                <a:lnTo>
                  <a:pt x="959" y="502"/>
                </a:lnTo>
                <a:lnTo>
                  <a:pt x="1013" y="464"/>
                </a:lnTo>
                <a:lnTo>
                  <a:pt x="1061" y="419"/>
                </a:lnTo>
                <a:lnTo>
                  <a:pt x="1106" y="371"/>
                </a:lnTo>
                <a:lnTo>
                  <a:pt x="1144" y="318"/>
                </a:lnTo>
                <a:lnTo>
                  <a:pt x="1175" y="261"/>
                </a:lnTo>
                <a:lnTo>
                  <a:pt x="1201" y="201"/>
                </a:lnTo>
                <a:lnTo>
                  <a:pt x="1221" y="137"/>
                </a:lnTo>
                <a:lnTo>
                  <a:pt x="1233" y="70"/>
                </a:lnTo>
                <a:lnTo>
                  <a:pt x="1237" y="0"/>
                </a:lnTo>
                <a:close/>
              </a:path>
            </a:pathLst>
          </a:custGeom>
          <a:solidFill>
            <a:srgbClr val="BFBFBF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1872" dirty="0"/>
          </a:p>
        </p:txBody>
      </p:sp>
      <p:sp>
        <p:nvSpPr>
          <p:cNvPr id="31" name="Freeform 16"/>
          <p:cNvSpPr>
            <a:spLocks/>
          </p:cNvSpPr>
          <p:nvPr/>
        </p:nvSpPr>
        <p:spPr bwMode="auto">
          <a:xfrm>
            <a:off x="4096213" y="1626161"/>
            <a:ext cx="1341056" cy="1430227"/>
          </a:xfrm>
          <a:custGeom>
            <a:avLst/>
            <a:gdLst>
              <a:gd name="T0" fmla="*/ 466 w 767"/>
              <a:gd name="T1" fmla="*/ 4 h 818"/>
              <a:gd name="T2" fmla="*/ 572 w 767"/>
              <a:gd name="T3" fmla="*/ 33 h 818"/>
              <a:gd name="T4" fmla="*/ 664 w 767"/>
              <a:gd name="T5" fmla="*/ 89 h 818"/>
              <a:gd name="T6" fmla="*/ 738 w 767"/>
              <a:gd name="T7" fmla="*/ 165 h 818"/>
              <a:gd name="T8" fmla="*/ 642 w 767"/>
              <a:gd name="T9" fmla="*/ 284 h 818"/>
              <a:gd name="T10" fmla="*/ 593 w 767"/>
              <a:gd name="T11" fmla="*/ 221 h 818"/>
              <a:gd name="T12" fmla="*/ 529 w 767"/>
              <a:gd name="T13" fmla="*/ 174 h 818"/>
              <a:gd name="T14" fmla="*/ 452 w 767"/>
              <a:gd name="T15" fmla="*/ 149 h 818"/>
              <a:gd name="T16" fmla="*/ 367 w 767"/>
              <a:gd name="T17" fmla="*/ 149 h 818"/>
              <a:gd name="T18" fmla="*/ 288 w 767"/>
              <a:gd name="T19" fmla="*/ 175 h 818"/>
              <a:gd name="T20" fmla="*/ 224 w 767"/>
              <a:gd name="T21" fmla="*/ 222 h 818"/>
              <a:gd name="T22" fmla="*/ 175 w 767"/>
              <a:gd name="T23" fmla="*/ 288 h 818"/>
              <a:gd name="T24" fmla="*/ 149 w 767"/>
              <a:gd name="T25" fmla="*/ 366 h 818"/>
              <a:gd name="T26" fmla="*/ 149 w 767"/>
              <a:gd name="T27" fmla="*/ 451 h 818"/>
              <a:gd name="T28" fmla="*/ 175 w 767"/>
              <a:gd name="T29" fmla="*/ 530 h 818"/>
              <a:gd name="T30" fmla="*/ 224 w 767"/>
              <a:gd name="T31" fmla="*/ 595 h 818"/>
              <a:gd name="T32" fmla="*/ 288 w 767"/>
              <a:gd name="T33" fmla="*/ 643 h 818"/>
              <a:gd name="T34" fmla="*/ 367 w 767"/>
              <a:gd name="T35" fmla="*/ 669 h 818"/>
              <a:gd name="T36" fmla="*/ 416 w 767"/>
              <a:gd name="T37" fmla="*/ 671 h 818"/>
              <a:gd name="T38" fmla="*/ 410 w 767"/>
              <a:gd name="T39" fmla="*/ 818 h 818"/>
              <a:gd name="T40" fmla="*/ 301 w 767"/>
              <a:gd name="T41" fmla="*/ 804 h 818"/>
              <a:gd name="T42" fmla="*/ 203 w 767"/>
              <a:gd name="T43" fmla="*/ 762 h 818"/>
              <a:gd name="T44" fmla="*/ 120 w 767"/>
              <a:gd name="T45" fmla="*/ 698 h 818"/>
              <a:gd name="T46" fmla="*/ 56 w 767"/>
              <a:gd name="T47" fmla="*/ 615 h 818"/>
              <a:gd name="T48" fmla="*/ 14 w 767"/>
              <a:gd name="T49" fmla="*/ 517 h 818"/>
              <a:gd name="T50" fmla="*/ 0 w 767"/>
              <a:gd name="T51" fmla="*/ 408 h 818"/>
              <a:gd name="T52" fmla="*/ 14 w 767"/>
              <a:gd name="T53" fmla="*/ 300 h 818"/>
              <a:gd name="T54" fmla="*/ 56 w 767"/>
              <a:gd name="T55" fmla="*/ 203 h 818"/>
              <a:gd name="T56" fmla="*/ 120 w 767"/>
              <a:gd name="T57" fmla="*/ 119 h 818"/>
              <a:gd name="T58" fmla="*/ 203 w 767"/>
              <a:gd name="T59" fmla="*/ 55 h 818"/>
              <a:gd name="T60" fmla="*/ 301 w 767"/>
              <a:gd name="T61" fmla="*/ 14 h 818"/>
              <a:gd name="T62" fmla="*/ 410 w 767"/>
              <a:gd name="T63" fmla="*/ 0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67" h="818">
                <a:moveTo>
                  <a:pt x="410" y="0"/>
                </a:moveTo>
                <a:lnTo>
                  <a:pt x="466" y="4"/>
                </a:lnTo>
                <a:lnTo>
                  <a:pt x="521" y="14"/>
                </a:lnTo>
                <a:lnTo>
                  <a:pt x="572" y="33"/>
                </a:lnTo>
                <a:lnTo>
                  <a:pt x="619" y="57"/>
                </a:lnTo>
                <a:lnTo>
                  <a:pt x="664" y="89"/>
                </a:lnTo>
                <a:lnTo>
                  <a:pt x="703" y="124"/>
                </a:lnTo>
                <a:lnTo>
                  <a:pt x="738" y="165"/>
                </a:lnTo>
                <a:lnTo>
                  <a:pt x="767" y="211"/>
                </a:lnTo>
                <a:lnTo>
                  <a:pt x="642" y="284"/>
                </a:lnTo>
                <a:lnTo>
                  <a:pt x="619" y="250"/>
                </a:lnTo>
                <a:lnTo>
                  <a:pt x="593" y="221"/>
                </a:lnTo>
                <a:lnTo>
                  <a:pt x="563" y="195"/>
                </a:lnTo>
                <a:lnTo>
                  <a:pt x="529" y="174"/>
                </a:lnTo>
                <a:lnTo>
                  <a:pt x="491" y="158"/>
                </a:lnTo>
                <a:lnTo>
                  <a:pt x="452" y="149"/>
                </a:lnTo>
                <a:lnTo>
                  <a:pt x="410" y="145"/>
                </a:lnTo>
                <a:lnTo>
                  <a:pt x="367" y="149"/>
                </a:lnTo>
                <a:lnTo>
                  <a:pt x="326" y="158"/>
                </a:lnTo>
                <a:lnTo>
                  <a:pt x="288" y="175"/>
                </a:lnTo>
                <a:lnTo>
                  <a:pt x="254" y="196"/>
                </a:lnTo>
                <a:lnTo>
                  <a:pt x="224" y="222"/>
                </a:lnTo>
                <a:lnTo>
                  <a:pt x="196" y="254"/>
                </a:lnTo>
                <a:lnTo>
                  <a:pt x="175" y="288"/>
                </a:lnTo>
                <a:lnTo>
                  <a:pt x="160" y="326"/>
                </a:lnTo>
                <a:lnTo>
                  <a:pt x="149" y="366"/>
                </a:lnTo>
                <a:lnTo>
                  <a:pt x="147" y="408"/>
                </a:lnTo>
                <a:lnTo>
                  <a:pt x="149" y="451"/>
                </a:lnTo>
                <a:lnTo>
                  <a:pt x="160" y="492"/>
                </a:lnTo>
                <a:lnTo>
                  <a:pt x="175" y="530"/>
                </a:lnTo>
                <a:lnTo>
                  <a:pt x="196" y="564"/>
                </a:lnTo>
                <a:lnTo>
                  <a:pt x="224" y="595"/>
                </a:lnTo>
                <a:lnTo>
                  <a:pt x="254" y="622"/>
                </a:lnTo>
                <a:lnTo>
                  <a:pt x="288" y="643"/>
                </a:lnTo>
                <a:lnTo>
                  <a:pt x="326" y="658"/>
                </a:lnTo>
                <a:lnTo>
                  <a:pt x="367" y="669"/>
                </a:lnTo>
                <a:lnTo>
                  <a:pt x="410" y="671"/>
                </a:lnTo>
                <a:lnTo>
                  <a:pt x="416" y="671"/>
                </a:lnTo>
                <a:lnTo>
                  <a:pt x="419" y="818"/>
                </a:lnTo>
                <a:lnTo>
                  <a:pt x="410" y="818"/>
                </a:lnTo>
                <a:lnTo>
                  <a:pt x="354" y="814"/>
                </a:lnTo>
                <a:lnTo>
                  <a:pt x="301" y="804"/>
                </a:lnTo>
                <a:lnTo>
                  <a:pt x="250" y="785"/>
                </a:lnTo>
                <a:lnTo>
                  <a:pt x="203" y="762"/>
                </a:lnTo>
                <a:lnTo>
                  <a:pt x="160" y="733"/>
                </a:lnTo>
                <a:lnTo>
                  <a:pt x="120" y="698"/>
                </a:lnTo>
                <a:lnTo>
                  <a:pt x="85" y="658"/>
                </a:lnTo>
                <a:lnTo>
                  <a:pt x="56" y="615"/>
                </a:lnTo>
                <a:lnTo>
                  <a:pt x="33" y="568"/>
                </a:lnTo>
                <a:lnTo>
                  <a:pt x="14" y="517"/>
                </a:lnTo>
                <a:lnTo>
                  <a:pt x="4" y="465"/>
                </a:lnTo>
                <a:lnTo>
                  <a:pt x="0" y="408"/>
                </a:lnTo>
                <a:lnTo>
                  <a:pt x="4" y="353"/>
                </a:lnTo>
                <a:lnTo>
                  <a:pt x="14" y="300"/>
                </a:lnTo>
                <a:lnTo>
                  <a:pt x="33" y="250"/>
                </a:lnTo>
                <a:lnTo>
                  <a:pt x="56" y="203"/>
                </a:lnTo>
                <a:lnTo>
                  <a:pt x="85" y="158"/>
                </a:lnTo>
                <a:lnTo>
                  <a:pt x="120" y="119"/>
                </a:lnTo>
                <a:lnTo>
                  <a:pt x="160" y="85"/>
                </a:lnTo>
                <a:lnTo>
                  <a:pt x="203" y="55"/>
                </a:lnTo>
                <a:lnTo>
                  <a:pt x="250" y="31"/>
                </a:lnTo>
                <a:lnTo>
                  <a:pt x="301" y="14"/>
                </a:lnTo>
                <a:lnTo>
                  <a:pt x="354" y="4"/>
                </a:lnTo>
                <a:lnTo>
                  <a:pt x="410" y="0"/>
                </a:lnTo>
                <a:close/>
              </a:path>
            </a:pathLst>
          </a:custGeom>
          <a:solidFill>
            <a:srgbClr val="5C9AD3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1872" dirty="0"/>
          </a:p>
        </p:txBody>
      </p:sp>
      <p:sp>
        <p:nvSpPr>
          <p:cNvPr id="32" name="Freeform 17"/>
          <p:cNvSpPr>
            <a:spLocks/>
          </p:cNvSpPr>
          <p:nvPr/>
        </p:nvSpPr>
        <p:spPr bwMode="auto">
          <a:xfrm>
            <a:off x="4817097" y="2804613"/>
            <a:ext cx="813026" cy="947656"/>
          </a:xfrm>
          <a:custGeom>
            <a:avLst/>
            <a:gdLst>
              <a:gd name="T0" fmla="*/ 47 w 465"/>
              <a:gd name="T1" fmla="*/ 0 h 542"/>
              <a:gd name="T2" fmla="*/ 105 w 465"/>
              <a:gd name="T3" fmla="*/ 4 h 542"/>
              <a:gd name="T4" fmla="*/ 158 w 465"/>
              <a:gd name="T5" fmla="*/ 14 h 542"/>
              <a:gd name="T6" fmla="*/ 209 w 465"/>
              <a:gd name="T7" fmla="*/ 33 h 542"/>
              <a:gd name="T8" fmla="*/ 258 w 465"/>
              <a:gd name="T9" fmla="*/ 56 h 542"/>
              <a:gd name="T10" fmla="*/ 302 w 465"/>
              <a:gd name="T11" fmla="*/ 86 h 542"/>
              <a:gd name="T12" fmla="*/ 343 w 465"/>
              <a:gd name="T13" fmla="*/ 122 h 542"/>
              <a:gd name="T14" fmla="*/ 378 w 465"/>
              <a:gd name="T15" fmla="*/ 162 h 542"/>
              <a:gd name="T16" fmla="*/ 408 w 465"/>
              <a:gd name="T17" fmla="*/ 205 h 542"/>
              <a:gd name="T18" fmla="*/ 432 w 465"/>
              <a:gd name="T19" fmla="*/ 254 h 542"/>
              <a:gd name="T20" fmla="*/ 450 w 465"/>
              <a:gd name="T21" fmla="*/ 306 h 542"/>
              <a:gd name="T22" fmla="*/ 461 w 465"/>
              <a:gd name="T23" fmla="*/ 360 h 542"/>
              <a:gd name="T24" fmla="*/ 465 w 465"/>
              <a:gd name="T25" fmla="*/ 416 h 542"/>
              <a:gd name="T26" fmla="*/ 462 w 465"/>
              <a:gd name="T27" fmla="*/ 459 h 542"/>
              <a:gd name="T28" fmla="*/ 455 w 465"/>
              <a:gd name="T29" fmla="*/ 501 h 542"/>
              <a:gd name="T30" fmla="*/ 445 w 465"/>
              <a:gd name="T31" fmla="*/ 542 h 542"/>
              <a:gd name="T32" fmla="*/ 309 w 465"/>
              <a:gd name="T33" fmla="*/ 497 h 542"/>
              <a:gd name="T34" fmla="*/ 318 w 465"/>
              <a:gd name="T35" fmla="*/ 456 h 542"/>
              <a:gd name="T36" fmla="*/ 322 w 465"/>
              <a:gd name="T37" fmla="*/ 414 h 542"/>
              <a:gd name="T38" fmla="*/ 318 w 465"/>
              <a:gd name="T39" fmla="*/ 369 h 542"/>
              <a:gd name="T40" fmla="*/ 309 w 465"/>
              <a:gd name="T41" fmla="*/ 327 h 542"/>
              <a:gd name="T42" fmla="*/ 292 w 465"/>
              <a:gd name="T43" fmla="*/ 288 h 542"/>
              <a:gd name="T44" fmla="*/ 270 w 465"/>
              <a:gd name="T45" fmla="*/ 253 h 542"/>
              <a:gd name="T46" fmla="*/ 242 w 465"/>
              <a:gd name="T47" fmla="*/ 221 h 542"/>
              <a:gd name="T48" fmla="*/ 211 w 465"/>
              <a:gd name="T49" fmla="*/ 194 h 542"/>
              <a:gd name="T50" fmla="*/ 175 w 465"/>
              <a:gd name="T51" fmla="*/ 173 h 542"/>
              <a:gd name="T52" fmla="*/ 137 w 465"/>
              <a:gd name="T53" fmla="*/ 156 h 542"/>
              <a:gd name="T54" fmla="*/ 95 w 465"/>
              <a:gd name="T55" fmla="*/ 145 h 542"/>
              <a:gd name="T56" fmla="*/ 51 w 465"/>
              <a:gd name="T57" fmla="*/ 143 h 542"/>
              <a:gd name="T58" fmla="*/ 25 w 465"/>
              <a:gd name="T59" fmla="*/ 143 h 542"/>
              <a:gd name="T60" fmla="*/ 0 w 465"/>
              <a:gd name="T61" fmla="*/ 147 h 542"/>
              <a:gd name="T62" fmla="*/ 0 w 465"/>
              <a:gd name="T63" fmla="*/ 103 h 542"/>
              <a:gd name="T64" fmla="*/ 0 w 465"/>
              <a:gd name="T65" fmla="*/ 64 h 542"/>
              <a:gd name="T66" fmla="*/ 0 w 465"/>
              <a:gd name="T67" fmla="*/ 30 h 542"/>
              <a:gd name="T68" fmla="*/ 1 w 465"/>
              <a:gd name="T69" fmla="*/ 3 h 542"/>
              <a:gd name="T70" fmla="*/ 47 w 465"/>
              <a:gd name="T71" fmla="*/ 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5" h="542">
                <a:moveTo>
                  <a:pt x="47" y="0"/>
                </a:moveTo>
                <a:lnTo>
                  <a:pt x="105" y="4"/>
                </a:lnTo>
                <a:lnTo>
                  <a:pt x="158" y="14"/>
                </a:lnTo>
                <a:lnTo>
                  <a:pt x="209" y="33"/>
                </a:lnTo>
                <a:lnTo>
                  <a:pt x="258" y="56"/>
                </a:lnTo>
                <a:lnTo>
                  <a:pt x="302" y="86"/>
                </a:lnTo>
                <a:lnTo>
                  <a:pt x="343" y="122"/>
                </a:lnTo>
                <a:lnTo>
                  <a:pt x="378" y="162"/>
                </a:lnTo>
                <a:lnTo>
                  <a:pt x="408" y="205"/>
                </a:lnTo>
                <a:lnTo>
                  <a:pt x="432" y="254"/>
                </a:lnTo>
                <a:lnTo>
                  <a:pt x="450" y="306"/>
                </a:lnTo>
                <a:lnTo>
                  <a:pt x="461" y="360"/>
                </a:lnTo>
                <a:lnTo>
                  <a:pt x="465" y="416"/>
                </a:lnTo>
                <a:lnTo>
                  <a:pt x="462" y="459"/>
                </a:lnTo>
                <a:lnTo>
                  <a:pt x="455" y="501"/>
                </a:lnTo>
                <a:lnTo>
                  <a:pt x="445" y="542"/>
                </a:lnTo>
                <a:lnTo>
                  <a:pt x="309" y="497"/>
                </a:lnTo>
                <a:lnTo>
                  <a:pt x="318" y="456"/>
                </a:lnTo>
                <a:lnTo>
                  <a:pt x="322" y="414"/>
                </a:lnTo>
                <a:lnTo>
                  <a:pt x="318" y="369"/>
                </a:lnTo>
                <a:lnTo>
                  <a:pt x="309" y="327"/>
                </a:lnTo>
                <a:lnTo>
                  <a:pt x="292" y="288"/>
                </a:lnTo>
                <a:lnTo>
                  <a:pt x="270" y="253"/>
                </a:lnTo>
                <a:lnTo>
                  <a:pt x="242" y="221"/>
                </a:lnTo>
                <a:lnTo>
                  <a:pt x="211" y="194"/>
                </a:lnTo>
                <a:lnTo>
                  <a:pt x="175" y="173"/>
                </a:lnTo>
                <a:lnTo>
                  <a:pt x="137" y="156"/>
                </a:lnTo>
                <a:lnTo>
                  <a:pt x="95" y="145"/>
                </a:lnTo>
                <a:lnTo>
                  <a:pt x="51" y="143"/>
                </a:lnTo>
                <a:lnTo>
                  <a:pt x="25" y="143"/>
                </a:lnTo>
                <a:lnTo>
                  <a:pt x="0" y="147"/>
                </a:lnTo>
                <a:lnTo>
                  <a:pt x="0" y="103"/>
                </a:lnTo>
                <a:lnTo>
                  <a:pt x="0" y="64"/>
                </a:lnTo>
                <a:lnTo>
                  <a:pt x="0" y="30"/>
                </a:lnTo>
                <a:lnTo>
                  <a:pt x="1" y="3"/>
                </a:lnTo>
                <a:lnTo>
                  <a:pt x="47" y="0"/>
                </a:lnTo>
                <a:close/>
              </a:path>
            </a:pathLst>
          </a:custGeom>
          <a:solidFill>
            <a:srgbClr val="44546B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1872" dirty="0"/>
          </a:p>
        </p:txBody>
      </p:sp>
      <p:sp>
        <p:nvSpPr>
          <p:cNvPr id="33" name="Freeform 18"/>
          <p:cNvSpPr>
            <a:spLocks/>
          </p:cNvSpPr>
          <p:nvPr/>
        </p:nvSpPr>
        <p:spPr bwMode="auto">
          <a:xfrm>
            <a:off x="5319562" y="3657423"/>
            <a:ext cx="926675" cy="947656"/>
          </a:xfrm>
          <a:custGeom>
            <a:avLst/>
            <a:gdLst>
              <a:gd name="T0" fmla="*/ 22 w 530"/>
              <a:gd name="T1" fmla="*/ 0 h 542"/>
              <a:gd name="T2" fmla="*/ 161 w 530"/>
              <a:gd name="T3" fmla="*/ 43 h 542"/>
              <a:gd name="T4" fmla="*/ 150 w 530"/>
              <a:gd name="T5" fmla="*/ 86 h 542"/>
              <a:gd name="T6" fmla="*/ 145 w 530"/>
              <a:gd name="T7" fmla="*/ 132 h 542"/>
              <a:gd name="T8" fmla="*/ 149 w 530"/>
              <a:gd name="T9" fmla="*/ 175 h 542"/>
              <a:gd name="T10" fmla="*/ 159 w 530"/>
              <a:gd name="T11" fmla="*/ 216 h 542"/>
              <a:gd name="T12" fmla="*/ 175 w 530"/>
              <a:gd name="T13" fmla="*/ 254 h 542"/>
              <a:gd name="T14" fmla="*/ 196 w 530"/>
              <a:gd name="T15" fmla="*/ 288 h 542"/>
              <a:gd name="T16" fmla="*/ 222 w 530"/>
              <a:gd name="T17" fmla="*/ 318 h 542"/>
              <a:gd name="T18" fmla="*/ 253 w 530"/>
              <a:gd name="T19" fmla="*/ 344 h 542"/>
              <a:gd name="T20" fmla="*/ 288 w 530"/>
              <a:gd name="T21" fmla="*/ 366 h 542"/>
              <a:gd name="T22" fmla="*/ 326 w 530"/>
              <a:gd name="T23" fmla="*/ 382 h 542"/>
              <a:gd name="T24" fmla="*/ 366 w 530"/>
              <a:gd name="T25" fmla="*/ 393 h 542"/>
              <a:gd name="T26" fmla="*/ 409 w 530"/>
              <a:gd name="T27" fmla="*/ 395 h 542"/>
              <a:gd name="T28" fmla="*/ 449 w 530"/>
              <a:gd name="T29" fmla="*/ 393 h 542"/>
              <a:gd name="T30" fmla="*/ 487 w 530"/>
              <a:gd name="T31" fmla="*/ 383 h 542"/>
              <a:gd name="T32" fmla="*/ 530 w 530"/>
              <a:gd name="T33" fmla="*/ 523 h 542"/>
              <a:gd name="T34" fmla="*/ 490 w 530"/>
              <a:gd name="T35" fmla="*/ 533 h 542"/>
              <a:gd name="T36" fmla="*/ 450 w 530"/>
              <a:gd name="T37" fmla="*/ 539 h 542"/>
              <a:gd name="T38" fmla="*/ 409 w 530"/>
              <a:gd name="T39" fmla="*/ 542 h 542"/>
              <a:gd name="T40" fmla="*/ 353 w 530"/>
              <a:gd name="T41" fmla="*/ 538 h 542"/>
              <a:gd name="T42" fmla="*/ 299 w 530"/>
              <a:gd name="T43" fmla="*/ 526 h 542"/>
              <a:gd name="T44" fmla="*/ 250 w 530"/>
              <a:gd name="T45" fmla="*/ 509 h 542"/>
              <a:gd name="T46" fmla="*/ 202 w 530"/>
              <a:gd name="T47" fmla="*/ 485 h 542"/>
              <a:gd name="T48" fmla="*/ 159 w 530"/>
              <a:gd name="T49" fmla="*/ 457 h 542"/>
              <a:gd name="T50" fmla="*/ 120 w 530"/>
              <a:gd name="T51" fmla="*/ 421 h 542"/>
              <a:gd name="T52" fmla="*/ 85 w 530"/>
              <a:gd name="T53" fmla="*/ 382 h 542"/>
              <a:gd name="T54" fmla="*/ 56 w 530"/>
              <a:gd name="T55" fmla="*/ 339 h 542"/>
              <a:gd name="T56" fmla="*/ 32 w 530"/>
              <a:gd name="T57" fmla="*/ 292 h 542"/>
              <a:gd name="T58" fmla="*/ 14 w 530"/>
              <a:gd name="T59" fmla="*/ 241 h 542"/>
              <a:gd name="T60" fmla="*/ 3 w 530"/>
              <a:gd name="T61" fmla="*/ 188 h 542"/>
              <a:gd name="T62" fmla="*/ 0 w 530"/>
              <a:gd name="T63" fmla="*/ 132 h 542"/>
              <a:gd name="T64" fmla="*/ 2 w 530"/>
              <a:gd name="T65" fmla="*/ 86 h 542"/>
              <a:gd name="T66" fmla="*/ 10 w 530"/>
              <a:gd name="T67" fmla="*/ 42 h 542"/>
              <a:gd name="T68" fmla="*/ 22 w 530"/>
              <a:gd name="T69" fmla="*/ 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30" h="542">
                <a:moveTo>
                  <a:pt x="22" y="0"/>
                </a:moveTo>
                <a:lnTo>
                  <a:pt x="161" y="43"/>
                </a:lnTo>
                <a:lnTo>
                  <a:pt x="150" y="86"/>
                </a:lnTo>
                <a:lnTo>
                  <a:pt x="145" y="132"/>
                </a:lnTo>
                <a:lnTo>
                  <a:pt x="149" y="175"/>
                </a:lnTo>
                <a:lnTo>
                  <a:pt x="159" y="216"/>
                </a:lnTo>
                <a:lnTo>
                  <a:pt x="175" y="254"/>
                </a:lnTo>
                <a:lnTo>
                  <a:pt x="196" y="288"/>
                </a:lnTo>
                <a:lnTo>
                  <a:pt x="222" y="318"/>
                </a:lnTo>
                <a:lnTo>
                  <a:pt x="253" y="344"/>
                </a:lnTo>
                <a:lnTo>
                  <a:pt x="288" y="366"/>
                </a:lnTo>
                <a:lnTo>
                  <a:pt x="326" y="382"/>
                </a:lnTo>
                <a:lnTo>
                  <a:pt x="366" y="393"/>
                </a:lnTo>
                <a:lnTo>
                  <a:pt x="409" y="395"/>
                </a:lnTo>
                <a:lnTo>
                  <a:pt x="449" y="393"/>
                </a:lnTo>
                <a:lnTo>
                  <a:pt x="487" y="383"/>
                </a:lnTo>
                <a:lnTo>
                  <a:pt x="530" y="523"/>
                </a:lnTo>
                <a:lnTo>
                  <a:pt x="490" y="533"/>
                </a:lnTo>
                <a:lnTo>
                  <a:pt x="450" y="539"/>
                </a:lnTo>
                <a:lnTo>
                  <a:pt x="409" y="542"/>
                </a:lnTo>
                <a:lnTo>
                  <a:pt x="353" y="538"/>
                </a:lnTo>
                <a:lnTo>
                  <a:pt x="299" y="526"/>
                </a:lnTo>
                <a:lnTo>
                  <a:pt x="250" y="509"/>
                </a:lnTo>
                <a:lnTo>
                  <a:pt x="202" y="485"/>
                </a:lnTo>
                <a:lnTo>
                  <a:pt x="159" y="457"/>
                </a:lnTo>
                <a:lnTo>
                  <a:pt x="120" y="421"/>
                </a:lnTo>
                <a:lnTo>
                  <a:pt x="85" y="382"/>
                </a:lnTo>
                <a:lnTo>
                  <a:pt x="56" y="339"/>
                </a:lnTo>
                <a:lnTo>
                  <a:pt x="32" y="292"/>
                </a:lnTo>
                <a:lnTo>
                  <a:pt x="14" y="241"/>
                </a:lnTo>
                <a:lnTo>
                  <a:pt x="3" y="188"/>
                </a:lnTo>
                <a:lnTo>
                  <a:pt x="0" y="132"/>
                </a:lnTo>
                <a:lnTo>
                  <a:pt x="2" y="86"/>
                </a:lnTo>
                <a:lnTo>
                  <a:pt x="10" y="42"/>
                </a:lnTo>
                <a:lnTo>
                  <a:pt x="22" y="0"/>
                </a:lnTo>
                <a:close/>
              </a:path>
            </a:pathLst>
          </a:custGeom>
          <a:solidFill>
            <a:srgbClr val="7A7A7A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1872" dirty="0"/>
          </a:p>
        </p:txBody>
      </p:sp>
      <p:sp>
        <p:nvSpPr>
          <p:cNvPr id="34" name="Freeform 19"/>
          <p:cNvSpPr>
            <a:spLocks/>
          </p:cNvSpPr>
          <p:nvPr/>
        </p:nvSpPr>
        <p:spPr bwMode="auto">
          <a:xfrm>
            <a:off x="5799293" y="4297354"/>
            <a:ext cx="1299094" cy="1431976"/>
          </a:xfrm>
          <a:custGeom>
            <a:avLst/>
            <a:gdLst>
              <a:gd name="T0" fmla="*/ 389 w 743"/>
              <a:gd name="T1" fmla="*/ 3 h 819"/>
              <a:gd name="T2" fmla="*/ 493 w 743"/>
              <a:gd name="T3" fmla="*/ 32 h 819"/>
              <a:gd name="T4" fmla="*/ 583 w 743"/>
              <a:gd name="T5" fmla="*/ 85 h 819"/>
              <a:gd name="T6" fmla="*/ 658 w 743"/>
              <a:gd name="T7" fmla="*/ 159 h 819"/>
              <a:gd name="T8" fmla="*/ 710 w 743"/>
              <a:gd name="T9" fmla="*/ 249 h 819"/>
              <a:gd name="T10" fmla="*/ 739 w 743"/>
              <a:gd name="T11" fmla="*/ 354 h 819"/>
              <a:gd name="T12" fmla="*/ 739 w 743"/>
              <a:gd name="T13" fmla="*/ 464 h 819"/>
              <a:gd name="T14" fmla="*/ 710 w 743"/>
              <a:gd name="T15" fmla="*/ 568 h 819"/>
              <a:gd name="T16" fmla="*/ 658 w 743"/>
              <a:gd name="T17" fmla="*/ 659 h 819"/>
              <a:gd name="T18" fmla="*/ 583 w 743"/>
              <a:gd name="T19" fmla="*/ 732 h 819"/>
              <a:gd name="T20" fmla="*/ 493 w 743"/>
              <a:gd name="T21" fmla="*/ 786 h 819"/>
              <a:gd name="T22" fmla="*/ 389 w 743"/>
              <a:gd name="T23" fmla="*/ 815 h 819"/>
              <a:gd name="T24" fmla="*/ 275 w 743"/>
              <a:gd name="T25" fmla="*/ 813 h 819"/>
              <a:gd name="T26" fmla="*/ 168 w 743"/>
              <a:gd name="T27" fmla="*/ 783 h 819"/>
              <a:gd name="T28" fmla="*/ 75 w 743"/>
              <a:gd name="T29" fmla="*/ 727 h 819"/>
              <a:gd name="T30" fmla="*/ 0 w 743"/>
              <a:gd name="T31" fmla="*/ 647 h 819"/>
              <a:gd name="T32" fmla="*/ 151 w 743"/>
              <a:gd name="T33" fmla="*/ 599 h 819"/>
              <a:gd name="T34" fmla="*/ 215 w 743"/>
              <a:gd name="T35" fmla="*/ 644 h 819"/>
              <a:gd name="T36" fmla="*/ 291 w 743"/>
              <a:gd name="T37" fmla="*/ 669 h 819"/>
              <a:gd name="T38" fmla="*/ 376 w 743"/>
              <a:gd name="T39" fmla="*/ 669 h 819"/>
              <a:gd name="T40" fmla="*/ 455 w 743"/>
              <a:gd name="T41" fmla="*/ 643 h 819"/>
              <a:gd name="T42" fmla="*/ 519 w 743"/>
              <a:gd name="T43" fmla="*/ 595 h 819"/>
              <a:gd name="T44" fmla="*/ 567 w 743"/>
              <a:gd name="T45" fmla="*/ 529 h 819"/>
              <a:gd name="T46" fmla="*/ 593 w 743"/>
              <a:gd name="T47" fmla="*/ 452 h 819"/>
              <a:gd name="T48" fmla="*/ 593 w 743"/>
              <a:gd name="T49" fmla="*/ 366 h 819"/>
              <a:gd name="T50" fmla="*/ 567 w 743"/>
              <a:gd name="T51" fmla="*/ 288 h 819"/>
              <a:gd name="T52" fmla="*/ 519 w 743"/>
              <a:gd name="T53" fmla="*/ 223 h 819"/>
              <a:gd name="T54" fmla="*/ 455 w 743"/>
              <a:gd name="T55" fmla="*/ 174 h 819"/>
              <a:gd name="T56" fmla="*/ 376 w 743"/>
              <a:gd name="T57" fmla="*/ 150 h 819"/>
              <a:gd name="T58" fmla="*/ 287 w 743"/>
              <a:gd name="T59" fmla="*/ 150 h 819"/>
              <a:gd name="T60" fmla="*/ 194 w 743"/>
              <a:gd name="T61" fmla="*/ 24 h 819"/>
              <a:gd name="T62" fmla="*/ 284 w 743"/>
              <a:gd name="T63" fmla="*/ 3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43" h="819">
                <a:moveTo>
                  <a:pt x="333" y="0"/>
                </a:moveTo>
                <a:lnTo>
                  <a:pt x="389" y="3"/>
                </a:lnTo>
                <a:lnTo>
                  <a:pt x="442" y="15"/>
                </a:lnTo>
                <a:lnTo>
                  <a:pt x="493" y="32"/>
                </a:lnTo>
                <a:lnTo>
                  <a:pt x="540" y="55"/>
                </a:lnTo>
                <a:lnTo>
                  <a:pt x="583" y="85"/>
                </a:lnTo>
                <a:lnTo>
                  <a:pt x="622" y="119"/>
                </a:lnTo>
                <a:lnTo>
                  <a:pt x="658" y="159"/>
                </a:lnTo>
                <a:lnTo>
                  <a:pt x="686" y="202"/>
                </a:lnTo>
                <a:lnTo>
                  <a:pt x="710" y="249"/>
                </a:lnTo>
                <a:lnTo>
                  <a:pt x="727" y="300"/>
                </a:lnTo>
                <a:lnTo>
                  <a:pt x="739" y="354"/>
                </a:lnTo>
                <a:lnTo>
                  <a:pt x="743" y="409"/>
                </a:lnTo>
                <a:lnTo>
                  <a:pt x="739" y="464"/>
                </a:lnTo>
                <a:lnTo>
                  <a:pt x="727" y="517"/>
                </a:lnTo>
                <a:lnTo>
                  <a:pt x="710" y="568"/>
                </a:lnTo>
                <a:lnTo>
                  <a:pt x="686" y="616"/>
                </a:lnTo>
                <a:lnTo>
                  <a:pt x="658" y="659"/>
                </a:lnTo>
                <a:lnTo>
                  <a:pt x="622" y="698"/>
                </a:lnTo>
                <a:lnTo>
                  <a:pt x="583" y="732"/>
                </a:lnTo>
                <a:lnTo>
                  <a:pt x="540" y="762"/>
                </a:lnTo>
                <a:lnTo>
                  <a:pt x="493" y="786"/>
                </a:lnTo>
                <a:lnTo>
                  <a:pt x="442" y="803"/>
                </a:lnTo>
                <a:lnTo>
                  <a:pt x="389" y="815"/>
                </a:lnTo>
                <a:lnTo>
                  <a:pt x="333" y="819"/>
                </a:lnTo>
                <a:lnTo>
                  <a:pt x="275" y="813"/>
                </a:lnTo>
                <a:lnTo>
                  <a:pt x="220" y="803"/>
                </a:lnTo>
                <a:lnTo>
                  <a:pt x="168" y="783"/>
                </a:lnTo>
                <a:lnTo>
                  <a:pt x="120" y="758"/>
                </a:lnTo>
                <a:lnTo>
                  <a:pt x="75" y="727"/>
                </a:lnTo>
                <a:lnTo>
                  <a:pt x="36" y="689"/>
                </a:lnTo>
                <a:lnTo>
                  <a:pt x="0" y="647"/>
                </a:lnTo>
                <a:lnTo>
                  <a:pt x="125" y="568"/>
                </a:lnTo>
                <a:lnTo>
                  <a:pt x="151" y="599"/>
                </a:lnTo>
                <a:lnTo>
                  <a:pt x="181" y="623"/>
                </a:lnTo>
                <a:lnTo>
                  <a:pt x="215" y="644"/>
                </a:lnTo>
                <a:lnTo>
                  <a:pt x="252" y="659"/>
                </a:lnTo>
                <a:lnTo>
                  <a:pt x="291" y="669"/>
                </a:lnTo>
                <a:lnTo>
                  <a:pt x="333" y="672"/>
                </a:lnTo>
                <a:lnTo>
                  <a:pt x="376" y="669"/>
                </a:lnTo>
                <a:lnTo>
                  <a:pt x="417" y="659"/>
                </a:lnTo>
                <a:lnTo>
                  <a:pt x="455" y="643"/>
                </a:lnTo>
                <a:lnTo>
                  <a:pt x="489" y="621"/>
                </a:lnTo>
                <a:lnTo>
                  <a:pt x="519" y="595"/>
                </a:lnTo>
                <a:lnTo>
                  <a:pt x="545" y="565"/>
                </a:lnTo>
                <a:lnTo>
                  <a:pt x="567" y="529"/>
                </a:lnTo>
                <a:lnTo>
                  <a:pt x="583" y="493"/>
                </a:lnTo>
                <a:lnTo>
                  <a:pt x="593" y="452"/>
                </a:lnTo>
                <a:lnTo>
                  <a:pt x="596" y="409"/>
                </a:lnTo>
                <a:lnTo>
                  <a:pt x="593" y="366"/>
                </a:lnTo>
                <a:lnTo>
                  <a:pt x="583" y="325"/>
                </a:lnTo>
                <a:lnTo>
                  <a:pt x="567" y="288"/>
                </a:lnTo>
                <a:lnTo>
                  <a:pt x="545" y="253"/>
                </a:lnTo>
                <a:lnTo>
                  <a:pt x="519" y="223"/>
                </a:lnTo>
                <a:lnTo>
                  <a:pt x="489" y="197"/>
                </a:lnTo>
                <a:lnTo>
                  <a:pt x="455" y="174"/>
                </a:lnTo>
                <a:lnTo>
                  <a:pt x="417" y="159"/>
                </a:lnTo>
                <a:lnTo>
                  <a:pt x="376" y="150"/>
                </a:lnTo>
                <a:lnTo>
                  <a:pt x="333" y="146"/>
                </a:lnTo>
                <a:lnTo>
                  <a:pt x="287" y="150"/>
                </a:lnTo>
                <a:lnTo>
                  <a:pt x="244" y="161"/>
                </a:lnTo>
                <a:lnTo>
                  <a:pt x="194" y="24"/>
                </a:lnTo>
                <a:lnTo>
                  <a:pt x="239" y="11"/>
                </a:lnTo>
                <a:lnTo>
                  <a:pt x="284" y="3"/>
                </a:lnTo>
                <a:lnTo>
                  <a:pt x="333" y="0"/>
                </a:lnTo>
                <a:close/>
              </a:path>
            </a:pathLst>
          </a:custGeom>
          <a:solidFill>
            <a:srgbClr val="939393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1872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36834E-9347-4F2C-82B3-B74743E07F27}"/>
              </a:ext>
            </a:extLst>
          </p:cNvPr>
          <p:cNvGrpSpPr/>
          <p:nvPr/>
        </p:nvGrpSpPr>
        <p:grpSpPr>
          <a:xfrm>
            <a:off x="3657353" y="4727042"/>
            <a:ext cx="2370326" cy="2120270"/>
            <a:chOff x="3657353" y="4727042"/>
            <a:chExt cx="2370326" cy="2120270"/>
          </a:xfrm>
          <a:solidFill>
            <a:srgbClr val="BFBFBF"/>
          </a:solidFill>
        </p:grpSpPr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3662035" y="4727042"/>
              <a:ext cx="2365644" cy="1220413"/>
            </a:xfrm>
            <a:custGeom>
              <a:avLst/>
              <a:gdLst>
                <a:gd name="T0" fmla="*/ 738 w 1353"/>
                <a:gd name="T1" fmla="*/ 0 h 698"/>
                <a:gd name="T2" fmla="*/ 814 w 1353"/>
                <a:gd name="T3" fmla="*/ 4 h 698"/>
                <a:gd name="T4" fmla="*/ 887 w 1353"/>
                <a:gd name="T5" fmla="*/ 14 h 698"/>
                <a:gd name="T6" fmla="*/ 959 w 1353"/>
                <a:gd name="T7" fmla="*/ 33 h 698"/>
                <a:gd name="T8" fmla="*/ 1027 w 1353"/>
                <a:gd name="T9" fmla="*/ 59 h 698"/>
                <a:gd name="T10" fmla="*/ 1093 w 1353"/>
                <a:gd name="T11" fmla="*/ 90 h 698"/>
                <a:gd name="T12" fmla="*/ 1153 w 1353"/>
                <a:gd name="T13" fmla="*/ 127 h 698"/>
                <a:gd name="T14" fmla="*/ 1211 w 1353"/>
                <a:gd name="T15" fmla="*/ 170 h 698"/>
                <a:gd name="T16" fmla="*/ 1263 w 1353"/>
                <a:gd name="T17" fmla="*/ 219 h 698"/>
                <a:gd name="T18" fmla="*/ 1311 w 1353"/>
                <a:gd name="T19" fmla="*/ 272 h 698"/>
                <a:gd name="T20" fmla="*/ 1353 w 1353"/>
                <a:gd name="T21" fmla="*/ 330 h 698"/>
                <a:gd name="T22" fmla="*/ 1233 w 1353"/>
                <a:gd name="T23" fmla="*/ 406 h 698"/>
                <a:gd name="T24" fmla="*/ 1194 w 1353"/>
                <a:gd name="T25" fmla="*/ 355 h 698"/>
                <a:gd name="T26" fmla="*/ 1150 w 1353"/>
                <a:gd name="T27" fmla="*/ 309 h 698"/>
                <a:gd name="T28" fmla="*/ 1102 w 1353"/>
                <a:gd name="T29" fmla="*/ 267 h 698"/>
                <a:gd name="T30" fmla="*/ 1050 w 1353"/>
                <a:gd name="T31" fmla="*/ 230 h 698"/>
                <a:gd name="T32" fmla="*/ 993 w 1353"/>
                <a:gd name="T33" fmla="*/ 200 h 698"/>
                <a:gd name="T34" fmla="*/ 934 w 1353"/>
                <a:gd name="T35" fmla="*/ 175 h 698"/>
                <a:gd name="T36" fmla="*/ 872 w 1353"/>
                <a:gd name="T37" fmla="*/ 157 h 698"/>
                <a:gd name="T38" fmla="*/ 806 w 1353"/>
                <a:gd name="T39" fmla="*/ 147 h 698"/>
                <a:gd name="T40" fmla="*/ 738 w 1353"/>
                <a:gd name="T41" fmla="*/ 143 h 698"/>
                <a:gd name="T42" fmla="*/ 671 w 1353"/>
                <a:gd name="T43" fmla="*/ 147 h 698"/>
                <a:gd name="T44" fmla="*/ 607 w 1353"/>
                <a:gd name="T45" fmla="*/ 157 h 698"/>
                <a:gd name="T46" fmla="*/ 544 w 1353"/>
                <a:gd name="T47" fmla="*/ 174 h 698"/>
                <a:gd name="T48" fmla="*/ 485 w 1353"/>
                <a:gd name="T49" fmla="*/ 198 h 698"/>
                <a:gd name="T50" fmla="*/ 430 w 1353"/>
                <a:gd name="T51" fmla="*/ 228 h 698"/>
                <a:gd name="T52" fmla="*/ 378 w 1353"/>
                <a:gd name="T53" fmla="*/ 263 h 698"/>
                <a:gd name="T54" fmla="*/ 330 w 1353"/>
                <a:gd name="T55" fmla="*/ 304 h 698"/>
                <a:gd name="T56" fmla="*/ 286 w 1353"/>
                <a:gd name="T57" fmla="*/ 348 h 698"/>
                <a:gd name="T58" fmla="*/ 248 w 1353"/>
                <a:gd name="T59" fmla="*/ 398 h 698"/>
                <a:gd name="T60" fmla="*/ 214 w 1353"/>
                <a:gd name="T61" fmla="*/ 452 h 698"/>
                <a:gd name="T62" fmla="*/ 187 w 1353"/>
                <a:gd name="T63" fmla="*/ 509 h 698"/>
                <a:gd name="T64" fmla="*/ 166 w 1353"/>
                <a:gd name="T65" fmla="*/ 569 h 698"/>
                <a:gd name="T66" fmla="*/ 150 w 1353"/>
                <a:gd name="T67" fmla="*/ 632 h 698"/>
                <a:gd name="T68" fmla="*/ 142 w 1353"/>
                <a:gd name="T69" fmla="*/ 698 h 698"/>
                <a:gd name="T70" fmla="*/ 0 w 1353"/>
                <a:gd name="T71" fmla="*/ 693 h 698"/>
                <a:gd name="T72" fmla="*/ 9 w 1353"/>
                <a:gd name="T73" fmla="*/ 617 h 698"/>
                <a:gd name="T74" fmla="*/ 25 w 1353"/>
                <a:gd name="T75" fmla="*/ 543 h 698"/>
                <a:gd name="T76" fmla="*/ 48 w 1353"/>
                <a:gd name="T77" fmla="*/ 473 h 698"/>
                <a:gd name="T78" fmla="*/ 78 w 1353"/>
                <a:gd name="T79" fmla="*/ 405 h 698"/>
                <a:gd name="T80" fmla="*/ 115 w 1353"/>
                <a:gd name="T81" fmla="*/ 342 h 698"/>
                <a:gd name="T82" fmla="*/ 157 w 1353"/>
                <a:gd name="T83" fmla="*/ 281 h 698"/>
                <a:gd name="T84" fmla="*/ 204 w 1353"/>
                <a:gd name="T85" fmla="*/ 226 h 698"/>
                <a:gd name="T86" fmla="*/ 258 w 1353"/>
                <a:gd name="T87" fmla="*/ 177 h 698"/>
                <a:gd name="T88" fmla="*/ 315 w 1353"/>
                <a:gd name="T89" fmla="*/ 132 h 698"/>
                <a:gd name="T90" fmla="*/ 377 w 1353"/>
                <a:gd name="T91" fmla="*/ 93 h 698"/>
                <a:gd name="T92" fmla="*/ 443 w 1353"/>
                <a:gd name="T93" fmla="*/ 60 h 698"/>
                <a:gd name="T94" fmla="*/ 513 w 1353"/>
                <a:gd name="T95" fmla="*/ 34 h 698"/>
                <a:gd name="T96" fmla="*/ 585 w 1353"/>
                <a:gd name="T97" fmla="*/ 16 h 698"/>
                <a:gd name="T98" fmla="*/ 661 w 1353"/>
                <a:gd name="T99" fmla="*/ 4 h 698"/>
                <a:gd name="T100" fmla="*/ 738 w 1353"/>
                <a:gd name="T101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53" h="698">
                  <a:moveTo>
                    <a:pt x="738" y="0"/>
                  </a:moveTo>
                  <a:lnTo>
                    <a:pt x="814" y="4"/>
                  </a:lnTo>
                  <a:lnTo>
                    <a:pt x="887" y="14"/>
                  </a:lnTo>
                  <a:lnTo>
                    <a:pt x="959" y="33"/>
                  </a:lnTo>
                  <a:lnTo>
                    <a:pt x="1027" y="59"/>
                  </a:lnTo>
                  <a:lnTo>
                    <a:pt x="1093" y="90"/>
                  </a:lnTo>
                  <a:lnTo>
                    <a:pt x="1153" y="127"/>
                  </a:lnTo>
                  <a:lnTo>
                    <a:pt x="1211" y="170"/>
                  </a:lnTo>
                  <a:lnTo>
                    <a:pt x="1263" y="219"/>
                  </a:lnTo>
                  <a:lnTo>
                    <a:pt x="1311" y="272"/>
                  </a:lnTo>
                  <a:lnTo>
                    <a:pt x="1353" y="330"/>
                  </a:lnTo>
                  <a:lnTo>
                    <a:pt x="1233" y="406"/>
                  </a:lnTo>
                  <a:lnTo>
                    <a:pt x="1194" y="355"/>
                  </a:lnTo>
                  <a:lnTo>
                    <a:pt x="1150" y="309"/>
                  </a:lnTo>
                  <a:lnTo>
                    <a:pt x="1102" y="267"/>
                  </a:lnTo>
                  <a:lnTo>
                    <a:pt x="1050" y="230"/>
                  </a:lnTo>
                  <a:lnTo>
                    <a:pt x="993" y="200"/>
                  </a:lnTo>
                  <a:lnTo>
                    <a:pt x="934" y="175"/>
                  </a:lnTo>
                  <a:lnTo>
                    <a:pt x="872" y="157"/>
                  </a:lnTo>
                  <a:lnTo>
                    <a:pt x="806" y="147"/>
                  </a:lnTo>
                  <a:lnTo>
                    <a:pt x="738" y="143"/>
                  </a:lnTo>
                  <a:lnTo>
                    <a:pt x="671" y="147"/>
                  </a:lnTo>
                  <a:lnTo>
                    <a:pt x="607" y="157"/>
                  </a:lnTo>
                  <a:lnTo>
                    <a:pt x="544" y="174"/>
                  </a:lnTo>
                  <a:lnTo>
                    <a:pt x="485" y="198"/>
                  </a:lnTo>
                  <a:lnTo>
                    <a:pt x="430" y="228"/>
                  </a:lnTo>
                  <a:lnTo>
                    <a:pt x="378" y="263"/>
                  </a:lnTo>
                  <a:lnTo>
                    <a:pt x="330" y="304"/>
                  </a:lnTo>
                  <a:lnTo>
                    <a:pt x="286" y="348"/>
                  </a:lnTo>
                  <a:lnTo>
                    <a:pt x="248" y="398"/>
                  </a:lnTo>
                  <a:lnTo>
                    <a:pt x="214" y="452"/>
                  </a:lnTo>
                  <a:lnTo>
                    <a:pt x="187" y="509"/>
                  </a:lnTo>
                  <a:lnTo>
                    <a:pt x="166" y="569"/>
                  </a:lnTo>
                  <a:lnTo>
                    <a:pt x="150" y="632"/>
                  </a:lnTo>
                  <a:lnTo>
                    <a:pt x="142" y="698"/>
                  </a:lnTo>
                  <a:lnTo>
                    <a:pt x="0" y="693"/>
                  </a:lnTo>
                  <a:lnTo>
                    <a:pt x="9" y="617"/>
                  </a:lnTo>
                  <a:lnTo>
                    <a:pt x="25" y="543"/>
                  </a:lnTo>
                  <a:lnTo>
                    <a:pt x="48" y="473"/>
                  </a:lnTo>
                  <a:lnTo>
                    <a:pt x="78" y="405"/>
                  </a:lnTo>
                  <a:lnTo>
                    <a:pt x="115" y="342"/>
                  </a:lnTo>
                  <a:lnTo>
                    <a:pt x="157" y="281"/>
                  </a:lnTo>
                  <a:lnTo>
                    <a:pt x="204" y="226"/>
                  </a:lnTo>
                  <a:lnTo>
                    <a:pt x="258" y="177"/>
                  </a:lnTo>
                  <a:lnTo>
                    <a:pt x="315" y="132"/>
                  </a:lnTo>
                  <a:lnTo>
                    <a:pt x="377" y="93"/>
                  </a:lnTo>
                  <a:lnTo>
                    <a:pt x="443" y="60"/>
                  </a:lnTo>
                  <a:lnTo>
                    <a:pt x="513" y="34"/>
                  </a:lnTo>
                  <a:lnTo>
                    <a:pt x="585" y="16"/>
                  </a:lnTo>
                  <a:lnTo>
                    <a:pt x="661" y="4"/>
                  </a:lnTo>
                  <a:lnTo>
                    <a:pt x="7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ru-RU" sz="1872" dirty="0"/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3657353" y="5932912"/>
              <a:ext cx="256032" cy="914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ru-RU" sz="1872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58A7FD-431C-42F1-B9E1-EAC60587487E}"/>
              </a:ext>
            </a:extLst>
          </p:cNvPr>
          <p:cNvGrpSpPr/>
          <p:nvPr/>
        </p:nvGrpSpPr>
        <p:grpSpPr>
          <a:xfrm>
            <a:off x="7385561" y="-4542"/>
            <a:ext cx="1806142" cy="1478590"/>
            <a:chOff x="7385561" y="-4542"/>
            <a:chExt cx="1806142" cy="147859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FA695BF-F05A-4A4B-9949-CF751149A3EC}"/>
                </a:ext>
              </a:extLst>
            </p:cNvPr>
            <p:cNvGrpSpPr/>
            <p:nvPr/>
          </p:nvGrpSpPr>
          <p:grpSpPr>
            <a:xfrm>
              <a:off x="7385561" y="362038"/>
              <a:ext cx="1806141" cy="1112010"/>
              <a:chOff x="7385561" y="362038"/>
              <a:chExt cx="1806141" cy="1112010"/>
            </a:xfrm>
          </p:grpSpPr>
          <p:sp>
            <p:nvSpPr>
              <p:cNvPr id="28" name="Freeform 13"/>
              <p:cNvSpPr>
                <a:spLocks/>
              </p:cNvSpPr>
              <p:nvPr/>
            </p:nvSpPr>
            <p:spPr bwMode="auto">
              <a:xfrm>
                <a:off x="8231806" y="362038"/>
                <a:ext cx="959896" cy="709868"/>
              </a:xfrm>
              <a:custGeom>
                <a:avLst/>
                <a:gdLst>
                  <a:gd name="T0" fmla="*/ 402 w 549"/>
                  <a:gd name="T1" fmla="*/ 0 h 406"/>
                  <a:gd name="T2" fmla="*/ 549 w 549"/>
                  <a:gd name="T3" fmla="*/ 0 h 406"/>
                  <a:gd name="T4" fmla="*/ 545 w 549"/>
                  <a:gd name="T5" fmla="*/ 54 h 406"/>
                  <a:gd name="T6" fmla="*/ 533 w 549"/>
                  <a:gd name="T7" fmla="*/ 106 h 406"/>
                  <a:gd name="T8" fmla="*/ 516 w 549"/>
                  <a:gd name="T9" fmla="*/ 156 h 406"/>
                  <a:gd name="T10" fmla="*/ 492 w 549"/>
                  <a:gd name="T11" fmla="*/ 203 h 406"/>
                  <a:gd name="T12" fmla="*/ 462 w 549"/>
                  <a:gd name="T13" fmla="*/ 246 h 406"/>
                  <a:gd name="T14" fmla="*/ 428 w 549"/>
                  <a:gd name="T15" fmla="*/ 286 h 406"/>
                  <a:gd name="T16" fmla="*/ 389 w 549"/>
                  <a:gd name="T17" fmla="*/ 320 h 406"/>
                  <a:gd name="T18" fmla="*/ 346 w 549"/>
                  <a:gd name="T19" fmla="*/ 350 h 406"/>
                  <a:gd name="T20" fmla="*/ 299 w 549"/>
                  <a:gd name="T21" fmla="*/ 373 h 406"/>
                  <a:gd name="T22" fmla="*/ 248 w 549"/>
                  <a:gd name="T23" fmla="*/ 392 h 406"/>
                  <a:gd name="T24" fmla="*/ 195 w 549"/>
                  <a:gd name="T25" fmla="*/ 402 h 406"/>
                  <a:gd name="T26" fmla="*/ 139 w 549"/>
                  <a:gd name="T27" fmla="*/ 406 h 406"/>
                  <a:gd name="T28" fmla="*/ 92 w 549"/>
                  <a:gd name="T29" fmla="*/ 403 h 406"/>
                  <a:gd name="T30" fmla="*/ 45 w 549"/>
                  <a:gd name="T31" fmla="*/ 394 h 406"/>
                  <a:gd name="T32" fmla="*/ 0 w 549"/>
                  <a:gd name="T33" fmla="*/ 381 h 406"/>
                  <a:gd name="T34" fmla="*/ 45 w 549"/>
                  <a:gd name="T35" fmla="*/ 242 h 406"/>
                  <a:gd name="T36" fmla="*/ 75 w 549"/>
                  <a:gd name="T37" fmla="*/ 252 h 406"/>
                  <a:gd name="T38" fmla="*/ 106 w 549"/>
                  <a:gd name="T39" fmla="*/ 258 h 406"/>
                  <a:gd name="T40" fmla="*/ 139 w 549"/>
                  <a:gd name="T41" fmla="*/ 259 h 406"/>
                  <a:gd name="T42" fmla="*/ 182 w 549"/>
                  <a:gd name="T43" fmla="*/ 257 h 406"/>
                  <a:gd name="T44" fmla="*/ 223 w 549"/>
                  <a:gd name="T45" fmla="*/ 246 h 406"/>
                  <a:gd name="T46" fmla="*/ 259 w 549"/>
                  <a:gd name="T47" fmla="*/ 231 h 406"/>
                  <a:gd name="T48" fmla="*/ 295 w 549"/>
                  <a:gd name="T49" fmla="*/ 210 h 406"/>
                  <a:gd name="T50" fmla="*/ 325 w 549"/>
                  <a:gd name="T51" fmla="*/ 183 h 406"/>
                  <a:gd name="T52" fmla="*/ 351 w 549"/>
                  <a:gd name="T53" fmla="*/ 153 h 406"/>
                  <a:gd name="T54" fmla="*/ 373 w 549"/>
                  <a:gd name="T55" fmla="*/ 119 h 406"/>
                  <a:gd name="T56" fmla="*/ 389 w 549"/>
                  <a:gd name="T57" fmla="*/ 81 h 406"/>
                  <a:gd name="T58" fmla="*/ 399 w 549"/>
                  <a:gd name="T59" fmla="*/ 42 h 406"/>
                  <a:gd name="T60" fmla="*/ 402 w 549"/>
                  <a:gd name="T61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49" h="406">
                    <a:moveTo>
                      <a:pt x="402" y="0"/>
                    </a:moveTo>
                    <a:lnTo>
                      <a:pt x="549" y="0"/>
                    </a:lnTo>
                    <a:lnTo>
                      <a:pt x="545" y="54"/>
                    </a:lnTo>
                    <a:lnTo>
                      <a:pt x="533" y="106"/>
                    </a:lnTo>
                    <a:lnTo>
                      <a:pt x="516" y="156"/>
                    </a:lnTo>
                    <a:lnTo>
                      <a:pt x="492" y="203"/>
                    </a:lnTo>
                    <a:lnTo>
                      <a:pt x="462" y="246"/>
                    </a:lnTo>
                    <a:lnTo>
                      <a:pt x="428" y="286"/>
                    </a:lnTo>
                    <a:lnTo>
                      <a:pt x="389" y="320"/>
                    </a:lnTo>
                    <a:lnTo>
                      <a:pt x="346" y="350"/>
                    </a:lnTo>
                    <a:lnTo>
                      <a:pt x="299" y="373"/>
                    </a:lnTo>
                    <a:lnTo>
                      <a:pt x="248" y="392"/>
                    </a:lnTo>
                    <a:lnTo>
                      <a:pt x="195" y="402"/>
                    </a:lnTo>
                    <a:lnTo>
                      <a:pt x="139" y="406"/>
                    </a:lnTo>
                    <a:lnTo>
                      <a:pt x="92" y="403"/>
                    </a:lnTo>
                    <a:lnTo>
                      <a:pt x="45" y="394"/>
                    </a:lnTo>
                    <a:lnTo>
                      <a:pt x="0" y="381"/>
                    </a:lnTo>
                    <a:lnTo>
                      <a:pt x="45" y="242"/>
                    </a:lnTo>
                    <a:lnTo>
                      <a:pt x="75" y="252"/>
                    </a:lnTo>
                    <a:lnTo>
                      <a:pt x="106" y="258"/>
                    </a:lnTo>
                    <a:lnTo>
                      <a:pt x="139" y="259"/>
                    </a:lnTo>
                    <a:lnTo>
                      <a:pt x="182" y="257"/>
                    </a:lnTo>
                    <a:lnTo>
                      <a:pt x="223" y="246"/>
                    </a:lnTo>
                    <a:lnTo>
                      <a:pt x="259" y="231"/>
                    </a:lnTo>
                    <a:lnTo>
                      <a:pt x="295" y="210"/>
                    </a:lnTo>
                    <a:lnTo>
                      <a:pt x="325" y="183"/>
                    </a:lnTo>
                    <a:lnTo>
                      <a:pt x="351" y="153"/>
                    </a:lnTo>
                    <a:lnTo>
                      <a:pt x="373" y="119"/>
                    </a:lnTo>
                    <a:lnTo>
                      <a:pt x="389" y="81"/>
                    </a:lnTo>
                    <a:lnTo>
                      <a:pt x="399" y="42"/>
                    </a:lnTo>
                    <a:lnTo>
                      <a:pt x="402" y="0"/>
                    </a:lnTo>
                    <a:close/>
                  </a:path>
                </a:pathLst>
              </a:custGeom>
              <a:solidFill>
                <a:srgbClr val="FE4A1E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872" dirty="0"/>
              </a:p>
            </p:txBody>
          </p:sp>
          <p:sp>
            <p:nvSpPr>
              <p:cNvPr id="29" name="Freeform 14"/>
              <p:cNvSpPr>
                <a:spLocks noEditPoints="1"/>
              </p:cNvSpPr>
              <p:nvPr/>
            </p:nvSpPr>
            <p:spPr bwMode="auto">
              <a:xfrm>
                <a:off x="7385561" y="751940"/>
                <a:ext cx="940663" cy="722108"/>
              </a:xfrm>
              <a:custGeom>
                <a:avLst/>
                <a:gdLst>
                  <a:gd name="T0" fmla="*/ 0 w 538"/>
                  <a:gd name="T1" fmla="*/ 409 h 413"/>
                  <a:gd name="T2" fmla="*/ 0 w 538"/>
                  <a:gd name="T3" fmla="*/ 409 h 413"/>
                  <a:gd name="T4" fmla="*/ 0 w 538"/>
                  <a:gd name="T5" fmla="*/ 411 h 413"/>
                  <a:gd name="T6" fmla="*/ 0 w 538"/>
                  <a:gd name="T7" fmla="*/ 411 h 413"/>
                  <a:gd name="T8" fmla="*/ 0 w 538"/>
                  <a:gd name="T9" fmla="*/ 409 h 413"/>
                  <a:gd name="T10" fmla="*/ 0 w 538"/>
                  <a:gd name="T11" fmla="*/ 409 h 413"/>
                  <a:gd name="T12" fmla="*/ 410 w 538"/>
                  <a:gd name="T13" fmla="*/ 0 h 413"/>
                  <a:gd name="T14" fmla="*/ 454 w 538"/>
                  <a:gd name="T15" fmla="*/ 2 h 413"/>
                  <a:gd name="T16" fmla="*/ 496 w 538"/>
                  <a:gd name="T17" fmla="*/ 9 h 413"/>
                  <a:gd name="T18" fmla="*/ 538 w 538"/>
                  <a:gd name="T19" fmla="*/ 21 h 413"/>
                  <a:gd name="T20" fmla="*/ 492 w 538"/>
                  <a:gd name="T21" fmla="*/ 159 h 413"/>
                  <a:gd name="T22" fmla="*/ 451 w 538"/>
                  <a:gd name="T23" fmla="*/ 149 h 413"/>
                  <a:gd name="T24" fmla="*/ 410 w 538"/>
                  <a:gd name="T25" fmla="*/ 146 h 413"/>
                  <a:gd name="T26" fmla="*/ 366 w 538"/>
                  <a:gd name="T27" fmla="*/ 150 h 413"/>
                  <a:gd name="T28" fmla="*/ 326 w 538"/>
                  <a:gd name="T29" fmla="*/ 159 h 413"/>
                  <a:gd name="T30" fmla="*/ 288 w 538"/>
                  <a:gd name="T31" fmla="*/ 176 h 413"/>
                  <a:gd name="T32" fmla="*/ 254 w 538"/>
                  <a:gd name="T33" fmla="*/ 197 h 413"/>
                  <a:gd name="T34" fmla="*/ 222 w 538"/>
                  <a:gd name="T35" fmla="*/ 224 h 413"/>
                  <a:gd name="T36" fmla="*/ 196 w 538"/>
                  <a:gd name="T37" fmla="*/ 255 h 413"/>
                  <a:gd name="T38" fmla="*/ 175 w 538"/>
                  <a:gd name="T39" fmla="*/ 289 h 413"/>
                  <a:gd name="T40" fmla="*/ 159 w 538"/>
                  <a:gd name="T41" fmla="*/ 327 h 413"/>
                  <a:gd name="T42" fmla="*/ 149 w 538"/>
                  <a:gd name="T43" fmla="*/ 368 h 413"/>
                  <a:gd name="T44" fmla="*/ 145 w 538"/>
                  <a:gd name="T45" fmla="*/ 409 h 413"/>
                  <a:gd name="T46" fmla="*/ 145 w 538"/>
                  <a:gd name="T47" fmla="*/ 411 h 413"/>
                  <a:gd name="T48" fmla="*/ 145 w 538"/>
                  <a:gd name="T49" fmla="*/ 413 h 413"/>
                  <a:gd name="T50" fmla="*/ 0 w 538"/>
                  <a:gd name="T51" fmla="*/ 413 h 413"/>
                  <a:gd name="T52" fmla="*/ 0 w 538"/>
                  <a:gd name="T53" fmla="*/ 411 h 413"/>
                  <a:gd name="T54" fmla="*/ 0 w 538"/>
                  <a:gd name="T55" fmla="*/ 409 h 413"/>
                  <a:gd name="T56" fmla="*/ 4 w 538"/>
                  <a:gd name="T57" fmla="*/ 354 h 413"/>
                  <a:gd name="T58" fmla="*/ 14 w 538"/>
                  <a:gd name="T59" fmla="*/ 302 h 413"/>
                  <a:gd name="T60" fmla="*/ 32 w 538"/>
                  <a:gd name="T61" fmla="*/ 251 h 413"/>
                  <a:gd name="T62" fmla="*/ 56 w 538"/>
                  <a:gd name="T63" fmla="*/ 204 h 413"/>
                  <a:gd name="T64" fmla="*/ 85 w 538"/>
                  <a:gd name="T65" fmla="*/ 159 h 413"/>
                  <a:gd name="T66" fmla="*/ 120 w 538"/>
                  <a:gd name="T67" fmla="*/ 120 h 413"/>
                  <a:gd name="T68" fmla="*/ 159 w 538"/>
                  <a:gd name="T69" fmla="*/ 86 h 413"/>
                  <a:gd name="T70" fmla="*/ 203 w 538"/>
                  <a:gd name="T71" fmla="*/ 56 h 413"/>
                  <a:gd name="T72" fmla="*/ 250 w 538"/>
                  <a:gd name="T73" fmla="*/ 32 h 413"/>
                  <a:gd name="T74" fmla="*/ 300 w 538"/>
                  <a:gd name="T75" fmla="*/ 14 h 413"/>
                  <a:gd name="T76" fmla="*/ 353 w 538"/>
                  <a:gd name="T77" fmla="*/ 4 h 413"/>
                  <a:gd name="T78" fmla="*/ 410 w 538"/>
                  <a:gd name="T79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38" h="413">
                    <a:moveTo>
                      <a:pt x="0" y="409"/>
                    </a:moveTo>
                    <a:lnTo>
                      <a:pt x="0" y="409"/>
                    </a:lnTo>
                    <a:lnTo>
                      <a:pt x="0" y="411"/>
                    </a:lnTo>
                    <a:lnTo>
                      <a:pt x="0" y="411"/>
                    </a:lnTo>
                    <a:lnTo>
                      <a:pt x="0" y="409"/>
                    </a:lnTo>
                    <a:lnTo>
                      <a:pt x="0" y="409"/>
                    </a:lnTo>
                    <a:close/>
                    <a:moveTo>
                      <a:pt x="410" y="0"/>
                    </a:moveTo>
                    <a:lnTo>
                      <a:pt x="454" y="2"/>
                    </a:lnTo>
                    <a:lnTo>
                      <a:pt x="496" y="9"/>
                    </a:lnTo>
                    <a:lnTo>
                      <a:pt x="538" y="21"/>
                    </a:lnTo>
                    <a:lnTo>
                      <a:pt x="492" y="159"/>
                    </a:lnTo>
                    <a:lnTo>
                      <a:pt x="451" y="149"/>
                    </a:lnTo>
                    <a:lnTo>
                      <a:pt x="410" y="146"/>
                    </a:lnTo>
                    <a:lnTo>
                      <a:pt x="366" y="150"/>
                    </a:lnTo>
                    <a:lnTo>
                      <a:pt x="326" y="159"/>
                    </a:lnTo>
                    <a:lnTo>
                      <a:pt x="288" y="176"/>
                    </a:lnTo>
                    <a:lnTo>
                      <a:pt x="254" y="197"/>
                    </a:lnTo>
                    <a:lnTo>
                      <a:pt x="222" y="224"/>
                    </a:lnTo>
                    <a:lnTo>
                      <a:pt x="196" y="255"/>
                    </a:lnTo>
                    <a:lnTo>
                      <a:pt x="175" y="289"/>
                    </a:lnTo>
                    <a:lnTo>
                      <a:pt x="159" y="327"/>
                    </a:lnTo>
                    <a:lnTo>
                      <a:pt x="149" y="368"/>
                    </a:lnTo>
                    <a:lnTo>
                      <a:pt x="145" y="409"/>
                    </a:lnTo>
                    <a:lnTo>
                      <a:pt x="145" y="411"/>
                    </a:lnTo>
                    <a:lnTo>
                      <a:pt x="145" y="413"/>
                    </a:lnTo>
                    <a:lnTo>
                      <a:pt x="0" y="413"/>
                    </a:lnTo>
                    <a:lnTo>
                      <a:pt x="0" y="411"/>
                    </a:lnTo>
                    <a:lnTo>
                      <a:pt x="0" y="409"/>
                    </a:lnTo>
                    <a:lnTo>
                      <a:pt x="4" y="354"/>
                    </a:lnTo>
                    <a:lnTo>
                      <a:pt x="14" y="302"/>
                    </a:lnTo>
                    <a:lnTo>
                      <a:pt x="32" y="251"/>
                    </a:lnTo>
                    <a:lnTo>
                      <a:pt x="56" y="204"/>
                    </a:lnTo>
                    <a:lnTo>
                      <a:pt x="85" y="159"/>
                    </a:lnTo>
                    <a:lnTo>
                      <a:pt x="120" y="120"/>
                    </a:lnTo>
                    <a:lnTo>
                      <a:pt x="159" y="86"/>
                    </a:lnTo>
                    <a:lnTo>
                      <a:pt x="203" y="56"/>
                    </a:lnTo>
                    <a:lnTo>
                      <a:pt x="250" y="32"/>
                    </a:lnTo>
                    <a:lnTo>
                      <a:pt x="300" y="14"/>
                    </a:lnTo>
                    <a:lnTo>
                      <a:pt x="353" y="4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FE4A1E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872" dirty="0"/>
              </a:p>
            </p:txBody>
          </p:sp>
        </p:grp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8934682" y="-4542"/>
              <a:ext cx="257021" cy="365760"/>
            </a:xfrm>
            <a:prstGeom prst="rect">
              <a:avLst/>
            </a:prstGeom>
            <a:solidFill>
              <a:srgbClr val="FE4A1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ru-RU" sz="1872" dirty="0"/>
            </a:p>
          </p:txBody>
        </p:sp>
      </p:grpSp>
      <p:sp>
        <p:nvSpPr>
          <p:cNvPr id="15" name="Freeform 8"/>
          <p:cNvSpPr>
            <a:spLocks/>
          </p:cNvSpPr>
          <p:nvPr/>
        </p:nvSpPr>
        <p:spPr bwMode="auto">
          <a:xfrm>
            <a:off x="4456921" y="1974100"/>
            <a:ext cx="732599" cy="734347"/>
          </a:xfrm>
          <a:custGeom>
            <a:avLst/>
            <a:gdLst>
              <a:gd name="T0" fmla="*/ 210 w 419"/>
              <a:gd name="T1" fmla="*/ 0 h 420"/>
              <a:gd name="T2" fmla="*/ 248 w 419"/>
              <a:gd name="T3" fmla="*/ 4 h 420"/>
              <a:gd name="T4" fmla="*/ 283 w 419"/>
              <a:gd name="T5" fmla="*/ 13 h 420"/>
              <a:gd name="T6" fmla="*/ 316 w 419"/>
              <a:gd name="T7" fmla="*/ 29 h 420"/>
              <a:gd name="T8" fmla="*/ 345 w 419"/>
              <a:gd name="T9" fmla="*/ 50 h 420"/>
              <a:gd name="T10" fmla="*/ 370 w 419"/>
              <a:gd name="T11" fmla="*/ 74 h 420"/>
              <a:gd name="T12" fmla="*/ 390 w 419"/>
              <a:gd name="T13" fmla="*/ 103 h 420"/>
              <a:gd name="T14" fmla="*/ 406 w 419"/>
              <a:gd name="T15" fmla="*/ 136 h 420"/>
              <a:gd name="T16" fmla="*/ 415 w 419"/>
              <a:gd name="T17" fmla="*/ 173 h 420"/>
              <a:gd name="T18" fmla="*/ 419 w 419"/>
              <a:gd name="T19" fmla="*/ 209 h 420"/>
              <a:gd name="T20" fmla="*/ 415 w 419"/>
              <a:gd name="T21" fmla="*/ 247 h 420"/>
              <a:gd name="T22" fmla="*/ 406 w 419"/>
              <a:gd name="T23" fmla="*/ 283 h 420"/>
              <a:gd name="T24" fmla="*/ 390 w 419"/>
              <a:gd name="T25" fmla="*/ 315 h 420"/>
              <a:gd name="T26" fmla="*/ 370 w 419"/>
              <a:gd name="T27" fmla="*/ 345 h 420"/>
              <a:gd name="T28" fmla="*/ 345 w 419"/>
              <a:gd name="T29" fmla="*/ 370 h 420"/>
              <a:gd name="T30" fmla="*/ 316 w 419"/>
              <a:gd name="T31" fmla="*/ 391 h 420"/>
              <a:gd name="T32" fmla="*/ 283 w 419"/>
              <a:gd name="T33" fmla="*/ 407 h 420"/>
              <a:gd name="T34" fmla="*/ 248 w 419"/>
              <a:gd name="T35" fmla="*/ 416 h 420"/>
              <a:gd name="T36" fmla="*/ 210 w 419"/>
              <a:gd name="T37" fmla="*/ 420 h 420"/>
              <a:gd name="T38" fmla="*/ 172 w 419"/>
              <a:gd name="T39" fmla="*/ 416 h 420"/>
              <a:gd name="T40" fmla="*/ 137 w 419"/>
              <a:gd name="T41" fmla="*/ 407 h 420"/>
              <a:gd name="T42" fmla="*/ 104 w 419"/>
              <a:gd name="T43" fmla="*/ 391 h 420"/>
              <a:gd name="T44" fmla="*/ 75 w 419"/>
              <a:gd name="T45" fmla="*/ 370 h 420"/>
              <a:gd name="T46" fmla="*/ 49 w 419"/>
              <a:gd name="T47" fmla="*/ 345 h 420"/>
              <a:gd name="T48" fmla="*/ 28 w 419"/>
              <a:gd name="T49" fmla="*/ 315 h 420"/>
              <a:gd name="T50" fmla="*/ 13 w 419"/>
              <a:gd name="T51" fmla="*/ 283 h 420"/>
              <a:gd name="T52" fmla="*/ 3 w 419"/>
              <a:gd name="T53" fmla="*/ 247 h 420"/>
              <a:gd name="T54" fmla="*/ 0 w 419"/>
              <a:gd name="T55" fmla="*/ 209 h 420"/>
              <a:gd name="T56" fmla="*/ 3 w 419"/>
              <a:gd name="T57" fmla="*/ 173 h 420"/>
              <a:gd name="T58" fmla="*/ 13 w 419"/>
              <a:gd name="T59" fmla="*/ 136 h 420"/>
              <a:gd name="T60" fmla="*/ 28 w 419"/>
              <a:gd name="T61" fmla="*/ 103 h 420"/>
              <a:gd name="T62" fmla="*/ 49 w 419"/>
              <a:gd name="T63" fmla="*/ 74 h 420"/>
              <a:gd name="T64" fmla="*/ 75 w 419"/>
              <a:gd name="T65" fmla="*/ 50 h 420"/>
              <a:gd name="T66" fmla="*/ 104 w 419"/>
              <a:gd name="T67" fmla="*/ 29 h 420"/>
              <a:gd name="T68" fmla="*/ 137 w 419"/>
              <a:gd name="T69" fmla="*/ 13 h 420"/>
              <a:gd name="T70" fmla="*/ 172 w 419"/>
              <a:gd name="T71" fmla="*/ 4 h 420"/>
              <a:gd name="T72" fmla="*/ 210 w 419"/>
              <a:gd name="T73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9" h="420">
                <a:moveTo>
                  <a:pt x="210" y="0"/>
                </a:moveTo>
                <a:lnTo>
                  <a:pt x="248" y="4"/>
                </a:lnTo>
                <a:lnTo>
                  <a:pt x="283" y="13"/>
                </a:lnTo>
                <a:lnTo>
                  <a:pt x="316" y="29"/>
                </a:lnTo>
                <a:lnTo>
                  <a:pt x="345" y="50"/>
                </a:lnTo>
                <a:lnTo>
                  <a:pt x="370" y="74"/>
                </a:lnTo>
                <a:lnTo>
                  <a:pt x="390" y="103"/>
                </a:lnTo>
                <a:lnTo>
                  <a:pt x="406" y="136"/>
                </a:lnTo>
                <a:lnTo>
                  <a:pt x="415" y="173"/>
                </a:lnTo>
                <a:lnTo>
                  <a:pt x="419" y="209"/>
                </a:lnTo>
                <a:lnTo>
                  <a:pt x="415" y="247"/>
                </a:lnTo>
                <a:lnTo>
                  <a:pt x="406" y="283"/>
                </a:lnTo>
                <a:lnTo>
                  <a:pt x="390" y="315"/>
                </a:lnTo>
                <a:lnTo>
                  <a:pt x="370" y="345"/>
                </a:lnTo>
                <a:lnTo>
                  <a:pt x="345" y="370"/>
                </a:lnTo>
                <a:lnTo>
                  <a:pt x="316" y="391"/>
                </a:lnTo>
                <a:lnTo>
                  <a:pt x="283" y="407"/>
                </a:lnTo>
                <a:lnTo>
                  <a:pt x="248" y="416"/>
                </a:lnTo>
                <a:lnTo>
                  <a:pt x="210" y="420"/>
                </a:lnTo>
                <a:lnTo>
                  <a:pt x="172" y="416"/>
                </a:lnTo>
                <a:lnTo>
                  <a:pt x="137" y="407"/>
                </a:lnTo>
                <a:lnTo>
                  <a:pt x="104" y="391"/>
                </a:lnTo>
                <a:lnTo>
                  <a:pt x="75" y="370"/>
                </a:lnTo>
                <a:lnTo>
                  <a:pt x="49" y="345"/>
                </a:lnTo>
                <a:lnTo>
                  <a:pt x="28" y="315"/>
                </a:lnTo>
                <a:lnTo>
                  <a:pt x="13" y="283"/>
                </a:lnTo>
                <a:lnTo>
                  <a:pt x="3" y="247"/>
                </a:lnTo>
                <a:lnTo>
                  <a:pt x="0" y="209"/>
                </a:lnTo>
                <a:lnTo>
                  <a:pt x="3" y="173"/>
                </a:lnTo>
                <a:lnTo>
                  <a:pt x="13" y="136"/>
                </a:lnTo>
                <a:lnTo>
                  <a:pt x="28" y="103"/>
                </a:lnTo>
                <a:lnTo>
                  <a:pt x="49" y="74"/>
                </a:lnTo>
                <a:lnTo>
                  <a:pt x="75" y="50"/>
                </a:lnTo>
                <a:lnTo>
                  <a:pt x="104" y="29"/>
                </a:lnTo>
                <a:lnTo>
                  <a:pt x="137" y="13"/>
                </a:lnTo>
                <a:lnTo>
                  <a:pt x="172" y="4"/>
                </a:lnTo>
                <a:lnTo>
                  <a:pt x="210" y="0"/>
                </a:lnTo>
                <a:close/>
              </a:path>
            </a:pathLst>
          </a:custGeom>
          <a:solidFill>
            <a:srgbClr val="5C9AD3"/>
          </a:solidFill>
          <a:ln w="6350">
            <a:solidFill>
              <a:schemeClr val="bg1">
                <a:alpha val="70000"/>
              </a:schemeClr>
            </a:solidFill>
            <a:prstDash val="solid"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/>
              <a:t>0.51</a:t>
            </a:r>
            <a:endParaRPr lang="ru-RU" sz="2000" b="1" dirty="0"/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>
            <a:off x="4528605" y="3150803"/>
            <a:ext cx="755328" cy="751831"/>
          </a:xfrm>
          <a:custGeom>
            <a:avLst/>
            <a:gdLst>
              <a:gd name="T0" fmla="*/ 216 w 432"/>
              <a:gd name="T1" fmla="*/ 0 h 430"/>
              <a:gd name="T2" fmla="*/ 255 w 432"/>
              <a:gd name="T3" fmla="*/ 2 h 430"/>
              <a:gd name="T4" fmla="*/ 292 w 432"/>
              <a:gd name="T5" fmla="*/ 13 h 430"/>
              <a:gd name="T6" fmla="*/ 325 w 432"/>
              <a:gd name="T7" fmla="*/ 28 h 430"/>
              <a:gd name="T8" fmla="*/ 355 w 432"/>
              <a:gd name="T9" fmla="*/ 49 h 430"/>
              <a:gd name="T10" fmla="*/ 381 w 432"/>
              <a:gd name="T11" fmla="*/ 76 h 430"/>
              <a:gd name="T12" fmla="*/ 402 w 432"/>
              <a:gd name="T13" fmla="*/ 106 h 430"/>
              <a:gd name="T14" fmla="*/ 419 w 432"/>
              <a:gd name="T15" fmla="*/ 140 h 430"/>
              <a:gd name="T16" fmla="*/ 428 w 432"/>
              <a:gd name="T17" fmla="*/ 176 h 430"/>
              <a:gd name="T18" fmla="*/ 432 w 432"/>
              <a:gd name="T19" fmla="*/ 216 h 430"/>
              <a:gd name="T20" fmla="*/ 428 w 432"/>
              <a:gd name="T21" fmla="*/ 254 h 430"/>
              <a:gd name="T22" fmla="*/ 419 w 432"/>
              <a:gd name="T23" fmla="*/ 290 h 430"/>
              <a:gd name="T24" fmla="*/ 402 w 432"/>
              <a:gd name="T25" fmla="*/ 324 h 430"/>
              <a:gd name="T26" fmla="*/ 381 w 432"/>
              <a:gd name="T27" fmla="*/ 354 h 430"/>
              <a:gd name="T28" fmla="*/ 355 w 432"/>
              <a:gd name="T29" fmla="*/ 381 h 430"/>
              <a:gd name="T30" fmla="*/ 325 w 432"/>
              <a:gd name="T31" fmla="*/ 402 h 430"/>
              <a:gd name="T32" fmla="*/ 292 w 432"/>
              <a:gd name="T33" fmla="*/ 417 h 430"/>
              <a:gd name="T34" fmla="*/ 255 w 432"/>
              <a:gd name="T35" fmla="*/ 428 h 430"/>
              <a:gd name="T36" fmla="*/ 216 w 432"/>
              <a:gd name="T37" fmla="*/ 430 h 430"/>
              <a:gd name="T38" fmla="*/ 177 w 432"/>
              <a:gd name="T39" fmla="*/ 428 h 430"/>
              <a:gd name="T40" fmla="*/ 141 w 432"/>
              <a:gd name="T41" fmla="*/ 417 h 430"/>
              <a:gd name="T42" fmla="*/ 107 w 432"/>
              <a:gd name="T43" fmla="*/ 402 h 430"/>
              <a:gd name="T44" fmla="*/ 77 w 432"/>
              <a:gd name="T45" fmla="*/ 381 h 430"/>
              <a:gd name="T46" fmla="*/ 51 w 432"/>
              <a:gd name="T47" fmla="*/ 354 h 430"/>
              <a:gd name="T48" fmla="*/ 30 w 432"/>
              <a:gd name="T49" fmla="*/ 324 h 430"/>
              <a:gd name="T50" fmla="*/ 14 w 432"/>
              <a:gd name="T51" fmla="*/ 290 h 430"/>
              <a:gd name="T52" fmla="*/ 4 w 432"/>
              <a:gd name="T53" fmla="*/ 254 h 430"/>
              <a:gd name="T54" fmla="*/ 0 w 432"/>
              <a:gd name="T55" fmla="*/ 216 h 430"/>
              <a:gd name="T56" fmla="*/ 4 w 432"/>
              <a:gd name="T57" fmla="*/ 176 h 430"/>
              <a:gd name="T58" fmla="*/ 14 w 432"/>
              <a:gd name="T59" fmla="*/ 140 h 430"/>
              <a:gd name="T60" fmla="*/ 30 w 432"/>
              <a:gd name="T61" fmla="*/ 106 h 430"/>
              <a:gd name="T62" fmla="*/ 51 w 432"/>
              <a:gd name="T63" fmla="*/ 76 h 430"/>
              <a:gd name="T64" fmla="*/ 77 w 432"/>
              <a:gd name="T65" fmla="*/ 49 h 430"/>
              <a:gd name="T66" fmla="*/ 107 w 432"/>
              <a:gd name="T67" fmla="*/ 28 h 430"/>
              <a:gd name="T68" fmla="*/ 141 w 432"/>
              <a:gd name="T69" fmla="*/ 13 h 430"/>
              <a:gd name="T70" fmla="*/ 177 w 432"/>
              <a:gd name="T71" fmla="*/ 2 h 430"/>
              <a:gd name="T72" fmla="*/ 216 w 432"/>
              <a:gd name="T73" fmla="*/ 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32" h="430">
                <a:moveTo>
                  <a:pt x="216" y="0"/>
                </a:moveTo>
                <a:lnTo>
                  <a:pt x="255" y="2"/>
                </a:lnTo>
                <a:lnTo>
                  <a:pt x="292" y="13"/>
                </a:lnTo>
                <a:lnTo>
                  <a:pt x="325" y="28"/>
                </a:lnTo>
                <a:lnTo>
                  <a:pt x="355" y="49"/>
                </a:lnTo>
                <a:lnTo>
                  <a:pt x="381" y="76"/>
                </a:lnTo>
                <a:lnTo>
                  <a:pt x="402" y="106"/>
                </a:lnTo>
                <a:lnTo>
                  <a:pt x="419" y="140"/>
                </a:lnTo>
                <a:lnTo>
                  <a:pt x="428" y="176"/>
                </a:lnTo>
                <a:lnTo>
                  <a:pt x="432" y="216"/>
                </a:lnTo>
                <a:lnTo>
                  <a:pt x="428" y="254"/>
                </a:lnTo>
                <a:lnTo>
                  <a:pt x="419" y="290"/>
                </a:lnTo>
                <a:lnTo>
                  <a:pt x="402" y="324"/>
                </a:lnTo>
                <a:lnTo>
                  <a:pt x="381" y="354"/>
                </a:lnTo>
                <a:lnTo>
                  <a:pt x="355" y="381"/>
                </a:lnTo>
                <a:lnTo>
                  <a:pt x="325" y="402"/>
                </a:lnTo>
                <a:lnTo>
                  <a:pt x="292" y="417"/>
                </a:lnTo>
                <a:lnTo>
                  <a:pt x="255" y="428"/>
                </a:lnTo>
                <a:lnTo>
                  <a:pt x="216" y="430"/>
                </a:lnTo>
                <a:lnTo>
                  <a:pt x="177" y="428"/>
                </a:lnTo>
                <a:lnTo>
                  <a:pt x="141" y="417"/>
                </a:lnTo>
                <a:lnTo>
                  <a:pt x="107" y="402"/>
                </a:lnTo>
                <a:lnTo>
                  <a:pt x="77" y="381"/>
                </a:lnTo>
                <a:lnTo>
                  <a:pt x="51" y="354"/>
                </a:lnTo>
                <a:lnTo>
                  <a:pt x="30" y="324"/>
                </a:lnTo>
                <a:lnTo>
                  <a:pt x="14" y="290"/>
                </a:lnTo>
                <a:lnTo>
                  <a:pt x="4" y="254"/>
                </a:lnTo>
                <a:lnTo>
                  <a:pt x="0" y="216"/>
                </a:lnTo>
                <a:lnTo>
                  <a:pt x="4" y="176"/>
                </a:lnTo>
                <a:lnTo>
                  <a:pt x="14" y="140"/>
                </a:lnTo>
                <a:lnTo>
                  <a:pt x="30" y="106"/>
                </a:lnTo>
                <a:lnTo>
                  <a:pt x="51" y="76"/>
                </a:lnTo>
                <a:lnTo>
                  <a:pt x="77" y="49"/>
                </a:lnTo>
                <a:lnTo>
                  <a:pt x="107" y="28"/>
                </a:lnTo>
                <a:lnTo>
                  <a:pt x="141" y="13"/>
                </a:lnTo>
                <a:lnTo>
                  <a:pt x="177" y="2"/>
                </a:lnTo>
                <a:lnTo>
                  <a:pt x="216" y="0"/>
                </a:lnTo>
                <a:close/>
              </a:path>
            </a:pathLst>
          </a:custGeom>
          <a:solidFill>
            <a:srgbClr val="44546B"/>
          </a:solidFill>
          <a:ln w="6350">
            <a:solidFill>
              <a:schemeClr val="bg1">
                <a:alpha val="70000"/>
              </a:schemeClr>
            </a:solidFill>
            <a:prstDash val="solid"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1872" dirty="0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5353405" y="381169"/>
            <a:ext cx="1867337" cy="1865590"/>
          </a:xfrm>
          <a:custGeom>
            <a:avLst/>
            <a:gdLst>
              <a:gd name="T0" fmla="*/ 534 w 1068"/>
              <a:gd name="T1" fmla="*/ 0 h 1067"/>
              <a:gd name="T2" fmla="*/ 602 w 1068"/>
              <a:gd name="T3" fmla="*/ 4 h 1067"/>
              <a:gd name="T4" fmla="*/ 666 w 1068"/>
              <a:gd name="T5" fmla="*/ 16 h 1067"/>
              <a:gd name="T6" fmla="*/ 728 w 1068"/>
              <a:gd name="T7" fmla="*/ 36 h 1067"/>
              <a:gd name="T8" fmla="*/ 785 w 1068"/>
              <a:gd name="T9" fmla="*/ 62 h 1067"/>
              <a:gd name="T10" fmla="*/ 839 w 1068"/>
              <a:gd name="T11" fmla="*/ 96 h 1067"/>
              <a:gd name="T12" fmla="*/ 889 w 1068"/>
              <a:gd name="T13" fmla="*/ 135 h 1067"/>
              <a:gd name="T14" fmla="*/ 933 w 1068"/>
              <a:gd name="T15" fmla="*/ 180 h 1067"/>
              <a:gd name="T16" fmla="*/ 972 w 1068"/>
              <a:gd name="T17" fmla="*/ 228 h 1067"/>
              <a:gd name="T18" fmla="*/ 1006 w 1068"/>
              <a:gd name="T19" fmla="*/ 283 h 1067"/>
              <a:gd name="T20" fmla="*/ 1033 w 1068"/>
              <a:gd name="T21" fmla="*/ 341 h 1067"/>
              <a:gd name="T22" fmla="*/ 1052 w 1068"/>
              <a:gd name="T23" fmla="*/ 402 h 1067"/>
              <a:gd name="T24" fmla="*/ 1064 w 1068"/>
              <a:gd name="T25" fmla="*/ 466 h 1067"/>
              <a:gd name="T26" fmla="*/ 1068 w 1068"/>
              <a:gd name="T27" fmla="*/ 534 h 1067"/>
              <a:gd name="T28" fmla="*/ 1064 w 1068"/>
              <a:gd name="T29" fmla="*/ 601 h 1067"/>
              <a:gd name="T30" fmla="*/ 1052 w 1068"/>
              <a:gd name="T31" fmla="*/ 665 h 1067"/>
              <a:gd name="T32" fmla="*/ 1033 w 1068"/>
              <a:gd name="T33" fmla="*/ 727 h 1067"/>
              <a:gd name="T34" fmla="*/ 1006 w 1068"/>
              <a:gd name="T35" fmla="*/ 784 h 1067"/>
              <a:gd name="T36" fmla="*/ 972 w 1068"/>
              <a:gd name="T37" fmla="*/ 839 h 1067"/>
              <a:gd name="T38" fmla="*/ 933 w 1068"/>
              <a:gd name="T39" fmla="*/ 888 h 1067"/>
              <a:gd name="T40" fmla="*/ 889 w 1068"/>
              <a:gd name="T41" fmla="*/ 934 h 1067"/>
              <a:gd name="T42" fmla="*/ 839 w 1068"/>
              <a:gd name="T43" fmla="*/ 972 h 1067"/>
              <a:gd name="T44" fmla="*/ 785 w 1068"/>
              <a:gd name="T45" fmla="*/ 1006 h 1067"/>
              <a:gd name="T46" fmla="*/ 728 w 1068"/>
              <a:gd name="T47" fmla="*/ 1032 h 1067"/>
              <a:gd name="T48" fmla="*/ 666 w 1068"/>
              <a:gd name="T49" fmla="*/ 1052 h 1067"/>
              <a:gd name="T50" fmla="*/ 602 w 1068"/>
              <a:gd name="T51" fmla="*/ 1063 h 1067"/>
              <a:gd name="T52" fmla="*/ 534 w 1068"/>
              <a:gd name="T53" fmla="*/ 1067 h 1067"/>
              <a:gd name="T54" fmla="*/ 467 w 1068"/>
              <a:gd name="T55" fmla="*/ 1063 h 1067"/>
              <a:gd name="T56" fmla="*/ 403 w 1068"/>
              <a:gd name="T57" fmla="*/ 1052 h 1067"/>
              <a:gd name="T58" fmla="*/ 341 w 1068"/>
              <a:gd name="T59" fmla="*/ 1032 h 1067"/>
              <a:gd name="T60" fmla="*/ 284 w 1068"/>
              <a:gd name="T61" fmla="*/ 1006 h 1067"/>
              <a:gd name="T62" fmla="*/ 229 w 1068"/>
              <a:gd name="T63" fmla="*/ 972 h 1067"/>
              <a:gd name="T64" fmla="*/ 179 w 1068"/>
              <a:gd name="T65" fmla="*/ 934 h 1067"/>
              <a:gd name="T66" fmla="*/ 134 w 1068"/>
              <a:gd name="T67" fmla="*/ 888 h 1067"/>
              <a:gd name="T68" fmla="*/ 97 w 1068"/>
              <a:gd name="T69" fmla="*/ 839 h 1067"/>
              <a:gd name="T70" fmla="*/ 62 w 1068"/>
              <a:gd name="T71" fmla="*/ 784 h 1067"/>
              <a:gd name="T72" fmla="*/ 36 w 1068"/>
              <a:gd name="T73" fmla="*/ 727 h 1067"/>
              <a:gd name="T74" fmla="*/ 17 w 1068"/>
              <a:gd name="T75" fmla="*/ 665 h 1067"/>
              <a:gd name="T76" fmla="*/ 5 w 1068"/>
              <a:gd name="T77" fmla="*/ 601 h 1067"/>
              <a:gd name="T78" fmla="*/ 0 w 1068"/>
              <a:gd name="T79" fmla="*/ 534 h 1067"/>
              <a:gd name="T80" fmla="*/ 5 w 1068"/>
              <a:gd name="T81" fmla="*/ 466 h 1067"/>
              <a:gd name="T82" fmla="*/ 17 w 1068"/>
              <a:gd name="T83" fmla="*/ 402 h 1067"/>
              <a:gd name="T84" fmla="*/ 36 w 1068"/>
              <a:gd name="T85" fmla="*/ 341 h 1067"/>
              <a:gd name="T86" fmla="*/ 62 w 1068"/>
              <a:gd name="T87" fmla="*/ 283 h 1067"/>
              <a:gd name="T88" fmla="*/ 97 w 1068"/>
              <a:gd name="T89" fmla="*/ 228 h 1067"/>
              <a:gd name="T90" fmla="*/ 134 w 1068"/>
              <a:gd name="T91" fmla="*/ 180 h 1067"/>
              <a:gd name="T92" fmla="*/ 179 w 1068"/>
              <a:gd name="T93" fmla="*/ 135 h 1067"/>
              <a:gd name="T94" fmla="*/ 229 w 1068"/>
              <a:gd name="T95" fmla="*/ 96 h 1067"/>
              <a:gd name="T96" fmla="*/ 284 w 1068"/>
              <a:gd name="T97" fmla="*/ 62 h 1067"/>
              <a:gd name="T98" fmla="*/ 341 w 1068"/>
              <a:gd name="T99" fmla="*/ 36 h 1067"/>
              <a:gd name="T100" fmla="*/ 403 w 1068"/>
              <a:gd name="T101" fmla="*/ 16 h 1067"/>
              <a:gd name="T102" fmla="*/ 467 w 1068"/>
              <a:gd name="T103" fmla="*/ 4 h 1067"/>
              <a:gd name="T104" fmla="*/ 534 w 1068"/>
              <a:gd name="T105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68" h="1067">
                <a:moveTo>
                  <a:pt x="534" y="0"/>
                </a:moveTo>
                <a:lnTo>
                  <a:pt x="602" y="4"/>
                </a:lnTo>
                <a:lnTo>
                  <a:pt x="666" y="16"/>
                </a:lnTo>
                <a:lnTo>
                  <a:pt x="728" y="36"/>
                </a:lnTo>
                <a:lnTo>
                  <a:pt x="785" y="62"/>
                </a:lnTo>
                <a:lnTo>
                  <a:pt x="839" y="96"/>
                </a:lnTo>
                <a:lnTo>
                  <a:pt x="889" y="135"/>
                </a:lnTo>
                <a:lnTo>
                  <a:pt x="933" y="180"/>
                </a:lnTo>
                <a:lnTo>
                  <a:pt x="972" y="228"/>
                </a:lnTo>
                <a:lnTo>
                  <a:pt x="1006" y="283"/>
                </a:lnTo>
                <a:lnTo>
                  <a:pt x="1033" y="341"/>
                </a:lnTo>
                <a:lnTo>
                  <a:pt x="1052" y="402"/>
                </a:lnTo>
                <a:lnTo>
                  <a:pt x="1064" y="466"/>
                </a:lnTo>
                <a:lnTo>
                  <a:pt x="1068" y="534"/>
                </a:lnTo>
                <a:lnTo>
                  <a:pt x="1064" y="601"/>
                </a:lnTo>
                <a:lnTo>
                  <a:pt x="1052" y="665"/>
                </a:lnTo>
                <a:lnTo>
                  <a:pt x="1033" y="727"/>
                </a:lnTo>
                <a:lnTo>
                  <a:pt x="1006" y="784"/>
                </a:lnTo>
                <a:lnTo>
                  <a:pt x="972" y="839"/>
                </a:lnTo>
                <a:lnTo>
                  <a:pt x="933" y="888"/>
                </a:lnTo>
                <a:lnTo>
                  <a:pt x="889" y="934"/>
                </a:lnTo>
                <a:lnTo>
                  <a:pt x="839" y="972"/>
                </a:lnTo>
                <a:lnTo>
                  <a:pt x="785" y="1006"/>
                </a:lnTo>
                <a:lnTo>
                  <a:pt x="728" y="1032"/>
                </a:lnTo>
                <a:lnTo>
                  <a:pt x="666" y="1052"/>
                </a:lnTo>
                <a:lnTo>
                  <a:pt x="602" y="1063"/>
                </a:lnTo>
                <a:lnTo>
                  <a:pt x="534" y="1067"/>
                </a:lnTo>
                <a:lnTo>
                  <a:pt x="467" y="1063"/>
                </a:lnTo>
                <a:lnTo>
                  <a:pt x="403" y="1052"/>
                </a:lnTo>
                <a:lnTo>
                  <a:pt x="341" y="1032"/>
                </a:lnTo>
                <a:lnTo>
                  <a:pt x="284" y="1006"/>
                </a:lnTo>
                <a:lnTo>
                  <a:pt x="229" y="972"/>
                </a:lnTo>
                <a:lnTo>
                  <a:pt x="179" y="934"/>
                </a:lnTo>
                <a:lnTo>
                  <a:pt x="134" y="888"/>
                </a:lnTo>
                <a:lnTo>
                  <a:pt x="97" y="839"/>
                </a:lnTo>
                <a:lnTo>
                  <a:pt x="62" y="784"/>
                </a:lnTo>
                <a:lnTo>
                  <a:pt x="36" y="727"/>
                </a:lnTo>
                <a:lnTo>
                  <a:pt x="17" y="665"/>
                </a:lnTo>
                <a:lnTo>
                  <a:pt x="5" y="601"/>
                </a:lnTo>
                <a:lnTo>
                  <a:pt x="0" y="534"/>
                </a:lnTo>
                <a:lnTo>
                  <a:pt x="5" y="466"/>
                </a:lnTo>
                <a:lnTo>
                  <a:pt x="17" y="402"/>
                </a:lnTo>
                <a:lnTo>
                  <a:pt x="36" y="341"/>
                </a:lnTo>
                <a:lnTo>
                  <a:pt x="62" y="283"/>
                </a:lnTo>
                <a:lnTo>
                  <a:pt x="97" y="228"/>
                </a:lnTo>
                <a:lnTo>
                  <a:pt x="134" y="180"/>
                </a:lnTo>
                <a:lnTo>
                  <a:pt x="179" y="135"/>
                </a:lnTo>
                <a:lnTo>
                  <a:pt x="229" y="96"/>
                </a:lnTo>
                <a:lnTo>
                  <a:pt x="284" y="62"/>
                </a:lnTo>
                <a:lnTo>
                  <a:pt x="341" y="36"/>
                </a:lnTo>
                <a:lnTo>
                  <a:pt x="403" y="16"/>
                </a:lnTo>
                <a:lnTo>
                  <a:pt x="467" y="4"/>
                </a:lnTo>
                <a:lnTo>
                  <a:pt x="534" y="0"/>
                </a:lnTo>
                <a:close/>
              </a:path>
            </a:pathLst>
          </a:custGeom>
          <a:solidFill>
            <a:srgbClr val="BFBFB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1872" dirty="0"/>
          </a:p>
        </p:txBody>
      </p:sp>
      <p:sp>
        <p:nvSpPr>
          <p:cNvPr id="26" name="Freeform 11"/>
          <p:cNvSpPr>
            <a:spLocks/>
          </p:cNvSpPr>
          <p:nvPr/>
        </p:nvSpPr>
        <p:spPr bwMode="auto">
          <a:xfrm>
            <a:off x="6027021" y="4657963"/>
            <a:ext cx="732599" cy="732599"/>
          </a:xfrm>
          <a:custGeom>
            <a:avLst/>
            <a:gdLst>
              <a:gd name="T0" fmla="*/ 210 w 419"/>
              <a:gd name="T1" fmla="*/ 0 h 419"/>
              <a:gd name="T2" fmla="*/ 248 w 419"/>
              <a:gd name="T3" fmla="*/ 3 h 419"/>
              <a:gd name="T4" fmla="*/ 283 w 419"/>
              <a:gd name="T5" fmla="*/ 13 h 419"/>
              <a:gd name="T6" fmla="*/ 316 w 419"/>
              <a:gd name="T7" fmla="*/ 29 h 419"/>
              <a:gd name="T8" fmla="*/ 345 w 419"/>
              <a:gd name="T9" fmla="*/ 50 h 419"/>
              <a:gd name="T10" fmla="*/ 371 w 419"/>
              <a:gd name="T11" fmla="*/ 75 h 419"/>
              <a:gd name="T12" fmla="*/ 391 w 419"/>
              <a:gd name="T13" fmla="*/ 104 h 419"/>
              <a:gd name="T14" fmla="*/ 406 w 419"/>
              <a:gd name="T15" fmla="*/ 136 h 419"/>
              <a:gd name="T16" fmla="*/ 417 w 419"/>
              <a:gd name="T17" fmla="*/ 172 h 419"/>
              <a:gd name="T18" fmla="*/ 419 w 419"/>
              <a:gd name="T19" fmla="*/ 210 h 419"/>
              <a:gd name="T20" fmla="*/ 417 w 419"/>
              <a:gd name="T21" fmla="*/ 248 h 419"/>
              <a:gd name="T22" fmla="*/ 406 w 419"/>
              <a:gd name="T23" fmla="*/ 283 h 419"/>
              <a:gd name="T24" fmla="*/ 391 w 419"/>
              <a:gd name="T25" fmla="*/ 316 h 419"/>
              <a:gd name="T26" fmla="*/ 371 w 419"/>
              <a:gd name="T27" fmla="*/ 345 h 419"/>
              <a:gd name="T28" fmla="*/ 345 w 419"/>
              <a:gd name="T29" fmla="*/ 371 h 419"/>
              <a:gd name="T30" fmla="*/ 316 w 419"/>
              <a:gd name="T31" fmla="*/ 390 h 419"/>
              <a:gd name="T32" fmla="*/ 283 w 419"/>
              <a:gd name="T33" fmla="*/ 406 h 419"/>
              <a:gd name="T34" fmla="*/ 248 w 419"/>
              <a:gd name="T35" fmla="*/ 417 h 419"/>
              <a:gd name="T36" fmla="*/ 210 w 419"/>
              <a:gd name="T37" fmla="*/ 419 h 419"/>
              <a:gd name="T38" fmla="*/ 172 w 419"/>
              <a:gd name="T39" fmla="*/ 417 h 419"/>
              <a:gd name="T40" fmla="*/ 137 w 419"/>
              <a:gd name="T41" fmla="*/ 406 h 419"/>
              <a:gd name="T42" fmla="*/ 104 w 419"/>
              <a:gd name="T43" fmla="*/ 390 h 419"/>
              <a:gd name="T44" fmla="*/ 75 w 419"/>
              <a:gd name="T45" fmla="*/ 371 h 419"/>
              <a:gd name="T46" fmla="*/ 50 w 419"/>
              <a:gd name="T47" fmla="*/ 345 h 419"/>
              <a:gd name="T48" fmla="*/ 29 w 419"/>
              <a:gd name="T49" fmla="*/ 316 h 419"/>
              <a:gd name="T50" fmla="*/ 14 w 419"/>
              <a:gd name="T51" fmla="*/ 283 h 419"/>
              <a:gd name="T52" fmla="*/ 3 w 419"/>
              <a:gd name="T53" fmla="*/ 248 h 419"/>
              <a:gd name="T54" fmla="*/ 0 w 419"/>
              <a:gd name="T55" fmla="*/ 210 h 419"/>
              <a:gd name="T56" fmla="*/ 3 w 419"/>
              <a:gd name="T57" fmla="*/ 172 h 419"/>
              <a:gd name="T58" fmla="*/ 14 w 419"/>
              <a:gd name="T59" fmla="*/ 136 h 419"/>
              <a:gd name="T60" fmla="*/ 29 w 419"/>
              <a:gd name="T61" fmla="*/ 104 h 419"/>
              <a:gd name="T62" fmla="*/ 50 w 419"/>
              <a:gd name="T63" fmla="*/ 75 h 419"/>
              <a:gd name="T64" fmla="*/ 75 w 419"/>
              <a:gd name="T65" fmla="*/ 50 h 419"/>
              <a:gd name="T66" fmla="*/ 104 w 419"/>
              <a:gd name="T67" fmla="*/ 29 h 419"/>
              <a:gd name="T68" fmla="*/ 137 w 419"/>
              <a:gd name="T69" fmla="*/ 13 h 419"/>
              <a:gd name="T70" fmla="*/ 172 w 419"/>
              <a:gd name="T71" fmla="*/ 3 h 419"/>
              <a:gd name="T72" fmla="*/ 210 w 419"/>
              <a:gd name="T73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9" h="419">
                <a:moveTo>
                  <a:pt x="210" y="0"/>
                </a:moveTo>
                <a:lnTo>
                  <a:pt x="248" y="3"/>
                </a:lnTo>
                <a:lnTo>
                  <a:pt x="283" y="13"/>
                </a:lnTo>
                <a:lnTo>
                  <a:pt x="316" y="29"/>
                </a:lnTo>
                <a:lnTo>
                  <a:pt x="345" y="50"/>
                </a:lnTo>
                <a:lnTo>
                  <a:pt x="371" y="75"/>
                </a:lnTo>
                <a:lnTo>
                  <a:pt x="391" y="104"/>
                </a:lnTo>
                <a:lnTo>
                  <a:pt x="406" y="136"/>
                </a:lnTo>
                <a:lnTo>
                  <a:pt x="417" y="172"/>
                </a:lnTo>
                <a:lnTo>
                  <a:pt x="419" y="210"/>
                </a:lnTo>
                <a:lnTo>
                  <a:pt x="417" y="248"/>
                </a:lnTo>
                <a:lnTo>
                  <a:pt x="406" y="283"/>
                </a:lnTo>
                <a:lnTo>
                  <a:pt x="391" y="316"/>
                </a:lnTo>
                <a:lnTo>
                  <a:pt x="371" y="345"/>
                </a:lnTo>
                <a:lnTo>
                  <a:pt x="345" y="371"/>
                </a:lnTo>
                <a:lnTo>
                  <a:pt x="316" y="390"/>
                </a:lnTo>
                <a:lnTo>
                  <a:pt x="283" y="406"/>
                </a:lnTo>
                <a:lnTo>
                  <a:pt x="248" y="417"/>
                </a:lnTo>
                <a:lnTo>
                  <a:pt x="210" y="419"/>
                </a:lnTo>
                <a:lnTo>
                  <a:pt x="172" y="417"/>
                </a:lnTo>
                <a:lnTo>
                  <a:pt x="137" y="406"/>
                </a:lnTo>
                <a:lnTo>
                  <a:pt x="104" y="390"/>
                </a:lnTo>
                <a:lnTo>
                  <a:pt x="75" y="371"/>
                </a:lnTo>
                <a:lnTo>
                  <a:pt x="50" y="345"/>
                </a:lnTo>
                <a:lnTo>
                  <a:pt x="29" y="316"/>
                </a:lnTo>
                <a:lnTo>
                  <a:pt x="14" y="283"/>
                </a:lnTo>
                <a:lnTo>
                  <a:pt x="3" y="248"/>
                </a:lnTo>
                <a:lnTo>
                  <a:pt x="0" y="210"/>
                </a:lnTo>
                <a:lnTo>
                  <a:pt x="3" y="172"/>
                </a:lnTo>
                <a:lnTo>
                  <a:pt x="14" y="136"/>
                </a:lnTo>
                <a:lnTo>
                  <a:pt x="29" y="104"/>
                </a:lnTo>
                <a:lnTo>
                  <a:pt x="50" y="75"/>
                </a:lnTo>
                <a:lnTo>
                  <a:pt x="75" y="50"/>
                </a:lnTo>
                <a:lnTo>
                  <a:pt x="104" y="29"/>
                </a:lnTo>
                <a:lnTo>
                  <a:pt x="137" y="13"/>
                </a:lnTo>
                <a:lnTo>
                  <a:pt x="172" y="3"/>
                </a:lnTo>
                <a:lnTo>
                  <a:pt x="210" y="0"/>
                </a:lnTo>
                <a:close/>
              </a:path>
            </a:pathLst>
          </a:custGeom>
          <a:solidFill>
            <a:srgbClr val="939393"/>
          </a:solidFill>
          <a:ln w="6350">
            <a:solidFill>
              <a:schemeClr val="bg1">
                <a:alpha val="70000"/>
              </a:schemeClr>
            </a:solidFill>
            <a:prstDash val="solid"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0.54</a:t>
            </a:r>
            <a:endParaRPr lang="ru-RU" sz="1872" dirty="0"/>
          </a:p>
        </p:txBody>
      </p:sp>
      <p:sp>
        <p:nvSpPr>
          <p:cNvPr id="27" name="Freeform 12"/>
          <p:cNvSpPr>
            <a:spLocks/>
          </p:cNvSpPr>
          <p:nvPr/>
        </p:nvSpPr>
        <p:spPr bwMode="auto">
          <a:xfrm>
            <a:off x="4025053" y="5112556"/>
            <a:ext cx="1867337" cy="1863840"/>
          </a:xfrm>
          <a:custGeom>
            <a:avLst/>
            <a:gdLst>
              <a:gd name="T0" fmla="*/ 534 w 1068"/>
              <a:gd name="T1" fmla="*/ 0 h 1066"/>
              <a:gd name="T2" fmla="*/ 601 w 1068"/>
              <a:gd name="T3" fmla="*/ 3 h 1066"/>
              <a:gd name="T4" fmla="*/ 665 w 1068"/>
              <a:gd name="T5" fmla="*/ 15 h 1066"/>
              <a:gd name="T6" fmla="*/ 727 w 1068"/>
              <a:gd name="T7" fmla="*/ 35 h 1066"/>
              <a:gd name="T8" fmla="*/ 785 w 1068"/>
              <a:gd name="T9" fmla="*/ 61 h 1066"/>
              <a:gd name="T10" fmla="*/ 839 w 1068"/>
              <a:gd name="T11" fmla="*/ 95 h 1066"/>
              <a:gd name="T12" fmla="*/ 889 w 1068"/>
              <a:gd name="T13" fmla="*/ 134 h 1066"/>
              <a:gd name="T14" fmla="*/ 933 w 1068"/>
              <a:gd name="T15" fmla="*/ 179 h 1066"/>
              <a:gd name="T16" fmla="*/ 973 w 1068"/>
              <a:gd name="T17" fmla="*/ 227 h 1066"/>
              <a:gd name="T18" fmla="*/ 1005 w 1068"/>
              <a:gd name="T19" fmla="*/ 282 h 1066"/>
              <a:gd name="T20" fmla="*/ 1032 w 1068"/>
              <a:gd name="T21" fmla="*/ 340 h 1066"/>
              <a:gd name="T22" fmla="*/ 1051 w 1068"/>
              <a:gd name="T23" fmla="*/ 401 h 1066"/>
              <a:gd name="T24" fmla="*/ 1064 w 1068"/>
              <a:gd name="T25" fmla="*/ 466 h 1066"/>
              <a:gd name="T26" fmla="*/ 1068 w 1068"/>
              <a:gd name="T27" fmla="*/ 534 h 1066"/>
              <a:gd name="T28" fmla="*/ 1064 w 1068"/>
              <a:gd name="T29" fmla="*/ 600 h 1066"/>
              <a:gd name="T30" fmla="*/ 1051 w 1068"/>
              <a:gd name="T31" fmla="*/ 665 h 1066"/>
              <a:gd name="T32" fmla="*/ 1032 w 1068"/>
              <a:gd name="T33" fmla="*/ 726 h 1066"/>
              <a:gd name="T34" fmla="*/ 1005 w 1068"/>
              <a:gd name="T35" fmla="*/ 784 h 1066"/>
              <a:gd name="T36" fmla="*/ 973 w 1068"/>
              <a:gd name="T37" fmla="*/ 839 h 1066"/>
              <a:gd name="T38" fmla="*/ 933 w 1068"/>
              <a:gd name="T39" fmla="*/ 887 h 1066"/>
              <a:gd name="T40" fmla="*/ 889 w 1068"/>
              <a:gd name="T41" fmla="*/ 933 h 1066"/>
              <a:gd name="T42" fmla="*/ 839 w 1068"/>
              <a:gd name="T43" fmla="*/ 971 h 1066"/>
              <a:gd name="T44" fmla="*/ 785 w 1068"/>
              <a:gd name="T45" fmla="*/ 1005 h 1066"/>
              <a:gd name="T46" fmla="*/ 727 w 1068"/>
              <a:gd name="T47" fmla="*/ 1031 h 1066"/>
              <a:gd name="T48" fmla="*/ 665 w 1068"/>
              <a:gd name="T49" fmla="*/ 1051 h 1066"/>
              <a:gd name="T50" fmla="*/ 601 w 1068"/>
              <a:gd name="T51" fmla="*/ 1063 h 1066"/>
              <a:gd name="T52" fmla="*/ 534 w 1068"/>
              <a:gd name="T53" fmla="*/ 1066 h 1066"/>
              <a:gd name="T54" fmla="*/ 467 w 1068"/>
              <a:gd name="T55" fmla="*/ 1063 h 1066"/>
              <a:gd name="T56" fmla="*/ 402 w 1068"/>
              <a:gd name="T57" fmla="*/ 1051 h 1066"/>
              <a:gd name="T58" fmla="*/ 340 w 1068"/>
              <a:gd name="T59" fmla="*/ 1031 h 1066"/>
              <a:gd name="T60" fmla="*/ 283 w 1068"/>
              <a:gd name="T61" fmla="*/ 1005 h 1066"/>
              <a:gd name="T62" fmla="*/ 229 w 1068"/>
              <a:gd name="T63" fmla="*/ 971 h 1066"/>
              <a:gd name="T64" fmla="*/ 179 w 1068"/>
              <a:gd name="T65" fmla="*/ 933 h 1066"/>
              <a:gd name="T66" fmla="*/ 135 w 1068"/>
              <a:gd name="T67" fmla="*/ 887 h 1066"/>
              <a:gd name="T68" fmla="*/ 95 w 1068"/>
              <a:gd name="T69" fmla="*/ 839 h 1066"/>
              <a:gd name="T70" fmla="*/ 63 w 1068"/>
              <a:gd name="T71" fmla="*/ 784 h 1066"/>
              <a:gd name="T72" fmla="*/ 35 w 1068"/>
              <a:gd name="T73" fmla="*/ 726 h 1066"/>
              <a:gd name="T74" fmla="*/ 16 w 1068"/>
              <a:gd name="T75" fmla="*/ 665 h 1066"/>
              <a:gd name="T76" fmla="*/ 4 w 1068"/>
              <a:gd name="T77" fmla="*/ 600 h 1066"/>
              <a:gd name="T78" fmla="*/ 0 w 1068"/>
              <a:gd name="T79" fmla="*/ 534 h 1066"/>
              <a:gd name="T80" fmla="*/ 4 w 1068"/>
              <a:gd name="T81" fmla="*/ 466 h 1066"/>
              <a:gd name="T82" fmla="*/ 16 w 1068"/>
              <a:gd name="T83" fmla="*/ 401 h 1066"/>
              <a:gd name="T84" fmla="*/ 35 w 1068"/>
              <a:gd name="T85" fmla="*/ 340 h 1066"/>
              <a:gd name="T86" fmla="*/ 63 w 1068"/>
              <a:gd name="T87" fmla="*/ 282 h 1066"/>
              <a:gd name="T88" fmla="*/ 95 w 1068"/>
              <a:gd name="T89" fmla="*/ 227 h 1066"/>
              <a:gd name="T90" fmla="*/ 135 w 1068"/>
              <a:gd name="T91" fmla="*/ 179 h 1066"/>
              <a:gd name="T92" fmla="*/ 179 w 1068"/>
              <a:gd name="T93" fmla="*/ 134 h 1066"/>
              <a:gd name="T94" fmla="*/ 229 w 1068"/>
              <a:gd name="T95" fmla="*/ 95 h 1066"/>
              <a:gd name="T96" fmla="*/ 283 w 1068"/>
              <a:gd name="T97" fmla="*/ 61 h 1066"/>
              <a:gd name="T98" fmla="*/ 340 w 1068"/>
              <a:gd name="T99" fmla="*/ 35 h 1066"/>
              <a:gd name="T100" fmla="*/ 402 w 1068"/>
              <a:gd name="T101" fmla="*/ 15 h 1066"/>
              <a:gd name="T102" fmla="*/ 467 w 1068"/>
              <a:gd name="T103" fmla="*/ 3 h 1066"/>
              <a:gd name="T104" fmla="*/ 534 w 1068"/>
              <a:gd name="T105" fmla="*/ 0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68" h="1066">
                <a:moveTo>
                  <a:pt x="534" y="0"/>
                </a:moveTo>
                <a:lnTo>
                  <a:pt x="601" y="3"/>
                </a:lnTo>
                <a:lnTo>
                  <a:pt x="665" y="15"/>
                </a:lnTo>
                <a:lnTo>
                  <a:pt x="727" y="35"/>
                </a:lnTo>
                <a:lnTo>
                  <a:pt x="785" y="61"/>
                </a:lnTo>
                <a:lnTo>
                  <a:pt x="839" y="95"/>
                </a:lnTo>
                <a:lnTo>
                  <a:pt x="889" y="134"/>
                </a:lnTo>
                <a:lnTo>
                  <a:pt x="933" y="179"/>
                </a:lnTo>
                <a:lnTo>
                  <a:pt x="973" y="227"/>
                </a:lnTo>
                <a:lnTo>
                  <a:pt x="1005" y="282"/>
                </a:lnTo>
                <a:lnTo>
                  <a:pt x="1032" y="340"/>
                </a:lnTo>
                <a:lnTo>
                  <a:pt x="1051" y="401"/>
                </a:lnTo>
                <a:lnTo>
                  <a:pt x="1064" y="466"/>
                </a:lnTo>
                <a:lnTo>
                  <a:pt x="1068" y="534"/>
                </a:lnTo>
                <a:lnTo>
                  <a:pt x="1064" y="600"/>
                </a:lnTo>
                <a:lnTo>
                  <a:pt x="1051" y="665"/>
                </a:lnTo>
                <a:lnTo>
                  <a:pt x="1032" y="726"/>
                </a:lnTo>
                <a:lnTo>
                  <a:pt x="1005" y="784"/>
                </a:lnTo>
                <a:lnTo>
                  <a:pt x="973" y="839"/>
                </a:lnTo>
                <a:lnTo>
                  <a:pt x="933" y="887"/>
                </a:lnTo>
                <a:lnTo>
                  <a:pt x="889" y="933"/>
                </a:lnTo>
                <a:lnTo>
                  <a:pt x="839" y="971"/>
                </a:lnTo>
                <a:lnTo>
                  <a:pt x="785" y="1005"/>
                </a:lnTo>
                <a:lnTo>
                  <a:pt x="727" y="1031"/>
                </a:lnTo>
                <a:lnTo>
                  <a:pt x="665" y="1051"/>
                </a:lnTo>
                <a:lnTo>
                  <a:pt x="601" y="1063"/>
                </a:lnTo>
                <a:lnTo>
                  <a:pt x="534" y="1066"/>
                </a:lnTo>
                <a:lnTo>
                  <a:pt x="467" y="1063"/>
                </a:lnTo>
                <a:lnTo>
                  <a:pt x="402" y="1051"/>
                </a:lnTo>
                <a:lnTo>
                  <a:pt x="340" y="1031"/>
                </a:lnTo>
                <a:lnTo>
                  <a:pt x="283" y="1005"/>
                </a:lnTo>
                <a:lnTo>
                  <a:pt x="229" y="971"/>
                </a:lnTo>
                <a:lnTo>
                  <a:pt x="179" y="933"/>
                </a:lnTo>
                <a:lnTo>
                  <a:pt x="135" y="887"/>
                </a:lnTo>
                <a:lnTo>
                  <a:pt x="95" y="839"/>
                </a:lnTo>
                <a:lnTo>
                  <a:pt x="63" y="784"/>
                </a:lnTo>
                <a:lnTo>
                  <a:pt x="35" y="726"/>
                </a:lnTo>
                <a:lnTo>
                  <a:pt x="16" y="665"/>
                </a:lnTo>
                <a:lnTo>
                  <a:pt x="4" y="600"/>
                </a:lnTo>
                <a:lnTo>
                  <a:pt x="0" y="534"/>
                </a:lnTo>
                <a:lnTo>
                  <a:pt x="4" y="466"/>
                </a:lnTo>
                <a:lnTo>
                  <a:pt x="16" y="401"/>
                </a:lnTo>
                <a:lnTo>
                  <a:pt x="35" y="340"/>
                </a:lnTo>
                <a:lnTo>
                  <a:pt x="63" y="282"/>
                </a:lnTo>
                <a:lnTo>
                  <a:pt x="95" y="227"/>
                </a:lnTo>
                <a:lnTo>
                  <a:pt x="135" y="179"/>
                </a:lnTo>
                <a:lnTo>
                  <a:pt x="179" y="134"/>
                </a:lnTo>
                <a:lnTo>
                  <a:pt x="229" y="95"/>
                </a:lnTo>
                <a:lnTo>
                  <a:pt x="283" y="61"/>
                </a:lnTo>
                <a:lnTo>
                  <a:pt x="340" y="35"/>
                </a:lnTo>
                <a:lnTo>
                  <a:pt x="402" y="15"/>
                </a:lnTo>
                <a:lnTo>
                  <a:pt x="467" y="3"/>
                </a:lnTo>
                <a:lnTo>
                  <a:pt x="534" y="0"/>
                </a:lnTo>
                <a:close/>
              </a:path>
            </a:pathLst>
          </a:custGeom>
          <a:solidFill>
            <a:srgbClr val="BFBFB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1872" dirty="0"/>
          </a:p>
        </p:txBody>
      </p:sp>
      <p:sp>
        <p:nvSpPr>
          <p:cNvPr id="23" name="Freeform 10"/>
          <p:cNvSpPr>
            <a:spLocks/>
          </p:cNvSpPr>
          <p:nvPr/>
        </p:nvSpPr>
        <p:spPr bwMode="auto">
          <a:xfrm>
            <a:off x="5673833" y="3535462"/>
            <a:ext cx="734347" cy="730849"/>
          </a:xfrm>
          <a:custGeom>
            <a:avLst/>
            <a:gdLst>
              <a:gd name="T0" fmla="*/ 210 w 420"/>
              <a:gd name="T1" fmla="*/ 0 h 418"/>
              <a:gd name="T2" fmla="*/ 247 w 420"/>
              <a:gd name="T3" fmla="*/ 2 h 418"/>
              <a:gd name="T4" fmla="*/ 282 w 420"/>
              <a:gd name="T5" fmla="*/ 13 h 418"/>
              <a:gd name="T6" fmla="*/ 315 w 420"/>
              <a:gd name="T7" fmla="*/ 28 h 418"/>
              <a:gd name="T8" fmla="*/ 345 w 420"/>
              <a:gd name="T9" fmla="*/ 49 h 418"/>
              <a:gd name="T10" fmla="*/ 370 w 420"/>
              <a:gd name="T11" fmla="*/ 74 h 418"/>
              <a:gd name="T12" fmla="*/ 391 w 420"/>
              <a:gd name="T13" fmla="*/ 103 h 418"/>
              <a:gd name="T14" fmla="*/ 407 w 420"/>
              <a:gd name="T15" fmla="*/ 136 h 418"/>
              <a:gd name="T16" fmla="*/ 416 w 420"/>
              <a:gd name="T17" fmla="*/ 171 h 418"/>
              <a:gd name="T18" fmla="*/ 420 w 420"/>
              <a:gd name="T19" fmla="*/ 209 h 418"/>
              <a:gd name="T20" fmla="*/ 416 w 420"/>
              <a:gd name="T21" fmla="*/ 247 h 418"/>
              <a:gd name="T22" fmla="*/ 407 w 420"/>
              <a:gd name="T23" fmla="*/ 282 h 418"/>
              <a:gd name="T24" fmla="*/ 391 w 420"/>
              <a:gd name="T25" fmla="*/ 315 h 418"/>
              <a:gd name="T26" fmla="*/ 370 w 420"/>
              <a:gd name="T27" fmla="*/ 344 h 418"/>
              <a:gd name="T28" fmla="*/ 345 w 420"/>
              <a:gd name="T29" fmla="*/ 370 h 418"/>
              <a:gd name="T30" fmla="*/ 315 w 420"/>
              <a:gd name="T31" fmla="*/ 390 h 418"/>
              <a:gd name="T32" fmla="*/ 282 w 420"/>
              <a:gd name="T33" fmla="*/ 405 h 418"/>
              <a:gd name="T34" fmla="*/ 247 w 420"/>
              <a:gd name="T35" fmla="*/ 416 h 418"/>
              <a:gd name="T36" fmla="*/ 210 w 420"/>
              <a:gd name="T37" fmla="*/ 418 h 418"/>
              <a:gd name="T38" fmla="*/ 172 w 420"/>
              <a:gd name="T39" fmla="*/ 416 h 418"/>
              <a:gd name="T40" fmla="*/ 137 w 420"/>
              <a:gd name="T41" fmla="*/ 405 h 418"/>
              <a:gd name="T42" fmla="*/ 104 w 420"/>
              <a:gd name="T43" fmla="*/ 390 h 418"/>
              <a:gd name="T44" fmla="*/ 74 w 420"/>
              <a:gd name="T45" fmla="*/ 370 h 418"/>
              <a:gd name="T46" fmla="*/ 49 w 420"/>
              <a:gd name="T47" fmla="*/ 344 h 418"/>
              <a:gd name="T48" fmla="*/ 28 w 420"/>
              <a:gd name="T49" fmla="*/ 315 h 418"/>
              <a:gd name="T50" fmla="*/ 13 w 420"/>
              <a:gd name="T51" fmla="*/ 282 h 418"/>
              <a:gd name="T52" fmla="*/ 3 w 420"/>
              <a:gd name="T53" fmla="*/ 247 h 418"/>
              <a:gd name="T54" fmla="*/ 0 w 420"/>
              <a:gd name="T55" fmla="*/ 209 h 418"/>
              <a:gd name="T56" fmla="*/ 3 w 420"/>
              <a:gd name="T57" fmla="*/ 171 h 418"/>
              <a:gd name="T58" fmla="*/ 13 w 420"/>
              <a:gd name="T59" fmla="*/ 136 h 418"/>
              <a:gd name="T60" fmla="*/ 28 w 420"/>
              <a:gd name="T61" fmla="*/ 103 h 418"/>
              <a:gd name="T62" fmla="*/ 49 w 420"/>
              <a:gd name="T63" fmla="*/ 74 h 418"/>
              <a:gd name="T64" fmla="*/ 74 w 420"/>
              <a:gd name="T65" fmla="*/ 49 h 418"/>
              <a:gd name="T66" fmla="*/ 104 w 420"/>
              <a:gd name="T67" fmla="*/ 28 h 418"/>
              <a:gd name="T68" fmla="*/ 137 w 420"/>
              <a:gd name="T69" fmla="*/ 13 h 418"/>
              <a:gd name="T70" fmla="*/ 172 w 420"/>
              <a:gd name="T71" fmla="*/ 2 h 418"/>
              <a:gd name="T72" fmla="*/ 210 w 420"/>
              <a:gd name="T73" fmla="*/ 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0" h="418">
                <a:moveTo>
                  <a:pt x="210" y="0"/>
                </a:moveTo>
                <a:lnTo>
                  <a:pt x="247" y="2"/>
                </a:lnTo>
                <a:lnTo>
                  <a:pt x="282" y="13"/>
                </a:lnTo>
                <a:lnTo>
                  <a:pt x="315" y="28"/>
                </a:lnTo>
                <a:lnTo>
                  <a:pt x="345" y="49"/>
                </a:lnTo>
                <a:lnTo>
                  <a:pt x="370" y="74"/>
                </a:lnTo>
                <a:lnTo>
                  <a:pt x="391" y="103"/>
                </a:lnTo>
                <a:lnTo>
                  <a:pt x="407" y="136"/>
                </a:lnTo>
                <a:lnTo>
                  <a:pt x="416" y="171"/>
                </a:lnTo>
                <a:lnTo>
                  <a:pt x="420" y="209"/>
                </a:lnTo>
                <a:lnTo>
                  <a:pt x="416" y="247"/>
                </a:lnTo>
                <a:lnTo>
                  <a:pt x="407" y="282"/>
                </a:lnTo>
                <a:lnTo>
                  <a:pt x="391" y="315"/>
                </a:lnTo>
                <a:lnTo>
                  <a:pt x="370" y="344"/>
                </a:lnTo>
                <a:lnTo>
                  <a:pt x="345" y="370"/>
                </a:lnTo>
                <a:lnTo>
                  <a:pt x="315" y="390"/>
                </a:lnTo>
                <a:lnTo>
                  <a:pt x="282" y="405"/>
                </a:lnTo>
                <a:lnTo>
                  <a:pt x="247" y="416"/>
                </a:lnTo>
                <a:lnTo>
                  <a:pt x="210" y="418"/>
                </a:lnTo>
                <a:lnTo>
                  <a:pt x="172" y="416"/>
                </a:lnTo>
                <a:lnTo>
                  <a:pt x="137" y="405"/>
                </a:lnTo>
                <a:lnTo>
                  <a:pt x="104" y="390"/>
                </a:lnTo>
                <a:lnTo>
                  <a:pt x="74" y="370"/>
                </a:lnTo>
                <a:lnTo>
                  <a:pt x="49" y="344"/>
                </a:lnTo>
                <a:lnTo>
                  <a:pt x="28" y="315"/>
                </a:lnTo>
                <a:lnTo>
                  <a:pt x="13" y="282"/>
                </a:lnTo>
                <a:lnTo>
                  <a:pt x="3" y="247"/>
                </a:lnTo>
                <a:lnTo>
                  <a:pt x="0" y="209"/>
                </a:lnTo>
                <a:lnTo>
                  <a:pt x="3" y="171"/>
                </a:lnTo>
                <a:lnTo>
                  <a:pt x="13" y="136"/>
                </a:lnTo>
                <a:lnTo>
                  <a:pt x="28" y="103"/>
                </a:lnTo>
                <a:lnTo>
                  <a:pt x="49" y="74"/>
                </a:lnTo>
                <a:lnTo>
                  <a:pt x="74" y="49"/>
                </a:lnTo>
                <a:lnTo>
                  <a:pt x="104" y="28"/>
                </a:lnTo>
                <a:lnTo>
                  <a:pt x="137" y="13"/>
                </a:lnTo>
                <a:lnTo>
                  <a:pt x="172" y="2"/>
                </a:lnTo>
                <a:lnTo>
                  <a:pt x="210" y="0"/>
                </a:lnTo>
                <a:close/>
              </a:path>
            </a:pathLst>
          </a:custGeom>
          <a:solidFill>
            <a:srgbClr val="7A7A7A"/>
          </a:solidFill>
          <a:ln w="6350">
            <a:solidFill>
              <a:schemeClr val="bg1">
                <a:alpha val="70000"/>
              </a:schemeClr>
            </a:solidFill>
            <a:prstDash val="solid"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1872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71038C-E5DF-419C-8322-1F5B8DD83554}"/>
              </a:ext>
            </a:extLst>
          </p:cNvPr>
          <p:cNvSpPr txBox="1"/>
          <p:nvPr/>
        </p:nvSpPr>
        <p:spPr>
          <a:xfrm>
            <a:off x="276303" y="107222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Regression Model</a:t>
            </a:r>
          </a:p>
        </p:txBody>
      </p:sp>
      <p:sp>
        <p:nvSpPr>
          <p:cNvPr id="77" name="Text Box 10">
            <a:extLst>
              <a:ext uri="{FF2B5EF4-FFF2-40B4-BE49-F238E27FC236}">
                <a16:creationId xmlns:a16="http://schemas.microsoft.com/office/drawing/2014/main" id="{7BA009C7-0F17-48D1-95C8-55DD0546F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5730" y="1560473"/>
            <a:ext cx="321463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2000" b="1" dirty="0">
                <a:solidFill>
                  <a:srgbClr val="FE4A1E"/>
                </a:solidFill>
                <a:latin typeface="Candara" panose="020E0502030303020204" pitchFamily="34" charset="0"/>
              </a:rPr>
              <a:t>Simple OLS Regression</a:t>
            </a:r>
          </a:p>
          <a:p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Bad R^2 due to right skewed target, high  and unstable variance.</a:t>
            </a:r>
          </a:p>
        </p:txBody>
      </p:sp>
      <p:sp>
        <p:nvSpPr>
          <p:cNvPr id="87" name="Text Box 10">
            <a:extLst>
              <a:ext uri="{FF2B5EF4-FFF2-40B4-BE49-F238E27FC236}">
                <a16:creationId xmlns:a16="http://schemas.microsoft.com/office/drawing/2014/main" id="{8A112616-93FC-4958-A52E-1AE63869C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267" y="5206375"/>
            <a:ext cx="4704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Run Cross Validation and Regularization </a:t>
            </a:r>
          </a:p>
          <a:p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- 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Ridge Regression  stand out with R^2 of 0.54</a:t>
            </a:r>
          </a:p>
        </p:txBody>
      </p:sp>
      <p:sp>
        <p:nvSpPr>
          <p:cNvPr id="95" name="Text Box 10">
            <a:extLst>
              <a:ext uri="{FF2B5EF4-FFF2-40B4-BE49-F238E27FC236}">
                <a16:creationId xmlns:a16="http://schemas.microsoft.com/office/drawing/2014/main" id="{8E5477B3-1C90-43F9-A0FA-3CE94DAA2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508" y="3279247"/>
            <a:ext cx="470430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2000" b="1" dirty="0">
                <a:solidFill>
                  <a:srgbClr val="7A7A7A"/>
                </a:solidFill>
                <a:latin typeface="Candara" panose="020E0502030303020204" pitchFamily="34" charset="0"/>
              </a:rPr>
              <a:t>Features Engineering</a:t>
            </a:r>
          </a:p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1) Log(rating counts)</a:t>
            </a:r>
          </a:p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2) Log(downloads)</a:t>
            </a:r>
          </a:p>
        </p:txBody>
      </p:sp>
      <p:sp>
        <p:nvSpPr>
          <p:cNvPr id="96" name="Text Box 10">
            <a:extLst>
              <a:ext uri="{FF2B5EF4-FFF2-40B4-BE49-F238E27FC236}">
                <a16:creationId xmlns:a16="http://schemas.microsoft.com/office/drawing/2014/main" id="{3E500D1E-F1A8-4AEC-AC7D-BE72C1E43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05" y="1090922"/>
            <a:ext cx="3803838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2400" b="1" dirty="0">
                <a:solidFill>
                  <a:srgbClr val="5C9AD3"/>
                </a:solidFill>
                <a:latin typeface="Candara" panose="020E0502030303020204" pitchFamily="34" charset="0"/>
              </a:rPr>
              <a:t>Log(revenue Y)</a:t>
            </a:r>
          </a:p>
          <a:p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1) To due with the exponential growth of revenue.</a:t>
            </a:r>
          </a:p>
          <a:p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2)Reduces heteroscedasticity (i.e., stabilizes variance)</a:t>
            </a:r>
          </a:p>
          <a:p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3) Applying log make y looks more normal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0156E6-B33B-9045-A7BA-44FD1958256C}"/>
              </a:ext>
            </a:extLst>
          </p:cNvPr>
          <p:cNvSpPr txBox="1"/>
          <p:nvPr/>
        </p:nvSpPr>
        <p:spPr>
          <a:xfrm>
            <a:off x="5290837" y="948275"/>
            <a:ext cx="2076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Simple Regression</a:t>
            </a:r>
          </a:p>
          <a:p>
            <a:pPr algn="ctr"/>
            <a:r>
              <a:rPr lang="en-US" sz="2000" dirty="0"/>
              <a:t>R^2 = </a:t>
            </a:r>
            <a:r>
              <a:rPr lang="en-US" sz="2000" b="1" dirty="0"/>
              <a:t>0.32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0CC337-7D28-9044-842F-6CBC2FEB6CF6}"/>
              </a:ext>
            </a:extLst>
          </p:cNvPr>
          <p:cNvSpPr txBox="1"/>
          <p:nvPr/>
        </p:nvSpPr>
        <p:spPr>
          <a:xfrm>
            <a:off x="4011781" y="5508702"/>
            <a:ext cx="19507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Test the Model</a:t>
            </a:r>
          </a:p>
          <a:p>
            <a:pPr algn="ctr"/>
            <a:r>
              <a:rPr lang="en-US" sz="2000" dirty="0"/>
              <a:t>Ridge Regression</a:t>
            </a:r>
          </a:p>
          <a:p>
            <a:pPr algn="ctr"/>
            <a:r>
              <a:rPr lang="en-US" sz="2000" dirty="0"/>
              <a:t>R^2 = </a:t>
            </a:r>
            <a:r>
              <a:rPr lang="en-US" sz="2000" b="1" dirty="0"/>
              <a:t>0.53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BE2AC-D3EA-9149-9032-45E91E60FF6D}"/>
              </a:ext>
            </a:extLst>
          </p:cNvPr>
          <p:cNvSpPr txBox="1"/>
          <p:nvPr/>
        </p:nvSpPr>
        <p:spPr>
          <a:xfrm>
            <a:off x="203600" y="3900885"/>
            <a:ext cx="33184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info:</a:t>
            </a:r>
          </a:p>
          <a:p>
            <a:r>
              <a:rPr lang="en-US" dirty="0">
                <a:solidFill>
                  <a:schemeClr val="bg1"/>
                </a:solidFill>
              </a:rPr>
              <a:t>Target: Revenue -&gt; log(Revenue)</a:t>
            </a:r>
          </a:p>
          <a:p>
            <a:r>
              <a:rPr lang="en-US" dirty="0">
                <a:solidFill>
                  <a:schemeClr val="bg1"/>
                </a:solidFill>
              </a:rPr>
              <a:t>Features: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Free or Pay to 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Contain in game 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iOS or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game purchase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Rating and Rating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0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2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750"/>
                            </p:stCondLst>
                            <p:childTnLst>
                              <p:par>
                                <p:cTn id="6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8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3500"/>
                            </p:stCondLst>
                            <p:childTnLst>
                              <p:par>
                                <p:cTn id="9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15" grpId="0" animBg="1"/>
      <p:bldP spid="22" grpId="0" animBg="1"/>
      <p:bldP spid="13" grpId="0" animBg="1"/>
      <p:bldP spid="26" grpId="0" animBg="1"/>
      <p:bldP spid="27" grpId="0" animBg="1"/>
      <p:bldP spid="23" grpId="0" animBg="1"/>
      <p:bldP spid="74" grpId="0"/>
      <p:bldP spid="77" grpId="0"/>
      <p:bldP spid="87" grpId="0"/>
      <p:bldP spid="95" grpId="0"/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1446D22-D266-4938-BE53-17678EBDAA6D}"/>
              </a:ext>
            </a:extLst>
          </p:cNvPr>
          <p:cNvGrpSpPr>
            <a:grpSpLocks noChangeAspect="1"/>
          </p:cNvGrpSpPr>
          <p:nvPr/>
        </p:nvGrpSpPr>
        <p:grpSpPr>
          <a:xfrm>
            <a:off x="6840428" y="2172521"/>
            <a:ext cx="2311850" cy="2183503"/>
            <a:chOff x="335615" y="1028218"/>
            <a:chExt cx="5395334" cy="509579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2353092-A453-4131-8FDC-1B6898D069D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5615" y="1028218"/>
              <a:ext cx="5395334" cy="5095799"/>
              <a:chOff x="6330862" y="503694"/>
              <a:chExt cx="5395334" cy="509579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24EE372-96C4-4AA5-B05B-B9C9F861F9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0862" y="503694"/>
                <a:ext cx="5395334" cy="5095799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11C6899-5EC0-4B73-99E0-7BE0C7CE53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1786" y="948473"/>
                <a:ext cx="4453485" cy="4206240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326BCFB-C660-4E0E-9B4D-1F609DF621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6739" y="1974220"/>
              <a:ext cx="3474720" cy="3281814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Counts wanted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D6ADD1-0678-4CD8-A197-1E17CCF0A6D0}"/>
              </a:ext>
            </a:extLst>
          </p:cNvPr>
          <p:cNvGrpSpPr>
            <a:grpSpLocks noChangeAspect="1"/>
          </p:cNvGrpSpPr>
          <p:nvPr/>
        </p:nvGrpSpPr>
        <p:grpSpPr>
          <a:xfrm>
            <a:off x="7996353" y="1516606"/>
            <a:ext cx="1277079" cy="1206183"/>
            <a:chOff x="6330862" y="503694"/>
            <a:chExt cx="5395334" cy="509579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08803BE-45EE-4529-8437-FC244EC58D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0862" y="503694"/>
              <a:ext cx="5395334" cy="5095799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34ADFBC-B4C6-4C72-973B-F3C293E7FD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7009" y="1085633"/>
              <a:ext cx="4163040" cy="3931920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F2F712C-6350-4249-B28D-16DE9F8F32FC}"/>
              </a:ext>
            </a:extLst>
          </p:cNvPr>
          <p:cNvGrpSpPr>
            <a:grpSpLocks noChangeAspect="1"/>
          </p:cNvGrpSpPr>
          <p:nvPr/>
        </p:nvGrpSpPr>
        <p:grpSpPr>
          <a:xfrm>
            <a:off x="8709617" y="3310010"/>
            <a:ext cx="2311850" cy="2183503"/>
            <a:chOff x="335615" y="1028218"/>
            <a:chExt cx="5395334" cy="509579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89B9324-9CF2-4B6E-9812-B9307731E6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5615" y="1028218"/>
              <a:ext cx="5395334" cy="5095799"/>
              <a:chOff x="6330862" y="503694"/>
              <a:chExt cx="5395334" cy="5095799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E9CD8C2-71A5-4A54-A15A-699381DB65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0862" y="503694"/>
                <a:ext cx="5395334" cy="5095799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30FE338-E344-45B4-9232-E7C55E782E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1786" y="948473"/>
                <a:ext cx="4453485" cy="4206240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6733736-8737-4DEA-A7F1-B330D2576F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5921" y="1935281"/>
              <a:ext cx="3474720" cy="3281813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Four star is the sweet spot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B5A1E7D-C650-467B-B30E-93CFD420F3F8}"/>
              </a:ext>
            </a:extLst>
          </p:cNvPr>
          <p:cNvGrpSpPr>
            <a:grpSpLocks noChangeAspect="1"/>
          </p:cNvGrpSpPr>
          <p:nvPr/>
        </p:nvGrpSpPr>
        <p:grpSpPr>
          <a:xfrm>
            <a:off x="6837482" y="4447513"/>
            <a:ext cx="2311850" cy="2183503"/>
            <a:chOff x="335615" y="1028218"/>
            <a:chExt cx="5395334" cy="509579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C76F2BE-280D-4F94-8611-C62476606D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5615" y="1028218"/>
              <a:ext cx="5395334" cy="5095799"/>
              <a:chOff x="6330862" y="503694"/>
              <a:chExt cx="5395334" cy="5095799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FBD6EF3-6294-4BC0-BB3E-1E4F801220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0862" y="503694"/>
                <a:ext cx="5395334" cy="5095799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36DA200-2E48-46D4-B16B-44A1BB472F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1786" y="948473"/>
                <a:ext cx="4453485" cy="4206240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D38B788-EBBE-4DE8-B7D3-DD9D381C24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5921" y="1935281"/>
              <a:ext cx="3474720" cy="3281813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5D2582E-F125-462C-857E-D9248EB05901}"/>
              </a:ext>
            </a:extLst>
          </p:cNvPr>
          <p:cNvGrpSpPr>
            <a:grpSpLocks noChangeAspect="1"/>
          </p:cNvGrpSpPr>
          <p:nvPr/>
        </p:nvGrpSpPr>
        <p:grpSpPr>
          <a:xfrm>
            <a:off x="4968766" y="1053176"/>
            <a:ext cx="2311850" cy="2183503"/>
            <a:chOff x="335615" y="1028218"/>
            <a:chExt cx="5395334" cy="509579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E5626B4-49C7-4FC7-91EC-FA4D344F00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5615" y="1028218"/>
              <a:ext cx="5395334" cy="5095799"/>
              <a:chOff x="6330862" y="503694"/>
              <a:chExt cx="5395334" cy="5095799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2F67FBC-0872-4491-8F87-0DD20E351D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0862" y="503694"/>
                <a:ext cx="5395334" cy="5095799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68E8625-AE13-4EAB-8B49-7D2C5FBE59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1786" y="948473"/>
                <a:ext cx="4453485" cy="4206240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rgbClr val="44546B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396EFD2-AB3B-43CE-A370-C552B2C721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5921" y="1850075"/>
              <a:ext cx="3474720" cy="3281814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ios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932AEC-7413-4F6F-A04C-EEA85305A360}"/>
              </a:ext>
            </a:extLst>
          </p:cNvPr>
          <p:cNvGrpSpPr>
            <a:grpSpLocks noChangeAspect="1"/>
          </p:cNvGrpSpPr>
          <p:nvPr/>
        </p:nvGrpSpPr>
        <p:grpSpPr>
          <a:xfrm>
            <a:off x="3098152" y="2144927"/>
            <a:ext cx="2311850" cy="2183503"/>
            <a:chOff x="335615" y="1028218"/>
            <a:chExt cx="5395334" cy="509579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66E45AD-42F0-4240-B407-7A537478F3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5615" y="1028218"/>
              <a:ext cx="5395334" cy="5095799"/>
              <a:chOff x="6330862" y="503694"/>
              <a:chExt cx="5395334" cy="5095799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58C01C8-10A3-4C98-9BC3-F44706403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0862" y="503694"/>
                <a:ext cx="5395334" cy="5095799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143B3B4-2FA1-4CEF-B109-DE95B2E7D6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1786" y="948473"/>
                <a:ext cx="4453485" cy="4206240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rgbClr val="5C9AD3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A15805A-B73A-4181-A376-34A4DC6AB5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1379" y="2168707"/>
              <a:ext cx="3474720" cy="3281814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No In-game ads, but have purchase 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2D6D4D-3D2D-45A9-A470-8BBDAF8F4758}"/>
              </a:ext>
            </a:extLst>
          </p:cNvPr>
          <p:cNvGrpSpPr>
            <a:grpSpLocks noChangeAspect="1"/>
          </p:cNvGrpSpPr>
          <p:nvPr/>
        </p:nvGrpSpPr>
        <p:grpSpPr>
          <a:xfrm>
            <a:off x="1263869" y="3296425"/>
            <a:ext cx="2311850" cy="2183503"/>
            <a:chOff x="335615" y="1028218"/>
            <a:chExt cx="5395334" cy="509579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045B604-4A96-479C-8010-D5375EBE7F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5615" y="1028218"/>
              <a:ext cx="5395334" cy="5095799"/>
              <a:chOff x="6330862" y="503694"/>
              <a:chExt cx="5395334" cy="5095799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DF75006-0F97-43A0-90ED-2B147E74DF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0862" y="503694"/>
                <a:ext cx="5395334" cy="5095799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9E3D292-C5B5-4A99-A6C4-074F253D81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1786" y="948473"/>
                <a:ext cx="4453485" cy="4206240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rgbClr val="FE4A1E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BFCE9B8-8769-4671-997F-1AF12BCCD7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5921" y="1935281"/>
              <a:ext cx="3474720" cy="3281814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Free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6A25A37-462C-4861-BE64-F11EF09347E8}"/>
              </a:ext>
            </a:extLst>
          </p:cNvPr>
          <p:cNvSpPr txBox="1"/>
          <p:nvPr/>
        </p:nvSpPr>
        <p:spPr>
          <a:xfrm>
            <a:off x="192436" y="44424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Recommendations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56A5AA7-6408-4929-AC31-9E0F341755CD}"/>
              </a:ext>
            </a:extLst>
          </p:cNvPr>
          <p:cNvGrpSpPr>
            <a:grpSpLocks noChangeAspect="1"/>
          </p:cNvGrpSpPr>
          <p:nvPr/>
        </p:nvGrpSpPr>
        <p:grpSpPr>
          <a:xfrm>
            <a:off x="9914995" y="2733639"/>
            <a:ext cx="1277079" cy="1206183"/>
            <a:chOff x="6330862" y="503694"/>
            <a:chExt cx="5395334" cy="509579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22218C0-9F75-4768-A4BB-65292249D2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0862" y="503694"/>
              <a:ext cx="5395334" cy="5095799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080C40-811D-4B4F-841F-9771CDF94F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7009" y="1085633"/>
              <a:ext cx="4163040" cy="3931920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FC546B9-EDA6-4180-BCEB-79E440259D91}"/>
              </a:ext>
            </a:extLst>
          </p:cNvPr>
          <p:cNvGrpSpPr>
            <a:grpSpLocks noChangeAspect="1"/>
          </p:cNvGrpSpPr>
          <p:nvPr/>
        </p:nvGrpSpPr>
        <p:grpSpPr>
          <a:xfrm>
            <a:off x="6124690" y="5011939"/>
            <a:ext cx="1277079" cy="1206183"/>
            <a:chOff x="6330862" y="503694"/>
            <a:chExt cx="5395334" cy="509579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668E720-22AE-4F1C-8682-87F1C136B4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0862" y="503694"/>
              <a:ext cx="5395334" cy="5095799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92E5A14-50E4-4404-965E-1CBC18E0C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7009" y="1085633"/>
              <a:ext cx="4163040" cy="3931920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D00A66E-CA74-42AB-867F-44B7C1C11D10}"/>
              </a:ext>
            </a:extLst>
          </p:cNvPr>
          <p:cNvGrpSpPr>
            <a:grpSpLocks noChangeAspect="1"/>
          </p:cNvGrpSpPr>
          <p:nvPr/>
        </p:nvGrpSpPr>
        <p:grpSpPr>
          <a:xfrm>
            <a:off x="6158592" y="403122"/>
            <a:ext cx="1277079" cy="1206183"/>
            <a:chOff x="6330862" y="503694"/>
            <a:chExt cx="5395334" cy="509579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6A8C8C9-12B5-4F18-A45D-4673BEC53E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0862" y="503694"/>
              <a:ext cx="5395334" cy="5095799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A979B0E-5074-4730-A04A-99AEF7384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7009" y="1085633"/>
              <a:ext cx="4163040" cy="3931920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rgbClr val="44546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58F60F4-6736-4174-A202-27DCE747B1A1}"/>
              </a:ext>
            </a:extLst>
          </p:cNvPr>
          <p:cNvGrpSpPr>
            <a:grpSpLocks noChangeAspect="1"/>
          </p:cNvGrpSpPr>
          <p:nvPr/>
        </p:nvGrpSpPr>
        <p:grpSpPr>
          <a:xfrm>
            <a:off x="4913261" y="3446466"/>
            <a:ext cx="1277079" cy="1206183"/>
            <a:chOff x="6330862" y="503694"/>
            <a:chExt cx="5395334" cy="509579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EAA7F0E-6D10-488F-B595-E4DEFE989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0862" y="503694"/>
              <a:ext cx="5395334" cy="5095799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032FC1F-9AEB-49E6-9E5A-B905719C5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7009" y="1085633"/>
              <a:ext cx="4163040" cy="3931920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rgbClr val="5C9AD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338C614-3CBF-4CAD-93C3-8FDD66418A29}"/>
              </a:ext>
            </a:extLst>
          </p:cNvPr>
          <p:cNvGrpSpPr>
            <a:grpSpLocks noChangeAspect="1"/>
          </p:cNvGrpSpPr>
          <p:nvPr/>
        </p:nvGrpSpPr>
        <p:grpSpPr>
          <a:xfrm>
            <a:off x="1086792" y="2595828"/>
            <a:ext cx="1277079" cy="1206183"/>
            <a:chOff x="6330862" y="503694"/>
            <a:chExt cx="5395334" cy="50957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FA3680A-97D7-4B92-BE58-396855A80E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0862" y="503694"/>
              <a:ext cx="5395334" cy="5095799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26A5D1E-BC1B-4EBA-8A33-CB8492C98A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7009" y="1085633"/>
              <a:ext cx="4163040" cy="3931920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rgbClr val="FE4A1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87A79A0F-5598-48C1-BBA7-9AAF76002E25}"/>
              </a:ext>
            </a:extLst>
          </p:cNvPr>
          <p:cNvSpPr txBox="1"/>
          <p:nvPr/>
        </p:nvSpPr>
        <p:spPr>
          <a:xfrm>
            <a:off x="1367116" y="2848071"/>
            <a:ext cx="70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Free/Pay?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F4A05B9-251B-4A7A-8D24-D0637B48FE0C}"/>
              </a:ext>
            </a:extLst>
          </p:cNvPr>
          <p:cNvSpPr txBox="1"/>
          <p:nvPr/>
        </p:nvSpPr>
        <p:spPr>
          <a:xfrm>
            <a:off x="5046348" y="3775335"/>
            <a:ext cx="99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In-game Ads?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369C0C-B622-439E-A129-B88E40A6FDF2}"/>
              </a:ext>
            </a:extLst>
          </p:cNvPr>
          <p:cNvSpPr txBox="1"/>
          <p:nvPr/>
        </p:nvSpPr>
        <p:spPr>
          <a:xfrm>
            <a:off x="6226686" y="738821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Android(1)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/ios(0)?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2610D1A-1094-423A-AEE9-0B05D6451355}"/>
              </a:ext>
            </a:extLst>
          </p:cNvPr>
          <p:cNvSpPr txBox="1"/>
          <p:nvPr/>
        </p:nvSpPr>
        <p:spPr>
          <a:xfrm>
            <a:off x="8163534" y="1744817"/>
            <a:ext cx="92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Rating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counts?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B848E52-659F-4254-9472-2EFD823D5126}"/>
              </a:ext>
            </a:extLst>
          </p:cNvPr>
          <p:cNvSpPr txBox="1"/>
          <p:nvPr/>
        </p:nvSpPr>
        <p:spPr>
          <a:xfrm>
            <a:off x="6103372" y="5426745"/>
            <a:ext cx="118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categories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EC418EA-71F7-43A5-8C8F-7BA1D0AAF807}"/>
              </a:ext>
            </a:extLst>
          </p:cNvPr>
          <p:cNvSpPr txBox="1"/>
          <p:nvPr/>
        </p:nvSpPr>
        <p:spPr>
          <a:xfrm>
            <a:off x="10053450" y="2994598"/>
            <a:ext cx="102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Overall Rating?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3" name="Text Box 10">
            <a:extLst>
              <a:ext uri="{FF2B5EF4-FFF2-40B4-BE49-F238E27FC236}">
                <a16:creationId xmlns:a16="http://schemas.microsoft.com/office/drawing/2014/main" id="{3610ED58-6CB8-495A-B4DD-E51086DCE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858" y="2337546"/>
            <a:ext cx="14152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Coeff: -0.42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 Box 10">
            <a:extLst>
              <a:ext uri="{FF2B5EF4-FFF2-40B4-BE49-F238E27FC236}">
                <a16:creationId xmlns:a16="http://schemas.microsoft.com/office/drawing/2014/main" id="{4163B7DA-B1E1-4128-99FF-AACA084C7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689" y="3900874"/>
            <a:ext cx="15734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Coeff: -0.90 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5" name="Text Box 10">
            <a:extLst>
              <a:ext uri="{FF2B5EF4-FFF2-40B4-BE49-F238E27FC236}">
                <a16:creationId xmlns:a16="http://schemas.microsoft.com/office/drawing/2014/main" id="{7F7A6138-76CC-4491-9573-4C0E19F1A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907" y="1643105"/>
            <a:ext cx="14152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Coeff:  -0.14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6" name="Text Box 10">
            <a:extLst>
              <a:ext uri="{FF2B5EF4-FFF2-40B4-BE49-F238E27FC236}">
                <a16:creationId xmlns:a16="http://schemas.microsoft.com/office/drawing/2014/main" id="{C9F591C4-988E-44F8-8579-27990C194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616" y="2717684"/>
            <a:ext cx="14152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Coeff: 0.87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7" name="Text Box 10">
            <a:extLst>
              <a:ext uri="{FF2B5EF4-FFF2-40B4-BE49-F238E27FC236}">
                <a16:creationId xmlns:a16="http://schemas.microsoft.com/office/drawing/2014/main" id="{75073481-EF6A-41DE-89CF-5E1E42395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2046" y="4752766"/>
            <a:ext cx="14152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Coeff: 2.15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8" name="Text Box 10">
            <a:extLst>
              <a:ext uri="{FF2B5EF4-FFF2-40B4-BE49-F238E27FC236}">
                <a16:creationId xmlns:a16="http://schemas.microsoft.com/office/drawing/2014/main" id="{BDC4313E-B923-4A92-B0C1-000C20B33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1905" y="4838622"/>
            <a:ext cx="1643001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Role Playing : 0.68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Casino: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0.51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Simulation: 0.47</a:t>
            </a:r>
          </a:p>
        </p:txBody>
      </p:sp>
    </p:spTree>
    <p:extLst>
      <p:ext uri="{BB962C8B-B14F-4D97-AF65-F5344CB8AC3E}">
        <p14:creationId xmlns:p14="http://schemas.microsoft.com/office/powerpoint/2010/main" val="383805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000"/>
                            </p:stCondLst>
                            <p:childTnLst>
                              <p:par>
                                <p:cTn id="10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500"/>
                            </p:stCondLst>
                            <p:childTnLst>
                              <p:par>
                                <p:cTn id="1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587B4-40D7-7E44-B522-7970C3644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008" y="0"/>
            <a:ext cx="3440784" cy="6858000"/>
          </a:xfrm>
          <a:prstGeom prst="rect">
            <a:avLst/>
          </a:prstGeom>
        </p:spPr>
      </p:pic>
      <p:sp>
        <p:nvSpPr>
          <p:cNvPr id="4" name="Oval Callout 3">
            <a:extLst>
              <a:ext uri="{FF2B5EF4-FFF2-40B4-BE49-F238E27FC236}">
                <a16:creationId xmlns:a16="http://schemas.microsoft.com/office/drawing/2014/main" id="{AA0F9F4C-7142-0B46-B4DC-8C8DA7649461}"/>
              </a:ext>
            </a:extLst>
          </p:cNvPr>
          <p:cNvSpPr/>
          <p:nvPr/>
        </p:nvSpPr>
        <p:spPr>
          <a:xfrm>
            <a:off x="5773269" y="69967"/>
            <a:ext cx="2106706" cy="172122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</a:rPr>
              <a:t>Good Game</a:t>
            </a:r>
          </a:p>
        </p:txBody>
      </p:sp>
    </p:spTree>
    <p:extLst>
      <p:ext uri="{BB962C8B-B14F-4D97-AF65-F5344CB8AC3E}">
        <p14:creationId xmlns:p14="http://schemas.microsoft.com/office/powerpoint/2010/main" val="20727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071299-C82B-9842-9BB4-C9B2A1FEF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31" y="937952"/>
            <a:ext cx="9525522" cy="52671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4342BC-6A8D-B248-B935-E35ABEFB9D1C}"/>
              </a:ext>
            </a:extLst>
          </p:cNvPr>
          <p:cNvSpPr/>
          <p:nvPr/>
        </p:nvSpPr>
        <p:spPr>
          <a:xfrm>
            <a:off x="6160583" y="5835778"/>
            <a:ext cx="457017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Open Sans"/>
              </a:rPr>
              <a:t> </a:t>
            </a:r>
            <a:r>
              <a:rPr lang="en-US" sz="1600" dirty="0">
                <a:hlinkClick r:id="rId3"/>
              </a:rPr>
              <a:t>Reported by mobile market research firm App Annie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32799" y="168511"/>
            <a:ext cx="102979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Mobile Game Market is on the Rise  </a:t>
            </a:r>
          </a:p>
        </p:txBody>
      </p:sp>
    </p:spTree>
    <p:extLst>
      <p:ext uri="{BB962C8B-B14F-4D97-AF65-F5344CB8AC3E}">
        <p14:creationId xmlns:p14="http://schemas.microsoft.com/office/powerpoint/2010/main" val="160204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32799" y="343875"/>
            <a:ext cx="10297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Today’s focus: advices for mobile game makers.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AEFEE-A4FC-174C-B8B8-11D7A25FD9EA}"/>
              </a:ext>
            </a:extLst>
          </p:cNvPr>
          <p:cNvSpPr txBox="1"/>
          <p:nvPr/>
        </p:nvSpPr>
        <p:spPr>
          <a:xfrm>
            <a:off x="526094" y="1954060"/>
            <a:ext cx="532356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Who are you?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Mobile game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Game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Someone just finished boot camp and want to make a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Just a stranger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0537C-C63A-7F4D-BE17-FE74252C1D42}"/>
              </a:ext>
            </a:extLst>
          </p:cNvPr>
          <p:cNvSpPr txBox="1"/>
          <p:nvPr/>
        </p:nvSpPr>
        <p:spPr>
          <a:xfrm>
            <a:off x="7114782" y="1954060"/>
            <a:ext cx="42673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My goal today?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Recommendations on features you should include on your next mobile game.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9F69AA8E-8008-0344-9409-DFD30E899C54}"/>
              </a:ext>
            </a:extLst>
          </p:cNvPr>
          <p:cNvSpPr/>
          <p:nvPr/>
        </p:nvSpPr>
        <p:spPr>
          <a:xfrm>
            <a:off x="5198301" y="2583559"/>
            <a:ext cx="1741808" cy="741548"/>
          </a:xfrm>
          <a:prstGeom prst="leftArrow">
            <a:avLst>
              <a:gd name="adj1" fmla="val 50000"/>
              <a:gd name="adj2" fmla="val 88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7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139B48-EBCA-40BF-B8C5-CE304B16151F}"/>
              </a:ext>
            </a:extLst>
          </p:cNvPr>
          <p:cNvSpPr/>
          <p:nvPr/>
        </p:nvSpPr>
        <p:spPr>
          <a:xfrm>
            <a:off x="1795750" y="2016087"/>
            <a:ext cx="3910988" cy="262201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9B53C99-55AE-490D-954B-BC08D019B788}"/>
              </a:ext>
            </a:extLst>
          </p:cNvPr>
          <p:cNvSpPr/>
          <p:nvPr/>
        </p:nvSpPr>
        <p:spPr>
          <a:xfrm>
            <a:off x="3829365" y="1827535"/>
            <a:ext cx="2096044" cy="3280845"/>
          </a:xfrm>
          <a:custGeom>
            <a:avLst/>
            <a:gdLst>
              <a:gd name="connsiteX0" fmla="*/ 0 w 2096044"/>
              <a:gd name="connsiteY0" fmla="*/ 0 h 3280845"/>
              <a:gd name="connsiteX1" fmla="*/ 1381223 w 2096044"/>
              <a:gd name="connsiteY1" fmla="*/ 0 h 3280845"/>
              <a:gd name="connsiteX2" fmla="*/ 1381233 w 2096044"/>
              <a:gd name="connsiteY2" fmla="*/ 1 h 3280845"/>
              <a:gd name="connsiteX3" fmla="*/ 1926224 w 2096044"/>
              <a:gd name="connsiteY3" fmla="*/ 1 h 3280845"/>
              <a:gd name="connsiteX4" fmla="*/ 2096044 w 2096044"/>
              <a:gd name="connsiteY4" fmla="*/ 169821 h 3280845"/>
              <a:gd name="connsiteX5" fmla="*/ 2096044 w 2096044"/>
              <a:gd name="connsiteY5" fmla="*/ 2808512 h 3280845"/>
              <a:gd name="connsiteX6" fmla="*/ 1926224 w 2096044"/>
              <a:gd name="connsiteY6" fmla="*/ 2978332 h 3280845"/>
              <a:gd name="connsiteX7" fmla="*/ 1246962 w 2096044"/>
              <a:gd name="connsiteY7" fmla="*/ 2978332 h 3280845"/>
              <a:gd name="connsiteX8" fmla="*/ 1246957 w 2096044"/>
              <a:gd name="connsiteY8" fmla="*/ 2978331 h 3280845"/>
              <a:gd name="connsiteX9" fmla="*/ 112313 w 2096044"/>
              <a:gd name="connsiteY9" fmla="*/ 2978331 h 3280845"/>
              <a:gd name="connsiteX10" fmla="*/ 112313 w 2096044"/>
              <a:gd name="connsiteY10" fmla="*/ 3181501 h 3280845"/>
              <a:gd name="connsiteX11" fmla="*/ 1058761 w 2096044"/>
              <a:gd name="connsiteY11" fmla="*/ 3181501 h 3280845"/>
              <a:gd name="connsiteX12" fmla="*/ 1075319 w 2096044"/>
              <a:gd name="connsiteY12" fmla="*/ 3198059 h 3280845"/>
              <a:gd name="connsiteX13" fmla="*/ 1075319 w 2096044"/>
              <a:gd name="connsiteY13" fmla="*/ 3264287 h 3280845"/>
              <a:gd name="connsiteX14" fmla="*/ 1058761 w 2096044"/>
              <a:gd name="connsiteY14" fmla="*/ 3280845 h 3280845"/>
              <a:gd name="connsiteX15" fmla="*/ 0 w 2096044"/>
              <a:gd name="connsiteY15" fmla="*/ 3280845 h 3280845"/>
              <a:gd name="connsiteX16" fmla="*/ 0 w 2096044"/>
              <a:gd name="connsiteY16" fmla="*/ 2782390 h 3280845"/>
              <a:gd name="connsiteX17" fmla="*/ 1875799 w 2096044"/>
              <a:gd name="connsiteY17" fmla="*/ 2782390 h 3280845"/>
              <a:gd name="connsiteX18" fmla="*/ 1875799 w 2096044"/>
              <a:gd name="connsiteY18" fmla="*/ 195945 h 3280845"/>
              <a:gd name="connsiteX19" fmla="*/ 0 w 2096044"/>
              <a:gd name="connsiteY19" fmla="*/ 195945 h 3280845"/>
              <a:gd name="connsiteX20" fmla="*/ 0 w 2096044"/>
              <a:gd name="connsiteY20" fmla="*/ 152517 h 3280845"/>
              <a:gd name="connsiteX21" fmla="*/ 6331 w 2096044"/>
              <a:gd name="connsiteY21" fmla="*/ 153795 h 3280845"/>
              <a:gd name="connsiteX22" fmla="*/ 61195 w 2096044"/>
              <a:gd name="connsiteY22" fmla="*/ 98931 h 3280845"/>
              <a:gd name="connsiteX23" fmla="*/ 6331 w 2096044"/>
              <a:gd name="connsiteY23" fmla="*/ 44067 h 3280845"/>
              <a:gd name="connsiteX24" fmla="*/ 0 w 2096044"/>
              <a:gd name="connsiteY24" fmla="*/ 45345 h 328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96044" h="3280845">
                <a:moveTo>
                  <a:pt x="0" y="0"/>
                </a:moveTo>
                <a:lnTo>
                  <a:pt x="1381223" y="0"/>
                </a:lnTo>
                <a:lnTo>
                  <a:pt x="1381233" y="1"/>
                </a:lnTo>
                <a:lnTo>
                  <a:pt x="1926224" y="1"/>
                </a:lnTo>
                <a:cubicBezTo>
                  <a:pt x="2020013" y="1"/>
                  <a:pt x="2096044" y="76032"/>
                  <a:pt x="2096044" y="169821"/>
                </a:cubicBezTo>
                <a:lnTo>
                  <a:pt x="2096044" y="2808512"/>
                </a:lnTo>
                <a:cubicBezTo>
                  <a:pt x="2096044" y="2902301"/>
                  <a:pt x="2020013" y="2978332"/>
                  <a:pt x="1926224" y="2978332"/>
                </a:cubicBezTo>
                <a:lnTo>
                  <a:pt x="1246962" y="2978332"/>
                </a:lnTo>
                <a:lnTo>
                  <a:pt x="1246957" y="2978331"/>
                </a:lnTo>
                <a:lnTo>
                  <a:pt x="112313" y="2978331"/>
                </a:lnTo>
                <a:lnTo>
                  <a:pt x="112313" y="3181501"/>
                </a:lnTo>
                <a:lnTo>
                  <a:pt x="1058761" y="3181501"/>
                </a:lnTo>
                <a:cubicBezTo>
                  <a:pt x="1067906" y="3181501"/>
                  <a:pt x="1075319" y="3188914"/>
                  <a:pt x="1075319" y="3198059"/>
                </a:cubicBezTo>
                <a:lnTo>
                  <a:pt x="1075319" y="3264287"/>
                </a:lnTo>
                <a:cubicBezTo>
                  <a:pt x="1075319" y="3273432"/>
                  <a:pt x="1067906" y="3280845"/>
                  <a:pt x="1058761" y="3280845"/>
                </a:cubicBezTo>
                <a:lnTo>
                  <a:pt x="0" y="3280845"/>
                </a:lnTo>
                <a:lnTo>
                  <a:pt x="0" y="2782390"/>
                </a:lnTo>
                <a:lnTo>
                  <a:pt x="1875799" y="2782390"/>
                </a:lnTo>
                <a:lnTo>
                  <a:pt x="1875799" y="195945"/>
                </a:lnTo>
                <a:lnTo>
                  <a:pt x="0" y="195945"/>
                </a:lnTo>
                <a:lnTo>
                  <a:pt x="0" y="152517"/>
                </a:lnTo>
                <a:lnTo>
                  <a:pt x="6331" y="153795"/>
                </a:lnTo>
                <a:cubicBezTo>
                  <a:pt x="36632" y="153795"/>
                  <a:pt x="61195" y="129232"/>
                  <a:pt x="61195" y="98931"/>
                </a:cubicBezTo>
                <a:cubicBezTo>
                  <a:pt x="61195" y="68630"/>
                  <a:pt x="36632" y="44067"/>
                  <a:pt x="6331" y="44067"/>
                </a:cubicBezTo>
                <a:lnTo>
                  <a:pt x="0" y="4534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EA4A467-8455-4FFF-ADFE-C17C87FF7E90}"/>
              </a:ext>
            </a:extLst>
          </p:cNvPr>
          <p:cNvSpPr/>
          <p:nvPr/>
        </p:nvSpPr>
        <p:spPr>
          <a:xfrm>
            <a:off x="894647" y="2432713"/>
            <a:ext cx="4047793" cy="299469"/>
          </a:xfrm>
          <a:custGeom>
            <a:avLst/>
            <a:gdLst>
              <a:gd name="connsiteX0" fmla="*/ 810944 w 4047793"/>
              <a:gd name="connsiteY0" fmla="*/ 0 h 299469"/>
              <a:gd name="connsiteX1" fmla="*/ 4047793 w 4047793"/>
              <a:gd name="connsiteY1" fmla="*/ 0 h 299469"/>
              <a:gd name="connsiteX2" fmla="*/ 4047793 w 4047793"/>
              <a:gd name="connsiteY2" fmla="*/ 299468 h 299469"/>
              <a:gd name="connsiteX3" fmla="*/ 3379384 w 4047793"/>
              <a:gd name="connsiteY3" fmla="*/ 299468 h 299469"/>
              <a:gd name="connsiteX4" fmla="*/ 3379384 w 4047793"/>
              <a:gd name="connsiteY4" fmla="*/ 299469 h 299469"/>
              <a:gd name="connsiteX5" fmla="*/ 156059 w 4047793"/>
              <a:gd name="connsiteY5" fmla="*/ 299469 h 299469"/>
              <a:gd name="connsiteX6" fmla="*/ 0 w 4047793"/>
              <a:gd name="connsiteY6" fmla="*/ 152991 h 299469"/>
              <a:gd name="connsiteX7" fmla="*/ 142535 w 4047793"/>
              <a:gd name="connsiteY7" fmla="*/ 1 h 299469"/>
              <a:gd name="connsiteX8" fmla="*/ 810943 w 4047793"/>
              <a:gd name="connsiteY8" fmla="*/ 1 h 29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7793" h="299469">
                <a:moveTo>
                  <a:pt x="810944" y="0"/>
                </a:moveTo>
                <a:lnTo>
                  <a:pt x="4047793" y="0"/>
                </a:lnTo>
                <a:lnTo>
                  <a:pt x="4047793" y="299468"/>
                </a:lnTo>
                <a:lnTo>
                  <a:pt x="3379384" y="299468"/>
                </a:lnTo>
                <a:lnTo>
                  <a:pt x="3379384" y="299469"/>
                </a:lnTo>
                <a:lnTo>
                  <a:pt x="156059" y="299469"/>
                </a:lnTo>
                <a:lnTo>
                  <a:pt x="0" y="152991"/>
                </a:lnTo>
                <a:lnTo>
                  <a:pt x="142535" y="1"/>
                </a:lnTo>
                <a:lnTo>
                  <a:pt x="810943" y="1"/>
                </a:lnTo>
                <a:close/>
              </a:path>
            </a:pathLst>
          </a:custGeom>
          <a:solidFill>
            <a:srgbClr val="FE4A1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94DC533-A94C-447D-A331-8195AD723BD9}"/>
              </a:ext>
            </a:extLst>
          </p:cNvPr>
          <p:cNvSpPr/>
          <p:nvPr/>
        </p:nvSpPr>
        <p:spPr>
          <a:xfrm>
            <a:off x="894647" y="2827484"/>
            <a:ext cx="4047793" cy="299469"/>
          </a:xfrm>
          <a:custGeom>
            <a:avLst/>
            <a:gdLst>
              <a:gd name="connsiteX0" fmla="*/ 810944 w 4047793"/>
              <a:gd name="connsiteY0" fmla="*/ 0 h 299469"/>
              <a:gd name="connsiteX1" fmla="*/ 4047793 w 4047793"/>
              <a:gd name="connsiteY1" fmla="*/ 0 h 299469"/>
              <a:gd name="connsiteX2" fmla="*/ 4047793 w 4047793"/>
              <a:gd name="connsiteY2" fmla="*/ 299468 h 299469"/>
              <a:gd name="connsiteX3" fmla="*/ 3379384 w 4047793"/>
              <a:gd name="connsiteY3" fmla="*/ 299468 h 299469"/>
              <a:gd name="connsiteX4" fmla="*/ 3379384 w 4047793"/>
              <a:gd name="connsiteY4" fmla="*/ 299469 h 299469"/>
              <a:gd name="connsiteX5" fmla="*/ 156059 w 4047793"/>
              <a:gd name="connsiteY5" fmla="*/ 299469 h 299469"/>
              <a:gd name="connsiteX6" fmla="*/ 0 w 4047793"/>
              <a:gd name="connsiteY6" fmla="*/ 152991 h 299469"/>
              <a:gd name="connsiteX7" fmla="*/ 142535 w 4047793"/>
              <a:gd name="connsiteY7" fmla="*/ 1 h 299469"/>
              <a:gd name="connsiteX8" fmla="*/ 810943 w 4047793"/>
              <a:gd name="connsiteY8" fmla="*/ 1 h 29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7793" h="299469">
                <a:moveTo>
                  <a:pt x="810944" y="0"/>
                </a:moveTo>
                <a:lnTo>
                  <a:pt x="4047793" y="0"/>
                </a:lnTo>
                <a:lnTo>
                  <a:pt x="4047793" y="299468"/>
                </a:lnTo>
                <a:lnTo>
                  <a:pt x="3379384" y="299468"/>
                </a:lnTo>
                <a:lnTo>
                  <a:pt x="3379384" y="299469"/>
                </a:lnTo>
                <a:lnTo>
                  <a:pt x="156059" y="299469"/>
                </a:lnTo>
                <a:lnTo>
                  <a:pt x="0" y="152991"/>
                </a:lnTo>
                <a:lnTo>
                  <a:pt x="142535" y="1"/>
                </a:lnTo>
                <a:lnTo>
                  <a:pt x="810943" y="1"/>
                </a:lnTo>
                <a:close/>
              </a:path>
            </a:pathLst>
          </a:custGeom>
          <a:solidFill>
            <a:srgbClr val="5C9AD3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2E54AC4-765D-486B-9D5A-F8D83BCDE632}"/>
              </a:ext>
            </a:extLst>
          </p:cNvPr>
          <p:cNvSpPr/>
          <p:nvPr/>
        </p:nvSpPr>
        <p:spPr>
          <a:xfrm>
            <a:off x="894647" y="3200221"/>
            <a:ext cx="4047793" cy="299469"/>
          </a:xfrm>
          <a:custGeom>
            <a:avLst/>
            <a:gdLst>
              <a:gd name="connsiteX0" fmla="*/ 810944 w 4047793"/>
              <a:gd name="connsiteY0" fmla="*/ 0 h 299469"/>
              <a:gd name="connsiteX1" fmla="*/ 4047793 w 4047793"/>
              <a:gd name="connsiteY1" fmla="*/ 0 h 299469"/>
              <a:gd name="connsiteX2" fmla="*/ 4047793 w 4047793"/>
              <a:gd name="connsiteY2" fmla="*/ 299468 h 299469"/>
              <a:gd name="connsiteX3" fmla="*/ 3379384 w 4047793"/>
              <a:gd name="connsiteY3" fmla="*/ 299468 h 299469"/>
              <a:gd name="connsiteX4" fmla="*/ 3379384 w 4047793"/>
              <a:gd name="connsiteY4" fmla="*/ 299469 h 299469"/>
              <a:gd name="connsiteX5" fmla="*/ 156059 w 4047793"/>
              <a:gd name="connsiteY5" fmla="*/ 299469 h 299469"/>
              <a:gd name="connsiteX6" fmla="*/ 0 w 4047793"/>
              <a:gd name="connsiteY6" fmla="*/ 152991 h 299469"/>
              <a:gd name="connsiteX7" fmla="*/ 142535 w 4047793"/>
              <a:gd name="connsiteY7" fmla="*/ 1 h 299469"/>
              <a:gd name="connsiteX8" fmla="*/ 810943 w 4047793"/>
              <a:gd name="connsiteY8" fmla="*/ 1 h 29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7793" h="299469">
                <a:moveTo>
                  <a:pt x="810944" y="0"/>
                </a:moveTo>
                <a:lnTo>
                  <a:pt x="4047793" y="0"/>
                </a:lnTo>
                <a:lnTo>
                  <a:pt x="4047793" y="299468"/>
                </a:lnTo>
                <a:lnTo>
                  <a:pt x="3379384" y="299468"/>
                </a:lnTo>
                <a:lnTo>
                  <a:pt x="3379384" y="299469"/>
                </a:lnTo>
                <a:lnTo>
                  <a:pt x="156059" y="299469"/>
                </a:lnTo>
                <a:lnTo>
                  <a:pt x="0" y="152991"/>
                </a:lnTo>
                <a:lnTo>
                  <a:pt x="142535" y="1"/>
                </a:lnTo>
                <a:lnTo>
                  <a:pt x="810943" y="1"/>
                </a:ln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2F9FF04-C2F7-4A47-8EF9-BFC83656EFEF}"/>
              </a:ext>
            </a:extLst>
          </p:cNvPr>
          <p:cNvSpPr/>
          <p:nvPr/>
        </p:nvSpPr>
        <p:spPr>
          <a:xfrm>
            <a:off x="894647" y="3604829"/>
            <a:ext cx="4047793" cy="299469"/>
          </a:xfrm>
          <a:custGeom>
            <a:avLst/>
            <a:gdLst>
              <a:gd name="connsiteX0" fmla="*/ 810944 w 4047793"/>
              <a:gd name="connsiteY0" fmla="*/ 0 h 299469"/>
              <a:gd name="connsiteX1" fmla="*/ 4047793 w 4047793"/>
              <a:gd name="connsiteY1" fmla="*/ 0 h 299469"/>
              <a:gd name="connsiteX2" fmla="*/ 4047793 w 4047793"/>
              <a:gd name="connsiteY2" fmla="*/ 299468 h 299469"/>
              <a:gd name="connsiteX3" fmla="*/ 3379384 w 4047793"/>
              <a:gd name="connsiteY3" fmla="*/ 299468 h 299469"/>
              <a:gd name="connsiteX4" fmla="*/ 3379384 w 4047793"/>
              <a:gd name="connsiteY4" fmla="*/ 299469 h 299469"/>
              <a:gd name="connsiteX5" fmla="*/ 156059 w 4047793"/>
              <a:gd name="connsiteY5" fmla="*/ 299469 h 299469"/>
              <a:gd name="connsiteX6" fmla="*/ 0 w 4047793"/>
              <a:gd name="connsiteY6" fmla="*/ 152991 h 299469"/>
              <a:gd name="connsiteX7" fmla="*/ 142535 w 4047793"/>
              <a:gd name="connsiteY7" fmla="*/ 1 h 299469"/>
              <a:gd name="connsiteX8" fmla="*/ 810943 w 4047793"/>
              <a:gd name="connsiteY8" fmla="*/ 1 h 29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7793" h="299469">
                <a:moveTo>
                  <a:pt x="810944" y="0"/>
                </a:moveTo>
                <a:lnTo>
                  <a:pt x="4047793" y="0"/>
                </a:lnTo>
                <a:lnTo>
                  <a:pt x="4047793" y="299468"/>
                </a:lnTo>
                <a:lnTo>
                  <a:pt x="3379384" y="299468"/>
                </a:lnTo>
                <a:lnTo>
                  <a:pt x="3379384" y="299469"/>
                </a:lnTo>
                <a:lnTo>
                  <a:pt x="156059" y="299469"/>
                </a:lnTo>
                <a:lnTo>
                  <a:pt x="0" y="152991"/>
                </a:lnTo>
                <a:lnTo>
                  <a:pt x="142535" y="1"/>
                </a:lnTo>
                <a:lnTo>
                  <a:pt x="810943" y="1"/>
                </a:lnTo>
                <a:close/>
              </a:path>
            </a:pathLst>
          </a:cu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09C350-1686-46F4-9643-AB66E39CC2D1}"/>
              </a:ext>
            </a:extLst>
          </p:cNvPr>
          <p:cNvSpPr/>
          <p:nvPr/>
        </p:nvSpPr>
        <p:spPr>
          <a:xfrm>
            <a:off x="894647" y="3976386"/>
            <a:ext cx="4047793" cy="299469"/>
          </a:xfrm>
          <a:custGeom>
            <a:avLst/>
            <a:gdLst>
              <a:gd name="connsiteX0" fmla="*/ 810944 w 4047793"/>
              <a:gd name="connsiteY0" fmla="*/ 0 h 299469"/>
              <a:gd name="connsiteX1" fmla="*/ 4047793 w 4047793"/>
              <a:gd name="connsiteY1" fmla="*/ 0 h 299469"/>
              <a:gd name="connsiteX2" fmla="*/ 4047793 w 4047793"/>
              <a:gd name="connsiteY2" fmla="*/ 299468 h 299469"/>
              <a:gd name="connsiteX3" fmla="*/ 3379384 w 4047793"/>
              <a:gd name="connsiteY3" fmla="*/ 299468 h 299469"/>
              <a:gd name="connsiteX4" fmla="*/ 3379384 w 4047793"/>
              <a:gd name="connsiteY4" fmla="*/ 299469 h 299469"/>
              <a:gd name="connsiteX5" fmla="*/ 156059 w 4047793"/>
              <a:gd name="connsiteY5" fmla="*/ 299469 h 299469"/>
              <a:gd name="connsiteX6" fmla="*/ 0 w 4047793"/>
              <a:gd name="connsiteY6" fmla="*/ 152991 h 299469"/>
              <a:gd name="connsiteX7" fmla="*/ 142535 w 4047793"/>
              <a:gd name="connsiteY7" fmla="*/ 1 h 299469"/>
              <a:gd name="connsiteX8" fmla="*/ 810943 w 4047793"/>
              <a:gd name="connsiteY8" fmla="*/ 1 h 29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7793" h="299469">
                <a:moveTo>
                  <a:pt x="810944" y="0"/>
                </a:moveTo>
                <a:lnTo>
                  <a:pt x="4047793" y="0"/>
                </a:lnTo>
                <a:lnTo>
                  <a:pt x="4047793" y="299468"/>
                </a:lnTo>
                <a:lnTo>
                  <a:pt x="3379384" y="299468"/>
                </a:lnTo>
                <a:lnTo>
                  <a:pt x="3379384" y="299469"/>
                </a:lnTo>
                <a:lnTo>
                  <a:pt x="156059" y="299469"/>
                </a:lnTo>
                <a:lnTo>
                  <a:pt x="0" y="152991"/>
                </a:lnTo>
                <a:lnTo>
                  <a:pt x="142535" y="1"/>
                </a:lnTo>
                <a:lnTo>
                  <a:pt x="810943" y="1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ECF6E8D-245B-4FC2-BF50-2FF52B97B95E}"/>
              </a:ext>
            </a:extLst>
          </p:cNvPr>
          <p:cNvSpPr/>
          <p:nvPr/>
        </p:nvSpPr>
        <p:spPr>
          <a:xfrm>
            <a:off x="1592187" y="1827535"/>
            <a:ext cx="2237178" cy="3280845"/>
          </a:xfrm>
          <a:custGeom>
            <a:avLst/>
            <a:gdLst>
              <a:gd name="connsiteX0" fmla="*/ 911828 w 2237178"/>
              <a:gd name="connsiteY0" fmla="*/ 0 h 3280845"/>
              <a:gd name="connsiteX1" fmla="*/ 2237178 w 2237178"/>
              <a:gd name="connsiteY1" fmla="*/ 0 h 3280845"/>
              <a:gd name="connsiteX2" fmla="*/ 2237178 w 2237178"/>
              <a:gd name="connsiteY2" fmla="*/ 45345 h 3280845"/>
              <a:gd name="connsiteX3" fmla="*/ 2222154 w 2237178"/>
              <a:gd name="connsiteY3" fmla="*/ 48379 h 3280845"/>
              <a:gd name="connsiteX4" fmla="*/ 2188645 w 2237178"/>
              <a:gd name="connsiteY4" fmla="*/ 98931 h 3280845"/>
              <a:gd name="connsiteX5" fmla="*/ 2222154 w 2237178"/>
              <a:gd name="connsiteY5" fmla="*/ 149484 h 3280845"/>
              <a:gd name="connsiteX6" fmla="*/ 2237178 w 2237178"/>
              <a:gd name="connsiteY6" fmla="*/ 152517 h 3280845"/>
              <a:gd name="connsiteX7" fmla="*/ 2237178 w 2237178"/>
              <a:gd name="connsiteY7" fmla="*/ 195945 h 3280845"/>
              <a:gd name="connsiteX8" fmla="*/ 220245 w 2237178"/>
              <a:gd name="connsiteY8" fmla="*/ 195945 h 3280845"/>
              <a:gd name="connsiteX9" fmla="*/ 220245 w 2237178"/>
              <a:gd name="connsiteY9" fmla="*/ 2782390 h 3280845"/>
              <a:gd name="connsiteX10" fmla="*/ 2237178 w 2237178"/>
              <a:gd name="connsiteY10" fmla="*/ 2782390 h 3280845"/>
              <a:gd name="connsiteX11" fmla="*/ 2237178 w 2237178"/>
              <a:gd name="connsiteY11" fmla="*/ 3280845 h 3280845"/>
              <a:gd name="connsiteX12" fmla="*/ 982463 w 2237178"/>
              <a:gd name="connsiteY12" fmla="*/ 3280845 h 3280845"/>
              <a:gd name="connsiteX13" fmla="*/ 965905 w 2237178"/>
              <a:gd name="connsiteY13" fmla="*/ 3264287 h 3280845"/>
              <a:gd name="connsiteX14" fmla="*/ 965905 w 2237178"/>
              <a:gd name="connsiteY14" fmla="*/ 3198059 h 3280845"/>
              <a:gd name="connsiteX15" fmla="*/ 982463 w 2237178"/>
              <a:gd name="connsiteY15" fmla="*/ 3181501 h 3280845"/>
              <a:gd name="connsiteX16" fmla="*/ 1983731 w 2237178"/>
              <a:gd name="connsiteY16" fmla="*/ 3181501 h 3280845"/>
              <a:gd name="connsiteX17" fmla="*/ 1983731 w 2237178"/>
              <a:gd name="connsiteY17" fmla="*/ 2978331 h 3280845"/>
              <a:gd name="connsiteX18" fmla="*/ 911828 w 2237178"/>
              <a:gd name="connsiteY18" fmla="*/ 2978331 h 3280845"/>
              <a:gd name="connsiteX19" fmla="*/ 869985 w 2237178"/>
              <a:gd name="connsiteY19" fmla="*/ 2974113 h 3280845"/>
              <a:gd name="connsiteX20" fmla="*/ 849082 w 2237178"/>
              <a:gd name="connsiteY20" fmla="*/ 2978333 h 3280845"/>
              <a:gd name="connsiteX21" fmla="*/ 169820 w 2237178"/>
              <a:gd name="connsiteY21" fmla="*/ 2978333 h 3280845"/>
              <a:gd name="connsiteX22" fmla="*/ 0 w 2237178"/>
              <a:gd name="connsiteY22" fmla="*/ 2808513 h 3280845"/>
              <a:gd name="connsiteX23" fmla="*/ 0 w 2237178"/>
              <a:gd name="connsiteY23" fmla="*/ 169822 h 3280845"/>
              <a:gd name="connsiteX24" fmla="*/ 169820 w 2237178"/>
              <a:gd name="connsiteY24" fmla="*/ 2 h 3280845"/>
              <a:gd name="connsiteX25" fmla="*/ 849082 w 2237178"/>
              <a:gd name="connsiteY25" fmla="*/ 2 h 3280845"/>
              <a:gd name="connsiteX26" fmla="*/ 869972 w 2237178"/>
              <a:gd name="connsiteY26" fmla="*/ 4220 h 328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237178" h="3280845">
                <a:moveTo>
                  <a:pt x="911828" y="0"/>
                </a:moveTo>
                <a:lnTo>
                  <a:pt x="2237178" y="0"/>
                </a:lnTo>
                <a:lnTo>
                  <a:pt x="2237178" y="45345"/>
                </a:lnTo>
                <a:lnTo>
                  <a:pt x="2222154" y="48379"/>
                </a:lnTo>
                <a:cubicBezTo>
                  <a:pt x="2202462" y="56707"/>
                  <a:pt x="2188645" y="76205"/>
                  <a:pt x="2188645" y="98931"/>
                </a:cubicBezTo>
                <a:cubicBezTo>
                  <a:pt x="2188645" y="121657"/>
                  <a:pt x="2202462" y="141155"/>
                  <a:pt x="2222154" y="149484"/>
                </a:cubicBezTo>
                <a:lnTo>
                  <a:pt x="2237178" y="152517"/>
                </a:lnTo>
                <a:lnTo>
                  <a:pt x="2237178" y="195945"/>
                </a:lnTo>
                <a:lnTo>
                  <a:pt x="220245" y="195945"/>
                </a:lnTo>
                <a:lnTo>
                  <a:pt x="220245" y="2782390"/>
                </a:lnTo>
                <a:lnTo>
                  <a:pt x="2237178" y="2782390"/>
                </a:lnTo>
                <a:lnTo>
                  <a:pt x="2237178" y="3280845"/>
                </a:lnTo>
                <a:lnTo>
                  <a:pt x="982463" y="3280845"/>
                </a:lnTo>
                <a:cubicBezTo>
                  <a:pt x="973318" y="3280845"/>
                  <a:pt x="965905" y="3273432"/>
                  <a:pt x="965905" y="3264287"/>
                </a:cubicBezTo>
                <a:lnTo>
                  <a:pt x="965905" y="3198059"/>
                </a:lnTo>
                <a:cubicBezTo>
                  <a:pt x="965905" y="3188914"/>
                  <a:pt x="973318" y="3181501"/>
                  <a:pt x="982463" y="3181501"/>
                </a:cubicBezTo>
                <a:lnTo>
                  <a:pt x="1983731" y="3181501"/>
                </a:lnTo>
                <a:lnTo>
                  <a:pt x="1983731" y="2978331"/>
                </a:lnTo>
                <a:lnTo>
                  <a:pt x="911828" y="2978331"/>
                </a:lnTo>
                <a:lnTo>
                  <a:pt x="869985" y="2974113"/>
                </a:lnTo>
                <a:lnTo>
                  <a:pt x="849082" y="2978333"/>
                </a:lnTo>
                <a:lnTo>
                  <a:pt x="169820" y="2978333"/>
                </a:lnTo>
                <a:cubicBezTo>
                  <a:pt x="76031" y="2978333"/>
                  <a:pt x="0" y="2902302"/>
                  <a:pt x="0" y="2808513"/>
                </a:cubicBezTo>
                <a:lnTo>
                  <a:pt x="0" y="169822"/>
                </a:lnTo>
                <a:cubicBezTo>
                  <a:pt x="0" y="76033"/>
                  <a:pt x="76031" y="2"/>
                  <a:pt x="169820" y="2"/>
                </a:cubicBezTo>
                <a:lnTo>
                  <a:pt x="849082" y="2"/>
                </a:lnTo>
                <a:lnTo>
                  <a:pt x="869972" y="422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8275BA-A592-41DC-B33F-887D4F48807A}"/>
              </a:ext>
            </a:extLst>
          </p:cNvPr>
          <p:cNvSpPr/>
          <p:nvPr/>
        </p:nvSpPr>
        <p:spPr>
          <a:xfrm>
            <a:off x="6665205" y="694063"/>
            <a:ext cx="5526795" cy="1132516"/>
          </a:xfrm>
          <a:prstGeom prst="rect">
            <a:avLst/>
          </a:prstGeom>
          <a:solidFill>
            <a:srgbClr val="FE4A1E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DE62AB-66E9-4D0A-9B88-87F86F6E1B6D}"/>
              </a:ext>
            </a:extLst>
          </p:cNvPr>
          <p:cNvSpPr/>
          <p:nvPr/>
        </p:nvSpPr>
        <p:spPr>
          <a:xfrm>
            <a:off x="6665205" y="1905017"/>
            <a:ext cx="5526795" cy="1132516"/>
          </a:xfrm>
          <a:prstGeom prst="rect">
            <a:avLst/>
          </a:prstGeom>
          <a:solidFill>
            <a:srgbClr val="5C9AD3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29B12-B70D-430F-AADF-4798B28AF854}"/>
              </a:ext>
            </a:extLst>
          </p:cNvPr>
          <p:cNvSpPr/>
          <p:nvPr/>
        </p:nvSpPr>
        <p:spPr>
          <a:xfrm>
            <a:off x="6665203" y="3143341"/>
            <a:ext cx="5526795" cy="1132516"/>
          </a:xfrm>
          <a:prstGeom prst="rect">
            <a:avLst/>
          </a:prstGeom>
          <a:solidFill>
            <a:srgbClr val="44546B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DBCDFA-635E-4431-8A48-51560E5DBF58}"/>
              </a:ext>
            </a:extLst>
          </p:cNvPr>
          <p:cNvSpPr/>
          <p:nvPr/>
        </p:nvSpPr>
        <p:spPr>
          <a:xfrm>
            <a:off x="6665202" y="4365312"/>
            <a:ext cx="5526795" cy="1132516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F2F1EA-90C4-49D2-8493-DF01AF95491B}"/>
              </a:ext>
            </a:extLst>
          </p:cNvPr>
          <p:cNvSpPr/>
          <p:nvPr/>
        </p:nvSpPr>
        <p:spPr>
          <a:xfrm>
            <a:off x="6665201" y="5587283"/>
            <a:ext cx="5526795" cy="1132516"/>
          </a:xfrm>
          <a:prstGeom prst="rect">
            <a:avLst/>
          </a:prstGeom>
          <a:solidFill>
            <a:srgbClr val="93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3E0C29-CC2F-4F96-86A1-58C3063C62D1}"/>
              </a:ext>
            </a:extLst>
          </p:cNvPr>
          <p:cNvSpPr/>
          <p:nvPr/>
        </p:nvSpPr>
        <p:spPr>
          <a:xfrm rot="19767202">
            <a:off x="4554531" y="1264010"/>
            <a:ext cx="2523446" cy="976145"/>
          </a:xfrm>
          <a:custGeom>
            <a:avLst/>
            <a:gdLst>
              <a:gd name="connsiteX0" fmla="*/ 2523446 w 2523446"/>
              <a:gd name="connsiteY0" fmla="*/ 0 h 976145"/>
              <a:gd name="connsiteX1" fmla="*/ 2523446 w 2523446"/>
              <a:gd name="connsiteY1" fmla="*/ 1296 h 976145"/>
              <a:gd name="connsiteX2" fmla="*/ 1951372 w 2523446"/>
              <a:gd name="connsiteY2" fmla="*/ 970678 h 976145"/>
              <a:gd name="connsiteX3" fmla="*/ 1960635 w 2523446"/>
              <a:gd name="connsiteY3" fmla="*/ 976145 h 976145"/>
              <a:gd name="connsiteX4" fmla="*/ 0 w 2523446"/>
              <a:gd name="connsiteY4" fmla="*/ 874081 h 976145"/>
              <a:gd name="connsiteX5" fmla="*/ 148110 w 2523446"/>
              <a:gd name="connsiteY5" fmla="*/ 623106 h 976145"/>
              <a:gd name="connsiteX6" fmla="*/ 147504 w 2523446"/>
              <a:gd name="connsiteY6" fmla="*/ 622748 h 976145"/>
              <a:gd name="connsiteX7" fmla="*/ 2477100 w 2523446"/>
              <a:gd name="connsiteY7" fmla="*/ 0 h 97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3446" h="976145">
                <a:moveTo>
                  <a:pt x="2523446" y="0"/>
                </a:moveTo>
                <a:lnTo>
                  <a:pt x="2523446" y="1296"/>
                </a:lnTo>
                <a:lnTo>
                  <a:pt x="1951372" y="970678"/>
                </a:lnTo>
                <a:lnTo>
                  <a:pt x="1960635" y="976145"/>
                </a:lnTo>
                <a:lnTo>
                  <a:pt x="0" y="874081"/>
                </a:lnTo>
                <a:lnTo>
                  <a:pt x="148110" y="623106"/>
                </a:lnTo>
                <a:lnTo>
                  <a:pt x="147504" y="622748"/>
                </a:lnTo>
                <a:lnTo>
                  <a:pt x="2477100" y="0"/>
                </a:lnTo>
                <a:close/>
              </a:path>
            </a:pathLst>
          </a:custGeom>
          <a:solidFill>
            <a:srgbClr val="E02C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7BD131A-BC1C-449F-8207-047EC91B026C}"/>
              </a:ext>
            </a:extLst>
          </p:cNvPr>
          <p:cNvSpPr/>
          <p:nvPr/>
        </p:nvSpPr>
        <p:spPr>
          <a:xfrm>
            <a:off x="4935558" y="1916033"/>
            <a:ext cx="1927950" cy="1214126"/>
          </a:xfrm>
          <a:custGeom>
            <a:avLst/>
            <a:gdLst>
              <a:gd name="connsiteX0" fmla="*/ 1719247 w 1927950"/>
              <a:gd name="connsiteY0" fmla="*/ 0 h 1214126"/>
              <a:gd name="connsiteX1" fmla="*/ 1927950 w 1927950"/>
              <a:gd name="connsiteY1" fmla="*/ 0 h 1214126"/>
              <a:gd name="connsiteX2" fmla="*/ 1927950 w 1927950"/>
              <a:gd name="connsiteY2" fmla="*/ 1 h 1214126"/>
              <a:gd name="connsiteX3" fmla="*/ 1729647 w 1927950"/>
              <a:gd name="connsiteY3" fmla="*/ 1 h 1214126"/>
              <a:gd name="connsiteX4" fmla="*/ 1729647 w 1927950"/>
              <a:gd name="connsiteY4" fmla="*/ 1128377 h 1214126"/>
              <a:gd name="connsiteX5" fmla="*/ 0 w 1927950"/>
              <a:gd name="connsiteY5" fmla="*/ 1214126 h 1214126"/>
              <a:gd name="connsiteX6" fmla="*/ 0 w 1927950"/>
              <a:gd name="connsiteY6" fmla="*/ 909398 h 121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7950" h="1214126">
                <a:moveTo>
                  <a:pt x="1719247" y="0"/>
                </a:moveTo>
                <a:lnTo>
                  <a:pt x="1927950" y="0"/>
                </a:lnTo>
                <a:lnTo>
                  <a:pt x="1927950" y="1"/>
                </a:lnTo>
                <a:lnTo>
                  <a:pt x="1729647" y="1"/>
                </a:lnTo>
                <a:lnTo>
                  <a:pt x="1729647" y="1128377"/>
                </a:lnTo>
                <a:lnTo>
                  <a:pt x="0" y="1214126"/>
                </a:lnTo>
                <a:lnTo>
                  <a:pt x="0" y="909398"/>
                </a:lnTo>
                <a:close/>
              </a:path>
            </a:pathLst>
          </a:custGeom>
          <a:solidFill>
            <a:srgbClr val="3E7CB5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B1450B-E933-4AB0-9125-5908EECFAB55}"/>
              </a:ext>
            </a:extLst>
          </p:cNvPr>
          <p:cNvSpPr/>
          <p:nvPr/>
        </p:nvSpPr>
        <p:spPr>
          <a:xfrm rot="21480000">
            <a:off x="4944112" y="3172636"/>
            <a:ext cx="1741011" cy="1111104"/>
          </a:xfrm>
          <a:custGeom>
            <a:avLst/>
            <a:gdLst>
              <a:gd name="connsiteX0" fmla="*/ 1741011 w 1741011"/>
              <a:gd name="connsiteY0" fmla="*/ 0 h 1111104"/>
              <a:gd name="connsiteX1" fmla="*/ 1702211 w 1741011"/>
              <a:gd name="connsiteY1" fmla="*/ 1111104 h 1111104"/>
              <a:gd name="connsiteX2" fmla="*/ 1672721 w 1741011"/>
              <a:gd name="connsiteY2" fmla="*/ 1111104 h 1111104"/>
              <a:gd name="connsiteX3" fmla="*/ 0 w 1741011"/>
              <a:gd name="connsiteY3" fmla="*/ 295263 h 1111104"/>
              <a:gd name="connsiteX4" fmla="*/ 10311 w 1741011"/>
              <a:gd name="connsiteY4" fmla="*/ 0 h 111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011" h="1111104">
                <a:moveTo>
                  <a:pt x="1741011" y="0"/>
                </a:moveTo>
                <a:lnTo>
                  <a:pt x="1702211" y="1111104"/>
                </a:lnTo>
                <a:lnTo>
                  <a:pt x="1672721" y="1111104"/>
                </a:lnTo>
                <a:lnTo>
                  <a:pt x="0" y="295263"/>
                </a:lnTo>
                <a:lnTo>
                  <a:pt x="10311" y="0"/>
                </a:lnTo>
                <a:close/>
              </a:path>
            </a:pathLst>
          </a:custGeom>
          <a:solidFill>
            <a:srgbClr val="26364D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855F05B-72E2-4887-8609-238D22C6AB64}"/>
              </a:ext>
            </a:extLst>
          </p:cNvPr>
          <p:cNvSpPr/>
          <p:nvPr/>
        </p:nvSpPr>
        <p:spPr>
          <a:xfrm rot="2628624">
            <a:off x="4726241" y="3891681"/>
            <a:ext cx="2559369" cy="877626"/>
          </a:xfrm>
          <a:custGeom>
            <a:avLst/>
            <a:gdLst>
              <a:gd name="connsiteX0" fmla="*/ 0 w 2559369"/>
              <a:gd name="connsiteY0" fmla="*/ 651016 h 877626"/>
              <a:gd name="connsiteX1" fmla="*/ 1772314 w 2559369"/>
              <a:gd name="connsiteY1" fmla="*/ 0 h 877626"/>
              <a:gd name="connsiteX2" fmla="*/ 2559369 w 2559369"/>
              <a:gd name="connsiteY2" fmla="*/ 820435 h 877626"/>
              <a:gd name="connsiteX3" fmla="*/ 2559369 w 2559369"/>
              <a:gd name="connsiteY3" fmla="*/ 826561 h 877626"/>
              <a:gd name="connsiteX4" fmla="*/ 217390 w 2559369"/>
              <a:gd name="connsiteY4" fmla="*/ 877626 h 87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369" h="877626">
                <a:moveTo>
                  <a:pt x="0" y="651016"/>
                </a:moveTo>
                <a:lnTo>
                  <a:pt x="1772314" y="0"/>
                </a:lnTo>
                <a:lnTo>
                  <a:pt x="2559369" y="820435"/>
                </a:lnTo>
                <a:lnTo>
                  <a:pt x="2559369" y="826561"/>
                </a:lnTo>
                <a:lnTo>
                  <a:pt x="217390" y="877626"/>
                </a:lnTo>
                <a:close/>
              </a:path>
            </a:pathLst>
          </a:cu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1D2544C-CCDF-4BBD-AFDB-8886BF3F708F}"/>
              </a:ext>
            </a:extLst>
          </p:cNvPr>
          <p:cNvSpPr/>
          <p:nvPr/>
        </p:nvSpPr>
        <p:spPr>
          <a:xfrm rot="3053454">
            <a:off x="4321389" y="4882775"/>
            <a:ext cx="3211925" cy="717143"/>
          </a:xfrm>
          <a:custGeom>
            <a:avLst/>
            <a:gdLst>
              <a:gd name="connsiteX0" fmla="*/ 0 w 3211925"/>
              <a:gd name="connsiteY0" fmla="*/ 331192 h 717143"/>
              <a:gd name="connsiteX1" fmla="*/ 2343287 w 3211925"/>
              <a:gd name="connsiteY1" fmla="*/ 0 h 717143"/>
              <a:gd name="connsiteX2" fmla="*/ 2339826 w 3211925"/>
              <a:gd name="connsiteY2" fmla="*/ 4257 h 717143"/>
              <a:gd name="connsiteX3" fmla="*/ 3211925 w 3211925"/>
              <a:gd name="connsiteY3" fmla="*/ 713222 h 717143"/>
              <a:gd name="connsiteX4" fmla="*/ 3211925 w 3211925"/>
              <a:gd name="connsiteY4" fmla="*/ 717143 h 717143"/>
              <a:gd name="connsiteX5" fmla="*/ 224453 w 3211925"/>
              <a:gd name="connsiteY5" fmla="*/ 527387 h 717143"/>
              <a:gd name="connsiteX6" fmla="*/ 231173 w 3211925"/>
              <a:gd name="connsiteY6" fmla="*/ 519121 h 71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1925" h="717143">
                <a:moveTo>
                  <a:pt x="0" y="331192"/>
                </a:moveTo>
                <a:lnTo>
                  <a:pt x="2343287" y="0"/>
                </a:lnTo>
                <a:lnTo>
                  <a:pt x="2339826" y="4257"/>
                </a:lnTo>
                <a:lnTo>
                  <a:pt x="3211925" y="713222"/>
                </a:lnTo>
                <a:lnTo>
                  <a:pt x="3211925" y="717143"/>
                </a:lnTo>
                <a:lnTo>
                  <a:pt x="224453" y="527387"/>
                </a:lnTo>
                <a:lnTo>
                  <a:pt x="231173" y="519121"/>
                </a:lnTo>
                <a:close/>
              </a:path>
            </a:pathLst>
          </a:cu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0BFE2-A0FD-419E-856D-4C0BD55664AC}"/>
              </a:ext>
            </a:extLst>
          </p:cNvPr>
          <p:cNvSpPr txBox="1"/>
          <p:nvPr/>
        </p:nvSpPr>
        <p:spPr>
          <a:xfrm>
            <a:off x="2329575" y="2402814"/>
            <a:ext cx="2595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Assumption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98BB81-CE56-4E9B-A928-8D91D555C75D}"/>
              </a:ext>
            </a:extLst>
          </p:cNvPr>
          <p:cNvSpPr txBox="1"/>
          <p:nvPr/>
        </p:nvSpPr>
        <p:spPr>
          <a:xfrm>
            <a:off x="2325947" y="2808605"/>
            <a:ext cx="2595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Data Collection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0F1DF8-4641-42D9-90F7-E4FDC6CBCEC6}"/>
              </a:ext>
            </a:extLst>
          </p:cNvPr>
          <p:cNvSpPr txBox="1"/>
          <p:nvPr/>
        </p:nvSpPr>
        <p:spPr>
          <a:xfrm>
            <a:off x="2319654" y="3161136"/>
            <a:ext cx="2595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Features selection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1BB4DA-C34A-4C6B-BF31-175CF83E391C}"/>
              </a:ext>
            </a:extLst>
          </p:cNvPr>
          <p:cNvSpPr txBox="1"/>
          <p:nvPr/>
        </p:nvSpPr>
        <p:spPr>
          <a:xfrm>
            <a:off x="2325947" y="3580536"/>
            <a:ext cx="2595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Regression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33586D-562F-42A9-91C4-35C6E3550A5D}"/>
              </a:ext>
            </a:extLst>
          </p:cNvPr>
          <p:cNvSpPr txBox="1"/>
          <p:nvPr/>
        </p:nvSpPr>
        <p:spPr>
          <a:xfrm>
            <a:off x="1915897" y="3955106"/>
            <a:ext cx="300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Finding and Recommendation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2BC9A3-D304-4646-8E8A-335460B7E988}"/>
              </a:ext>
            </a:extLst>
          </p:cNvPr>
          <p:cNvSpPr txBox="1"/>
          <p:nvPr/>
        </p:nvSpPr>
        <p:spPr>
          <a:xfrm>
            <a:off x="370046" y="304456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The Process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ADB5F6-68C2-493E-9B17-AC04BBA40568}"/>
              </a:ext>
            </a:extLst>
          </p:cNvPr>
          <p:cNvGrpSpPr/>
          <p:nvPr/>
        </p:nvGrpSpPr>
        <p:grpSpPr>
          <a:xfrm>
            <a:off x="6862226" y="819527"/>
            <a:ext cx="5229738" cy="733851"/>
            <a:chOff x="6862226" y="819527"/>
            <a:chExt cx="5229738" cy="7338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BBAAD7-4813-46AC-9245-23E4ED6FA90F}"/>
                </a:ext>
              </a:extLst>
            </p:cNvPr>
            <p:cNvSpPr txBox="1"/>
            <p:nvPr/>
          </p:nvSpPr>
          <p:spPr>
            <a:xfrm>
              <a:off x="6862226" y="827676"/>
              <a:ext cx="959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D9D0F63-EAC6-4D83-9AFD-15E16D2ADFB1}"/>
                </a:ext>
              </a:extLst>
            </p:cNvPr>
            <p:cNvSpPr/>
            <p:nvPr/>
          </p:nvSpPr>
          <p:spPr>
            <a:xfrm>
              <a:off x="7700790" y="947451"/>
              <a:ext cx="45719" cy="605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31F5D938-61A7-4C1D-95C2-C759F8A7B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1367" y="819527"/>
              <a:ext cx="4170597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</a:rPr>
                <a:t>Assumption: Top ranking games have common features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0B22DB-9B93-4FC5-BDAC-C6855D3AB7F3}"/>
              </a:ext>
            </a:extLst>
          </p:cNvPr>
          <p:cNvGrpSpPr/>
          <p:nvPr/>
        </p:nvGrpSpPr>
        <p:grpSpPr>
          <a:xfrm>
            <a:off x="6862226" y="2010539"/>
            <a:ext cx="5229738" cy="733851"/>
            <a:chOff x="6862226" y="819527"/>
            <a:chExt cx="5229738" cy="73385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C8B589-C154-4355-9B88-ACEF3F1D0C8C}"/>
                </a:ext>
              </a:extLst>
            </p:cNvPr>
            <p:cNvSpPr txBox="1"/>
            <p:nvPr/>
          </p:nvSpPr>
          <p:spPr>
            <a:xfrm>
              <a:off x="6862226" y="827676"/>
              <a:ext cx="959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7E8EA6E-560E-4E2A-8395-B190CF496158}"/>
                </a:ext>
              </a:extLst>
            </p:cNvPr>
            <p:cNvSpPr/>
            <p:nvPr/>
          </p:nvSpPr>
          <p:spPr>
            <a:xfrm>
              <a:off x="7700790" y="947451"/>
              <a:ext cx="45719" cy="605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 Box 10">
              <a:extLst>
                <a:ext uri="{FF2B5EF4-FFF2-40B4-BE49-F238E27FC236}">
                  <a16:creationId xmlns:a16="http://schemas.microsoft.com/office/drawing/2014/main" id="{8A6E409F-2010-49E6-9550-FFB633AEF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1367" y="819527"/>
              <a:ext cx="4170597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</a:rPr>
                <a:t>Scrape game overview data from 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</a:rPr>
                <a:t>sensortower.com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3C66BB9-8964-4F8C-9E67-6A7097E4CCDC}"/>
              </a:ext>
            </a:extLst>
          </p:cNvPr>
          <p:cNvGrpSpPr/>
          <p:nvPr/>
        </p:nvGrpSpPr>
        <p:grpSpPr>
          <a:xfrm>
            <a:off x="6874726" y="3256037"/>
            <a:ext cx="5229738" cy="839146"/>
            <a:chOff x="6862226" y="819527"/>
            <a:chExt cx="5229738" cy="83914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9C25B6-133B-4A6D-AE62-709A3448B125}"/>
                </a:ext>
              </a:extLst>
            </p:cNvPr>
            <p:cNvSpPr txBox="1"/>
            <p:nvPr/>
          </p:nvSpPr>
          <p:spPr>
            <a:xfrm>
              <a:off x="6862226" y="827676"/>
              <a:ext cx="9591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03</a:t>
              </a:r>
            </a:p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F19EF95-1182-4259-845B-2E221F376C23}"/>
                </a:ext>
              </a:extLst>
            </p:cNvPr>
            <p:cNvSpPr/>
            <p:nvPr/>
          </p:nvSpPr>
          <p:spPr>
            <a:xfrm>
              <a:off x="7700790" y="947451"/>
              <a:ext cx="45719" cy="605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 Box 10">
              <a:extLst>
                <a:ext uri="{FF2B5EF4-FFF2-40B4-BE49-F238E27FC236}">
                  <a16:creationId xmlns:a16="http://schemas.microsoft.com/office/drawing/2014/main" id="{DF27F31C-BFEF-4210-A6BC-00C5259FF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1367" y="819527"/>
              <a:ext cx="4170597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</a:rPr>
                <a:t>Determines which features may have </a:t>
              </a:r>
              <a:r>
                <a:rPr lang="en-US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impact</a:t>
              </a:r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</a:rPr>
                <a:t> on revenue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5BDC39-DED0-4B2A-9449-6749E3BCE0AE}"/>
              </a:ext>
            </a:extLst>
          </p:cNvPr>
          <p:cNvGrpSpPr/>
          <p:nvPr/>
        </p:nvGrpSpPr>
        <p:grpSpPr>
          <a:xfrm>
            <a:off x="6874726" y="4494721"/>
            <a:ext cx="5229738" cy="733851"/>
            <a:chOff x="6862226" y="819527"/>
            <a:chExt cx="5229738" cy="73385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A0295DA-06FE-4152-B174-DACDC735858B}"/>
                </a:ext>
              </a:extLst>
            </p:cNvPr>
            <p:cNvSpPr txBox="1"/>
            <p:nvPr/>
          </p:nvSpPr>
          <p:spPr>
            <a:xfrm>
              <a:off x="6862226" y="827676"/>
              <a:ext cx="959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88F5831-8C14-4742-A50C-B101191295DD}"/>
                </a:ext>
              </a:extLst>
            </p:cNvPr>
            <p:cNvSpPr/>
            <p:nvPr/>
          </p:nvSpPr>
          <p:spPr>
            <a:xfrm>
              <a:off x="7700790" y="947451"/>
              <a:ext cx="45719" cy="605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1CE83CA8-F3B5-48F6-ADB7-A527E7FA0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1367" y="819527"/>
              <a:ext cx="4170597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</a:rPr>
                <a:t>Build regression models, train, cross-validate, and test. Find the </a:t>
              </a:r>
              <a:r>
                <a:rPr lang="en-US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best fit </a:t>
              </a:r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</a:rPr>
                <a:t>model.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B49B059-B96A-40A0-8B73-EC41D66444F1}"/>
              </a:ext>
            </a:extLst>
          </p:cNvPr>
          <p:cNvGrpSpPr/>
          <p:nvPr/>
        </p:nvGrpSpPr>
        <p:grpSpPr>
          <a:xfrm>
            <a:off x="6862226" y="5701222"/>
            <a:ext cx="5229738" cy="733851"/>
            <a:chOff x="6862226" y="819527"/>
            <a:chExt cx="5229738" cy="73385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2A1AC36-74E6-45E9-AD01-2E1BE1D7747F}"/>
                </a:ext>
              </a:extLst>
            </p:cNvPr>
            <p:cNvSpPr txBox="1"/>
            <p:nvPr/>
          </p:nvSpPr>
          <p:spPr>
            <a:xfrm>
              <a:off x="6862226" y="827676"/>
              <a:ext cx="959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05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DBBF4F3-3E28-4366-9308-9AF6CA5996AD}"/>
                </a:ext>
              </a:extLst>
            </p:cNvPr>
            <p:cNvSpPr/>
            <p:nvPr/>
          </p:nvSpPr>
          <p:spPr>
            <a:xfrm>
              <a:off x="7700790" y="947451"/>
              <a:ext cx="45719" cy="605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 Box 10">
              <a:extLst>
                <a:ext uri="{FF2B5EF4-FFF2-40B4-BE49-F238E27FC236}">
                  <a16:creationId xmlns:a16="http://schemas.microsoft.com/office/drawing/2014/main" id="{C8372450-19A6-4F1E-B495-6FD1E6AA5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1367" y="819527"/>
              <a:ext cx="4170597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</a:rPr>
                <a:t>Finding and Recommendation on mobile games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8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2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31" grpId="0" animBg="1"/>
      <p:bldP spid="32" grpId="0" animBg="1"/>
      <p:bldP spid="33" grpId="0" animBg="1"/>
      <p:bldP spid="34" grpId="0" animBg="1"/>
      <p:bldP spid="3" grpId="0"/>
      <p:bldP spid="36" grpId="0"/>
      <p:bldP spid="38" grpId="0"/>
      <p:bldP spid="40" grpId="0"/>
      <p:bldP spid="42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C7A856A-9789-41FB-97C5-2A7FFAE6F034}"/>
              </a:ext>
            </a:extLst>
          </p:cNvPr>
          <p:cNvSpPr txBox="1"/>
          <p:nvPr/>
        </p:nvSpPr>
        <p:spPr>
          <a:xfrm>
            <a:off x="824088" y="112333"/>
            <a:ext cx="1091071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Candara" panose="020E0502030303020204" pitchFamily="34" charset="0"/>
              </a:rPr>
              <a:t>Assumptions: </a:t>
            </a:r>
          </a:p>
          <a:p>
            <a:r>
              <a:rPr lang="en-US" sz="4400" dirty="0">
                <a:solidFill>
                  <a:schemeClr val="bg1"/>
                </a:solidFill>
                <a:latin typeface="Candara" panose="020E0502030303020204" pitchFamily="34" charset="0"/>
              </a:rPr>
              <a:t>successful mobile games share certain features. Decisions on whether adopt those feature in early gaming development phase is critical.</a:t>
            </a:r>
          </a:p>
        </p:txBody>
      </p:sp>
    </p:spTree>
    <p:extLst>
      <p:ext uri="{BB962C8B-B14F-4D97-AF65-F5344CB8AC3E}">
        <p14:creationId xmlns:p14="http://schemas.microsoft.com/office/powerpoint/2010/main" val="306735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FBFAED-25B2-1B40-9186-9D955ADAD5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10616" r="3611" b="1"/>
          <a:stretch/>
        </p:blipFill>
        <p:spPr>
          <a:xfrm>
            <a:off x="575733" y="899982"/>
            <a:ext cx="10397067" cy="61298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7A856A-9789-41FB-97C5-2A7FFAE6F034}"/>
              </a:ext>
            </a:extLst>
          </p:cNvPr>
          <p:cNvSpPr txBox="1"/>
          <p:nvPr/>
        </p:nvSpPr>
        <p:spPr>
          <a:xfrm>
            <a:off x="6293556" y="130541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Data 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BDA49B-BF61-7E40-B8A1-EC594DDBC34A}"/>
              </a:ext>
            </a:extLst>
          </p:cNvPr>
          <p:cNvSpPr/>
          <p:nvPr/>
        </p:nvSpPr>
        <p:spPr>
          <a:xfrm>
            <a:off x="5384800" y="1964266"/>
            <a:ext cx="3132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Web Scraping</a:t>
            </a:r>
          </a:p>
        </p:txBody>
      </p:sp>
    </p:spTree>
    <p:extLst>
      <p:ext uri="{BB962C8B-B14F-4D97-AF65-F5344CB8AC3E}">
        <p14:creationId xmlns:p14="http://schemas.microsoft.com/office/powerpoint/2010/main" val="114511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37E2490-0866-497C-A909-6F3361F848DC}"/>
              </a:ext>
            </a:extLst>
          </p:cNvPr>
          <p:cNvSpPr txBox="1"/>
          <p:nvPr/>
        </p:nvSpPr>
        <p:spPr>
          <a:xfrm>
            <a:off x="278040" y="138997"/>
            <a:ext cx="10982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Feature Selection: does it affect revenue? </a:t>
            </a:r>
            <a:endParaRPr lang="en-US" sz="3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E2AB3D7-365A-174C-919E-7B9E8495A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4" y="2553392"/>
            <a:ext cx="2763559" cy="3968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7AA425-74D0-FC4D-A268-AED93AD54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93" y="2553392"/>
            <a:ext cx="3042645" cy="35985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D61356-685E-DD48-8D02-97C324353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95" y="2553392"/>
            <a:ext cx="2756275" cy="39650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92C3B79-5AD8-D348-BA97-F3443F800E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536" y="2553393"/>
            <a:ext cx="3052905" cy="3834128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1C9E3E0-5D93-4353-8124-A676CC525FF3}"/>
              </a:ext>
            </a:extLst>
          </p:cNvPr>
          <p:cNvSpPr/>
          <p:nvPr/>
        </p:nvSpPr>
        <p:spPr>
          <a:xfrm>
            <a:off x="2980267" y="1404457"/>
            <a:ext cx="3014071" cy="910874"/>
          </a:xfrm>
          <a:custGeom>
            <a:avLst/>
            <a:gdLst>
              <a:gd name="connsiteX0" fmla="*/ 142919 w 1562986"/>
              <a:gd name="connsiteY0" fmla="*/ 0 h 540430"/>
              <a:gd name="connsiteX1" fmla="*/ 1420067 w 1562986"/>
              <a:gd name="connsiteY1" fmla="*/ 0 h 540430"/>
              <a:gd name="connsiteX2" fmla="*/ 1562986 w 1562986"/>
              <a:gd name="connsiteY2" fmla="*/ 142919 h 540430"/>
              <a:gd name="connsiteX3" fmla="*/ 1562986 w 1562986"/>
              <a:gd name="connsiteY3" fmla="*/ 540430 h 540430"/>
              <a:gd name="connsiteX4" fmla="*/ 0 w 1562986"/>
              <a:gd name="connsiteY4" fmla="*/ 540430 h 540430"/>
              <a:gd name="connsiteX5" fmla="*/ 0 w 1562986"/>
              <a:gd name="connsiteY5" fmla="*/ 142919 h 540430"/>
              <a:gd name="connsiteX6" fmla="*/ 142919 w 1562986"/>
              <a:gd name="connsiteY6" fmla="*/ 0 h 54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2986" h="540430">
                <a:moveTo>
                  <a:pt x="142919" y="0"/>
                </a:moveTo>
                <a:lnTo>
                  <a:pt x="1420067" y="0"/>
                </a:lnTo>
                <a:cubicBezTo>
                  <a:pt x="1498999" y="0"/>
                  <a:pt x="1562986" y="63987"/>
                  <a:pt x="1562986" y="142919"/>
                </a:cubicBezTo>
                <a:lnTo>
                  <a:pt x="1562986" y="540430"/>
                </a:lnTo>
                <a:lnTo>
                  <a:pt x="0" y="540430"/>
                </a:lnTo>
                <a:lnTo>
                  <a:pt x="0" y="142919"/>
                </a:lnTo>
                <a:cubicBezTo>
                  <a:pt x="0" y="63987"/>
                  <a:pt x="63987" y="0"/>
                  <a:pt x="142919" y="0"/>
                </a:cubicBezTo>
                <a:close/>
              </a:path>
            </a:pathLst>
          </a:custGeom>
          <a:solidFill>
            <a:srgbClr val="5C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 game ads?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AB9B83A-076A-43F2-9F24-C2F3FB0F8C92}"/>
              </a:ext>
            </a:extLst>
          </p:cNvPr>
          <p:cNvSpPr/>
          <p:nvPr/>
        </p:nvSpPr>
        <p:spPr>
          <a:xfrm>
            <a:off x="6179695" y="1404456"/>
            <a:ext cx="2860201" cy="926413"/>
          </a:xfrm>
          <a:custGeom>
            <a:avLst/>
            <a:gdLst>
              <a:gd name="connsiteX0" fmla="*/ 142919 w 1562986"/>
              <a:gd name="connsiteY0" fmla="*/ 0 h 540430"/>
              <a:gd name="connsiteX1" fmla="*/ 1420067 w 1562986"/>
              <a:gd name="connsiteY1" fmla="*/ 0 h 540430"/>
              <a:gd name="connsiteX2" fmla="*/ 1562986 w 1562986"/>
              <a:gd name="connsiteY2" fmla="*/ 142919 h 540430"/>
              <a:gd name="connsiteX3" fmla="*/ 1562986 w 1562986"/>
              <a:gd name="connsiteY3" fmla="*/ 540430 h 540430"/>
              <a:gd name="connsiteX4" fmla="*/ 0 w 1562986"/>
              <a:gd name="connsiteY4" fmla="*/ 540430 h 540430"/>
              <a:gd name="connsiteX5" fmla="*/ 0 w 1562986"/>
              <a:gd name="connsiteY5" fmla="*/ 142919 h 540430"/>
              <a:gd name="connsiteX6" fmla="*/ 142919 w 1562986"/>
              <a:gd name="connsiteY6" fmla="*/ 0 h 54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2986" h="540430">
                <a:moveTo>
                  <a:pt x="142919" y="0"/>
                </a:moveTo>
                <a:lnTo>
                  <a:pt x="1420067" y="0"/>
                </a:lnTo>
                <a:cubicBezTo>
                  <a:pt x="1498999" y="0"/>
                  <a:pt x="1562986" y="63987"/>
                  <a:pt x="1562986" y="142919"/>
                </a:cubicBezTo>
                <a:lnTo>
                  <a:pt x="1562986" y="540430"/>
                </a:lnTo>
                <a:lnTo>
                  <a:pt x="0" y="540430"/>
                </a:lnTo>
                <a:lnTo>
                  <a:pt x="0" y="142919"/>
                </a:lnTo>
                <a:cubicBezTo>
                  <a:pt x="0" y="63987"/>
                  <a:pt x="63987" y="0"/>
                  <a:pt x="142919" y="0"/>
                </a:cubicBezTo>
                <a:close/>
              </a:path>
            </a:pathLst>
          </a:custGeom>
          <a:solidFill>
            <a:srgbClr val="445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 game purchase?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E481BF-74F7-45FE-96C4-C6263B16A9B2}"/>
              </a:ext>
            </a:extLst>
          </p:cNvPr>
          <p:cNvSpPr/>
          <p:nvPr/>
        </p:nvSpPr>
        <p:spPr>
          <a:xfrm>
            <a:off x="9225253" y="1404456"/>
            <a:ext cx="2873311" cy="926413"/>
          </a:xfrm>
          <a:custGeom>
            <a:avLst/>
            <a:gdLst>
              <a:gd name="connsiteX0" fmla="*/ 142919 w 1562986"/>
              <a:gd name="connsiteY0" fmla="*/ 0 h 540430"/>
              <a:gd name="connsiteX1" fmla="*/ 1420067 w 1562986"/>
              <a:gd name="connsiteY1" fmla="*/ 0 h 540430"/>
              <a:gd name="connsiteX2" fmla="*/ 1562986 w 1562986"/>
              <a:gd name="connsiteY2" fmla="*/ 142919 h 540430"/>
              <a:gd name="connsiteX3" fmla="*/ 1562986 w 1562986"/>
              <a:gd name="connsiteY3" fmla="*/ 540430 h 540430"/>
              <a:gd name="connsiteX4" fmla="*/ 0 w 1562986"/>
              <a:gd name="connsiteY4" fmla="*/ 540430 h 540430"/>
              <a:gd name="connsiteX5" fmla="*/ 0 w 1562986"/>
              <a:gd name="connsiteY5" fmla="*/ 142919 h 540430"/>
              <a:gd name="connsiteX6" fmla="*/ 142919 w 1562986"/>
              <a:gd name="connsiteY6" fmla="*/ 0 h 54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2986" h="540430">
                <a:moveTo>
                  <a:pt x="142919" y="0"/>
                </a:moveTo>
                <a:lnTo>
                  <a:pt x="1420067" y="0"/>
                </a:lnTo>
                <a:cubicBezTo>
                  <a:pt x="1498999" y="0"/>
                  <a:pt x="1562986" y="63987"/>
                  <a:pt x="1562986" y="142919"/>
                </a:cubicBezTo>
                <a:lnTo>
                  <a:pt x="1562986" y="540430"/>
                </a:lnTo>
                <a:lnTo>
                  <a:pt x="0" y="540430"/>
                </a:lnTo>
                <a:lnTo>
                  <a:pt x="0" y="142919"/>
                </a:lnTo>
                <a:cubicBezTo>
                  <a:pt x="0" y="63987"/>
                  <a:pt x="63987" y="0"/>
                  <a:pt x="142919" y="0"/>
                </a:cubicBezTo>
                <a:close/>
              </a:path>
            </a:pathLst>
          </a:cu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High rating?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38C9754-50A4-49BD-B168-DEC326055130}"/>
              </a:ext>
            </a:extLst>
          </p:cNvPr>
          <p:cNvSpPr/>
          <p:nvPr/>
        </p:nvSpPr>
        <p:spPr>
          <a:xfrm>
            <a:off x="100744" y="1404456"/>
            <a:ext cx="2710189" cy="898477"/>
          </a:xfrm>
          <a:custGeom>
            <a:avLst/>
            <a:gdLst>
              <a:gd name="connsiteX0" fmla="*/ 142919 w 1562986"/>
              <a:gd name="connsiteY0" fmla="*/ 0 h 540430"/>
              <a:gd name="connsiteX1" fmla="*/ 1420067 w 1562986"/>
              <a:gd name="connsiteY1" fmla="*/ 0 h 540430"/>
              <a:gd name="connsiteX2" fmla="*/ 1562986 w 1562986"/>
              <a:gd name="connsiteY2" fmla="*/ 142919 h 540430"/>
              <a:gd name="connsiteX3" fmla="*/ 1562986 w 1562986"/>
              <a:gd name="connsiteY3" fmla="*/ 540430 h 540430"/>
              <a:gd name="connsiteX4" fmla="*/ 0 w 1562986"/>
              <a:gd name="connsiteY4" fmla="*/ 540430 h 540430"/>
              <a:gd name="connsiteX5" fmla="*/ 0 w 1562986"/>
              <a:gd name="connsiteY5" fmla="*/ 142919 h 540430"/>
              <a:gd name="connsiteX6" fmla="*/ 142919 w 1562986"/>
              <a:gd name="connsiteY6" fmla="*/ 0 h 54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2986" h="540430">
                <a:moveTo>
                  <a:pt x="142919" y="0"/>
                </a:moveTo>
                <a:lnTo>
                  <a:pt x="1420067" y="0"/>
                </a:lnTo>
                <a:cubicBezTo>
                  <a:pt x="1498999" y="0"/>
                  <a:pt x="1562986" y="63987"/>
                  <a:pt x="1562986" y="142919"/>
                </a:cubicBezTo>
                <a:lnTo>
                  <a:pt x="1562986" y="540430"/>
                </a:lnTo>
                <a:lnTo>
                  <a:pt x="0" y="540430"/>
                </a:lnTo>
                <a:lnTo>
                  <a:pt x="0" y="142919"/>
                </a:lnTo>
                <a:cubicBezTo>
                  <a:pt x="0" y="63987"/>
                  <a:pt x="63987" y="0"/>
                  <a:pt x="142919" y="0"/>
                </a:cubicBezTo>
                <a:close/>
              </a:path>
            </a:pathLst>
          </a:custGeom>
          <a:solidFill>
            <a:srgbClr val="FE4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Free/Pay to play?</a:t>
            </a:r>
          </a:p>
        </p:txBody>
      </p:sp>
    </p:spTree>
    <p:extLst>
      <p:ext uri="{BB962C8B-B14F-4D97-AF65-F5344CB8AC3E}">
        <p14:creationId xmlns:p14="http://schemas.microsoft.com/office/powerpoint/2010/main" val="31634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 animBg="1"/>
      <p:bldP spid="21" grpId="0" animBg="1"/>
      <p:bldP spid="25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B5A1E7D-C650-467B-B30E-93CFD420F3F8}"/>
              </a:ext>
            </a:extLst>
          </p:cNvPr>
          <p:cNvGrpSpPr>
            <a:grpSpLocks noChangeAspect="1"/>
          </p:cNvGrpSpPr>
          <p:nvPr/>
        </p:nvGrpSpPr>
        <p:grpSpPr>
          <a:xfrm>
            <a:off x="4052780" y="2214050"/>
            <a:ext cx="3404996" cy="3215960"/>
            <a:chOff x="335615" y="1028218"/>
            <a:chExt cx="5395334" cy="509579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C76F2BE-280D-4F94-8611-C62476606D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5615" y="1028218"/>
              <a:ext cx="5395334" cy="5095799"/>
              <a:chOff x="6330862" y="503694"/>
              <a:chExt cx="5395334" cy="5095799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FBD6EF3-6294-4BC0-BB3E-1E4F801220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0862" y="503694"/>
                <a:ext cx="5395334" cy="5095799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36DA200-2E48-46D4-B16B-44A1BB472F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1786" y="948473"/>
                <a:ext cx="4453485" cy="4206240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D38B788-EBBE-4DE8-B7D3-DD9D381C24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5921" y="1935281"/>
              <a:ext cx="3474720" cy="3281813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932AEC-7413-4F6F-A04C-EEA85305A360}"/>
              </a:ext>
            </a:extLst>
          </p:cNvPr>
          <p:cNvGrpSpPr>
            <a:grpSpLocks noChangeAspect="1"/>
          </p:cNvGrpSpPr>
          <p:nvPr/>
        </p:nvGrpSpPr>
        <p:grpSpPr>
          <a:xfrm>
            <a:off x="418423" y="2164425"/>
            <a:ext cx="3725864" cy="3265585"/>
            <a:chOff x="335615" y="1028218"/>
            <a:chExt cx="5395334" cy="509579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66E45AD-42F0-4240-B407-7A537478F3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5615" y="1028218"/>
              <a:ext cx="5395334" cy="5095799"/>
              <a:chOff x="6330862" y="503694"/>
              <a:chExt cx="5395334" cy="5095799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58C01C8-10A3-4C98-9BC3-F44706403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0862" y="503694"/>
                <a:ext cx="5395334" cy="5095799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143B3B4-2FA1-4CEF-B109-DE95B2E7D6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1786" y="948473"/>
                <a:ext cx="4453485" cy="4206240"/>
              </a:xfrm>
              <a:custGeom>
                <a:avLst/>
                <a:gdLst>
                  <a:gd name="connsiteX0" fmla="*/ 1462942 w 5395334"/>
                  <a:gd name="connsiteY0" fmla="*/ 0 h 5095799"/>
                  <a:gd name="connsiteX1" fmla="*/ 3984988 w 5395334"/>
                  <a:gd name="connsiteY1" fmla="*/ 0 h 5095799"/>
                  <a:gd name="connsiteX2" fmla="*/ 3985441 w 5395334"/>
                  <a:gd name="connsiteY2" fmla="*/ 92 h 5095799"/>
                  <a:gd name="connsiteX3" fmla="*/ 3986349 w 5395334"/>
                  <a:gd name="connsiteY3" fmla="*/ 0 h 5095799"/>
                  <a:gd name="connsiteX4" fmla="*/ 3992111 w 5395334"/>
                  <a:gd name="connsiteY4" fmla="*/ 871 h 5095799"/>
                  <a:gd name="connsiteX5" fmla="*/ 4000743 w 5395334"/>
                  <a:gd name="connsiteY5" fmla="*/ 1 h 5095799"/>
                  <a:gd name="connsiteX6" fmla="*/ 4158030 w 5395334"/>
                  <a:gd name="connsiteY6" fmla="*/ 74177 h 5095799"/>
                  <a:gd name="connsiteX7" fmla="*/ 4166080 w 5395334"/>
                  <a:gd name="connsiteY7" fmla="*/ 87444 h 5095799"/>
                  <a:gd name="connsiteX8" fmla="*/ 4186897 w 5395334"/>
                  <a:gd name="connsiteY8" fmla="*/ 105256 h 5095799"/>
                  <a:gd name="connsiteX9" fmla="*/ 4636731 w 5395334"/>
                  <a:gd name="connsiteY9" fmla="*/ 990052 h 5095799"/>
                  <a:gd name="connsiteX10" fmla="*/ 4637035 w 5395334"/>
                  <a:gd name="connsiteY10" fmla="*/ 993958 h 5095799"/>
                  <a:gd name="connsiteX11" fmla="*/ 5366099 w 5395334"/>
                  <a:gd name="connsiteY11" fmla="*/ 2424827 h 5095799"/>
                  <a:gd name="connsiteX12" fmla="*/ 5373320 w 5395334"/>
                  <a:gd name="connsiteY12" fmla="*/ 2450714 h 5095799"/>
                  <a:gd name="connsiteX13" fmla="*/ 5372392 w 5395334"/>
                  <a:gd name="connsiteY13" fmla="*/ 2458289 h 5095799"/>
                  <a:gd name="connsiteX14" fmla="*/ 5379316 w 5395334"/>
                  <a:gd name="connsiteY14" fmla="*/ 2468559 h 5095799"/>
                  <a:gd name="connsiteX15" fmla="*/ 5395334 w 5395334"/>
                  <a:gd name="connsiteY15" fmla="*/ 2547900 h 5095799"/>
                  <a:gd name="connsiteX16" fmla="*/ 5379316 w 5395334"/>
                  <a:gd name="connsiteY16" fmla="*/ 2627240 h 5095799"/>
                  <a:gd name="connsiteX17" fmla="*/ 5363764 w 5395334"/>
                  <a:gd name="connsiteY17" fmla="*/ 2650306 h 5095799"/>
                  <a:gd name="connsiteX18" fmla="*/ 5364107 w 5395334"/>
                  <a:gd name="connsiteY18" fmla="*/ 2653148 h 5095799"/>
                  <a:gd name="connsiteX19" fmla="*/ 5356836 w 5395334"/>
                  <a:gd name="connsiteY19" fmla="*/ 2679021 h 5095799"/>
                  <a:gd name="connsiteX20" fmla="*/ 4189123 w 5395334"/>
                  <a:gd name="connsiteY20" fmla="*/ 4959727 h 5095799"/>
                  <a:gd name="connsiteX21" fmla="*/ 4172383 w 5395334"/>
                  <a:gd name="connsiteY21" fmla="*/ 4980751 h 5095799"/>
                  <a:gd name="connsiteX22" fmla="*/ 4166445 w 5395334"/>
                  <a:gd name="connsiteY22" fmla="*/ 4984029 h 5095799"/>
                  <a:gd name="connsiteX23" fmla="*/ 4143637 w 5395334"/>
                  <a:gd name="connsiteY23" fmla="*/ 5021623 h 5095799"/>
                  <a:gd name="connsiteX24" fmla="*/ 3986349 w 5395334"/>
                  <a:gd name="connsiteY24" fmla="*/ 5095798 h 5095799"/>
                  <a:gd name="connsiteX25" fmla="*/ 3970285 w 5395334"/>
                  <a:gd name="connsiteY25" fmla="*/ 5094179 h 5095799"/>
                  <a:gd name="connsiteX26" fmla="*/ 3940417 w 5395334"/>
                  <a:gd name="connsiteY26" fmla="*/ 5094179 h 5095799"/>
                  <a:gd name="connsiteX27" fmla="*/ 3932392 w 5395334"/>
                  <a:gd name="connsiteY27" fmla="*/ 5095799 h 5095799"/>
                  <a:gd name="connsiteX28" fmla="*/ 1410346 w 5395334"/>
                  <a:gd name="connsiteY28" fmla="*/ 5095799 h 5095799"/>
                  <a:gd name="connsiteX29" fmla="*/ 1409893 w 5395334"/>
                  <a:gd name="connsiteY29" fmla="*/ 5095708 h 5095799"/>
                  <a:gd name="connsiteX30" fmla="*/ 1408985 w 5395334"/>
                  <a:gd name="connsiteY30" fmla="*/ 5095799 h 5095799"/>
                  <a:gd name="connsiteX31" fmla="*/ 1403223 w 5395334"/>
                  <a:gd name="connsiteY31" fmla="*/ 5094928 h 5095799"/>
                  <a:gd name="connsiteX32" fmla="*/ 1394591 w 5395334"/>
                  <a:gd name="connsiteY32" fmla="*/ 5095798 h 5095799"/>
                  <a:gd name="connsiteX33" fmla="*/ 1206778 w 5395334"/>
                  <a:gd name="connsiteY33" fmla="*/ 4971308 h 5095799"/>
                  <a:gd name="connsiteX34" fmla="*/ 1206697 w 5395334"/>
                  <a:gd name="connsiteY34" fmla="*/ 4970904 h 5095799"/>
                  <a:gd name="connsiteX35" fmla="*/ 1195395 w 5395334"/>
                  <a:gd name="connsiteY35" fmla="*/ 4961234 h 5095799"/>
                  <a:gd name="connsiteX36" fmla="*/ 838951 w 5395334"/>
                  <a:gd name="connsiteY36" fmla="*/ 4260131 h 5095799"/>
                  <a:gd name="connsiteX37" fmla="*/ 29235 w 5395334"/>
                  <a:gd name="connsiteY37" fmla="*/ 2670972 h 5095799"/>
                  <a:gd name="connsiteX38" fmla="*/ 22014 w 5395334"/>
                  <a:gd name="connsiteY38" fmla="*/ 2645085 h 5095799"/>
                  <a:gd name="connsiteX39" fmla="*/ 22942 w 5395334"/>
                  <a:gd name="connsiteY39" fmla="*/ 2637511 h 5095799"/>
                  <a:gd name="connsiteX40" fmla="*/ 16019 w 5395334"/>
                  <a:gd name="connsiteY40" fmla="*/ 2627240 h 5095799"/>
                  <a:gd name="connsiteX41" fmla="*/ 0 w 5395334"/>
                  <a:gd name="connsiteY41" fmla="*/ 2547900 h 5095799"/>
                  <a:gd name="connsiteX42" fmla="*/ 16019 w 5395334"/>
                  <a:gd name="connsiteY42" fmla="*/ 2468559 h 5095799"/>
                  <a:gd name="connsiteX43" fmla="*/ 31570 w 5395334"/>
                  <a:gd name="connsiteY43" fmla="*/ 2445493 h 5095799"/>
                  <a:gd name="connsiteX44" fmla="*/ 31227 w 5395334"/>
                  <a:gd name="connsiteY44" fmla="*/ 2442651 h 5095799"/>
                  <a:gd name="connsiteX45" fmla="*/ 38498 w 5395334"/>
                  <a:gd name="connsiteY45" fmla="*/ 2416779 h 5095799"/>
                  <a:gd name="connsiteX46" fmla="*/ 1206211 w 5395334"/>
                  <a:gd name="connsiteY46" fmla="*/ 136072 h 5095799"/>
                  <a:gd name="connsiteX47" fmla="*/ 1222951 w 5395334"/>
                  <a:gd name="connsiteY47" fmla="*/ 115048 h 5095799"/>
                  <a:gd name="connsiteX48" fmla="*/ 1228889 w 5395334"/>
                  <a:gd name="connsiteY48" fmla="*/ 111770 h 5095799"/>
                  <a:gd name="connsiteX49" fmla="*/ 1251698 w 5395334"/>
                  <a:gd name="connsiteY49" fmla="*/ 74176 h 5095799"/>
                  <a:gd name="connsiteX50" fmla="*/ 1408985 w 5395334"/>
                  <a:gd name="connsiteY50" fmla="*/ 1 h 5095799"/>
                  <a:gd name="connsiteX51" fmla="*/ 1425049 w 5395334"/>
                  <a:gd name="connsiteY51" fmla="*/ 1621 h 5095799"/>
                  <a:gd name="connsiteX52" fmla="*/ 1454917 w 5395334"/>
                  <a:gd name="connsiteY52" fmla="*/ 1621 h 509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395334" h="5095799">
                    <a:moveTo>
                      <a:pt x="1462942" y="0"/>
                    </a:moveTo>
                    <a:lnTo>
                      <a:pt x="3984988" y="0"/>
                    </a:lnTo>
                    <a:lnTo>
                      <a:pt x="3985441" y="92"/>
                    </a:lnTo>
                    <a:lnTo>
                      <a:pt x="3986349" y="0"/>
                    </a:lnTo>
                    <a:lnTo>
                      <a:pt x="3992111" y="871"/>
                    </a:lnTo>
                    <a:lnTo>
                      <a:pt x="4000743" y="1"/>
                    </a:lnTo>
                    <a:cubicBezTo>
                      <a:pt x="4064066" y="1"/>
                      <a:pt x="4120644" y="28876"/>
                      <a:pt x="4158030" y="74177"/>
                    </a:cubicBezTo>
                    <a:lnTo>
                      <a:pt x="4166080" y="87444"/>
                    </a:lnTo>
                    <a:lnTo>
                      <a:pt x="4186897" y="105256"/>
                    </a:lnTo>
                    <a:lnTo>
                      <a:pt x="4636731" y="990052"/>
                    </a:lnTo>
                    <a:lnTo>
                      <a:pt x="4637035" y="993958"/>
                    </a:lnTo>
                    <a:lnTo>
                      <a:pt x="5366099" y="2424827"/>
                    </a:lnTo>
                    <a:cubicBezTo>
                      <a:pt x="5370342" y="2433153"/>
                      <a:pt x="5372696" y="2441945"/>
                      <a:pt x="5373320" y="2450714"/>
                    </a:cubicBezTo>
                    <a:lnTo>
                      <a:pt x="5372392" y="2458289"/>
                    </a:lnTo>
                    <a:lnTo>
                      <a:pt x="5379316" y="2468559"/>
                    </a:lnTo>
                    <a:cubicBezTo>
                      <a:pt x="5389631" y="2492945"/>
                      <a:pt x="5395334" y="2519756"/>
                      <a:pt x="5395334" y="2547900"/>
                    </a:cubicBezTo>
                    <a:cubicBezTo>
                      <a:pt x="5395334" y="2576042"/>
                      <a:pt x="5389631" y="2602854"/>
                      <a:pt x="5379316" y="2627240"/>
                    </a:cubicBezTo>
                    <a:lnTo>
                      <a:pt x="5363764" y="2650306"/>
                    </a:lnTo>
                    <a:lnTo>
                      <a:pt x="5364107" y="2653148"/>
                    </a:lnTo>
                    <a:cubicBezTo>
                      <a:pt x="5363465" y="2661916"/>
                      <a:pt x="5361095" y="2670703"/>
                      <a:pt x="5356836" y="2679021"/>
                    </a:cubicBezTo>
                    <a:lnTo>
                      <a:pt x="4189123" y="4959727"/>
                    </a:lnTo>
                    <a:cubicBezTo>
                      <a:pt x="4184864" y="4968044"/>
                      <a:pt x="4179122" y="4975105"/>
                      <a:pt x="4172383" y="4980751"/>
                    </a:cubicBezTo>
                    <a:lnTo>
                      <a:pt x="4166445" y="4984029"/>
                    </a:lnTo>
                    <a:lnTo>
                      <a:pt x="4143637" y="5021623"/>
                    </a:lnTo>
                    <a:cubicBezTo>
                      <a:pt x="4106251" y="5066924"/>
                      <a:pt x="4049673" y="5095798"/>
                      <a:pt x="3986349" y="5095798"/>
                    </a:cubicBezTo>
                    <a:lnTo>
                      <a:pt x="3970285" y="5094179"/>
                    </a:lnTo>
                    <a:lnTo>
                      <a:pt x="3940417" y="5094179"/>
                    </a:lnTo>
                    <a:lnTo>
                      <a:pt x="3932392" y="5095799"/>
                    </a:lnTo>
                    <a:lnTo>
                      <a:pt x="1410346" y="5095799"/>
                    </a:lnTo>
                    <a:lnTo>
                      <a:pt x="1409893" y="5095708"/>
                    </a:lnTo>
                    <a:lnTo>
                      <a:pt x="1408985" y="5095799"/>
                    </a:lnTo>
                    <a:lnTo>
                      <a:pt x="1403223" y="5094928"/>
                    </a:lnTo>
                    <a:lnTo>
                      <a:pt x="1394591" y="5095798"/>
                    </a:lnTo>
                    <a:cubicBezTo>
                      <a:pt x="1310161" y="5095798"/>
                      <a:pt x="1237720" y="5044466"/>
                      <a:pt x="1206778" y="4971308"/>
                    </a:cubicBezTo>
                    <a:lnTo>
                      <a:pt x="1206697" y="4970904"/>
                    </a:lnTo>
                    <a:lnTo>
                      <a:pt x="1195395" y="4961234"/>
                    </a:lnTo>
                    <a:lnTo>
                      <a:pt x="838951" y="4260131"/>
                    </a:lnTo>
                    <a:lnTo>
                      <a:pt x="29235" y="2670972"/>
                    </a:lnTo>
                    <a:cubicBezTo>
                      <a:pt x="24992" y="2662646"/>
                      <a:pt x="22638" y="2653855"/>
                      <a:pt x="22014" y="2645085"/>
                    </a:cubicBezTo>
                    <a:lnTo>
                      <a:pt x="22942" y="2637511"/>
                    </a:lnTo>
                    <a:lnTo>
                      <a:pt x="16019" y="2627240"/>
                    </a:lnTo>
                    <a:cubicBezTo>
                      <a:pt x="5703" y="2602854"/>
                      <a:pt x="0" y="2576044"/>
                      <a:pt x="0" y="2547900"/>
                    </a:cubicBezTo>
                    <a:cubicBezTo>
                      <a:pt x="0" y="2519757"/>
                      <a:pt x="5703" y="2492945"/>
                      <a:pt x="16019" y="2468559"/>
                    </a:cubicBezTo>
                    <a:lnTo>
                      <a:pt x="31570" y="2445493"/>
                    </a:lnTo>
                    <a:lnTo>
                      <a:pt x="31227" y="2442651"/>
                    </a:lnTo>
                    <a:cubicBezTo>
                      <a:pt x="31869" y="2433883"/>
                      <a:pt x="34240" y="2425097"/>
                      <a:pt x="38498" y="2416779"/>
                    </a:cubicBezTo>
                    <a:lnTo>
                      <a:pt x="1206211" y="136072"/>
                    </a:lnTo>
                    <a:cubicBezTo>
                      <a:pt x="1210470" y="127755"/>
                      <a:pt x="1216212" y="120694"/>
                      <a:pt x="1222951" y="115048"/>
                    </a:cubicBezTo>
                    <a:lnTo>
                      <a:pt x="1228889" y="111770"/>
                    </a:lnTo>
                    <a:lnTo>
                      <a:pt x="1251698" y="74176"/>
                    </a:lnTo>
                    <a:cubicBezTo>
                      <a:pt x="1289084" y="28876"/>
                      <a:pt x="1345662" y="1"/>
                      <a:pt x="1408985" y="1"/>
                    </a:cubicBezTo>
                    <a:lnTo>
                      <a:pt x="1425049" y="1621"/>
                    </a:lnTo>
                    <a:lnTo>
                      <a:pt x="1454917" y="1621"/>
                    </a:lnTo>
                    <a:close/>
                  </a:path>
                </a:pathLst>
              </a:custGeom>
              <a:solidFill>
                <a:srgbClr val="5C9AD3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A15805A-B73A-4181-A376-34A4DC6AB5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5921" y="1935281"/>
              <a:ext cx="3474720" cy="3281813"/>
            </a:xfrm>
            <a:custGeom>
              <a:avLst/>
              <a:gdLst>
                <a:gd name="connsiteX0" fmla="*/ 1462942 w 5395334"/>
                <a:gd name="connsiteY0" fmla="*/ 0 h 5095799"/>
                <a:gd name="connsiteX1" fmla="*/ 3984988 w 5395334"/>
                <a:gd name="connsiteY1" fmla="*/ 0 h 5095799"/>
                <a:gd name="connsiteX2" fmla="*/ 3985441 w 5395334"/>
                <a:gd name="connsiteY2" fmla="*/ 92 h 5095799"/>
                <a:gd name="connsiteX3" fmla="*/ 3986349 w 5395334"/>
                <a:gd name="connsiteY3" fmla="*/ 0 h 5095799"/>
                <a:gd name="connsiteX4" fmla="*/ 3992111 w 5395334"/>
                <a:gd name="connsiteY4" fmla="*/ 871 h 5095799"/>
                <a:gd name="connsiteX5" fmla="*/ 4000743 w 5395334"/>
                <a:gd name="connsiteY5" fmla="*/ 1 h 5095799"/>
                <a:gd name="connsiteX6" fmla="*/ 4158030 w 5395334"/>
                <a:gd name="connsiteY6" fmla="*/ 74177 h 5095799"/>
                <a:gd name="connsiteX7" fmla="*/ 4166080 w 5395334"/>
                <a:gd name="connsiteY7" fmla="*/ 87444 h 5095799"/>
                <a:gd name="connsiteX8" fmla="*/ 4186897 w 5395334"/>
                <a:gd name="connsiteY8" fmla="*/ 105256 h 5095799"/>
                <a:gd name="connsiteX9" fmla="*/ 4636731 w 5395334"/>
                <a:gd name="connsiteY9" fmla="*/ 990052 h 5095799"/>
                <a:gd name="connsiteX10" fmla="*/ 4637035 w 5395334"/>
                <a:gd name="connsiteY10" fmla="*/ 993958 h 5095799"/>
                <a:gd name="connsiteX11" fmla="*/ 5366099 w 5395334"/>
                <a:gd name="connsiteY11" fmla="*/ 2424827 h 5095799"/>
                <a:gd name="connsiteX12" fmla="*/ 5373320 w 5395334"/>
                <a:gd name="connsiteY12" fmla="*/ 2450714 h 5095799"/>
                <a:gd name="connsiteX13" fmla="*/ 5372392 w 5395334"/>
                <a:gd name="connsiteY13" fmla="*/ 2458289 h 5095799"/>
                <a:gd name="connsiteX14" fmla="*/ 5379316 w 5395334"/>
                <a:gd name="connsiteY14" fmla="*/ 2468559 h 5095799"/>
                <a:gd name="connsiteX15" fmla="*/ 5395334 w 5395334"/>
                <a:gd name="connsiteY15" fmla="*/ 2547900 h 5095799"/>
                <a:gd name="connsiteX16" fmla="*/ 5379316 w 5395334"/>
                <a:gd name="connsiteY16" fmla="*/ 2627240 h 5095799"/>
                <a:gd name="connsiteX17" fmla="*/ 5363764 w 5395334"/>
                <a:gd name="connsiteY17" fmla="*/ 2650306 h 5095799"/>
                <a:gd name="connsiteX18" fmla="*/ 5364107 w 5395334"/>
                <a:gd name="connsiteY18" fmla="*/ 2653148 h 5095799"/>
                <a:gd name="connsiteX19" fmla="*/ 5356836 w 5395334"/>
                <a:gd name="connsiteY19" fmla="*/ 2679021 h 5095799"/>
                <a:gd name="connsiteX20" fmla="*/ 4189123 w 5395334"/>
                <a:gd name="connsiteY20" fmla="*/ 4959727 h 5095799"/>
                <a:gd name="connsiteX21" fmla="*/ 4172383 w 5395334"/>
                <a:gd name="connsiteY21" fmla="*/ 4980751 h 5095799"/>
                <a:gd name="connsiteX22" fmla="*/ 4166445 w 5395334"/>
                <a:gd name="connsiteY22" fmla="*/ 4984029 h 5095799"/>
                <a:gd name="connsiteX23" fmla="*/ 4143637 w 5395334"/>
                <a:gd name="connsiteY23" fmla="*/ 5021623 h 5095799"/>
                <a:gd name="connsiteX24" fmla="*/ 3986349 w 5395334"/>
                <a:gd name="connsiteY24" fmla="*/ 5095798 h 5095799"/>
                <a:gd name="connsiteX25" fmla="*/ 3970285 w 5395334"/>
                <a:gd name="connsiteY25" fmla="*/ 5094179 h 5095799"/>
                <a:gd name="connsiteX26" fmla="*/ 3940417 w 5395334"/>
                <a:gd name="connsiteY26" fmla="*/ 5094179 h 5095799"/>
                <a:gd name="connsiteX27" fmla="*/ 3932392 w 5395334"/>
                <a:gd name="connsiteY27" fmla="*/ 5095799 h 5095799"/>
                <a:gd name="connsiteX28" fmla="*/ 1410346 w 5395334"/>
                <a:gd name="connsiteY28" fmla="*/ 5095799 h 5095799"/>
                <a:gd name="connsiteX29" fmla="*/ 1409893 w 5395334"/>
                <a:gd name="connsiteY29" fmla="*/ 5095708 h 5095799"/>
                <a:gd name="connsiteX30" fmla="*/ 1408985 w 5395334"/>
                <a:gd name="connsiteY30" fmla="*/ 5095799 h 5095799"/>
                <a:gd name="connsiteX31" fmla="*/ 1403223 w 5395334"/>
                <a:gd name="connsiteY31" fmla="*/ 5094928 h 5095799"/>
                <a:gd name="connsiteX32" fmla="*/ 1394591 w 5395334"/>
                <a:gd name="connsiteY32" fmla="*/ 5095798 h 5095799"/>
                <a:gd name="connsiteX33" fmla="*/ 1206778 w 5395334"/>
                <a:gd name="connsiteY33" fmla="*/ 4971308 h 5095799"/>
                <a:gd name="connsiteX34" fmla="*/ 1206697 w 5395334"/>
                <a:gd name="connsiteY34" fmla="*/ 4970904 h 5095799"/>
                <a:gd name="connsiteX35" fmla="*/ 1195395 w 5395334"/>
                <a:gd name="connsiteY35" fmla="*/ 4961234 h 5095799"/>
                <a:gd name="connsiteX36" fmla="*/ 838951 w 5395334"/>
                <a:gd name="connsiteY36" fmla="*/ 4260131 h 5095799"/>
                <a:gd name="connsiteX37" fmla="*/ 29235 w 5395334"/>
                <a:gd name="connsiteY37" fmla="*/ 2670972 h 5095799"/>
                <a:gd name="connsiteX38" fmla="*/ 22014 w 5395334"/>
                <a:gd name="connsiteY38" fmla="*/ 2645085 h 5095799"/>
                <a:gd name="connsiteX39" fmla="*/ 22942 w 5395334"/>
                <a:gd name="connsiteY39" fmla="*/ 2637511 h 5095799"/>
                <a:gd name="connsiteX40" fmla="*/ 16019 w 5395334"/>
                <a:gd name="connsiteY40" fmla="*/ 2627240 h 5095799"/>
                <a:gd name="connsiteX41" fmla="*/ 0 w 5395334"/>
                <a:gd name="connsiteY41" fmla="*/ 2547900 h 5095799"/>
                <a:gd name="connsiteX42" fmla="*/ 16019 w 5395334"/>
                <a:gd name="connsiteY42" fmla="*/ 2468559 h 5095799"/>
                <a:gd name="connsiteX43" fmla="*/ 31570 w 5395334"/>
                <a:gd name="connsiteY43" fmla="*/ 2445493 h 5095799"/>
                <a:gd name="connsiteX44" fmla="*/ 31227 w 5395334"/>
                <a:gd name="connsiteY44" fmla="*/ 2442651 h 5095799"/>
                <a:gd name="connsiteX45" fmla="*/ 38498 w 5395334"/>
                <a:gd name="connsiteY45" fmla="*/ 2416779 h 5095799"/>
                <a:gd name="connsiteX46" fmla="*/ 1206211 w 5395334"/>
                <a:gd name="connsiteY46" fmla="*/ 136072 h 5095799"/>
                <a:gd name="connsiteX47" fmla="*/ 1222951 w 5395334"/>
                <a:gd name="connsiteY47" fmla="*/ 115048 h 5095799"/>
                <a:gd name="connsiteX48" fmla="*/ 1228889 w 5395334"/>
                <a:gd name="connsiteY48" fmla="*/ 111770 h 5095799"/>
                <a:gd name="connsiteX49" fmla="*/ 1251698 w 5395334"/>
                <a:gd name="connsiteY49" fmla="*/ 74176 h 5095799"/>
                <a:gd name="connsiteX50" fmla="*/ 1408985 w 5395334"/>
                <a:gd name="connsiteY50" fmla="*/ 1 h 5095799"/>
                <a:gd name="connsiteX51" fmla="*/ 1425049 w 5395334"/>
                <a:gd name="connsiteY51" fmla="*/ 1621 h 5095799"/>
                <a:gd name="connsiteX52" fmla="*/ 1454917 w 5395334"/>
                <a:gd name="connsiteY52" fmla="*/ 1621 h 50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395334" h="5095799">
                  <a:moveTo>
                    <a:pt x="1462942" y="0"/>
                  </a:moveTo>
                  <a:lnTo>
                    <a:pt x="3984988" y="0"/>
                  </a:lnTo>
                  <a:lnTo>
                    <a:pt x="3985441" y="92"/>
                  </a:lnTo>
                  <a:lnTo>
                    <a:pt x="3986349" y="0"/>
                  </a:lnTo>
                  <a:lnTo>
                    <a:pt x="3992111" y="871"/>
                  </a:lnTo>
                  <a:lnTo>
                    <a:pt x="4000743" y="1"/>
                  </a:lnTo>
                  <a:cubicBezTo>
                    <a:pt x="4064066" y="1"/>
                    <a:pt x="4120644" y="28876"/>
                    <a:pt x="4158030" y="74177"/>
                  </a:cubicBezTo>
                  <a:lnTo>
                    <a:pt x="4166080" y="87444"/>
                  </a:lnTo>
                  <a:lnTo>
                    <a:pt x="4186897" y="105256"/>
                  </a:lnTo>
                  <a:lnTo>
                    <a:pt x="4636731" y="990052"/>
                  </a:lnTo>
                  <a:lnTo>
                    <a:pt x="4637035" y="993958"/>
                  </a:lnTo>
                  <a:lnTo>
                    <a:pt x="5366099" y="2424827"/>
                  </a:lnTo>
                  <a:cubicBezTo>
                    <a:pt x="5370342" y="2433153"/>
                    <a:pt x="5372696" y="2441945"/>
                    <a:pt x="5373320" y="2450714"/>
                  </a:cubicBezTo>
                  <a:lnTo>
                    <a:pt x="5372392" y="2458289"/>
                  </a:lnTo>
                  <a:lnTo>
                    <a:pt x="5379316" y="2468559"/>
                  </a:lnTo>
                  <a:cubicBezTo>
                    <a:pt x="5389631" y="2492945"/>
                    <a:pt x="5395334" y="2519756"/>
                    <a:pt x="5395334" y="2547900"/>
                  </a:cubicBezTo>
                  <a:cubicBezTo>
                    <a:pt x="5395334" y="2576042"/>
                    <a:pt x="5389631" y="2602854"/>
                    <a:pt x="5379316" y="2627240"/>
                  </a:cubicBezTo>
                  <a:lnTo>
                    <a:pt x="5363764" y="2650306"/>
                  </a:lnTo>
                  <a:lnTo>
                    <a:pt x="5364107" y="2653148"/>
                  </a:lnTo>
                  <a:cubicBezTo>
                    <a:pt x="5363465" y="2661916"/>
                    <a:pt x="5361095" y="2670703"/>
                    <a:pt x="5356836" y="2679021"/>
                  </a:cubicBezTo>
                  <a:lnTo>
                    <a:pt x="4189123" y="4959727"/>
                  </a:lnTo>
                  <a:cubicBezTo>
                    <a:pt x="4184864" y="4968044"/>
                    <a:pt x="4179122" y="4975105"/>
                    <a:pt x="4172383" y="4980751"/>
                  </a:cubicBezTo>
                  <a:lnTo>
                    <a:pt x="4166445" y="4984029"/>
                  </a:lnTo>
                  <a:lnTo>
                    <a:pt x="4143637" y="5021623"/>
                  </a:lnTo>
                  <a:cubicBezTo>
                    <a:pt x="4106251" y="5066924"/>
                    <a:pt x="4049673" y="5095798"/>
                    <a:pt x="3986349" y="5095798"/>
                  </a:cubicBezTo>
                  <a:lnTo>
                    <a:pt x="3970285" y="5094179"/>
                  </a:lnTo>
                  <a:lnTo>
                    <a:pt x="3940417" y="5094179"/>
                  </a:lnTo>
                  <a:lnTo>
                    <a:pt x="3932392" y="5095799"/>
                  </a:lnTo>
                  <a:lnTo>
                    <a:pt x="1410346" y="5095799"/>
                  </a:lnTo>
                  <a:lnTo>
                    <a:pt x="1409893" y="5095708"/>
                  </a:lnTo>
                  <a:lnTo>
                    <a:pt x="1408985" y="5095799"/>
                  </a:lnTo>
                  <a:lnTo>
                    <a:pt x="1403223" y="5094928"/>
                  </a:lnTo>
                  <a:lnTo>
                    <a:pt x="1394591" y="5095798"/>
                  </a:lnTo>
                  <a:cubicBezTo>
                    <a:pt x="1310161" y="5095798"/>
                    <a:pt x="1237720" y="5044466"/>
                    <a:pt x="1206778" y="4971308"/>
                  </a:cubicBezTo>
                  <a:lnTo>
                    <a:pt x="1206697" y="4970904"/>
                  </a:lnTo>
                  <a:lnTo>
                    <a:pt x="1195395" y="4961234"/>
                  </a:lnTo>
                  <a:lnTo>
                    <a:pt x="838951" y="4260131"/>
                  </a:lnTo>
                  <a:lnTo>
                    <a:pt x="29235" y="2670972"/>
                  </a:lnTo>
                  <a:cubicBezTo>
                    <a:pt x="24992" y="2662646"/>
                    <a:pt x="22638" y="2653855"/>
                    <a:pt x="22014" y="2645085"/>
                  </a:cubicBezTo>
                  <a:lnTo>
                    <a:pt x="22942" y="2637511"/>
                  </a:lnTo>
                  <a:lnTo>
                    <a:pt x="16019" y="2627240"/>
                  </a:lnTo>
                  <a:cubicBezTo>
                    <a:pt x="5703" y="2602854"/>
                    <a:pt x="0" y="2576044"/>
                    <a:pt x="0" y="2547900"/>
                  </a:cubicBezTo>
                  <a:cubicBezTo>
                    <a:pt x="0" y="2519757"/>
                    <a:pt x="5703" y="2492945"/>
                    <a:pt x="16019" y="2468559"/>
                  </a:cubicBezTo>
                  <a:lnTo>
                    <a:pt x="31570" y="2445493"/>
                  </a:lnTo>
                  <a:lnTo>
                    <a:pt x="31227" y="2442651"/>
                  </a:lnTo>
                  <a:cubicBezTo>
                    <a:pt x="31869" y="2433883"/>
                    <a:pt x="34240" y="2425097"/>
                    <a:pt x="38498" y="2416779"/>
                  </a:cubicBezTo>
                  <a:lnTo>
                    <a:pt x="1206211" y="136072"/>
                  </a:lnTo>
                  <a:cubicBezTo>
                    <a:pt x="1210470" y="127755"/>
                    <a:pt x="1216212" y="120694"/>
                    <a:pt x="1222951" y="115048"/>
                  </a:cubicBezTo>
                  <a:lnTo>
                    <a:pt x="1228889" y="111770"/>
                  </a:lnTo>
                  <a:lnTo>
                    <a:pt x="1251698" y="74176"/>
                  </a:lnTo>
                  <a:cubicBezTo>
                    <a:pt x="1289084" y="28876"/>
                    <a:pt x="1345662" y="1"/>
                    <a:pt x="1408985" y="1"/>
                  </a:cubicBezTo>
                  <a:lnTo>
                    <a:pt x="1425049" y="1621"/>
                  </a:lnTo>
                  <a:lnTo>
                    <a:pt x="1454917" y="1621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6A25A37-462C-4861-BE64-F11EF09347E8}"/>
              </a:ext>
            </a:extLst>
          </p:cNvPr>
          <p:cNvSpPr txBox="1"/>
          <p:nvPr/>
        </p:nvSpPr>
        <p:spPr>
          <a:xfrm>
            <a:off x="418423" y="301948"/>
            <a:ext cx="7296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Samples after data cleaning</a:t>
            </a:r>
          </a:p>
        </p:txBody>
      </p:sp>
      <p:sp>
        <p:nvSpPr>
          <p:cNvPr id="94" name="Text Box 10">
            <a:extLst>
              <a:ext uri="{FF2B5EF4-FFF2-40B4-BE49-F238E27FC236}">
                <a16:creationId xmlns:a16="http://schemas.microsoft.com/office/drawing/2014/main" id="{4163B7DA-B1E1-4128-99FF-AACA084C7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490" y="3243925"/>
            <a:ext cx="1744133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Sample Size: 808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Unique games  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70230-CA7A-CB40-AE4F-0C35491A9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183" y="1095805"/>
            <a:ext cx="3619500" cy="113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B9A040-E179-AB48-A709-C2DF6B142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1121205"/>
            <a:ext cx="3644900" cy="1079500"/>
          </a:xfrm>
          <a:prstGeom prst="rect">
            <a:avLst/>
          </a:prstGeom>
        </p:spPr>
      </p:pic>
      <p:sp>
        <p:nvSpPr>
          <p:cNvPr id="72" name="Text Box 10">
            <a:extLst>
              <a:ext uri="{FF2B5EF4-FFF2-40B4-BE49-F238E27FC236}">
                <a16:creationId xmlns:a16="http://schemas.microsoft.com/office/drawing/2014/main" id="{D4BBA517-4825-364D-A77A-3431EE586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094" y="3243924"/>
            <a:ext cx="1744133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Sample Size: 729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Unique games  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A91F6A-D6F2-CF44-B5AF-26BA1628FD3E}"/>
              </a:ext>
            </a:extLst>
          </p:cNvPr>
          <p:cNvSpPr/>
          <p:nvPr/>
        </p:nvSpPr>
        <p:spPr>
          <a:xfrm>
            <a:off x="3252108" y="3567089"/>
            <a:ext cx="1646986" cy="1323439"/>
          </a:xfrm>
          <a:prstGeom prst="rect">
            <a:avLst/>
          </a:prstGeom>
          <a:solidFill>
            <a:srgbClr val="0E0F1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723 Same Games in both platform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4EF9AA9-0D3A-DC40-9A6C-C060E5415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839487"/>
              </p:ext>
            </p:extLst>
          </p:nvPr>
        </p:nvGraphicFramePr>
        <p:xfrm>
          <a:off x="7714433" y="1133730"/>
          <a:ext cx="4350731" cy="4669381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774788">
                  <a:extLst>
                    <a:ext uri="{9D8B030D-6E8A-4147-A177-3AD203B41FA5}">
                      <a16:colId xmlns:a16="http://schemas.microsoft.com/office/drawing/2014/main" val="2395442176"/>
                    </a:ext>
                  </a:extLst>
                </a:gridCol>
                <a:gridCol w="1370778">
                  <a:extLst>
                    <a:ext uri="{9D8B030D-6E8A-4147-A177-3AD203B41FA5}">
                      <a16:colId xmlns:a16="http://schemas.microsoft.com/office/drawing/2014/main" val="1412555257"/>
                    </a:ext>
                  </a:extLst>
                </a:gridCol>
                <a:gridCol w="1370778">
                  <a:extLst>
                    <a:ext uri="{9D8B030D-6E8A-4147-A177-3AD203B41FA5}">
                      <a16:colId xmlns:a16="http://schemas.microsoft.com/office/drawing/2014/main" val="3481403126"/>
                    </a:ext>
                  </a:extLst>
                </a:gridCol>
                <a:gridCol w="834387">
                  <a:extLst>
                    <a:ext uri="{9D8B030D-6E8A-4147-A177-3AD203B41FA5}">
                      <a16:colId xmlns:a16="http://schemas.microsoft.com/office/drawing/2014/main" val="2408871993"/>
                    </a:ext>
                  </a:extLst>
                </a:gridCol>
              </a:tblGrid>
              <a:tr h="51390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June </a:t>
                      </a:r>
                    </a:p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Revenue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June</a:t>
                      </a:r>
                    </a:p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Downloads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Overall</a:t>
                      </a:r>
                    </a:p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Rating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29151381"/>
                  </a:ext>
                </a:extLst>
              </a:tr>
              <a:tr h="51390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counts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3,110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3,110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3,110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99342572"/>
                  </a:ext>
                </a:extLst>
              </a:tr>
              <a:tr h="51390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mean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$704,568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633,424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4.37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8238060"/>
                  </a:ext>
                </a:extLst>
              </a:tr>
              <a:tr h="51390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std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$2,535,866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1,921,512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0.41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0059346"/>
                  </a:ext>
                </a:extLst>
              </a:tr>
              <a:tr h="51390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$5,000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5,000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1.00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34411508"/>
                  </a:ext>
                </a:extLst>
              </a:tr>
              <a:tr h="51390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$5,000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5,000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4.24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65787845"/>
                  </a:ext>
                </a:extLst>
              </a:tr>
              <a:tr h="51390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$20,000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70,000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4.50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34216048"/>
                  </a:ext>
                </a:extLst>
              </a:tr>
              <a:tr h="51390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$300,000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400,000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4.52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23508715"/>
                  </a:ext>
                </a:extLst>
              </a:tr>
              <a:tr h="51390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max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$34,000,000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27,000,000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5.00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3448518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E73EF5-FB67-F14B-AF16-72EC836A9F27}"/>
              </a:ext>
            </a:extLst>
          </p:cNvPr>
          <p:cNvSpPr txBox="1"/>
          <p:nvPr/>
        </p:nvSpPr>
        <p:spPr>
          <a:xfrm>
            <a:off x="2485577" y="5703520"/>
            <a:ext cx="3317420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Total sample size = 2,983</a:t>
            </a:r>
          </a:p>
        </p:txBody>
      </p:sp>
    </p:spTree>
    <p:extLst>
      <p:ext uri="{BB962C8B-B14F-4D97-AF65-F5344CB8AC3E}">
        <p14:creationId xmlns:p14="http://schemas.microsoft.com/office/powerpoint/2010/main" val="412767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94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 96"/>
          <p:cNvSpPr/>
          <p:nvPr/>
        </p:nvSpPr>
        <p:spPr>
          <a:xfrm>
            <a:off x="3007326" y="1363016"/>
            <a:ext cx="739919" cy="980967"/>
          </a:xfrm>
          <a:custGeom>
            <a:avLst/>
            <a:gdLst>
              <a:gd name="connsiteX0" fmla="*/ 0 w 2032000"/>
              <a:gd name="connsiteY0" fmla="*/ 1354666 h 1354666"/>
              <a:gd name="connsiteX1" fmla="*/ 1016000 w 2032000"/>
              <a:gd name="connsiteY1" fmla="*/ 0 h 1354666"/>
              <a:gd name="connsiteX2" fmla="*/ 1016000 w 2032000"/>
              <a:gd name="connsiteY2" fmla="*/ 0 h 1354666"/>
              <a:gd name="connsiteX3" fmla="*/ 2032000 w 2032000"/>
              <a:gd name="connsiteY3" fmla="*/ 1354666 h 1354666"/>
              <a:gd name="connsiteX4" fmla="*/ 0 w 2032000"/>
              <a:gd name="connsiteY4" fmla="*/ 1354666 h 135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1354666">
                <a:moveTo>
                  <a:pt x="0" y="1354666"/>
                </a:moveTo>
                <a:lnTo>
                  <a:pt x="1016000" y="0"/>
                </a:lnTo>
                <a:lnTo>
                  <a:pt x="1016000" y="0"/>
                </a:lnTo>
                <a:lnTo>
                  <a:pt x="2032000" y="1354666"/>
                </a:lnTo>
                <a:lnTo>
                  <a:pt x="0" y="1354666"/>
                </a:lnTo>
                <a:close/>
              </a:path>
            </a:pathLst>
          </a:custGeom>
          <a:solidFill>
            <a:srgbClr val="FF2B2A"/>
          </a:solidFill>
          <a:ln>
            <a:solidFill>
              <a:schemeClr val="bg1">
                <a:alpha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03293" tIns="103293" rIns="103293" bIns="103293" numCol="1" spcCol="1270" anchor="ctr" anchorCtr="0">
            <a:noAutofit/>
          </a:bodyPr>
          <a:lstStyle/>
          <a:p>
            <a:pPr algn="ctr" defTabSz="361517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67" b="1" dirty="0"/>
              <a:t>10m Club:</a:t>
            </a:r>
          </a:p>
          <a:p>
            <a:pPr algn="ctr" defTabSz="361517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67" b="1" dirty="0"/>
              <a:t>36 (1.2%)</a:t>
            </a:r>
          </a:p>
        </p:txBody>
      </p:sp>
      <p:sp>
        <p:nvSpPr>
          <p:cNvPr id="98" name="Freeform 97"/>
          <p:cNvSpPr/>
          <p:nvPr/>
        </p:nvSpPr>
        <p:spPr>
          <a:xfrm>
            <a:off x="2551828" y="2442805"/>
            <a:ext cx="1650917" cy="731412"/>
          </a:xfrm>
          <a:custGeom>
            <a:avLst/>
            <a:gdLst>
              <a:gd name="connsiteX0" fmla="*/ 0 w 4064000"/>
              <a:gd name="connsiteY0" fmla="*/ 1354666 h 1354666"/>
              <a:gd name="connsiteX1" fmla="*/ 1016000 w 4064000"/>
              <a:gd name="connsiteY1" fmla="*/ 0 h 1354666"/>
              <a:gd name="connsiteX2" fmla="*/ 3048000 w 4064000"/>
              <a:gd name="connsiteY2" fmla="*/ 0 h 1354666"/>
              <a:gd name="connsiteX3" fmla="*/ 4064000 w 4064000"/>
              <a:gd name="connsiteY3" fmla="*/ 1354666 h 1354666"/>
              <a:gd name="connsiteX4" fmla="*/ 0 w 4064000"/>
              <a:gd name="connsiteY4" fmla="*/ 1354666 h 135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4000" h="1354666">
                <a:moveTo>
                  <a:pt x="0" y="1354666"/>
                </a:moveTo>
                <a:lnTo>
                  <a:pt x="1016000" y="0"/>
                </a:lnTo>
                <a:lnTo>
                  <a:pt x="3048000" y="0"/>
                </a:lnTo>
                <a:lnTo>
                  <a:pt x="4064000" y="1354666"/>
                </a:lnTo>
                <a:lnTo>
                  <a:pt x="0" y="1354666"/>
                </a:lnTo>
                <a:close/>
              </a:path>
            </a:pathLst>
          </a:custGeom>
          <a:solidFill>
            <a:srgbClr val="5C9AD3"/>
          </a:solidFill>
          <a:ln>
            <a:solidFill>
              <a:schemeClr val="bg1">
                <a:alpha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058333" tIns="110067" rIns="1058333" bIns="110067" numCol="1" spcCol="1270" anchor="ctr" anchorCtr="0">
            <a:noAutofit/>
          </a:bodyPr>
          <a:lstStyle/>
          <a:p>
            <a:pPr algn="ctr" defTabSz="385223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/>
              <a:t>1m Club:</a:t>
            </a:r>
          </a:p>
          <a:p>
            <a:pPr algn="ctr" defTabSz="385223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/>
              <a:t>310 (10.4%)</a:t>
            </a:r>
          </a:p>
        </p:txBody>
      </p:sp>
      <p:sp>
        <p:nvSpPr>
          <p:cNvPr id="100" name="Freeform 99"/>
          <p:cNvSpPr/>
          <p:nvPr/>
        </p:nvSpPr>
        <p:spPr>
          <a:xfrm>
            <a:off x="2094674" y="3273039"/>
            <a:ext cx="2599765" cy="766812"/>
          </a:xfrm>
          <a:custGeom>
            <a:avLst/>
            <a:gdLst>
              <a:gd name="connsiteX0" fmla="*/ 0 w 6096000"/>
              <a:gd name="connsiteY0" fmla="*/ 1354666 h 1354666"/>
              <a:gd name="connsiteX1" fmla="*/ 1016000 w 6096000"/>
              <a:gd name="connsiteY1" fmla="*/ 0 h 1354666"/>
              <a:gd name="connsiteX2" fmla="*/ 5080000 w 6096000"/>
              <a:gd name="connsiteY2" fmla="*/ 0 h 1354666"/>
              <a:gd name="connsiteX3" fmla="*/ 6096000 w 6096000"/>
              <a:gd name="connsiteY3" fmla="*/ 1354666 h 1354666"/>
              <a:gd name="connsiteX4" fmla="*/ 0 w 6096000"/>
              <a:gd name="connsiteY4" fmla="*/ 1354666 h 1354666"/>
              <a:gd name="connsiteX0" fmla="*/ 0 w 6013061"/>
              <a:gd name="connsiteY0" fmla="*/ 1387098 h 1387098"/>
              <a:gd name="connsiteX1" fmla="*/ 933061 w 6013061"/>
              <a:gd name="connsiteY1" fmla="*/ 0 h 1387098"/>
              <a:gd name="connsiteX2" fmla="*/ 4997061 w 6013061"/>
              <a:gd name="connsiteY2" fmla="*/ 0 h 1387098"/>
              <a:gd name="connsiteX3" fmla="*/ 6013061 w 6013061"/>
              <a:gd name="connsiteY3" fmla="*/ 1354666 h 1387098"/>
              <a:gd name="connsiteX4" fmla="*/ 0 w 6013061"/>
              <a:gd name="connsiteY4" fmla="*/ 1387098 h 138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3061" h="1387098">
                <a:moveTo>
                  <a:pt x="0" y="1387098"/>
                </a:moveTo>
                <a:lnTo>
                  <a:pt x="933061" y="0"/>
                </a:lnTo>
                <a:lnTo>
                  <a:pt x="4997061" y="0"/>
                </a:lnTo>
                <a:lnTo>
                  <a:pt x="6013061" y="1354666"/>
                </a:lnTo>
                <a:lnTo>
                  <a:pt x="0" y="1387098"/>
                </a:lnTo>
                <a:close/>
              </a:path>
            </a:pathLst>
          </a:custGeom>
          <a:solidFill>
            <a:srgbClr val="FE4A1E"/>
          </a:solidFill>
          <a:ln>
            <a:solidFill>
              <a:schemeClr val="bg1">
                <a:alpha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532465" tIns="110067" rIns="1532468" bIns="110067" numCol="1" spcCol="1270" anchor="ctr" anchorCtr="0">
            <a:noAutofit/>
          </a:bodyPr>
          <a:lstStyle/>
          <a:p>
            <a:pPr algn="ctr" defTabSz="385223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/>
              <a:t>100K Club: 683</a:t>
            </a:r>
          </a:p>
          <a:p>
            <a:pPr algn="ctr" defTabSz="385223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/>
              <a:t>(22.9%)</a:t>
            </a:r>
          </a:p>
        </p:txBody>
      </p:sp>
      <p:sp>
        <p:nvSpPr>
          <p:cNvPr id="104" name="Text Placeholder 3"/>
          <p:cNvSpPr txBox="1">
            <a:spLocks/>
          </p:cNvSpPr>
          <p:nvPr/>
        </p:nvSpPr>
        <p:spPr>
          <a:xfrm>
            <a:off x="2471924" y="4325140"/>
            <a:ext cx="535404" cy="36933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bg1"/>
                </a:solidFill>
              </a:rPr>
              <a:t>73%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166986" y="5782181"/>
            <a:ext cx="567747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33" b="1" dirty="0">
                <a:solidFill>
                  <a:srgbClr val="A5A5A5"/>
                </a:solidFill>
              </a:rPr>
              <a:t>43%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7480A3-A174-4765-A4B9-12CEDAF74B94}"/>
              </a:ext>
            </a:extLst>
          </p:cNvPr>
          <p:cNvSpPr txBox="1"/>
          <p:nvPr/>
        </p:nvSpPr>
        <p:spPr>
          <a:xfrm>
            <a:off x="361081" y="42957"/>
            <a:ext cx="7420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ndara" panose="020E0502030303020204" pitchFamily="34" charset="0"/>
              </a:rPr>
              <a:t>Non-linear Data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D86E93C9-E5C6-5B44-8CEE-20C95386443D}"/>
              </a:ext>
            </a:extLst>
          </p:cNvPr>
          <p:cNvSpPr/>
          <p:nvPr/>
        </p:nvSpPr>
        <p:spPr>
          <a:xfrm>
            <a:off x="1468386" y="4138673"/>
            <a:ext cx="3944471" cy="1018801"/>
          </a:xfrm>
          <a:custGeom>
            <a:avLst/>
            <a:gdLst>
              <a:gd name="connsiteX0" fmla="*/ 0 w 6096000"/>
              <a:gd name="connsiteY0" fmla="*/ 1354666 h 1354666"/>
              <a:gd name="connsiteX1" fmla="*/ 1016000 w 6096000"/>
              <a:gd name="connsiteY1" fmla="*/ 0 h 1354666"/>
              <a:gd name="connsiteX2" fmla="*/ 5080000 w 6096000"/>
              <a:gd name="connsiteY2" fmla="*/ 0 h 1354666"/>
              <a:gd name="connsiteX3" fmla="*/ 6096000 w 6096000"/>
              <a:gd name="connsiteY3" fmla="*/ 1354666 h 1354666"/>
              <a:gd name="connsiteX4" fmla="*/ 0 w 6096000"/>
              <a:gd name="connsiteY4" fmla="*/ 1354666 h 1354666"/>
              <a:gd name="connsiteX0" fmla="*/ 0 w 5987144"/>
              <a:gd name="connsiteY0" fmla="*/ 1378933 h 1378933"/>
              <a:gd name="connsiteX1" fmla="*/ 907144 w 5987144"/>
              <a:gd name="connsiteY1" fmla="*/ 0 h 1378933"/>
              <a:gd name="connsiteX2" fmla="*/ 4971144 w 5987144"/>
              <a:gd name="connsiteY2" fmla="*/ 0 h 1378933"/>
              <a:gd name="connsiteX3" fmla="*/ 5987144 w 5987144"/>
              <a:gd name="connsiteY3" fmla="*/ 1354666 h 1378933"/>
              <a:gd name="connsiteX4" fmla="*/ 0 w 5987144"/>
              <a:gd name="connsiteY4" fmla="*/ 1378933 h 137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4" h="1378933">
                <a:moveTo>
                  <a:pt x="0" y="1378933"/>
                </a:moveTo>
                <a:lnTo>
                  <a:pt x="907144" y="0"/>
                </a:lnTo>
                <a:lnTo>
                  <a:pt x="4971144" y="0"/>
                </a:lnTo>
                <a:lnTo>
                  <a:pt x="5987144" y="1354666"/>
                </a:lnTo>
                <a:lnTo>
                  <a:pt x="0" y="137893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bg1">
                <a:alpha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532465" tIns="110067" rIns="1532468" bIns="110067" numCol="1" spcCol="1270" anchor="ctr" anchorCtr="0">
            <a:noAutofit/>
          </a:bodyPr>
          <a:lstStyle/>
          <a:p>
            <a:pPr algn="ctr" defTabSz="385223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/>
              <a:t>5k-100K: 907 (30.4%)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C17D30-DFFF-664E-ABE9-EA7399911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13137"/>
              </p:ext>
            </p:extLst>
          </p:nvPr>
        </p:nvGraphicFramePr>
        <p:xfrm>
          <a:off x="6416395" y="1788189"/>
          <a:ext cx="5691232" cy="4503324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794557">
                  <a:extLst>
                    <a:ext uri="{9D8B030D-6E8A-4147-A177-3AD203B41FA5}">
                      <a16:colId xmlns:a16="http://schemas.microsoft.com/office/drawing/2014/main" val="711876020"/>
                    </a:ext>
                  </a:extLst>
                </a:gridCol>
                <a:gridCol w="1590530">
                  <a:extLst>
                    <a:ext uri="{9D8B030D-6E8A-4147-A177-3AD203B41FA5}">
                      <a16:colId xmlns:a16="http://schemas.microsoft.com/office/drawing/2014/main" val="1511539793"/>
                    </a:ext>
                  </a:extLst>
                </a:gridCol>
                <a:gridCol w="737569">
                  <a:extLst>
                    <a:ext uri="{9D8B030D-6E8A-4147-A177-3AD203B41FA5}">
                      <a16:colId xmlns:a16="http://schemas.microsoft.com/office/drawing/2014/main" val="3046573769"/>
                    </a:ext>
                  </a:extLst>
                </a:gridCol>
                <a:gridCol w="1568576">
                  <a:extLst>
                    <a:ext uri="{9D8B030D-6E8A-4147-A177-3AD203B41FA5}">
                      <a16:colId xmlns:a16="http://schemas.microsoft.com/office/drawing/2014/main" val="2059129654"/>
                    </a:ext>
                  </a:extLst>
                </a:gridCol>
              </a:tblGrid>
              <a:tr h="3216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publisher name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Game name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OS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revenue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22663100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NetEase Games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600" u="none" strike="noStrike">
                          <a:effectLst/>
                        </a:rPr>
                        <a:t>梦幻西游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iOS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34,000,000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24044653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GARENA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Garena Free Fire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android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31,000,000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31790345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Candy Crush Saga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ios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29,000,000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46401113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Supercell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Clash of Clans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ios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28,000,000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55853095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Candy Crush Saga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android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26,000,000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2260640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Supercell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Clash of Clans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android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25,000,000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20979868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Niantic, Inc.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Pokemon GO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android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23,000,000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80859606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Roblox Corporation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Roblox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ios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23,000,000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59117636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Playrix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Homescapes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ios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22,000,000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94595021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Tencent Games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PUBG MOBILE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android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21,000,000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0682378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Moon Active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Coin Master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android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20,000,000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85465704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Niantic, Inc.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Pokemon GO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ios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20,000,000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40462153"/>
                  </a:ext>
                </a:extLst>
              </a:tr>
              <a:tr h="321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NetEase Games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Knives Out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ios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20,000,000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79484999"/>
                  </a:ext>
                </a:extLst>
              </a:tr>
            </a:tbl>
          </a:graphicData>
        </a:graphic>
      </p:graphicFrame>
      <p:sp>
        <p:nvSpPr>
          <p:cNvPr id="35" name="Freeform 34">
            <a:extLst>
              <a:ext uri="{FF2B5EF4-FFF2-40B4-BE49-F238E27FC236}">
                <a16:creationId xmlns:a16="http://schemas.microsoft.com/office/drawing/2014/main" id="{BD12D57D-7E91-C640-AF14-4223941840C5}"/>
              </a:ext>
            </a:extLst>
          </p:cNvPr>
          <p:cNvSpPr/>
          <p:nvPr/>
        </p:nvSpPr>
        <p:spPr>
          <a:xfrm>
            <a:off x="488076" y="5211603"/>
            <a:ext cx="5812963" cy="1141155"/>
          </a:xfrm>
          <a:custGeom>
            <a:avLst/>
            <a:gdLst>
              <a:gd name="connsiteX0" fmla="*/ 0 w 6096000"/>
              <a:gd name="connsiteY0" fmla="*/ 1354666 h 1354666"/>
              <a:gd name="connsiteX1" fmla="*/ 1016000 w 6096000"/>
              <a:gd name="connsiteY1" fmla="*/ 0 h 1354666"/>
              <a:gd name="connsiteX2" fmla="*/ 5080000 w 6096000"/>
              <a:gd name="connsiteY2" fmla="*/ 0 h 1354666"/>
              <a:gd name="connsiteX3" fmla="*/ 6096000 w 6096000"/>
              <a:gd name="connsiteY3" fmla="*/ 1354666 h 1354666"/>
              <a:gd name="connsiteX4" fmla="*/ 0 w 6096000"/>
              <a:gd name="connsiteY4" fmla="*/ 1354666 h 1354666"/>
              <a:gd name="connsiteX0" fmla="*/ 0 w 5889942"/>
              <a:gd name="connsiteY0" fmla="*/ 1354666 h 1450322"/>
              <a:gd name="connsiteX1" fmla="*/ 1016000 w 5889942"/>
              <a:gd name="connsiteY1" fmla="*/ 0 h 1450322"/>
              <a:gd name="connsiteX2" fmla="*/ 5080000 w 5889942"/>
              <a:gd name="connsiteY2" fmla="*/ 0 h 1450322"/>
              <a:gd name="connsiteX3" fmla="*/ 5889942 w 5889942"/>
              <a:gd name="connsiteY3" fmla="*/ 1450322 h 1450322"/>
              <a:gd name="connsiteX4" fmla="*/ 0 w 5889942"/>
              <a:gd name="connsiteY4" fmla="*/ 1354666 h 1450322"/>
              <a:gd name="connsiteX0" fmla="*/ 0 w 5809310"/>
              <a:gd name="connsiteY0" fmla="*/ 1522065 h 1522065"/>
              <a:gd name="connsiteX1" fmla="*/ 935368 w 5809310"/>
              <a:gd name="connsiteY1" fmla="*/ 0 h 1522065"/>
              <a:gd name="connsiteX2" fmla="*/ 4999368 w 5809310"/>
              <a:gd name="connsiteY2" fmla="*/ 0 h 1522065"/>
              <a:gd name="connsiteX3" fmla="*/ 5809310 w 5809310"/>
              <a:gd name="connsiteY3" fmla="*/ 1450322 h 1522065"/>
              <a:gd name="connsiteX4" fmla="*/ 0 w 5809310"/>
              <a:gd name="connsiteY4" fmla="*/ 1522065 h 152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9310" h="1522065">
                <a:moveTo>
                  <a:pt x="0" y="1522065"/>
                </a:moveTo>
                <a:lnTo>
                  <a:pt x="935368" y="0"/>
                </a:lnTo>
                <a:lnTo>
                  <a:pt x="4999368" y="0"/>
                </a:lnTo>
                <a:lnTo>
                  <a:pt x="5809310" y="1450322"/>
                </a:lnTo>
                <a:lnTo>
                  <a:pt x="0" y="152206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bg1">
                <a:alpha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32465" tIns="110067" rIns="1532468" bIns="110067" numCol="1" spcCol="1270" anchor="ctr" anchorCtr="0">
            <a:noAutofit/>
          </a:bodyPr>
          <a:lstStyle/>
          <a:p>
            <a:pPr algn="ctr" defTabSz="385223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/>
              <a:t>5k Club:1047 (35%)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FD4AD-551A-5F44-BA7C-D76F573C9878}"/>
              </a:ext>
            </a:extLst>
          </p:cNvPr>
          <p:cNvSpPr txBox="1"/>
          <p:nvPr/>
        </p:nvSpPr>
        <p:spPr>
          <a:xfrm>
            <a:off x="2397432" y="901351"/>
            <a:ext cx="1959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June Revenue</a:t>
            </a:r>
          </a:p>
        </p:txBody>
      </p:sp>
    </p:spTree>
    <p:extLst>
      <p:ext uri="{BB962C8B-B14F-4D97-AF65-F5344CB8AC3E}">
        <p14:creationId xmlns:p14="http://schemas.microsoft.com/office/powerpoint/2010/main" val="308456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100" grpId="0" animBg="1"/>
      <p:bldP spid="104" grpId="0"/>
      <p:bldP spid="141" grpId="0"/>
      <p:bldP spid="37" grpId="0"/>
      <p:bldP spid="33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637</Words>
  <Application>Microsoft Macintosh PowerPoint</Application>
  <PresentationFormat>Widescreen</PresentationFormat>
  <Paragraphs>210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Candara</vt:lpstr>
      <vt:lpstr>Estrangelo Edessa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Notice</dc:title>
  <dc:creator>james</dc:creator>
  <cp:lastModifiedBy>Benson Chen</cp:lastModifiedBy>
  <cp:revision>786</cp:revision>
  <dcterms:created xsi:type="dcterms:W3CDTF">2016-09-28T22:08:47Z</dcterms:created>
  <dcterms:modified xsi:type="dcterms:W3CDTF">2019-07-19T20:00:27Z</dcterms:modified>
</cp:coreProperties>
</file>