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6.xml"/><Relationship Id="rId55" Type="http://schemas.openxmlformats.org/officeDocument/2006/relationships/font" Target="fonts/Lato-bold.fntdata"/><Relationship Id="rId10" Type="http://schemas.openxmlformats.org/officeDocument/2006/relationships/slide" Target="slides/slide5.xml"/><Relationship Id="rId54" Type="http://schemas.openxmlformats.org/officeDocument/2006/relationships/font" Target="fonts/Lato-regular.fntdata"/><Relationship Id="rId13" Type="http://schemas.openxmlformats.org/officeDocument/2006/relationships/slide" Target="slides/slide8.xml"/><Relationship Id="rId57" Type="http://schemas.openxmlformats.org/officeDocument/2006/relationships/font" Target="fonts/Lato-boldItalic.fntdata"/><Relationship Id="rId12" Type="http://schemas.openxmlformats.org/officeDocument/2006/relationships/slide" Target="slides/slide7.xml"/><Relationship Id="rId56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cbe9ce9e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cbe9ce9e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cbe9ce9e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cbe9ce9e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be9ce9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be9ce9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be9ce9e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be9ce9e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be9ce9e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cbe9ce9e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be9ce9e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be9ce9e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cbe9ce9e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cbe9ce9e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cbe9ce9e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cbe9ce9e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cbe9ce9e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cbe9ce9e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cbe9ce9e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cbe9ce9e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cbe9ce9e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cbe9ce9e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cbe9ce9e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cbe9ce9e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cbe9ce9e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cbe9ce9e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cbe9ce9e2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cbe9ce9e2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cbe9ce9e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cbe9ce9e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cbe9ce9e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cbe9ce9e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be9ce9e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cbe9ce9e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cbe9ce9e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cbe9ce9e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cbe9ce9e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cbe9ce9e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cbe9ce9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cbe9ce9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cbe9ce9e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cbe9ce9e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be9ce9e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be9ce9e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cbe9ce9e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cbe9ce9e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cbe9ce9e2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cbe9ce9e2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cbe9ce9e2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cbe9ce9e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cbe9ce9e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cbe9ce9e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cbe9ce9e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cbe9ce9e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cbe9ce9e2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cbe9ce9e2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cbe9ce9e2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cbe9ce9e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cbe9ce9e2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cbe9ce9e2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cbe9ce9e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cbe9ce9e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cbe9ce9e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cbe9ce9e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be9ce9e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be9ce9e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cbe9ce9e2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cbe9ce9e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cbe9ce9e2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cbe9ce9e2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cbe9ce9e2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cbe9ce9e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ecbe9ce9e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ecbe9ce9e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cbe9ce9e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cbe9ce9e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be9ce9e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cbe9ce9e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be9ce9e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be9ce9e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be9ce9e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be9ce9e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cbe9ce9e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cbe9ce9e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be9ce9e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be9ce9e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133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Conceituação e aplicações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48227" y="37003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Gengo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Uzai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800" y="1100125"/>
            <a:ext cx="4712501" cy="353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Algoritmos genéticos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075" y="835800"/>
            <a:ext cx="47625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definir árvores como sendo uma estrutura de dados composta por nós.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Toda árvore tem um nó raiz (pode existir uma árvore vazia, mas não é comum ver)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 nó raiz tem zero ou mais nós filhos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 nó filho tem zero ou mais nós filhos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Assim por diante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775" y="1355125"/>
            <a:ext cx="36320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 árvores </a:t>
            </a:r>
            <a:r>
              <a:rPr b="1" lang="en"/>
              <a:t>não </a:t>
            </a:r>
            <a:r>
              <a:rPr lang="en"/>
              <a:t>podemos ter ciclos!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 seja, uma árvore é uma estrutura ACÍCLICA.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775" y="1355125"/>
            <a:ext cx="3632075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6"/>
          <p:cNvCxnSpPr/>
          <p:nvPr/>
        </p:nvCxnSpPr>
        <p:spPr>
          <a:xfrm flipH="1" rot="10800000">
            <a:off x="5593550" y="3150300"/>
            <a:ext cx="342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6"/>
          <p:cNvSpPr/>
          <p:nvPr/>
        </p:nvSpPr>
        <p:spPr>
          <a:xfrm>
            <a:off x="5502500" y="2888100"/>
            <a:ext cx="525000" cy="535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5850750" y="445755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Não é uma árvore!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de uma árvore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590875"/>
            <a:ext cx="36320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os “vértices” que </a:t>
            </a:r>
            <a:r>
              <a:rPr lang="en"/>
              <a:t>compõem</a:t>
            </a:r>
            <a:r>
              <a:rPr lang="en"/>
              <a:t> a nossa árvore.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caso, nossos nós são: A, B, C, D, E, F, G, H, I, J, H, L, M</a:t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6505413" y="1639500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5286213" y="234912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6038688" y="3106350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7545913" y="3106350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8042888" y="3106350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6988813" y="3804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7805563" y="234912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6505413" y="234912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5286213" y="3106350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6505400" y="3106350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6988813" y="3106350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031438" y="3804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526713" y="3804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Raíz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590875"/>
            <a:ext cx="36320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nó de onde partem todos os outros. O início da nossa árvore.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Nossa raíz é o nó A.</a:t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6505413" y="1639500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Folhas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590875"/>
            <a:ext cx="36320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um nó não possui filhos, esse nó é chamado de folha.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caso, nossas folhas são: K, L, F, G, M, I, J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5026638" y="3804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6505400" y="3117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005563" y="3804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7562663" y="3117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8042888" y="3117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6038550" y="3117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5524325" y="3804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 interno</a:t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590875"/>
            <a:ext cx="36320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 não é raiz e nem folha, é um nó interno.</a:t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5283813" y="23581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7812725" y="23581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7005563" y="3117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6505413" y="23581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5283825" y="3117775"/>
            <a:ext cx="557100" cy="535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75" y="332188"/>
            <a:ext cx="5419325" cy="43267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485900" y="150025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Árvore na vida real</a:t>
            </a:r>
            <a:endParaRPr sz="2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4"/>
          <p:cNvSpPr txBox="1"/>
          <p:nvPr/>
        </p:nvSpPr>
        <p:spPr>
          <a:xfrm rot="10800000">
            <a:off x="1455938" y="4354125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mpact"/>
                <a:ea typeface="Impact"/>
                <a:cs typeface="Impact"/>
                <a:sym typeface="Impact"/>
              </a:rPr>
              <a:t>Árvore na computação</a:t>
            </a:r>
            <a:endParaRPr sz="2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e Descendente</a:t>
            </a:r>
            <a:endParaRPr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590875"/>
            <a:ext cx="36320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729450" y="1952750"/>
            <a:ext cx="3774300" cy="22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é pai de B, C e 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B, C e D são filhos de 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é ancestral de todos os elementos da árvore (já que partindo de A, consigo chegar em qualquer um).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 é ancestral de K, mas não é ancestral de H.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K é descendente de B, mas não é descendente de C.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43" name="Google Shape;243;p32"/>
          <p:cNvCxnSpPr/>
          <p:nvPr/>
        </p:nvCxnSpPr>
        <p:spPr>
          <a:xfrm flipH="1">
            <a:off x="5625600" y="2132400"/>
            <a:ext cx="1157400" cy="278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6793700" y="2121700"/>
            <a:ext cx="1264500" cy="289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2"/>
          <p:cNvCxnSpPr/>
          <p:nvPr/>
        </p:nvCxnSpPr>
        <p:spPr>
          <a:xfrm flipH="1">
            <a:off x="6793625" y="2121700"/>
            <a:ext cx="10800" cy="310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e Descendente</a:t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590875"/>
            <a:ext cx="36320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729450" y="19527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é pai de B, C e 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B, C e D são filhos de 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é ancestral de todos os elementos da árvore (já que partindo de A, consigo chegar em qualquer um).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 é ancestral de K, mas não é ancestral de H.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K é descendente de B, mas não é descendente de C.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 flipH="1" rot="10800000">
            <a:off x="5593550" y="2121900"/>
            <a:ext cx="1200000" cy="278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3"/>
          <p:cNvCxnSpPr/>
          <p:nvPr/>
        </p:nvCxnSpPr>
        <p:spPr>
          <a:xfrm flipH="1" rot="10800000">
            <a:off x="6793700" y="2132500"/>
            <a:ext cx="300" cy="1017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3"/>
          <p:cNvCxnSpPr/>
          <p:nvPr/>
        </p:nvCxnSpPr>
        <p:spPr>
          <a:xfrm flipH="1" rot="10800000">
            <a:off x="5561400" y="2389575"/>
            <a:ext cx="10800" cy="1221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3"/>
          <p:cNvCxnSpPr/>
          <p:nvPr/>
        </p:nvCxnSpPr>
        <p:spPr>
          <a:xfrm>
            <a:off x="8079575" y="2421725"/>
            <a:ext cx="21600" cy="417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3"/>
          <p:cNvCxnSpPr/>
          <p:nvPr/>
        </p:nvCxnSpPr>
        <p:spPr>
          <a:xfrm rot="10800000">
            <a:off x="6804275" y="2143200"/>
            <a:ext cx="1275300" cy="257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3"/>
          <p:cNvCxnSpPr/>
          <p:nvPr/>
        </p:nvCxnSpPr>
        <p:spPr>
          <a:xfrm flipH="1">
            <a:off x="7854575" y="2839650"/>
            <a:ext cx="225000" cy="342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3"/>
          <p:cNvCxnSpPr/>
          <p:nvPr/>
        </p:nvCxnSpPr>
        <p:spPr>
          <a:xfrm rot="10800000">
            <a:off x="6793900" y="2829050"/>
            <a:ext cx="471300" cy="364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3"/>
          <p:cNvCxnSpPr/>
          <p:nvPr/>
        </p:nvCxnSpPr>
        <p:spPr>
          <a:xfrm flipH="1">
            <a:off x="6322200" y="2839650"/>
            <a:ext cx="460800" cy="332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/>
          <p:nvPr/>
        </p:nvCxnSpPr>
        <p:spPr>
          <a:xfrm flipH="1" rot="10800000">
            <a:off x="5347100" y="3611150"/>
            <a:ext cx="214200" cy="267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3"/>
          <p:cNvCxnSpPr/>
          <p:nvPr/>
        </p:nvCxnSpPr>
        <p:spPr>
          <a:xfrm>
            <a:off x="8111725" y="2828925"/>
            <a:ext cx="203700" cy="332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3"/>
          <p:cNvCxnSpPr/>
          <p:nvPr/>
        </p:nvCxnSpPr>
        <p:spPr>
          <a:xfrm>
            <a:off x="5572125" y="3611175"/>
            <a:ext cx="225000" cy="278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3"/>
          <p:cNvCxnSpPr/>
          <p:nvPr/>
        </p:nvCxnSpPr>
        <p:spPr>
          <a:xfrm>
            <a:off x="7265200" y="3193250"/>
            <a:ext cx="10800" cy="696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e Descendente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590875"/>
            <a:ext cx="36320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729450" y="19527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é pai de B, C e 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B, C e D são filhos de 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é ancestral de todos os elementos da árvore (já que partindo de A, consigo chegar em qualquer um).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é ancestral de K, mas não é ancestral de 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 é descendente de B, mas não é descendente de C.</a:t>
            </a:r>
            <a:endParaRPr/>
          </a:p>
        </p:txBody>
      </p:sp>
      <p:cxnSp>
        <p:nvCxnSpPr>
          <p:cNvPr id="272" name="Google Shape;272;p34"/>
          <p:cNvCxnSpPr/>
          <p:nvPr/>
        </p:nvCxnSpPr>
        <p:spPr>
          <a:xfrm flipH="1" rot="10800000">
            <a:off x="5561400" y="2389575"/>
            <a:ext cx="10800" cy="1221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4"/>
          <p:cNvCxnSpPr/>
          <p:nvPr/>
        </p:nvCxnSpPr>
        <p:spPr>
          <a:xfrm flipH="1" rot="10800000">
            <a:off x="5336375" y="3600575"/>
            <a:ext cx="225000" cy="289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Subárvores</a:t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590875"/>
            <a:ext cx="36320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729450" y="19527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Uma árvore é formada de várias subárvores (lembram da definição recursiva?)</a:t>
            </a: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4939900" y="2314575"/>
            <a:ext cx="1221600" cy="2261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6922300" y="2992050"/>
            <a:ext cx="739500" cy="1455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5379250" y="46827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Alguns exemplos de subárvores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Profundidade</a:t>
            </a:r>
            <a:endParaRPr/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590875"/>
            <a:ext cx="36320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729450" y="19527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Está relacionado com os níveis da árvores.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Algumas referências consideram a raíz como sendo o nível 1 e outras não.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Então: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Nó B tem profundidade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Nó K tem profundidade 4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4679175" y="1703775"/>
            <a:ext cx="3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4679175" y="2424700"/>
            <a:ext cx="3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4679175" y="3145625"/>
            <a:ext cx="3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4695850" y="3908825"/>
            <a:ext cx="3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Altura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25" y="1590875"/>
            <a:ext cx="363207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729450" y="19527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conceito da árvore. É o mesmo que o maior valor de profundidade, ou seja, a profundidade do nó mais profundo.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caso, a altura da nossa árvore é 4.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árvores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árvores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Árvore AVL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Árvore Rubro Negra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Árvore binária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Árvore binária de busca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Árvore de Huffman (usada para compressão de símbolos, por exemplo)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...</a:t>
            </a:r>
            <a:endParaRPr sz="1400"/>
          </a:p>
        </p:txBody>
      </p:sp>
      <p:sp>
        <p:nvSpPr>
          <p:cNvPr id="313" name="Google Shape;313;p39"/>
          <p:cNvSpPr/>
          <p:nvPr/>
        </p:nvSpPr>
        <p:spPr>
          <a:xfrm>
            <a:off x="3096800" y="2143675"/>
            <a:ext cx="214200" cy="535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3439725" y="2134225"/>
            <a:ext cx="436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Exemplos de árvores balanceadas (onde a altura esquerda é igual ou muito próxima a altura direita)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9"/>
          <p:cNvSpPr/>
          <p:nvPr/>
        </p:nvSpPr>
        <p:spPr>
          <a:xfrm rot="10800000">
            <a:off x="3237314" y="3178407"/>
            <a:ext cx="460800" cy="1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binária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326" name="Google Shape;326;p41"/>
          <p:cNvSpPr txBox="1"/>
          <p:nvPr>
            <p:ph idx="1" type="body"/>
          </p:nvPr>
        </p:nvSpPr>
        <p:spPr>
          <a:xfrm>
            <a:off x="729450" y="1918100"/>
            <a:ext cx="41571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Cada nó pode ter zero, um ou dois filhos.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Definição recursiva: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Não contém nenhum nó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</a:t>
            </a:r>
            <a:r>
              <a:rPr lang="en" sz="1400"/>
              <a:t>u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É composta por três conjuntos disjuntos de nós:</a:t>
            </a:r>
            <a:endParaRPr sz="1400"/>
          </a:p>
          <a:p>
            <a:pPr indent="-304800" lvl="1" marL="9715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Nó raiz</a:t>
            </a:r>
            <a:endParaRPr sz="1200"/>
          </a:p>
          <a:p>
            <a:pPr indent="-304800" lvl="1" marL="9715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Subárvore da esquerda (que também é binária)</a:t>
            </a:r>
            <a:endParaRPr sz="1200"/>
          </a:p>
          <a:p>
            <a:pPr indent="-304800" lvl="1" marL="97155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Subárvore da direita (que também é binária)</a:t>
            </a:r>
            <a:endParaRPr sz="1200"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900" y="1640800"/>
            <a:ext cx="358540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ou não é uma árvore binária?</a:t>
            </a:r>
            <a:endParaRPr/>
          </a:p>
        </p:txBody>
      </p:sp>
      <p:pic>
        <p:nvPicPr>
          <p:cNvPr id="333" name="Google Shape;3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625" y="2041520"/>
            <a:ext cx="3450224" cy="283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ou não é uma árvore binária?</a:t>
            </a:r>
            <a:endParaRPr/>
          </a:p>
        </p:txBody>
      </p:sp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625" y="2041520"/>
            <a:ext cx="3450224" cy="283540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 txBox="1"/>
          <p:nvPr/>
        </p:nvSpPr>
        <p:spPr>
          <a:xfrm>
            <a:off x="6707975" y="3118250"/>
            <a:ext cx="617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NÃO!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ou não é uma árvore binária?</a:t>
            </a:r>
            <a:endParaRPr/>
          </a:p>
        </p:txBody>
      </p:sp>
      <p:pic>
        <p:nvPicPr>
          <p:cNvPr id="346" name="Google Shape;346;p44"/>
          <p:cNvPicPr preferRelativeResize="0"/>
          <p:nvPr/>
        </p:nvPicPr>
        <p:blipFill rotWithShape="1">
          <a:blip r:embed="rId3">
            <a:alphaModFix/>
          </a:blip>
          <a:srcRect b="0" l="0" r="0" t="10418"/>
          <a:stretch/>
        </p:blipFill>
        <p:spPr>
          <a:xfrm>
            <a:off x="2565662" y="1853850"/>
            <a:ext cx="3501625" cy="29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ou não é uma árvore binária?</a:t>
            </a:r>
            <a:endParaRPr/>
          </a:p>
        </p:txBody>
      </p:sp>
      <p:pic>
        <p:nvPicPr>
          <p:cNvPr id="352" name="Google Shape;352;p45"/>
          <p:cNvPicPr preferRelativeResize="0"/>
          <p:nvPr/>
        </p:nvPicPr>
        <p:blipFill rotWithShape="1">
          <a:blip r:embed="rId3">
            <a:alphaModFix/>
          </a:blip>
          <a:srcRect b="0" l="0" r="0" t="10418"/>
          <a:stretch/>
        </p:blipFill>
        <p:spPr>
          <a:xfrm>
            <a:off x="2565662" y="1853850"/>
            <a:ext cx="3501625" cy="29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 txBox="1"/>
          <p:nvPr/>
        </p:nvSpPr>
        <p:spPr>
          <a:xfrm>
            <a:off x="6707975" y="3118250"/>
            <a:ext cx="617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SIM</a:t>
            </a:r>
            <a:r>
              <a:rPr b="1" lang="en" sz="2300">
                <a:latin typeface="Lato"/>
                <a:ea typeface="Lato"/>
                <a:cs typeface="Lato"/>
                <a:sym typeface="Lato"/>
              </a:rPr>
              <a:t>!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Árvore binária de busca (ABB)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729325" y="2078875"/>
            <a:ext cx="37743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tipo específico de uma árvore binária.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Todo nó segue uma ordem, que geralmente é: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Dado um nó com valor </a:t>
            </a:r>
            <a:r>
              <a:rPr i="1" lang="en"/>
              <a:t>n</a:t>
            </a:r>
            <a:r>
              <a:rPr lang="en"/>
              <a:t>, os elementos da subárvore esquerda serão menores ou iguais a </a:t>
            </a:r>
            <a:r>
              <a:rPr i="1" lang="en"/>
              <a:t>n </a:t>
            </a:r>
            <a:r>
              <a:rPr lang="en"/>
              <a:t>(left &lt;= n) e os elementos da subárvore direita serão maiores que </a:t>
            </a:r>
            <a:r>
              <a:rPr i="1" lang="en"/>
              <a:t>n</a:t>
            </a:r>
            <a:r>
              <a:rPr lang="en"/>
              <a:t>   (right &gt; n)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Essa regra deve valer para a árvore toda, inclusive quando você olha para subárvores.</a:t>
            </a:r>
            <a:endParaRPr/>
          </a:p>
        </p:txBody>
      </p:sp>
      <p:pic>
        <p:nvPicPr>
          <p:cNvPr id="365" name="Google Shape;3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50" y="1966200"/>
            <a:ext cx="2812775" cy="2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7"/>
          <p:cNvSpPr txBox="1"/>
          <p:nvPr/>
        </p:nvSpPr>
        <p:spPr>
          <a:xfrm>
            <a:off x="5036388" y="1354875"/>
            <a:ext cx="34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Quero ver se o número 11  está na árvore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47"/>
          <p:cNvSpPr/>
          <p:nvPr/>
        </p:nvSpPr>
        <p:spPr>
          <a:xfrm>
            <a:off x="6510825" y="1939525"/>
            <a:ext cx="5466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7"/>
          <p:cNvCxnSpPr>
            <a:stCxn id="367" idx="5"/>
          </p:cNvCxnSpPr>
          <p:nvPr/>
        </p:nvCxnSpPr>
        <p:spPr>
          <a:xfrm>
            <a:off x="6977377" y="2396347"/>
            <a:ext cx="347700" cy="19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47"/>
          <p:cNvSpPr/>
          <p:nvPr/>
        </p:nvSpPr>
        <p:spPr>
          <a:xfrm>
            <a:off x="7199000" y="2472550"/>
            <a:ext cx="5466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47"/>
          <p:cNvCxnSpPr>
            <a:stCxn id="369" idx="5"/>
          </p:cNvCxnSpPr>
          <p:nvPr/>
        </p:nvCxnSpPr>
        <p:spPr>
          <a:xfrm>
            <a:off x="7665552" y="2929372"/>
            <a:ext cx="174000" cy="34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47"/>
          <p:cNvSpPr/>
          <p:nvPr/>
        </p:nvSpPr>
        <p:spPr>
          <a:xfrm>
            <a:off x="7665550" y="3172075"/>
            <a:ext cx="5466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47"/>
          <p:cNvCxnSpPr/>
          <p:nvPr/>
        </p:nvCxnSpPr>
        <p:spPr>
          <a:xfrm flipH="1">
            <a:off x="7582402" y="3611772"/>
            <a:ext cx="163200" cy="31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47"/>
          <p:cNvSpPr/>
          <p:nvPr/>
        </p:nvSpPr>
        <p:spPr>
          <a:xfrm>
            <a:off x="7199000" y="3779675"/>
            <a:ext cx="5466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7"/>
          <p:cNvSpPr txBox="1"/>
          <p:nvPr/>
        </p:nvSpPr>
        <p:spPr>
          <a:xfrm>
            <a:off x="5599975" y="4526000"/>
            <a:ext cx="28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 número 11 não está na árvore.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380" name="Google Shape;380;p48"/>
          <p:cNvSpPr txBox="1"/>
          <p:nvPr>
            <p:ph idx="1" type="body"/>
          </p:nvPr>
        </p:nvSpPr>
        <p:spPr>
          <a:xfrm>
            <a:off x="729325" y="2078875"/>
            <a:ext cx="37743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tipo específico de uma árvore binária.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Todo nó segue uma ordem, que geralmente é: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Dado um nó com valor </a:t>
            </a:r>
            <a:r>
              <a:rPr i="1" lang="en"/>
              <a:t>n</a:t>
            </a:r>
            <a:r>
              <a:rPr lang="en"/>
              <a:t>, os elementos da subárvore esquerda serão menores ou iguais a </a:t>
            </a:r>
            <a:r>
              <a:rPr i="1" lang="en"/>
              <a:t>n </a:t>
            </a:r>
            <a:r>
              <a:rPr lang="en"/>
              <a:t>(left &lt;= n) e os elementos da subárvore direita serão maiores que </a:t>
            </a:r>
            <a:r>
              <a:rPr i="1" lang="en"/>
              <a:t>n</a:t>
            </a:r>
            <a:r>
              <a:rPr lang="en"/>
              <a:t>   (right &gt; n)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Essa regra deve valer para a árvore toda, inclusive quando você olha para subárvores.</a:t>
            </a:r>
            <a:endParaRPr/>
          </a:p>
        </p:txBody>
      </p:sp>
      <p:pic>
        <p:nvPicPr>
          <p:cNvPr id="381" name="Google Shape;3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50" y="1966200"/>
            <a:ext cx="2812775" cy="2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 txBox="1"/>
          <p:nvPr/>
        </p:nvSpPr>
        <p:spPr>
          <a:xfrm>
            <a:off x="5036388" y="1354875"/>
            <a:ext cx="34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Quero ver se o número 7 está na árvore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48"/>
          <p:cNvSpPr/>
          <p:nvPr/>
        </p:nvSpPr>
        <p:spPr>
          <a:xfrm>
            <a:off x="6510825" y="1939525"/>
            <a:ext cx="5466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48"/>
          <p:cNvCxnSpPr>
            <a:stCxn id="383" idx="3"/>
          </p:cNvCxnSpPr>
          <p:nvPr/>
        </p:nvCxnSpPr>
        <p:spPr>
          <a:xfrm flipH="1">
            <a:off x="6236573" y="2396347"/>
            <a:ext cx="354300" cy="23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48"/>
          <p:cNvSpPr/>
          <p:nvPr/>
        </p:nvSpPr>
        <p:spPr>
          <a:xfrm>
            <a:off x="5784525" y="2474713"/>
            <a:ext cx="5466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48"/>
          <p:cNvCxnSpPr/>
          <p:nvPr/>
        </p:nvCxnSpPr>
        <p:spPr>
          <a:xfrm>
            <a:off x="6252827" y="2965797"/>
            <a:ext cx="174000" cy="34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48"/>
          <p:cNvSpPr/>
          <p:nvPr/>
        </p:nvSpPr>
        <p:spPr>
          <a:xfrm>
            <a:off x="6252825" y="3178550"/>
            <a:ext cx="5466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48"/>
          <p:cNvCxnSpPr>
            <a:stCxn id="387" idx="5"/>
          </p:cNvCxnSpPr>
          <p:nvPr/>
        </p:nvCxnSpPr>
        <p:spPr>
          <a:xfrm>
            <a:off x="6719377" y="3635372"/>
            <a:ext cx="106500" cy="23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48"/>
          <p:cNvSpPr/>
          <p:nvPr/>
        </p:nvSpPr>
        <p:spPr>
          <a:xfrm>
            <a:off x="6643425" y="3779675"/>
            <a:ext cx="5466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8"/>
          <p:cNvSpPr txBox="1"/>
          <p:nvPr/>
        </p:nvSpPr>
        <p:spPr>
          <a:xfrm>
            <a:off x="5599975" y="4526000"/>
            <a:ext cx="28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 número 7 está na árvore.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</a:t>
            </a:r>
            <a:endParaRPr/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729325" y="2078875"/>
            <a:ext cx="37743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tipo específico de uma árvore binária.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Todo nó segue uma ordem, que geralmente é:</a:t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Dado um nó com valor </a:t>
            </a:r>
            <a:r>
              <a:rPr i="1" lang="en"/>
              <a:t>n</a:t>
            </a:r>
            <a:r>
              <a:rPr lang="en"/>
              <a:t>, os elementos da subárvore esquerda serão menores ou iguais a </a:t>
            </a:r>
            <a:r>
              <a:rPr i="1" lang="en"/>
              <a:t>n </a:t>
            </a:r>
            <a:r>
              <a:rPr lang="en"/>
              <a:t>(left &lt;= n) e os elementos da subárvore direita serão maiores que </a:t>
            </a:r>
            <a:r>
              <a:rPr i="1" lang="en"/>
              <a:t>n</a:t>
            </a:r>
            <a:r>
              <a:rPr lang="en"/>
              <a:t>   (right &gt; n)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Essa regra deve valer para a árvore toda, inclusive quando você olha para subárvores.</a:t>
            </a:r>
            <a:endParaRPr/>
          </a:p>
        </p:txBody>
      </p:sp>
      <p:pic>
        <p:nvPicPr>
          <p:cNvPr id="397" name="Google Shape;3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50" y="1966200"/>
            <a:ext cx="2812775" cy="2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9"/>
          <p:cNvSpPr txBox="1"/>
          <p:nvPr/>
        </p:nvSpPr>
        <p:spPr>
          <a:xfrm>
            <a:off x="5036388" y="1354875"/>
            <a:ext cx="34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Quero ver se o número 3 está na árvore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9"/>
          <p:cNvSpPr/>
          <p:nvPr/>
        </p:nvSpPr>
        <p:spPr>
          <a:xfrm>
            <a:off x="6510825" y="1939525"/>
            <a:ext cx="5466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49"/>
          <p:cNvCxnSpPr/>
          <p:nvPr/>
        </p:nvCxnSpPr>
        <p:spPr>
          <a:xfrm flipH="1">
            <a:off x="6223848" y="2332047"/>
            <a:ext cx="354300" cy="23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49"/>
          <p:cNvSpPr/>
          <p:nvPr/>
        </p:nvSpPr>
        <p:spPr>
          <a:xfrm>
            <a:off x="5773800" y="2474713"/>
            <a:ext cx="546600" cy="535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9"/>
          <p:cNvSpPr txBox="1"/>
          <p:nvPr/>
        </p:nvSpPr>
        <p:spPr>
          <a:xfrm>
            <a:off x="5599975" y="4526000"/>
            <a:ext cx="28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 número 3 está na árvore.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Vantagem</a:t>
            </a:r>
            <a:endParaRPr/>
          </a:p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1122000" y="2646800"/>
            <a:ext cx="69000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A busca nesse tipo de árvore é O(log n)!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ou não é uma ABB?</a:t>
            </a:r>
            <a:endParaRPr/>
          </a:p>
        </p:txBody>
      </p:sp>
      <p:pic>
        <p:nvPicPr>
          <p:cNvPr id="414" name="Google Shape;4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00" y="2186000"/>
            <a:ext cx="2906122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674" y="2293163"/>
            <a:ext cx="3413475" cy="23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Árvore genealógica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171" y="1234675"/>
            <a:ext cx="4980326" cy="3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ou não é uma ABB?</a:t>
            </a:r>
            <a:endParaRPr/>
          </a:p>
        </p:txBody>
      </p:sp>
      <p:pic>
        <p:nvPicPr>
          <p:cNvPr id="421" name="Google Shape;4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00" y="2186000"/>
            <a:ext cx="2906122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674" y="2293163"/>
            <a:ext cx="3413475" cy="23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2"/>
          <p:cNvSpPr/>
          <p:nvPr/>
        </p:nvSpPr>
        <p:spPr>
          <a:xfrm>
            <a:off x="566013" y="1564500"/>
            <a:ext cx="3471900" cy="3579000"/>
          </a:xfrm>
          <a:prstGeom prst="mathMultiply">
            <a:avLst>
              <a:gd fmla="val 8333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2"/>
          <p:cNvSpPr/>
          <p:nvPr/>
        </p:nvSpPr>
        <p:spPr>
          <a:xfrm>
            <a:off x="4975450" y="1564500"/>
            <a:ext cx="3471900" cy="3579000"/>
          </a:xfrm>
          <a:prstGeom prst="mathMultiply">
            <a:avLst>
              <a:gd fmla="val 8333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ou não é uma ABB?</a:t>
            </a:r>
            <a:endParaRPr/>
          </a:p>
        </p:txBody>
      </p:sp>
      <p:pic>
        <p:nvPicPr>
          <p:cNvPr id="430" name="Google Shape;4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295575"/>
            <a:ext cx="38100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3"/>
          <p:cNvPicPr preferRelativeResize="0"/>
          <p:nvPr/>
        </p:nvPicPr>
        <p:blipFill rotWithShape="1">
          <a:blip r:embed="rId4">
            <a:alphaModFix/>
          </a:blip>
          <a:srcRect b="0" l="0" r="38061" t="0"/>
          <a:stretch/>
        </p:blipFill>
        <p:spPr>
          <a:xfrm>
            <a:off x="5207700" y="2217613"/>
            <a:ext cx="3210452" cy="245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ou não é uma ABB?</a:t>
            </a:r>
            <a:endParaRPr/>
          </a:p>
        </p:txBody>
      </p:sp>
      <p:pic>
        <p:nvPicPr>
          <p:cNvPr id="437" name="Google Shape;4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295575"/>
            <a:ext cx="38100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4"/>
          <p:cNvPicPr preferRelativeResize="0"/>
          <p:nvPr/>
        </p:nvPicPr>
        <p:blipFill rotWithShape="1">
          <a:blip r:embed="rId4">
            <a:alphaModFix/>
          </a:blip>
          <a:srcRect b="0" l="0" r="38061" t="0"/>
          <a:stretch/>
        </p:blipFill>
        <p:spPr>
          <a:xfrm>
            <a:off x="5207700" y="2217613"/>
            <a:ext cx="3210452" cy="245145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4"/>
          <p:cNvSpPr/>
          <p:nvPr/>
        </p:nvSpPr>
        <p:spPr>
          <a:xfrm>
            <a:off x="4975450" y="1564500"/>
            <a:ext cx="3471900" cy="3579000"/>
          </a:xfrm>
          <a:prstGeom prst="mathMultiply">
            <a:avLst>
              <a:gd fmla="val 8333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Pensando na árvore computacionalmente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925" y="1588350"/>
            <a:ext cx="578124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6"/>
          <p:cNvSpPr/>
          <p:nvPr/>
        </p:nvSpPr>
        <p:spPr>
          <a:xfrm>
            <a:off x="728675" y="953700"/>
            <a:ext cx="1039500" cy="48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6"/>
          <p:cNvSpPr/>
          <p:nvPr/>
        </p:nvSpPr>
        <p:spPr>
          <a:xfrm>
            <a:off x="1515675" y="1393025"/>
            <a:ext cx="6225900" cy="33861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6"/>
          <p:cNvSpPr txBox="1"/>
          <p:nvPr/>
        </p:nvSpPr>
        <p:spPr>
          <a:xfrm>
            <a:off x="1542525" y="910825"/>
            <a:ext cx="13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Classe Árvore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56"/>
          <p:cNvSpPr txBox="1"/>
          <p:nvPr/>
        </p:nvSpPr>
        <p:spPr>
          <a:xfrm>
            <a:off x="2037825" y="2371650"/>
            <a:ext cx="13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Classe Nó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56"/>
          <p:cNvSpPr txBox="1"/>
          <p:nvPr/>
        </p:nvSpPr>
        <p:spPr>
          <a:xfrm>
            <a:off x="3410025" y="1512000"/>
            <a:ext cx="13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Classe Nó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455;p56"/>
          <p:cNvSpPr txBox="1"/>
          <p:nvPr/>
        </p:nvSpPr>
        <p:spPr>
          <a:xfrm>
            <a:off x="5405500" y="2371650"/>
            <a:ext cx="13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Classe Nó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456;p56"/>
          <p:cNvSpPr txBox="1"/>
          <p:nvPr/>
        </p:nvSpPr>
        <p:spPr>
          <a:xfrm>
            <a:off x="6511575" y="3295575"/>
            <a:ext cx="13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Classe Nó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Google Shape;457;p56"/>
          <p:cNvSpPr txBox="1"/>
          <p:nvPr/>
        </p:nvSpPr>
        <p:spPr>
          <a:xfrm>
            <a:off x="117875" y="42862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Tentem implementar essa árvore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Árvore de diretório/pastas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149" y="1511825"/>
            <a:ext cx="4653900" cy="33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Árvores morfológicas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148" y="696525"/>
            <a:ext cx="3104200" cy="4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Árvores sintáticas (compiladores)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351" y="760825"/>
            <a:ext cx="3589800" cy="405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 em Data Science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KDTree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350" y="1671650"/>
            <a:ext cx="6094175" cy="29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