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0e4e70e1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0e4e70e1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0e4e70e1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0e4e70e1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0e4e70e11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0e4e70e1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0e4e70e1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0e4e70e11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0e4e70e1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f0e4e70e1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0e4e70e11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0e4e70e11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0e4e70e11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f0e4e70e11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0e4e70e11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0e4e70e11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f0e4e70e11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f0e4e70e11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f0e4e70e11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f0e4e70e11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0e4e70e1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0e4e70e1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f0e4e70e11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f0e4e70e11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f0e4e70e11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f0e4e70e11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f0e4e70e11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f0e4e70e11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f0e4e70e11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f0e4e70e11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f0e4e70e11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f0e4e70e11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f0e4e70e11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f0e4e70e11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f0e4e70e11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f0e4e70e11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f0e4e70e11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f0e4e70e11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f0e4e70e11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f0e4e70e11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f0e4e70e11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f0e4e70e11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0e4e70e1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0e4e70e1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f0e4e70e11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f0e4e70e11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f0e4e70e11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f0e4e70e11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f0e4e70e11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f0e4e70e11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f0e4e70e11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f0e4e70e11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f0e4e70e11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f0e4e70e11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f0e4e70e11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f0e4e70e11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f0e4e70e11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f0e4e70e11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f0e4e70e11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f0e4e70e11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f0e4e70e11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f0e4e70e11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0e4e70e1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0e4e70e1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0e4e70e1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0e4e70e1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0e4e70e1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0e4e70e1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0e4e70e1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0e4e70e1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0e4e70e1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0e4e70e1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0e4e70e1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0e4e70e1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Busca em Grafos - DFS e BFS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Pedro Gengo</a:t>
            </a:r>
            <a:endParaRPr/>
          </a:p>
          <a:p>
            <a:pPr indent="0" lvl="0" marL="0" rtl="0" algn="l">
              <a:spcBef>
                <a:spcPts val="0"/>
              </a:spcBef>
              <a:spcAft>
                <a:spcPts val="0"/>
              </a:spcAft>
              <a:buNone/>
            </a:pPr>
            <a:r>
              <a:rPr lang="en"/>
              <a:t>Luis Uzai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O nosso foco é sempre a pilha. Pegamos então o último elemento da pilha, o nó 1. Já olhamos todas as suas arestas (todos os elementos estão como visitados)? Sim. Então marcados como concluído. Removemos ele da pilha.</a:t>
            </a:r>
            <a:endParaRPr b="0" sz="1240"/>
          </a:p>
        </p:txBody>
      </p:sp>
      <p:sp>
        <p:nvSpPr>
          <p:cNvPr id="288" name="Google Shape;288;p22"/>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89" name="Google Shape;289;p22"/>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90" name="Google Shape;290;p22"/>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91" name="Google Shape;291;p22"/>
          <p:cNvSpPr/>
          <p:nvPr/>
        </p:nvSpPr>
        <p:spPr>
          <a:xfrm>
            <a:off x="24456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92" name="Google Shape;292;p22"/>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93" name="Google Shape;293;p22"/>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94" name="Google Shape;294;p22"/>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95" name="Google Shape;295;p22"/>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296" name="Google Shape;296;p22"/>
          <p:cNvCxnSpPr>
            <a:stCxn id="288" idx="6"/>
            <a:endCxn id="290"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22"/>
          <p:cNvCxnSpPr>
            <a:stCxn id="292" idx="6"/>
            <a:endCxn id="294"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22"/>
          <p:cNvCxnSpPr>
            <a:stCxn id="288" idx="4"/>
            <a:endCxn id="289"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22"/>
          <p:cNvCxnSpPr>
            <a:stCxn id="290" idx="4"/>
            <a:endCxn id="291"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22"/>
          <p:cNvCxnSpPr>
            <a:stCxn id="291" idx="7"/>
            <a:endCxn id="292"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22"/>
          <p:cNvCxnSpPr>
            <a:stCxn id="291" idx="6"/>
            <a:endCxn id="293"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22"/>
          <p:cNvCxnSpPr>
            <a:stCxn id="292" idx="4"/>
            <a:endCxn id="293"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22"/>
          <p:cNvCxnSpPr>
            <a:stCxn id="293" idx="6"/>
            <a:endCxn id="295"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22"/>
          <p:cNvCxnSpPr>
            <a:stCxn id="294" idx="4"/>
            <a:endCxn id="295"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22"/>
          <p:cNvCxnSpPr>
            <a:stCxn id="293" idx="7"/>
            <a:endCxn id="294"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306" name="Google Shape;306;p22"/>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308" name="Google Shape;308;p22"/>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310" name="Google Shape;310;p22"/>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312" name="Google Shape;312;p22"/>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a:t>
            </a:r>
            <a:endParaRPr>
              <a:latin typeface="Lato"/>
              <a:ea typeface="Lato"/>
              <a:cs typeface="Lato"/>
              <a:sym typeface="Lato"/>
            </a:endParaRPr>
          </a:p>
        </p:txBody>
      </p:sp>
      <p:sp>
        <p:nvSpPr>
          <p:cNvPr id="313" name="Google Shape;313;p22"/>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2. Já olhamos todas as suas arestas? Não! Então pegamos a próxima e adicionamos aos visitados e a pilha.</a:t>
            </a:r>
            <a:endParaRPr b="0" sz="1240"/>
          </a:p>
        </p:txBody>
      </p:sp>
      <p:sp>
        <p:nvSpPr>
          <p:cNvPr id="319" name="Google Shape;319;p23"/>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20" name="Google Shape;320;p23"/>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21" name="Google Shape;321;p23"/>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22" name="Google Shape;322;p23"/>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23" name="Google Shape;323;p23"/>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24" name="Google Shape;324;p23"/>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325" name="Google Shape;325;p23"/>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26" name="Google Shape;326;p23"/>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327" name="Google Shape;327;p23"/>
          <p:cNvCxnSpPr>
            <a:stCxn id="319" idx="6"/>
            <a:endCxn id="321"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23"/>
          <p:cNvCxnSpPr>
            <a:stCxn id="323" idx="6"/>
            <a:endCxn id="325"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23"/>
          <p:cNvCxnSpPr>
            <a:stCxn id="319" idx="4"/>
            <a:endCxn id="320"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23"/>
          <p:cNvCxnSpPr>
            <a:stCxn id="321" idx="4"/>
            <a:endCxn id="322"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23"/>
          <p:cNvCxnSpPr>
            <a:stCxn id="322" idx="7"/>
            <a:endCxn id="323"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23"/>
          <p:cNvCxnSpPr>
            <a:stCxn id="322" idx="6"/>
            <a:endCxn id="324"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23"/>
          <p:cNvCxnSpPr>
            <a:stCxn id="323" idx="4"/>
            <a:endCxn id="324"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23"/>
          <p:cNvCxnSpPr>
            <a:stCxn id="324" idx="6"/>
            <a:endCxn id="326"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23"/>
          <p:cNvCxnSpPr>
            <a:stCxn id="325" idx="4"/>
            <a:endCxn id="326"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23"/>
          <p:cNvCxnSpPr>
            <a:stCxn id="324" idx="7"/>
            <a:endCxn id="325"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23"/>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339" name="Google Shape;339;p23"/>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341" name="Google Shape;341;p23"/>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343" name="Google Shape;343;p23"/>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a:t>
            </a:r>
            <a:endParaRPr>
              <a:latin typeface="Lato"/>
              <a:ea typeface="Lato"/>
              <a:cs typeface="Lato"/>
              <a:sym typeface="Lato"/>
            </a:endParaRPr>
          </a:p>
        </p:txBody>
      </p:sp>
      <p:sp>
        <p:nvSpPr>
          <p:cNvPr id="344" name="Google Shape;344;p23"/>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6]</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6. Já olhamos todas as suas arestas? Não! Então pegamos a próxima e adicionamos aos visitados e a pilha.</a:t>
            </a:r>
            <a:endParaRPr b="0" sz="1240"/>
          </a:p>
        </p:txBody>
      </p:sp>
      <p:sp>
        <p:nvSpPr>
          <p:cNvPr id="350" name="Google Shape;350;p24"/>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51" name="Google Shape;351;p24"/>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52" name="Google Shape;352;p24"/>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53" name="Google Shape;353;p24"/>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54" name="Google Shape;354;p24"/>
          <p:cNvSpPr/>
          <p:nvPr/>
        </p:nvSpPr>
        <p:spPr>
          <a:xfrm>
            <a:off x="36071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55" name="Google Shape;355;p24"/>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356" name="Google Shape;356;p24"/>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57" name="Google Shape;357;p24"/>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358" name="Google Shape;358;p24"/>
          <p:cNvCxnSpPr>
            <a:stCxn id="350" idx="6"/>
            <a:endCxn id="352"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24"/>
          <p:cNvCxnSpPr>
            <a:stCxn id="354" idx="6"/>
            <a:endCxn id="356"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24"/>
          <p:cNvCxnSpPr>
            <a:stCxn id="350" idx="4"/>
            <a:endCxn id="351"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24"/>
          <p:cNvCxnSpPr>
            <a:stCxn id="352" idx="4"/>
            <a:endCxn id="353"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24"/>
          <p:cNvCxnSpPr>
            <a:stCxn id="353" idx="7"/>
            <a:endCxn id="354"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24"/>
          <p:cNvCxnSpPr>
            <a:stCxn id="353" idx="6"/>
            <a:endCxn id="355"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24"/>
          <p:cNvCxnSpPr>
            <a:stCxn id="354" idx="4"/>
            <a:endCxn id="355"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24"/>
          <p:cNvCxnSpPr>
            <a:stCxn id="355" idx="6"/>
            <a:endCxn id="357"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24"/>
          <p:cNvCxnSpPr>
            <a:stCxn id="356" idx="4"/>
            <a:endCxn id="357"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24"/>
          <p:cNvCxnSpPr>
            <a:stCxn id="355" idx="7"/>
            <a:endCxn id="356"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368" name="Google Shape;368;p24"/>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370" name="Google Shape;370;p24"/>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372" name="Google Shape;372;p24"/>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374" name="Google Shape;374;p24"/>
          <p:cNvSpPr txBox="1"/>
          <p:nvPr/>
        </p:nvSpPr>
        <p:spPr>
          <a:xfrm>
            <a:off x="1862775" y="4527875"/>
            <a:ext cx="21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a:t>
            </a:r>
            <a:endParaRPr>
              <a:latin typeface="Lato"/>
              <a:ea typeface="Lato"/>
              <a:cs typeface="Lato"/>
              <a:sym typeface="Lato"/>
            </a:endParaRPr>
          </a:p>
        </p:txBody>
      </p:sp>
      <p:sp>
        <p:nvSpPr>
          <p:cNvPr id="375" name="Google Shape;375;p24"/>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6, 3]</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3. Já olhamos todas as suas arestas? Não! Então pegamos a próxima e adicionamos aos visitados e a pilha.</a:t>
            </a:r>
            <a:endParaRPr b="0" sz="1240"/>
          </a:p>
        </p:txBody>
      </p:sp>
      <p:sp>
        <p:nvSpPr>
          <p:cNvPr id="381" name="Google Shape;381;p25"/>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82" name="Google Shape;382;p25"/>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83" name="Google Shape;383;p25"/>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84" name="Google Shape;384;p25"/>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85" name="Google Shape;385;p25"/>
          <p:cNvSpPr/>
          <p:nvPr/>
        </p:nvSpPr>
        <p:spPr>
          <a:xfrm>
            <a:off x="36071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86" name="Google Shape;386;p25"/>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387" name="Google Shape;387;p25"/>
          <p:cNvSpPr/>
          <p:nvPr/>
        </p:nvSpPr>
        <p:spPr>
          <a:xfrm>
            <a:off x="47687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88" name="Google Shape;388;p25"/>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389" name="Google Shape;389;p25"/>
          <p:cNvCxnSpPr>
            <a:stCxn id="381" idx="6"/>
            <a:endCxn id="383"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25"/>
          <p:cNvCxnSpPr>
            <a:stCxn id="385" idx="6"/>
            <a:endCxn id="387"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25"/>
          <p:cNvCxnSpPr>
            <a:stCxn id="381" idx="4"/>
            <a:endCxn id="382"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25"/>
          <p:cNvCxnSpPr>
            <a:stCxn id="383" idx="4"/>
            <a:endCxn id="384"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25"/>
          <p:cNvCxnSpPr>
            <a:stCxn id="384" idx="7"/>
            <a:endCxn id="385"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25"/>
          <p:cNvCxnSpPr>
            <a:stCxn id="384" idx="6"/>
            <a:endCxn id="386"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25"/>
          <p:cNvCxnSpPr>
            <a:stCxn id="385" idx="4"/>
            <a:endCxn id="386"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25"/>
          <p:cNvCxnSpPr>
            <a:stCxn id="386" idx="6"/>
            <a:endCxn id="388"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25"/>
          <p:cNvCxnSpPr>
            <a:stCxn id="387" idx="4"/>
            <a:endCxn id="388"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25"/>
          <p:cNvCxnSpPr>
            <a:stCxn id="386" idx="7"/>
            <a:endCxn id="387"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399" name="Google Shape;399;p25"/>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401" name="Google Shape;401;p25"/>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403" name="Google Shape;403;p25"/>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405" name="Google Shape;405;p25"/>
          <p:cNvSpPr txBox="1"/>
          <p:nvPr/>
        </p:nvSpPr>
        <p:spPr>
          <a:xfrm>
            <a:off x="1862775" y="4527875"/>
            <a:ext cx="21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a:t>
            </a:r>
            <a:endParaRPr>
              <a:latin typeface="Lato"/>
              <a:ea typeface="Lato"/>
              <a:cs typeface="Lato"/>
              <a:sym typeface="Lato"/>
            </a:endParaRPr>
          </a:p>
        </p:txBody>
      </p:sp>
      <p:sp>
        <p:nvSpPr>
          <p:cNvPr id="406" name="Google Shape;406;p25"/>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6, 3, 4]</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4. Já olhamos todas as suas arestas? Não! Então pegamos a próxima e adicionamos aos visitados e a pilha.</a:t>
            </a:r>
            <a:endParaRPr b="0" sz="1240"/>
          </a:p>
        </p:txBody>
      </p:sp>
      <p:sp>
        <p:nvSpPr>
          <p:cNvPr id="412" name="Google Shape;412;p26"/>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13" name="Google Shape;413;p26"/>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14" name="Google Shape;414;p26"/>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15" name="Google Shape;415;p26"/>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16" name="Google Shape;416;p26"/>
          <p:cNvSpPr/>
          <p:nvPr/>
        </p:nvSpPr>
        <p:spPr>
          <a:xfrm>
            <a:off x="36071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17" name="Google Shape;417;p26"/>
          <p:cNvSpPr/>
          <p:nvPr/>
        </p:nvSpPr>
        <p:spPr>
          <a:xfrm>
            <a:off x="360717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418" name="Google Shape;418;p26"/>
          <p:cNvSpPr/>
          <p:nvPr/>
        </p:nvSpPr>
        <p:spPr>
          <a:xfrm>
            <a:off x="47687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19" name="Google Shape;419;p26"/>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420" name="Google Shape;420;p26"/>
          <p:cNvCxnSpPr>
            <a:stCxn id="412" idx="6"/>
            <a:endCxn id="414"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26"/>
          <p:cNvCxnSpPr>
            <a:stCxn id="416" idx="6"/>
            <a:endCxn id="418"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26"/>
          <p:cNvCxnSpPr>
            <a:stCxn id="412" idx="4"/>
            <a:endCxn id="413"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26"/>
          <p:cNvCxnSpPr>
            <a:stCxn id="414" idx="4"/>
            <a:endCxn id="415"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26"/>
          <p:cNvCxnSpPr>
            <a:stCxn id="415" idx="7"/>
            <a:endCxn id="416"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26"/>
          <p:cNvCxnSpPr>
            <a:stCxn id="415" idx="6"/>
            <a:endCxn id="417"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26"/>
          <p:cNvCxnSpPr>
            <a:stCxn id="416" idx="4"/>
            <a:endCxn id="417"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26"/>
          <p:cNvCxnSpPr>
            <a:stCxn id="417" idx="6"/>
            <a:endCxn id="419"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26"/>
          <p:cNvCxnSpPr>
            <a:stCxn id="418" idx="4"/>
            <a:endCxn id="419"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26"/>
          <p:cNvCxnSpPr>
            <a:stCxn id="417" idx="7"/>
            <a:endCxn id="418"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430" name="Google Shape;430;p26"/>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432" name="Google Shape;432;p26"/>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434" name="Google Shape;434;p26"/>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436" name="Google Shape;436;p26"/>
          <p:cNvSpPr txBox="1"/>
          <p:nvPr/>
        </p:nvSpPr>
        <p:spPr>
          <a:xfrm>
            <a:off x="1862775" y="4527875"/>
            <a:ext cx="23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 7]</a:t>
            </a:r>
            <a:endParaRPr>
              <a:latin typeface="Lato"/>
              <a:ea typeface="Lato"/>
              <a:cs typeface="Lato"/>
              <a:sym typeface="Lato"/>
            </a:endParaRPr>
          </a:p>
        </p:txBody>
      </p:sp>
      <p:sp>
        <p:nvSpPr>
          <p:cNvPr id="437" name="Google Shape;437;p26"/>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6, 3, 4, 7]</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7. Já olhamos todas as suas arestas? Não! Então pegamos a próxima e adicionamos aos visitados e a pilha.</a:t>
            </a:r>
            <a:endParaRPr b="0" sz="1240"/>
          </a:p>
        </p:txBody>
      </p:sp>
      <p:sp>
        <p:nvSpPr>
          <p:cNvPr id="443" name="Google Shape;443;p27"/>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44" name="Google Shape;444;p27"/>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45" name="Google Shape;445;p27"/>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46" name="Google Shape;446;p27"/>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47" name="Google Shape;447;p27"/>
          <p:cNvSpPr/>
          <p:nvPr/>
        </p:nvSpPr>
        <p:spPr>
          <a:xfrm>
            <a:off x="36071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48" name="Google Shape;448;p27"/>
          <p:cNvSpPr/>
          <p:nvPr/>
        </p:nvSpPr>
        <p:spPr>
          <a:xfrm>
            <a:off x="360717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449" name="Google Shape;449;p27"/>
          <p:cNvSpPr/>
          <p:nvPr/>
        </p:nvSpPr>
        <p:spPr>
          <a:xfrm>
            <a:off x="47687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50" name="Google Shape;450;p27"/>
          <p:cNvSpPr/>
          <p:nvPr/>
        </p:nvSpPr>
        <p:spPr>
          <a:xfrm>
            <a:off x="47687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451" name="Google Shape;451;p27"/>
          <p:cNvCxnSpPr>
            <a:stCxn id="443" idx="6"/>
            <a:endCxn id="445"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27"/>
          <p:cNvCxnSpPr>
            <a:stCxn id="447" idx="6"/>
            <a:endCxn id="449"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27"/>
          <p:cNvCxnSpPr>
            <a:stCxn id="443" idx="4"/>
            <a:endCxn id="444"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27"/>
          <p:cNvCxnSpPr>
            <a:stCxn id="445" idx="4"/>
            <a:endCxn id="446"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27"/>
          <p:cNvCxnSpPr>
            <a:stCxn id="446" idx="7"/>
            <a:endCxn id="447"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27"/>
          <p:cNvCxnSpPr>
            <a:stCxn id="446" idx="6"/>
            <a:endCxn id="448"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27"/>
          <p:cNvCxnSpPr>
            <a:stCxn id="447" idx="4"/>
            <a:endCxn id="448"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27"/>
          <p:cNvCxnSpPr>
            <a:stCxn id="448" idx="6"/>
            <a:endCxn id="450"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27"/>
          <p:cNvCxnSpPr>
            <a:stCxn id="449" idx="4"/>
            <a:endCxn id="450"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27"/>
          <p:cNvCxnSpPr>
            <a:stCxn id="448" idx="7"/>
            <a:endCxn id="449"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461" name="Google Shape;461;p27"/>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463" name="Google Shape;463;p27"/>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465" name="Google Shape;465;p27"/>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467" name="Google Shape;467;p27"/>
          <p:cNvSpPr txBox="1"/>
          <p:nvPr/>
        </p:nvSpPr>
        <p:spPr>
          <a:xfrm>
            <a:off x="1862775" y="4527875"/>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 7, 8]</a:t>
            </a:r>
            <a:endParaRPr>
              <a:latin typeface="Lato"/>
              <a:ea typeface="Lato"/>
              <a:cs typeface="Lato"/>
              <a:sym typeface="Lato"/>
            </a:endParaRPr>
          </a:p>
        </p:txBody>
      </p:sp>
      <p:sp>
        <p:nvSpPr>
          <p:cNvPr id="468" name="Google Shape;468;p27"/>
          <p:cNvSpPr txBox="1"/>
          <p:nvPr/>
        </p:nvSpPr>
        <p:spPr>
          <a:xfrm>
            <a:off x="5549850" y="4527875"/>
            <a:ext cx="18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6, 3, 4, 7, 8]</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8. Já olhamos todas as suas arestas (os nós estão nos visitados)? Sim! Removemos ele da pilha e marcamos como visitado.</a:t>
            </a:r>
            <a:endParaRPr b="0" sz="1240"/>
          </a:p>
        </p:txBody>
      </p:sp>
      <p:sp>
        <p:nvSpPr>
          <p:cNvPr id="474" name="Google Shape;474;p28"/>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75" name="Google Shape;475;p28"/>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76" name="Google Shape;476;p28"/>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77" name="Google Shape;477;p28"/>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78" name="Google Shape;478;p28"/>
          <p:cNvSpPr/>
          <p:nvPr/>
        </p:nvSpPr>
        <p:spPr>
          <a:xfrm>
            <a:off x="36071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79" name="Google Shape;479;p28"/>
          <p:cNvSpPr/>
          <p:nvPr/>
        </p:nvSpPr>
        <p:spPr>
          <a:xfrm>
            <a:off x="360717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480" name="Google Shape;480;p28"/>
          <p:cNvSpPr/>
          <p:nvPr/>
        </p:nvSpPr>
        <p:spPr>
          <a:xfrm>
            <a:off x="47687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81" name="Google Shape;481;p28"/>
          <p:cNvSpPr/>
          <p:nvPr/>
        </p:nvSpPr>
        <p:spPr>
          <a:xfrm>
            <a:off x="47687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482" name="Google Shape;482;p28"/>
          <p:cNvCxnSpPr>
            <a:stCxn id="474" idx="6"/>
            <a:endCxn id="476"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28"/>
          <p:cNvCxnSpPr>
            <a:stCxn id="478" idx="6"/>
            <a:endCxn id="480"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28"/>
          <p:cNvCxnSpPr>
            <a:stCxn id="474" idx="4"/>
            <a:endCxn id="475"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28"/>
          <p:cNvCxnSpPr>
            <a:stCxn id="476" idx="4"/>
            <a:endCxn id="477"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28"/>
          <p:cNvCxnSpPr>
            <a:stCxn id="477" idx="7"/>
            <a:endCxn id="478"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28"/>
          <p:cNvCxnSpPr>
            <a:stCxn id="477" idx="6"/>
            <a:endCxn id="479"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28"/>
          <p:cNvCxnSpPr>
            <a:stCxn id="478" idx="4"/>
            <a:endCxn id="479"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28"/>
          <p:cNvCxnSpPr>
            <a:stCxn id="479" idx="6"/>
            <a:endCxn id="481"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28"/>
          <p:cNvCxnSpPr>
            <a:stCxn id="480" idx="4"/>
            <a:endCxn id="481"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28"/>
          <p:cNvCxnSpPr>
            <a:stCxn id="479" idx="7"/>
            <a:endCxn id="480"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492" name="Google Shape;492;p28"/>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494" name="Google Shape;494;p28"/>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496" name="Google Shape;496;p28"/>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498" name="Google Shape;498;p28"/>
          <p:cNvSpPr txBox="1"/>
          <p:nvPr/>
        </p:nvSpPr>
        <p:spPr>
          <a:xfrm>
            <a:off x="1862775" y="4527875"/>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 7, 8]</a:t>
            </a:r>
            <a:endParaRPr>
              <a:latin typeface="Lato"/>
              <a:ea typeface="Lato"/>
              <a:cs typeface="Lato"/>
              <a:sym typeface="Lato"/>
            </a:endParaRPr>
          </a:p>
        </p:txBody>
      </p:sp>
      <p:sp>
        <p:nvSpPr>
          <p:cNvPr id="499" name="Google Shape;499;p28"/>
          <p:cNvSpPr txBox="1"/>
          <p:nvPr/>
        </p:nvSpPr>
        <p:spPr>
          <a:xfrm>
            <a:off x="5549850" y="4527875"/>
            <a:ext cx="18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6, 3, 4, 7]</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7. Já olhamos todas as suas arestas (os nós estão nos visitados)? Sim! Removemos ele da pilha e marcamos como visitado.</a:t>
            </a:r>
            <a:endParaRPr b="0" sz="1240"/>
          </a:p>
        </p:txBody>
      </p:sp>
      <p:sp>
        <p:nvSpPr>
          <p:cNvPr id="505" name="Google Shape;505;p29"/>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06" name="Google Shape;506;p29"/>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07" name="Google Shape;507;p29"/>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08" name="Google Shape;508;p29"/>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09" name="Google Shape;509;p29"/>
          <p:cNvSpPr/>
          <p:nvPr/>
        </p:nvSpPr>
        <p:spPr>
          <a:xfrm>
            <a:off x="36071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10" name="Google Shape;510;p29"/>
          <p:cNvSpPr/>
          <p:nvPr/>
        </p:nvSpPr>
        <p:spPr>
          <a:xfrm>
            <a:off x="36071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511" name="Google Shape;511;p29"/>
          <p:cNvSpPr/>
          <p:nvPr/>
        </p:nvSpPr>
        <p:spPr>
          <a:xfrm>
            <a:off x="47687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12" name="Google Shape;512;p29"/>
          <p:cNvSpPr/>
          <p:nvPr/>
        </p:nvSpPr>
        <p:spPr>
          <a:xfrm>
            <a:off x="47687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513" name="Google Shape;513;p29"/>
          <p:cNvCxnSpPr>
            <a:stCxn id="505" idx="6"/>
            <a:endCxn id="507"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29"/>
          <p:cNvCxnSpPr>
            <a:stCxn id="509" idx="6"/>
            <a:endCxn id="511"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29"/>
          <p:cNvCxnSpPr>
            <a:stCxn id="505" idx="4"/>
            <a:endCxn id="506"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29"/>
          <p:cNvCxnSpPr>
            <a:stCxn id="507" idx="4"/>
            <a:endCxn id="508"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29"/>
          <p:cNvCxnSpPr>
            <a:stCxn id="508" idx="7"/>
            <a:endCxn id="509"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29"/>
          <p:cNvCxnSpPr>
            <a:stCxn id="508" idx="6"/>
            <a:endCxn id="510"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29"/>
          <p:cNvCxnSpPr>
            <a:stCxn id="509" idx="4"/>
            <a:endCxn id="510"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29"/>
          <p:cNvCxnSpPr>
            <a:stCxn id="510" idx="6"/>
            <a:endCxn id="512"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29"/>
          <p:cNvCxnSpPr>
            <a:stCxn id="511" idx="4"/>
            <a:endCxn id="512"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29"/>
          <p:cNvCxnSpPr>
            <a:stCxn id="510" idx="7"/>
            <a:endCxn id="511"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523" name="Google Shape;523;p29"/>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525" name="Google Shape;525;p29"/>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527" name="Google Shape;527;p29"/>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529" name="Google Shape;529;p29"/>
          <p:cNvSpPr txBox="1"/>
          <p:nvPr/>
        </p:nvSpPr>
        <p:spPr>
          <a:xfrm>
            <a:off x="1862775" y="4527875"/>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 7, 8]</a:t>
            </a:r>
            <a:endParaRPr>
              <a:latin typeface="Lato"/>
              <a:ea typeface="Lato"/>
              <a:cs typeface="Lato"/>
              <a:sym typeface="Lato"/>
            </a:endParaRPr>
          </a:p>
        </p:txBody>
      </p:sp>
      <p:sp>
        <p:nvSpPr>
          <p:cNvPr id="530" name="Google Shape;530;p29"/>
          <p:cNvSpPr txBox="1"/>
          <p:nvPr/>
        </p:nvSpPr>
        <p:spPr>
          <a:xfrm>
            <a:off x="5549850" y="4527875"/>
            <a:ext cx="18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6, 3, 4]</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4. Já olhamos todas as suas arestas (os nós estão nos visitados)? Sim! Removemos ele da pilha e marcamos como visitado.</a:t>
            </a:r>
            <a:endParaRPr b="0" sz="1240"/>
          </a:p>
        </p:txBody>
      </p:sp>
      <p:sp>
        <p:nvSpPr>
          <p:cNvPr id="536" name="Google Shape;536;p30"/>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37" name="Google Shape;537;p30"/>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38" name="Google Shape;538;p30"/>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39" name="Google Shape;539;p30"/>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40" name="Google Shape;540;p30"/>
          <p:cNvSpPr/>
          <p:nvPr/>
        </p:nvSpPr>
        <p:spPr>
          <a:xfrm>
            <a:off x="36071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41" name="Google Shape;541;p30"/>
          <p:cNvSpPr/>
          <p:nvPr/>
        </p:nvSpPr>
        <p:spPr>
          <a:xfrm>
            <a:off x="36071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542" name="Google Shape;542;p30"/>
          <p:cNvSpPr/>
          <p:nvPr/>
        </p:nvSpPr>
        <p:spPr>
          <a:xfrm>
            <a:off x="47687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43" name="Google Shape;543;p30"/>
          <p:cNvSpPr/>
          <p:nvPr/>
        </p:nvSpPr>
        <p:spPr>
          <a:xfrm>
            <a:off x="47687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544" name="Google Shape;544;p30"/>
          <p:cNvCxnSpPr>
            <a:stCxn id="536" idx="6"/>
            <a:endCxn id="538"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30"/>
          <p:cNvCxnSpPr>
            <a:stCxn id="540" idx="6"/>
            <a:endCxn id="542"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30"/>
          <p:cNvCxnSpPr>
            <a:stCxn id="536" idx="4"/>
            <a:endCxn id="537"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30"/>
          <p:cNvCxnSpPr>
            <a:stCxn id="538" idx="4"/>
            <a:endCxn id="539"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30"/>
          <p:cNvCxnSpPr>
            <a:stCxn id="539" idx="7"/>
            <a:endCxn id="540"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30"/>
          <p:cNvCxnSpPr>
            <a:stCxn id="539" idx="6"/>
            <a:endCxn id="541"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30"/>
          <p:cNvCxnSpPr>
            <a:stCxn id="540" idx="4"/>
            <a:endCxn id="541"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30"/>
          <p:cNvCxnSpPr>
            <a:stCxn id="541" idx="6"/>
            <a:endCxn id="543"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30"/>
          <p:cNvCxnSpPr>
            <a:stCxn id="542" idx="4"/>
            <a:endCxn id="543"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30"/>
          <p:cNvCxnSpPr>
            <a:stCxn id="541" idx="7"/>
            <a:endCxn id="542"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554" name="Google Shape;554;p30"/>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556" name="Google Shape;556;p30"/>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558" name="Google Shape;558;p30"/>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560" name="Google Shape;560;p30"/>
          <p:cNvSpPr txBox="1"/>
          <p:nvPr/>
        </p:nvSpPr>
        <p:spPr>
          <a:xfrm>
            <a:off x="1862775" y="4527875"/>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 7, 8]</a:t>
            </a:r>
            <a:endParaRPr>
              <a:latin typeface="Lato"/>
              <a:ea typeface="Lato"/>
              <a:cs typeface="Lato"/>
              <a:sym typeface="Lato"/>
            </a:endParaRPr>
          </a:p>
        </p:txBody>
      </p:sp>
      <p:sp>
        <p:nvSpPr>
          <p:cNvPr id="561" name="Google Shape;561;p30"/>
          <p:cNvSpPr txBox="1"/>
          <p:nvPr/>
        </p:nvSpPr>
        <p:spPr>
          <a:xfrm>
            <a:off x="5549850" y="4527875"/>
            <a:ext cx="18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6, 3]</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3. Já olhamos todas as suas arestas (os nós estão nos visitados)? Sim! Removemos ele da pilha e marcamos como visitado.</a:t>
            </a:r>
            <a:endParaRPr b="0" sz="1240"/>
          </a:p>
        </p:txBody>
      </p:sp>
      <p:sp>
        <p:nvSpPr>
          <p:cNvPr id="567" name="Google Shape;567;p31"/>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68" name="Google Shape;568;p31"/>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69" name="Google Shape;569;p31"/>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70" name="Google Shape;570;p31"/>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71" name="Google Shape;571;p31"/>
          <p:cNvSpPr/>
          <p:nvPr/>
        </p:nvSpPr>
        <p:spPr>
          <a:xfrm>
            <a:off x="36071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72" name="Google Shape;572;p31"/>
          <p:cNvSpPr/>
          <p:nvPr/>
        </p:nvSpPr>
        <p:spPr>
          <a:xfrm>
            <a:off x="36071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573" name="Google Shape;573;p31"/>
          <p:cNvSpPr/>
          <p:nvPr/>
        </p:nvSpPr>
        <p:spPr>
          <a:xfrm>
            <a:off x="47687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74" name="Google Shape;574;p31"/>
          <p:cNvSpPr/>
          <p:nvPr/>
        </p:nvSpPr>
        <p:spPr>
          <a:xfrm>
            <a:off x="47687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575" name="Google Shape;575;p31"/>
          <p:cNvCxnSpPr>
            <a:stCxn id="567" idx="6"/>
            <a:endCxn id="569"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31"/>
          <p:cNvCxnSpPr>
            <a:stCxn id="571" idx="6"/>
            <a:endCxn id="573"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31"/>
          <p:cNvCxnSpPr>
            <a:stCxn id="567" idx="4"/>
            <a:endCxn id="568"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31"/>
          <p:cNvCxnSpPr>
            <a:stCxn id="569" idx="4"/>
            <a:endCxn id="570"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31"/>
          <p:cNvCxnSpPr>
            <a:stCxn id="570" idx="7"/>
            <a:endCxn id="571"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31"/>
          <p:cNvCxnSpPr>
            <a:stCxn id="570" idx="6"/>
            <a:endCxn id="572"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31"/>
          <p:cNvCxnSpPr>
            <a:stCxn id="571" idx="4"/>
            <a:endCxn id="572"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31"/>
          <p:cNvCxnSpPr>
            <a:stCxn id="572" idx="6"/>
            <a:endCxn id="574"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31"/>
          <p:cNvCxnSpPr>
            <a:stCxn id="573" idx="4"/>
            <a:endCxn id="574"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31"/>
          <p:cNvCxnSpPr>
            <a:stCxn id="572" idx="7"/>
            <a:endCxn id="573"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585" name="Google Shape;585;p31"/>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587" name="Google Shape;587;p31"/>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589" name="Google Shape;589;p31"/>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591" name="Google Shape;591;p31"/>
          <p:cNvSpPr txBox="1"/>
          <p:nvPr/>
        </p:nvSpPr>
        <p:spPr>
          <a:xfrm>
            <a:off x="1862775" y="4527875"/>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 7, 8]</a:t>
            </a:r>
            <a:endParaRPr>
              <a:latin typeface="Lato"/>
              <a:ea typeface="Lato"/>
              <a:cs typeface="Lato"/>
              <a:sym typeface="Lato"/>
            </a:endParaRPr>
          </a:p>
        </p:txBody>
      </p:sp>
      <p:sp>
        <p:nvSpPr>
          <p:cNvPr id="592" name="Google Shape;592;p31"/>
          <p:cNvSpPr txBox="1"/>
          <p:nvPr/>
        </p:nvSpPr>
        <p:spPr>
          <a:xfrm>
            <a:off x="5549850" y="4527875"/>
            <a:ext cx="18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6]</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Busca em Profundidade</a:t>
            </a:r>
            <a:endParaRPr/>
          </a:p>
          <a:p>
            <a:pPr indent="0" lvl="0" marL="0" rtl="0" algn="l">
              <a:spcBef>
                <a:spcPts val="0"/>
              </a:spcBef>
              <a:spcAft>
                <a:spcPts val="0"/>
              </a:spcAft>
              <a:buNone/>
            </a:pPr>
            <a:r>
              <a:rPr b="0" lang="en" sz="2900"/>
              <a:t>Depth-first search (DFS)</a:t>
            </a:r>
            <a:endParaRPr b="0" sz="2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6. Já olhamos todas as suas arestas (os nós estão nos visitados)? Sim! Removemos ele da pilha e marcamos como visitado.</a:t>
            </a:r>
            <a:endParaRPr b="0" sz="1240"/>
          </a:p>
        </p:txBody>
      </p:sp>
      <p:sp>
        <p:nvSpPr>
          <p:cNvPr id="598" name="Google Shape;598;p32"/>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99" name="Google Shape;599;p32"/>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600" name="Google Shape;600;p32"/>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01" name="Google Shape;601;p32"/>
          <p:cNvSpPr/>
          <p:nvPr/>
        </p:nvSpPr>
        <p:spPr>
          <a:xfrm>
            <a:off x="24456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602" name="Google Shape;602;p32"/>
          <p:cNvSpPr/>
          <p:nvPr/>
        </p:nvSpPr>
        <p:spPr>
          <a:xfrm>
            <a:off x="36071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03" name="Google Shape;603;p32"/>
          <p:cNvSpPr/>
          <p:nvPr/>
        </p:nvSpPr>
        <p:spPr>
          <a:xfrm>
            <a:off x="36071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604" name="Google Shape;604;p32"/>
          <p:cNvSpPr/>
          <p:nvPr/>
        </p:nvSpPr>
        <p:spPr>
          <a:xfrm>
            <a:off x="47687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05" name="Google Shape;605;p32"/>
          <p:cNvSpPr/>
          <p:nvPr/>
        </p:nvSpPr>
        <p:spPr>
          <a:xfrm>
            <a:off x="47687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606" name="Google Shape;606;p32"/>
          <p:cNvCxnSpPr>
            <a:stCxn id="598" idx="6"/>
            <a:endCxn id="600"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32"/>
          <p:cNvCxnSpPr>
            <a:stCxn id="602" idx="6"/>
            <a:endCxn id="604"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32"/>
          <p:cNvCxnSpPr>
            <a:stCxn id="598" idx="4"/>
            <a:endCxn id="599"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32"/>
          <p:cNvCxnSpPr>
            <a:stCxn id="600" idx="4"/>
            <a:endCxn id="601"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32"/>
          <p:cNvCxnSpPr>
            <a:stCxn id="601" idx="7"/>
            <a:endCxn id="602"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32"/>
          <p:cNvCxnSpPr>
            <a:stCxn id="601" idx="6"/>
            <a:endCxn id="603"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32"/>
          <p:cNvCxnSpPr>
            <a:stCxn id="602" idx="4"/>
            <a:endCxn id="603"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32"/>
          <p:cNvCxnSpPr>
            <a:stCxn id="603" idx="6"/>
            <a:endCxn id="605"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32"/>
          <p:cNvCxnSpPr>
            <a:stCxn id="604" idx="4"/>
            <a:endCxn id="605"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32"/>
          <p:cNvCxnSpPr>
            <a:stCxn id="603" idx="7"/>
            <a:endCxn id="604"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616" name="Google Shape;616;p32"/>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618" name="Google Shape;618;p32"/>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620" name="Google Shape;620;p32"/>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622" name="Google Shape;622;p32"/>
          <p:cNvSpPr txBox="1"/>
          <p:nvPr/>
        </p:nvSpPr>
        <p:spPr>
          <a:xfrm>
            <a:off x="1862775" y="4527875"/>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 7, 8]</a:t>
            </a:r>
            <a:endParaRPr>
              <a:latin typeface="Lato"/>
              <a:ea typeface="Lato"/>
              <a:cs typeface="Lato"/>
              <a:sym typeface="Lato"/>
            </a:endParaRPr>
          </a:p>
        </p:txBody>
      </p:sp>
      <p:sp>
        <p:nvSpPr>
          <p:cNvPr id="623" name="Google Shape;623;p32"/>
          <p:cNvSpPr txBox="1"/>
          <p:nvPr/>
        </p:nvSpPr>
        <p:spPr>
          <a:xfrm>
            <a:off x="5549850" y="4527875"/>
            <a:ext cx="18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Pegamos o último elemento da pilha, o nó 2. Já olhamos todas as suas arestas (os nós estão nos visitados)? Sim! Removemos ele da pilha e marcamos como visitado.</a:t>
            </a:r>
            <a:endParaRPr b="0" sz="1240"/>
          </a:p>
        </p:txBody>
      </p:sp>
      <p:sp>
        <p:nvSpPr>
          <p:cNvPr id="629" name="Google Shape;629;p33"/>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30" name="Google Shape;630;p33"/>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631" name="Google Shape;631;p33"/>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32" name="Google Shape;632;p33"/>
          <p:cNvSpPr/>
          <p:nvPr/>
        </p:nvSpPr>
        <p:spPr>
          <a:xfrm>
            <a:off x="24456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633" name="Google Shape;633;p33"/>
          <p:cNvSpPr/>
          <p:nvPr/>
        </p:nvSpPr>
        <p:spPr>
          <a:xfrm>
            <a:off x="36071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34" name="Google Shape;634;p33"/>
          <p:cNvSpPr/>
          <p:nvPr/>
        </p:nvSpPr>
        <p:spPr>
          <a:xfrm>
            <a:off x="36071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635" name="Google Shape;635;p33"/>
          <p:cNvSpPr/>
          <p:nvPr/>
        </p:nvSpPr>
        <p:spPr>
          <a:xfrm>
            <a:off x="47687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36" name="Google Shape;636;p33"/>
          <p:cNvSpPr/>
          <p:nvPr/>
        </p:nvSpPr>
        <p:spPr>
          <a:xfrm>
            <a:off x="47687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637" name="Google Shape;637;p33"/>
          <p:cNvCxnSpPr>
            <a:stCxn id="629" idx="6"/>
            <a:endCxn id="631"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33"/>
          <p:cNvCxnSpPr>
            <a:stCxn id="633" idx="6"/>
            <a:endCxn id="635"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33"/>
          <p:cNvCxnSpPr>
            <a:stCxn id="629" idx="4"/>
            <a:endCxn id="630"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33"/>
          <p:cNvCxnSpPr>
            <a:stCxn id="631" idx="4"/>
            <a:endCxn id="632"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33"/>
          <p:cNvCxnSpPr>
            <a:stCxn id="632" idx="7"/>
            <a:endCxn id="633"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33"/>
          <p:cNvCxnSpPr>
            <a:stCxn id="632" idx="6"/>
            <a:endCxn id="634"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33"/>
          <p:cNvCxnSpPr>
            <a:stCxn id="633" idx="4"/>
            <a:endCxn id="634"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33"/>
          <p:cNvCxnSpPr>
            <a:stCxn id="634" idx="6"/>
            <a:endCxn id="636"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33"/>
          <p:cNvCxnSpPr>
            <a:stCxn id="635" idx="4"/>
            <a:endCxn id="636"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33"/>
          <p:cNvCxnSpPr>
            <a:stCxn id="634" idx="7"/>
            <a:endCxn id="635"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647" name="Google Shape;647;p33"/>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649" name="Google Shape;649;p33"/>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651" name="Google Shape;651;p33"/>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653" name="Google Shape;653;p33"/>
          <p:cNvSpPr txBox="1"/>
          <p:nvPr/>
        </p:nvSpPr>
        <p:spPr>
          <a:xfrm>
            <a:off x="1862775" y="4527875"/>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 7, 8]</a:t>
            </a:r>
            <a:endParaRPr>
              <a:latin typeface="Lato"/>
              <a:ea typeface="Lato"/>
              <a:cs typeface="Lato"/>
              <a:sym typeface="Lato"/>
            </a:endParaRPr>
          </a:p>
        </p:txBody>
      </p:sp>
      <p:sp>
        <p:nvSpPr>
          <p:cNvPr id="654" name="Google Shape;654;p33"/>
          <p:cNvSpPr txBox="1"/>
          <p:nvPr/>
        </p:nvSpPr>
        <p:spPr>
          <a:xfrm>
            <a:off x="5549850" y="4527875"/>
            <a:ext cx="18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240"/>
              <a:t>A pilha está vazia? Sim! Acabamos a busca!</a:t>
            </a:r>
            <a:endParaRPr b="0" sz="1240"/>
          </a:p>
        </p:txBody>
      </p:sp>
      <p:sp>
        <p:nvSpPr>
          <p:cNvPr id="660" name="Google Shape;660;p34"/>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61" name="Google Shape;661;p34"/>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662" name="Google Shape;662;p34"/>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63" name="Google Shape;663;p34"/>
          <p:cNvSpPr/>
          <p:nvPr/>
        </p:nvSpPr>
        <p:spPr>
          <a:xfrm>
            <a:off x="24456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664" name="Google Shape;664;p34"/>
          <p:cNvSpPr/>
          <p:nvPr/>
        </p:nvSpPr>
        <p:spPr>
          <a:xfrm>
            <a:off x="36071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65" name="Google Shape;665;p34"/>
          <p:cNvSpPr/>
          <p:nvPr/>
        </p:nvSpPr>
        <p:spPr>
          <a:xfrm>
            <a:off x="36071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666" name="Google Shape;666;p34"/>
          <p:cNvSpPr/>
          <p:nvPr/>
        </p:nvSpPr>
        <p:spPr>
          <a:xfrm>
            <a:off x="47687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67" name="Google Shape;667;p34"/>
          <p:cNvSpPr/>
          <p:nvPr/>
        </p:nvSpPr>
        <p:spPr>
          <a:xfrm>
            <a:off x="47687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668" name="Google Shape;668;p34"/>
          <p:cNvCxnSpPr>
            <a:stCxn id="660" idx="6"/>
            <a:endCxn id="662"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34"/>
          <p:cNvCxnSpPr>
            <a:stCxn id="664" idx="6"/>
            <a:endCxn id="666"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34"/>
          <p:cNvCxnSpPr>
            <a:stCxn id="660" idx="4"/>
            <a:endCxn id="661"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34"/>
          <p:cNvCxnSpPr>
            <a:stCxn id="662" idx="4"/>
            <a:endCxn id="663"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34"/>
          <p:cNvCxnSpPr>
            <a:stCxn id="663" idx="7"/>
            <a:endCxn id="664"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34"/>
          <p:cNvCxnSpPr>
            <a:stCxn id="663" idx="6"/>
            <a:endCxn id="665"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34"/>
          <p:cNvCxnSpPr>
            <a:stCxn id="664" idx="4"/>
            <a:endCxn id="665"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34"/>
          <p:cNvCxnSpPr>
            <a:stCxn id="665" idx="6"/>
            <a:endCxn id="667"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34"/>
          <p:cNvCxnSpPr>
            <a:stCxn id="666" idx="4"/>
            <a:endCxn id="667"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34"/>
          <p:cNvCxnSpPr>
            <a:stCxn id="665" idx="7"/>
            <a:endCxn id="666"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678" name="Google Shape;678;p34"/>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680" name="Google Shape;680;p34"/>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682" name="Google Shape;682;p34"/>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684" name="Google Shape;684;p34"/>
          <p:cNvSpPr txBox="1"/>
          <p:nvPr/>
        </p:nvSpPr>
        <p:spPr>
          <a:xfrm>
            <a:off x="1862775" y="4527875"/>
            <a:ext cx="25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 6, 3, 4, 7, 8]</a:t>
            </a:r>
            <a:endParaRPr>
              <a:latin typeface="Lato"/>
              <a:ea typeface="Lato"/>
              <a:cs typeface="Lato"/>
              <a:sym typeface="Lato"/>
            </a:endParaRPr>
          </a:p>
        </p:txBody>
      </p:sp>
      <p:sp>
        <p:nvSpPr>
          <p:cNvPr id="685" name="Google Shape;685;p34"/>
          <p:cNvSpPr txBox="1"/>
          <p:nvPr/>
        </p:nvSpPr>
        <p:spPr>
          <a:xfrm>
            <a:off x="5549850" y="4527875"/>
            <a:ext cx="18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Traduzindo para código</a:t>
            </a:r>
            <a:endParaRPr/>
          </a:p>
        </p:txBody>
      </p:sp>
      <p:sp>
        <p:nvSpPr>
          <p:cNvPr id="691" name="Google Shape;691;p35"/>
          <p:cNvSpPr txBox="1"/>
          <p:nvPr>
            <p:ph idx="1" type="body"/>
          </p:nvPr>
        </p:nvSpPr>
        <p:spPr>
          <a:xfrm>
            <a:off x="675975" y="2078875"/>
            <a:ext cx="7688700" cy="21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Marcar nó como visitado;</a:t>
            </a:r>
            <a:endParaRPr sz="1800"/>
          </a:p>
          <a:p>
            <a:pPr indent="0" lvl="0" marL="0" rtl="0" algn="l">
              <a:spcBef>
                <a:spcPts val="1200"/>
              </a:spcBef>
              <a:spcAft>
                <a:spcPts val="0"/>
              </a:spcAft>
              <a:buNone/>
            </a:pPr>
            <a:r>
              <a:rPr lang="en" sz="1800"/>
              <a:t>Para cada nó adjacente do nó atual:</a:t>
            </a:r>
            <a:endParaRPr sz="1800"/>
          </a:p>
          <a:p>
            <a:pPr indent="0" lvl="0" marL="0" rtl="0" algn="l">
              <a:spcBef>
                <a:spcPts val="1200"/>
              </a:spcBef>
              <a:spcAft>
                <a:spcPts val="0"/>
              </a:spcAft>
              <a:buNone/>
            </a:pPr>
            <a:r>
              <a:rPr lang="en" sz="1800"/>
              <a:t>	Se estiver visitado: Não faz nada;</a:t>
            </a:r>
            <a:endParaRPr sz="1800"/>
          </a:p>
          <a:p>
            <a:pPr indent="0" lvl="0" marL="0" rtl="0" algn="l">
              <a:spcBef>
                <a:spcPts val="1200"/>
              </a:spcBef>
              <a:spcAft>
                <a:spcPts val="1200"/>
              </a:spcAft>
              <a:buNone/>
            </a:pPr>
            <a:r>
              <a:rPr lang="en" sz="1800"/>
              <a:t>	Se não estiver: recomeçar código.</a:t>
            </a:r>
            <a:endParaRPr sz="1800"/>
          </a:p>
        </p:txBody>
      </p:sp>
      <p:sp>
        <p:nvSpPr>
          <p:cNvPr id="692" name="Google Shape;692;p35"/>
          <p:cNvSpPr/>
          <p:nvPr/>
        </p:nvSpPr>
        <p:spPr>
          <a:xfrm>
            <a:off x="4672600" y="2327203"/>
            <a:ext cx="521000" cy="1406926"/>
          </a:xfrm>
          <a:custGeom>
            <a:rect b="b" l="l" r="r" t="t"/>
            <a:pathLst>
              <a:path extrusionOk="0" h="41490" w="20840">
                <a:moveTo>
                  <a:pt x="0" y="0"/>
                </a:moveTo>
                <a:cubicBezTo>
                  <a:pt x="8908" y="0"/>
                  <a:pt x="18783" y="8374"/>
                  <a:pt x="20531" y="17109"/>
                </a:cubicBezTo>
                <a:cubicBezTo>
                  <a:pt x="22528" y="27091"/>
                  <a:pt x="12318" y="41490"/>
                  <a:pt x="2138" y="41490"/>
                </a:cubicBezTo>
              </a:path>
            </a:pathLst>
          </a:custGeom>
          <a:noFill/>
          <a:ln cap="flat" cmpd="sng" w="9525">
            <a:solidFill>
              <a:schemeClr val="dk2"/>
            </a:solidFill>
            <a:prstDash val="solid"/>
            <a:round/>
            <a:headEnd len="med" w="med" type="stealth"/>
            <a:tailEnd len="med" w="med" type="non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Busca em Largura</a:t>
            </a:r>
            <a:endParaRPr/>
          </a:p>
          <a:p>
            <a:pPr indent="0" lvl="0" marL="0" rtl="0" algn="l">
              <a:spcBef>
                <a:spcPts val="0"/>
              </a:spcBef>
              <a:spcAft>
                <a:spcPts val="0"/>
              </a:spcAft>
              <a:buNone/>
            </a:pPr>
            <a:r>
              <a:rPr b="0" lang="en" sz="2900"/>
              <a:t>Breadth</a:t>
            </a:r>
            <a:r>
              <a:rPr b="0" lang="en" sz="2900"/>
              <a:t>-first search (BFS)</a:t>
            </a:r>
            <a:endParaRPr b="0" sz="2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Intuição</a:t>
            </a:r>
            <a:endParaRPr/>
          </a:p>
        </p:txBody>
      </p:sp>
      <p:sp>
        <p:nvSpPr>
          <p:cNvPr id="703" name="Google Shape;703;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t>Selecionamos um nó, que será nossa origem, e varremos cada um de seus nós adjacentes antes de irmos para um novo nó, ou seja, olhamos “ao redor” antes de ir profundo.</a:t>
            </a:r>
            <a:endParaRPr sz="1700"/>
          </a:p>
          <a:p>
            <a:pPr indent="0" lvl="0" marL="0" rtl="0" algn="just">
              <a:spcBef>
                <a:spcPts val="1200"/>
              </a:spcBef>
              <a:spcAft>
                <a:spcPts val="1200"/>
              </a:spcAft>
              <a:buNone/>
            </a:pPr>
            <a:r>
              <a:rPr lang="en" sz="1700"/>
              <a:t>Funcionamento é similar ao de um fila.</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Exemplo - Partindo do vértice 2</a:t>
            </a:r>
            <a:endParaRPr/>
          </a:p>
        </p:txBody>
      </p:sp>
      <p:sp>
        <p:nvSpPr>
          <p:cNvPr id="709" name="Google Shape;709;p38"/>
          <p:cNvSpPr/>
          <p:nvPr/>
        </p:nvSpPr>
        <p:spPr>
          <a:xfrm>
            <a:off x="12840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10" name="Google Shape;710;p38"/>
          <p:cNvSpPr/>
          <p:nvPr/>
        </p:nvSpPr>
        <p:spPr>
          <a:xfrm>
            <a:off x="12840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711" name="Google Shape;711;p38"/>
          <p:cNvSpPr/>
          <p:nvPr/>
        </p:nvSpPr>
        <p:spPr>
          <a:xfrm>
            <a:off x="24456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12" name="Google Shape;712;p38"/>
          <p:cNvSpPr/>
          <p:nvPr/>
        </p:nvSpPr>
        <p:spPr>
          <a:xfrm>
            <a:off x="24456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13" name="Google Shape;713;p38"/>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14" name="Google Shape;714;p38"/>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715" name="Google Shape;715;p38"/>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16" name="Google Shape;716;p38"/>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717" name="Google Shape;717;p38"/>
          <p:cNvCxnSpPr>
            <a:stCxn id="709" idx="6"/>
            <a:endCxn id="711"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38"/>
          <p:cNvCxnSpPr>
            <a:stCxn id="713" idx="6"/>
            <a:endCxn id="715"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38"/>
          <p:cNvCxnSpPr>
            <a:stCxn id="709" idx="4"/>
            <a:endCxn id="710"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38"/>
          <p:cNvCxnSpPr>
            <a:stCxn id="711" idx="4"/>
            <a:endCxn id="712"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38"/>
          <p:cNvCxnSpPr>
            <a:stCxn id="712" idx="7"/>
            <a:endCxn id="713"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38"/>
          <p:cNvCxnSpPr>
            <a:stCxn id="712" idx="6"/>
            <a:endCxn id="714"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38"/>
          <p:cNvCxnSpPr>
            <a:stCxn id="713" idx="4"/>
            <a:endCxn id="714"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38"/>
          <p:cNvCxnSpPr>
            <a:stCxn id="714" idx="6"/>
            <a:endCxn id="716"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38"/>
          <p:cNvCxnSpPr>
            <a:stCxn id="715" idx="4"/>
            <a:endCxn id="716"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38"/>
          <p:cNvCxnSpPr>
            <a:stCxn id="714" idx="7"/>
            <a:endCxn id="715"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727" name="Google Shape;727;p38"/>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729" name="Google Shape;729;p38"/>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731" name="Google Shape;731;p38"/>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640"/>
              <a:t>Iniciamos colocando nosso nó de origem como o primeiro elemento a iniciar a busca.</a:t>
            </a:r>
            <a:endParaRPr b="0" sz="1640"/>
          </a:p>
        </p:txBody>
      </p:sp>
      <p:sp>
        <p:nvSpPr>
          <p:cNvPr id="738" name="Google Shape;738;p39"/>
          <p:cNvSpPr/>
          <p:nvPr/>
        </p:nvSpPr>
        <p:spPr>
          <a:xfrm>
            <a:off x="12840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39" name="Google Shape;739;p39"/>
          <p:cNvSpPr/>
          <p:nvPr/>
        </p:nvSpPr>
        <p:spPr>
          <a:xfrm>
            <a:off x="12840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740" name="Google Shape;740;p39"/>
          <p:cNvSpPr/>
          <p:nvPr/>
        </p:nvSpPr>
        <p:spPr>
          <a:xfrm>
            <a:off x="24456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41" name="Google Shape;741;p39"/>
          <p:cNvSpPr/>
          <p:nvPr/>
        </p:nvSpPr>
        <p:spPr>
          <a:xfrm>
            <a:off x="24456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42" name="Google Shape;742;p39"/>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43" name="Google Shape;743;p39"/>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744" name="Google Shape;744;p39"/>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45" name="Google Shape;745;p39"/>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746" name="Google Shape;746;p39"/>
          <p:cNvCxnSpPr>
            <a:stCxn id="738" idx="6"/>
            <a:endCxn id="740"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39"/>
          <p:cNvCxnSpPr>
            <a:stCxn id="742" idx="6"/>
            <a:endCxn id="744"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39"/>
          <p:cNvCxnSpPr>
            <a:stCxn id="738" idx="4"/>
            <a:endCxn id="739"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39"/>
          <p:cNvCxnSpPr>
            <a:stCxn id="740" idx="4"/>
            <a:endCxn id="741"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39"/>
          <p:cNvCxnSpPr>
            <a:stCxn id="741" idx="7"/>
            <a:endCxn id="742"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39"/>
          <p:cNvCxnSpPr>
            <a:stCxn id="741" idx="6"/>
            <a:endCxn id="743"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39"/>
          <p:cNvCxnSpPr>
            <a:stCxn id="742" idx="4"/>
            <a:endCxn id="743"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39"/>
          <p:cNvCxnSpPr>
            <a:stCxn id="743" idx="6"/>
            <a:endCxn id="745"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39"/>
          <p:cNvCxnSpPr>
            <a:stCxn id="744" idx="4"/>
            <a:endCxn id="745"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39"/>
          <p:cNvCxnSpPr>
            <a:stCxn id="743" idx="7"/>
            <a:endCxn id="744"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756" name="Google Shape;756;p39"/>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758" name="Google Shape;758;p39"/>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760" name="Google Shape;760;p39"/>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
        <p:nvSpPr>
          <p:cNvPr id="762" name="Google Shape;762;p39"/>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a:t>
            </a:r>
            <a:endParaRPr>
              <a:latin typeface="Lato"/>
              <a:ea typeface="Lato"/>
              <a:cs typeface="Lato"/>
              <a:sym typeface="Lato"/>
            </a:endParaRPr>
          </a:p>
        </p:txBody>
      </p:sp>
      <p:sp>
        <p:nvSpPr>
          <p:cNvPr id="763" name="Google Shape;763;p39"/>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Fila</a:t>
            </a:r>
            <a:r>
              <a:rPr lang="en">
                <a:latin typeface="Lato"/>
                <a:ea typeface="Lato"/>
                <a:cs typeface="Lato"/>
                <a:sym typeface="Lato"/>
              </a:rPr>
              <a:t>: [2]</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40"/>
              <a:t>Pegamos o </a:t>
            </a:r>
            <a:r>
              <a:rPr b="0" lang="en" sz="1540"/>
              <a:t>primeiro </a:t>
            </a:r>
            <a:r>
              <a:rPr b="0" lang="en" sz="1540"/>
              <a:t>elemento da </a:t>
            </a:r>
            <a:r>
              <a:rPr b="0" lang="en" sz="1540"/>
              <a:t>fila </a:t>
            </a:r>
            <a:r>
              <a:rPr b="0" lang="en" sz="1540"/>
              <a:t>e buscamos pelas suas arestas, adicionando na fila. Ao descobrir todas as arestas, adicionamos o nó como visitado.</a:t>
            </a:r>
            <a:endParaRPr b="0" sz="1540"/>
          </a:p>
        </p:txBody>
      </p:sp>
      <p:sp>
        <p:nvSpPr>
          <p:cNvPr id="769" name="Google Shape;769;p40"/>
          <p:cNvSpPr/>
          <p:nvPr/>
        </p:nvSpPr>
        <p:spPr>
          <a:xfrm>
            <a:off x="12840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70" name="Google Shape;770;p40"/>
          <p:cNvSpPr/>
          <p:nvPr/>
        </p:nvSpPr>
        <p:spPr>
          <a:xfrm>
            <a:off x="12840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771" name="Google Shape;771;p40"/>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72" name="Google Shape;772;p40"/>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73" name="Google Shape;773;p40"/>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74" name="Google Shape;774;p40"/>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775" name="Google Shape;775;p40"/>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76" name="Google Shape;776;p40"/>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777" name="Google Shape;777;p40"/>
          <p:cNvCxnSpPr>
            <a:stCxn id="769" idx="6"/>
            <a:endCxn id="771"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78" name="Google Shape;778;p40"/>
          <p:cNvCxnSpPr>
            <a:stCxn id="773" idx="6"/>
            <a:endCxn id="775"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79" name="Google Shape;779;p40"/>
          <p:cNvCxnSpPr>
            <a:stCxn id="769" idx="4"/>
            <a:endCxn id="770"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80" name="Google Shape;780;p40"/>
          <p:cNvCxnSpPr>
            <a:stCxn id="771" idx="4"/>
            <a:endCxn id="772"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40"/>
          <p:cNvCxnSpPr>
            <a:stCxn id="772" idx="7"/>
            <a:endCxn id="773"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p40"/>
          <p:cNvCxnSpPr>
            <a:stCxn id="772" idx="6"/>
            <a:endCxn id="774"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p40"/>
          <p:cNvCxnSpPr>
            <a:stCxn id="773" idx="4"/>
            <a:endCxn id="774"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p40"/>
          <p:cNvCxnSpPr>
            <a:stCxn id="774" idx="6"/>
            <a:endCxn id="776"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p40"/>
          <p:cNvCxnSpPr>
            <a:stCxn id="775" idx="4"/>
            <a:endCxn id="776"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p40"/>
          <p:cNvCxnSpPr>
            <a:stCxn id="774" idx="7"/>
            <a:endCxn id="775"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787" name="Google Shape;787;p40"/>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789" name="Google Shape;789;p40"/>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0"/>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791" name="Google Shape;791;p40"/>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
        <p:nvSpPr>
          <p:cNvPr id="793" name="Google Shape;793;p40"/>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a:t>
            </a:r>
            <a:endParaRPr>
              <a:latin typeface="Lato"/>
              <a:ea typeface="Lato"/>
              <a:cs typeface="Lato"/>
              <a:sym typeface="Lato"/>
            </a:endParaRPr>
          </a:p>
        </p:txBody>
      </p:sp>
      <p:sp>
        <p:nvSpPr>
          <p:cNvPr id="794" name="Google Shape;794;p40"/>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Fila: [1, 6]</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40"/>
              <a:t>Pegamos o primeiro elemento da fila e buscamos pelas suas arestas, adicionando na fila. Ao descobrir todas as arestas, adicionamos o nó como visitado.</a:t>
            </a:r>
            <a:endParaRPr b="0" sz="1540"/>
          </a:p>
        </p:txBody>
      </p:sp>
      <p:sp>
        <p:nvSpPr>
          <p:cNvPr id="800" name="Google Shape;800;p41"/>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801" name="Google Shape;801;p41"/>
          <p:cNvSpPr/>
          <p:nvPr/>
        </p:nvSpPr>
        <p:spPr>
          <a:xfrm>
            <a:off x="128407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802" name="Google Shape;802;p41"/>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03" name="Google Shape;803;p41"/>
          <p:cNvSpPr/>
          <p:nvPr/>
        </p:nvSpPr>
        <p:spPr>
          <a:xfrm>
            <a:off x="24456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804" name="Google Shape;804;p41"/>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05" name="Google Shape;805;p41"/>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806" name="Google Shape;806;p41"/>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807" name="Google Shape;807;p41"/>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808" name="Google Shape;808;p41"/>
          <p:cNvCxnSpPr>
            <a:stCxn id="800" idx="6"/>
            <a:endCxn id="802"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41"/>
          <p:cNvCxnSpPr>
            <a:stCxn id="804" idx="6"/>
            <a:endCxn id="806"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41"/>
          <p:cNvCxnSpPr>
            <a:stCxn id="800" idx="4"/>
            <a:endCxn id="801"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41"/>
          <p:cNvCxnSpPr>
            <a:stCxn id="802" idx="4"/>
            <a:endCxn id="803"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41"/>
          <p:cNvCxnSpPr>
            <a:stCxn id="803" idx="7"/>
            <a:endCxn id="804"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41"/>
          <p:cNvCxnSpPr>
            <a:stCxn id="803" idx="6"/>
            <a:endCxn id="805"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41"/>
          <p:cNvCxnSpPr>
            <a:stCxn id="804" idx="4"/>
            <a:endCxn id="805"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41"/>
          <p:cNvCxnSpPr>
            <a:stCxn id="805" idx="6"/>
            <a:endCxn id="807"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41"/>
          <p:cNvCxnSpPr>
            <a:stCxn id="806" idx="4"/>
            <a:endCxn id="807"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41"/>
          <p:cNvCxnSpPr>
            <a:stCxn id="805" idx="7"/>
            <a:endCxn id="806"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818" name="Google Shape;818;p41"/>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820" name="Google Shape;820;p41"/>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822" name="Google Shape;822;p41"/>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
        <p:nvSpPr>
          <p:cNvPr id="824" name="Google Shape;824;p41"/>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a:t>
            </a:r>
            <a:endParaRPr>
              <a:latin typeface="Lato"/>
              <a:ea typeface="Lato"/>
              <a:cs typeface="Lato"/>
              <a:sym typeface="Lato"/>
            </a:endParaRPr>
          </a:p>
        </p:txBody>
      </p:sp>
      <p:sp>
        <p:nvSpPr>
          <p:cNvPr id="825" name="Google Shape;825;p41"/>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Fila: [6, 5]</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Intuição</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t>Selecionamos um nó, que será nossa origem, e escolhemos um de seus nós adjacentes para explorar. Ao acessar esse nó adjacente, selecionamos um nó adjacente do nó em que estamos, ou seja, estamos indo cada vez mais profundo, por isso o nome.</a:t>
            </a:r>
            <a:endParaRPr sz="1700"/>
          </a:p>
          <a:p>
            <a:pPr indent="0" lvl="0" marL="0" rtl="0" algn="just">
              <a:spcBef>
                <a:spcPts val="1200"/>
              </a:spcBef>
              <a:spcAft>
                <a:spcPts val="0"/>
              </a:spcAft>
              <a:buNone/>
            </a:pPr>
            <a:r>
              <a:t/>
            </a:r>
            <a:endParaRPr sz="1700"/>
          </a:p>
          <a:p>
            <a:pPr indent="0" lvl="0" marL="0" rtl="0" algn="just">
              <a:spcBef>
                <a:spcPts val="1200"/>
              </a:spcBef>
              <a:spcAft>
                <a:spcPts val="1200"/>
              </a:spcAft>
              <a:buNone/>
            </a:pPr>
            <a:r>
              <a:rPr lang="en" sz="1700"/>
              <a:t>Funcionamento é similar ao de um pilha.</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40"/>
              <a:t>Pegamos o primeiro elemento da fila e buscamos pelas suas arestas, adicionando na fila. Ao descobrir todas as arestas, adicionamos o nó como visitado.</a:t>
            </a:r>
            <a:endParaRPr b="0" sz="1540"/>
          </a:p>
        </p:txBody>
      </p:sp>
      <p:sp>
        <p:nvSpPr>
          <p:cNvPr id="831" name="Google Shape;831;p42"/>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832" name="Google Shape;832;p42"/>
          <p:cNvSpPr/>
          <p:nvPr/>
        </p:nvSpPr>
        <p:spPr>
          <a:xfrm>
            <a:off x="128407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833" name="Google Shape;833;p42"/>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34" name="Google Shape;834;p42"/>
          <p:cNvSpPr/>
          <p:nvPr/>
        </p:nvSpPr>
        <p:spPr>
          <a:xfrm>
            <a:off x="24456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835" name="Google Shape;835;p42"/>
          <p:cNvSpPr/>
          <p:nvPr/>
        </p:nvSpPr>
        <p:spPr>
          <a:xfrm>
            <a:off x="36071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36" name="Google Shape;836;p42"/>
          <p:cNvSpPr/>
          <p:nvPr/>
        </p:nvSpPr>
        <p:spPr>
          <a:xfrm>
            <a:off x="360717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837" name="Google Shape;837;p42"/>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838" name="Google Shape;838;p42"/>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839" name="Google Shape;839;p42"/>
          <p:cNvCxnSpPr>
            <a:stCxn id="831" idx="6"/>
            <a:endCxn id="833"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42"/>
          <p:cNvCxnSpPr>
            <a:stCxn id="835" idx="6"/>
            <a:endCxn id="837"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42"/>
          <p:cNvCxnSpPr>
            <a:stCxn id="831" idx="4"/>
            <a:endCxn id="832"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42"/>
          <p:cNvCxnSpPr>
            <a:stCxn id="833" idx="4"/>
            <a:endCxn id="834"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42"/>
          <p:cNvCxnSpPr>
            <a:stCxn id="834" idx="7"/>
            <a:endCxn id="835"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42"/>
          <p:cNvCxnSpPr>
            <a:stCxn id="834" idx="6"/>
            <a:endCxn id="836"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42"/>
          <p:cNvCxnSpPr>
            <a:stCxn id="835" idx="4"/>
            <a:endCxn id="836"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42"/>
          <p:cNvCxnSpPr>
            <a:stCxn id="836" idx="6"/>
            <a:endCxn id="838"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42"/>
          <p:cNvCxnSpPr>
            <a:stCxn id="837" idx="4"/>
            <a:endCxn id="838"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42"/>
          <p:cNvCxnSpPr>
            <a:stCxn id="836" idx="7"/>
            <a:endCxn id="837"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849" name="Google Shape;849;p42"/>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851" name="Google Shape;851;p42"/>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2"/>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853" name="Google Shape;853;p42"/>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
        <p:nvSpPr>
          <p:cNvPr id="855" name="Google Shape;855;p42"/>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a:t>
            </a:r>
            <a:r>
              <a:rPr lang="en">
                <a:latin typeface="Lato"/>
                <a:ea typeface="Lato"/>
                <a:cs typeface="Lato"/>
                <a:sym typeface="Lato"/>
              </a:rPr>
              <a:t>6</a:t>
            </a:r>
            <a:r>
              <a:rPr lang="en">
                <a:latin typeface="Lato"/>
                <a:ea typeface="Lato"/>
                <a:cs typeface="Lato"/>
                <a:sym typeface="Lato"/>
              </a:rPr>
              <a:t>]</a:t>
            </a:r>
            <a:endParaRPr>
              <a:latin typeface="Lato"/>
              <a:ea typeface="Lato"/>
              <a:cs typeface="Lato"/>
              <a:sym typeface="Lato"/>
            </a:endParaRPr>
          </a:p>
        </p:txBody>
      </p:sp>
      <p:sp>
        <p:nvSpPr>
          <p:cNvPr id="856" name="Google Shape;856;p42"/>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Fila: [</a:t>
            </a:r>
            <a:r>
              <a:rPr lang="en">
                <a:latin typeface="Lato"/>
                <a:ea typeface="Lato"/>
                <a:cs typeface="Lato"/>
                <a:sym typeface="Lato"/>
              </a:rPr>
              <a:t>5</a:t>
            </a:r>
            <a:r>
              <a:rPr lang="en">
                <a:latin typeface="Lato"/>
                <a:ea typeface="Lato"/>
                <a:cs typeface="Lato"/>
                <a:sym typeface="Lato"/>
              </a:rPr>
              <a:t>, 3, 7]</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40"/>
              <a:t>Pegamos o primeiro elemento da fila e buscamos pelas suas arestas, adicionando na fila. Ao descobrir todas as arestas, adicionamos o nó como visitado.</a:t>
            </a:r>
            <a:endParaRPr b="0" sz="1540"/>
          </a:p>
        </p:txBody>
      </p:sp>
      <p:sp>
        <p:nvSpPr>
          <p:cNvPr id="862" name="Google Shape;862;p43"/>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863" name="Google Shape;863;p43"/>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864" name="Google Shape;864;p43"/>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65" name="Google Shape;865;p43"/>
          <p:cNvSpPr/>
          <p:nvPr/>
        </p:nvSpPr>
        <p:spPr>
          <a:xfrm>
            <a:off x="24456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866" name="Google Shape;866;p43"/>
          <p:cNvSpPr/>
          <p:nvPr/>
        </p:nvSpPr>
        <p:spPr>
          <a:xfrm>
            <a:off x="36071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67" name="Google Shape;867;p43"/>
          <p:cNvSpPr/>
          <p:nvPr/>
        </p:nvSpPr>
        <p:spPr>
          <a:xfrm>
            <a:off x="360717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868" name="Google Shape;868;p43"/>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869" name="Google Shape;869;p43"/>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870" name="Google Shape;870;p43"/>
          <p:cNvCxnSpPr>
            <a:stCxn id="862" idx="6"/>
            <a:endCxn id="864"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43"/>
          <p:cNvCxnSpPr>
            <a:stCxn id="866" idx="6"/>
            <a:endCxn id="868"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43"/>
          <p:cNvCxnSpPr>
            <a:stCxn id="862" idx="4"/>
            <a:endCxn id="863"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43"/>
          <p:cNvCxnSpPr>
            <a:stCxn id="864" idx="4"/>
            <a:endCxn id="865"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43"/>
          <p:cNvCxnSpPr>
            <a:stCxn id="865" idx="7"/>
            <a:endCxn id="866"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43"/>
          <p:cNvCxnSpPr>
            <a:stCxn id="865" idx="6"/>
            <a:endCxn id="867"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43"/>
          <p:cNvCxnSpPr>
            <a:stCxn id="866" idx="4"/>
            <a:endCxn id="867"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43"/>
          <p:cNvCxnSpPr>
            <a:stCxn id="867" idx="6"/>
            <a:endCxn id="869"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43"/>
          <p:cNvCxnSpPr>
            <a:stCxn id="868" idx="4"/>
            <a:endCxn id="869"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43"/>
          <p:cNvCxnSpPr>
            <a:stCxn id="867" idx="7"/>
            <a:endCxn id="868"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880" name="Google Shape;880;p43"/>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3"/>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882" name="Google Shape;882;p43"/>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884" name="Google Shape;884;p43"/>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3"/>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
        <p:nvSpPr>
          <p:cNvPr id="886" name="Google Shape;886;p43"/>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6, 5]</a:t>
            </a:r>
            <a:endParaRPr>
              <a:latin typeface="Lato"/>
              <a:ea typeface="Lato"/>
              <a:cs typeface="Lato"/>
              <a:sym typeface="Lato"/>
            </a:endParaRPr>
          </a:p>
        </p:txBody>
      </p:sp>
      <p:sp>
        <p:nvSpPr>
          <p:cNvPr id="887" name="Google Shape;887;p43"/>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Fila: [3, 7]</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340"/>
              <a:t>Pegamos o primeiro elemento da fila e buscamos pelas suas arestas, adicionando na fila (apenas as que não estão lá). Ao descobrir todas as arestas, adicionamos o nó como visitado.</a:t>
            </a:r>
            <a:endParaRPr b="0" sz="1340"/>
          </a:p>
        </p:txBody>
      </p:sp>
      <p:sp>
        <p:nvSpPr>
          <p:cNvPr id="893" name="Google Shape;893;p44"/>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894" name="Google Shape;894;p44"/>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895" name="Google Shape;895;p44"/>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96" name="Google Shape;896;p44"/>
          <p:cNvSpPr/>
          <p:nvPr/>
        </p:nvSpPr>
        <p:spPr>
          <a:xfrm>
            <a:off x="24456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897" name="Google Shape;897;p44"/>
          <p:cNvSpPr/>
          <p:nvPr/>
        </p:nvSpPr>
        <p:spPr>
          <a:xfrm>
            <a:off x="36071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98" name="Google Shape;898;p44"/>
          <p:cNvSpPr/>
          <p:nvPr/>
        </p:nvSpPr>
        <p:spPr>
          <a:xfrm>
            <a:off x="360717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899" name="Google Shape;899;p44"/>
          <p:cNvSpPr/>
          <p:nvPr/>
        </p:nvSpPr>
        <p:spPr>
          <a:xfrm>
            <a:off x="47687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900" name="Google Shape;900;p44"/>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901" name="Google Shape;901;p44"/>
          <p:cNvCxnSpPr>
            <a:stCxn id="893" idx="6"/>
            <a:endCxn id="895"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44"/>
          <p:cNvCxnSpPr>
            <a:stCxn id="897" idx="6"/>
            <a:endCxn id="899"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44"/>
          <p:cNvCxnSpPr>
            <a:stCxn id="893" idx="4"/>
            <a:endCxn id="894"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44"/>
          <p:cNvCxnSpPr>
            <a:stCxn id="895" idx="4"/>
            <a:endCxn id="896"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44"/>
          <p:cNvCxnSpPr>
            <a:stCxn id="896" idx="7"/>
            <a:endCxn id="897"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44"/>
          <p:cNvCxnSpPr>
            <a:stCxn id="896" idx="6"/>
            <a:endCxn id="898"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44"/>
          <p:cNvCxnSpPr>
            <a:stCxn id="897" idx="4"/>
            <a:endCxn id="898"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44"/>
          <p:cNvCxnSpPr>
            <a:stCxn id="898" idx="6"/>
            <a:endCxn id="900"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44"/>
          <p:cNvCxnSpPr>
            <a:stCxn id="899" idx="4"/>
            <a:endCxn id="900"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44"/>
          <p:cNvCxnSpPr>
            <a:stCxn id="898" idx="7"/>
            <a:endCxn id="899"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911" name="Google Shape;911;p44"/>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4"/>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913" name="Google Shape;913;p44"/>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4"/>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915" name="Google Shape;915;p44"/>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4"/>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
        <p:nvSpPr>
          <p:cNvPr id="917" name="Google Shape;917;p44"/>
          <p:cNvSpPr txBox="1"/>
          <p:nvPr/>
        </p:nvSpPr>
        <p:spPr>
          <a:xfrm>
            <a:off x="1862775" y="4527875"/>
            <a:ext cx="20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6, 5, 3]</a:t>
            </a:r>
            <a:endParaRPr>
              <a:latin typeface="Lato"/>
              <a:ea typeface="Lato"/>
              <a:cs typeface="Lato"/>
              <a:sym typeface="Lato"/>
            </a:endParaRPr>
          </a:p>
        </p:txBody>
      </p:sp>
      <p:sp>
        <p:nvSpPr>
          <p:cNvPr id="918" name="Google Shape;918;p44"/>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Fila: [7, 4]</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340"/>
              <a:t>Pegamos o primeiro elemento da fila e buscamos pelas suas arestas, adicionando na fila (apenas as que não estão lá). Ao descobrir todas as arestas, adicionamos o nó como visitado.</a:t>
            </a:r>
            <a:endParaRPr b="0" sz="1340"/>
          </a:p>
        </p:txBody>
      </p:sp>
      <p:sp>
        <p:nvSpPr>
          <p:cNvPr id="924" name="Google Shape;924;p45"/>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25" name="Google Shape;925;p45"/>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926" name="Google Shape;926;p45"/>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27" name="Google Shape;927;p45"/>
          <p:cNvSpPr/>
          <p:nvPr/>
        </p:nvSpPr>
        <p:spPr>
          <a:xfrm>
            <a:off x="24456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928" name="Google Shape;928;p45"/>
          <p:cNvSpPr/>
          <p:nvPr/>
        </p:nvSpPr>
        <p:spPr>
          <a:xfrm>
            <a:off x="36071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29" name="Google Shape;929;p45"/>
          <p:cNvSpPr/>
          <p:nvPr/>
        </p:nvSpPr>
        <p:spPr>
          <a:xfrm>
            <a:off x="36071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930" name="Google Shape;930;p45"/>
          <p:cNvSpPr/>
          <p:nvPr/>
        </p:nvSpPr>
        <p:spPr>
          <a:xfrm>
            <a:off x="47687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931" name="Google Shape;931;p45"/>
          <p:cNvSpPr/>
          <p:nvPr/>
        </p:nvSpPr>
        <p:spPr>
          <a:xfrm>
            <a:off x="47687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80</a:t>
            </a:r>
            <a:endParaRPr/>
          </a:p>
        </p:txBody>
      </p:sp>
      <p:cxnSp>
        <p:nvCxnSpPr>
          <p:cNvPr id="932" name="Google Shape;932;p45"/>
          <p:cNvCxnSpPr>
            <a:stCxn id="924" idx="6"/>
            <a:endCxn id="926"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45"/>
          <p:cNvCxnSpPr>
            <a:stCxn id="928" idx="6"/>
            <a:endCxn id="930"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45"/>
          <p:cNvCxnSpPr>
            <a:stCxn id="924" idx="4"/>
            <a:endCxn id="925"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45"/>
          <p:cNvCxnSpPr>
            <a:stCxn id="926" idx="4"/>
            <a:endCxn id="927"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45"/>
          <p:cNvCxnSpPr>
            <a:stCxn id="927" idx="7"/>
            <a:endCxn id="928"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45"/>
          <p:cNvCxnSpPr>
            <a:stCxn id="927" idx="6"/>
            <a:endCxn id="929"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45"/>
          <p:cNvCxnSpPr>
            <a:stCxn id="928" idx="4"/>
            <a:endCxn id="929"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39" name="Google Shape;939;p45"/>
          <p:cNvCxnSpPr>
            <a:stCxn id="929" idx="6"/>
            <a:endCxn id="931"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40" name="Google Shape;940;p45"/>
          <p:cNvCxnSpPr>
            <a:stCxn id="930" idx="4"/>
            <a:endCxn id="931"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41" name="Google Shape;941;p45"/>
          <p:cNvCxnSpPr>
            <a:stCxn id="929" idx="7"/>
            <a:endCxn id="930"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942" name="Google Shape;942;p45"/>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5"/>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944" name="Google Shape;944;p45"/>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5"/>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946" name="Google Shape;946;p45"/>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5"/>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
        <p:nvSpPr>
          <p:cNvPr id="948" name="Google Shape;948;p45"/>
          <p:cNvSpPr txBox="1"/>
          <p:nvPr/>
        </p:nvSpPr>
        <p:spPr>
          <a:xfrm>
            <a:off x="1862775" y="4527875"/>
            <a:ext cx="23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6, 5, 3, 7]</a:t>
            </a:r>
            <a:endParaRPr>
              <a:latin typeface="Lato"/>
              <a:ea typeface="Lato"/>
              <a:cs typeface="Lato"/>
              <a:sym typeface="Lato"/>
            </a:endParaRPr>
          </a:p>
        </p:txBody>
      </p:sp>
      <p:sp>
        <p:nvSpPr>
          <p:cNvPr id="949" name="Google Shape;949;p45"/>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Fila: [4, 8]</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340"/>
              <a:t>Pegamos o primeiro elemento da fila e buscamos pelas suas arestas, adicionando na fila (apenas as que não estão lá). Ao descobrir todas as arestas, adicionamos o nó como visitado.</a:t>
            </a:r>
            <a:endParaRPr b="0" sz="1340"/>
          </a:p>
        </p:txBody>
      </p:sp>
      <p:sp>
        <p:nvSpPr>
          <p:cNvPr id="955" name="Google Shape;955;p46"/>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56" name="Google Shape;956;p46"/>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957" name="Google Shape;957;p46"/>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58" name="Google Shape;958;p46"/>
          <p:cNvSpPr/>
          <p:nvPr/>
        </p:nvSpPr>
        <p:spPr>
          <a:xfrm>
            <a:off x="24456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959" name="Google Shape;959;p46"/>
          <p:cNvSpPr/>
          <p:nvPr/>
        </p:nvSpPr>
        <p:spPr>
          <a:xfrm>
            <a:off x="36071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60" name="Google Shape;960;p46"/>
          <p:cNvSpPr/>
          <p:nvPr/>
        </p:nvSpPr>
        <p:spPr>
          <a:xfrm>
            <a:off x="36071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961" name="Google Shape;961;p46"/>
          <p:cNvSpPr/>
          <p:nvPr/>
        </p:nvSpPr>
        <p:spPr>
          <a:xfrm>
            <a:off x="47687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962" name="Google Shape;962;p46"/>
          <p:cNvSpPr/>
          <p:nvPr/>
        </p:nvSpPr>
        <p:spPr>
          <a:xfrm>
            <a:off x="476872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963" name="Google Shape;963;p46"/>
          <p:cNvCxnSpPr>
            <a:stCxn id="955" idx="6"/>
            <a:endCxn id="957"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46"/>
          <p:cNvCxnSpPr>
            <a:stCxn id="959" idx="6"/>
            <a:endCxn id="961"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46"/>
          <p:cNvCxnSpPr>
            <a:stCxn id="955" idx="4"/>
            <a:endCxn id="956"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46"/>
          <p:cNvCxnSpPr>
            <a:stCxn id="957" idx="4"/>
            <a:endCxn id="958"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46"/>
          <p:cNvCxnSpPr>
            <a:stCxn id="958" idx="7"/>
            <a:endCxn id="959"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46"/>
          <p:cNvCxnSpPr>
            <a:stCxn id="958" idx="6"/>
            <a:endCxn id="960"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46"/>
          <p:cNvCxnSpPr>
            <a:stCxn id="959" idx="4"/>
            <a:endCxn id="960"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46"/>
          <p:cNvCxnSpPr>
            <a:stCxn id="960" idx="6"/>
            <a:endCxn id="962"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46"/>
          <p:cNvCxnSpPr>
            <a:stCxn id="961" idx="4"/>
            <a:endCxn id="962"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46"/>
          <p:cNvCxnSpPr>
            <a:stCxn id="960" idx="7"/>
            <a:endCxn id="961"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973" name="Google Shape;973;p46"/>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6"/>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975" name="Google Shape;975;p46"/>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6"/>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977" name="Google Shape;977;p46"/>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6"/>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
        <p:nvSpPr>
          <p:cNvPr id="979" name="Google Shape;979;p46"/>
          <p:cNvSpPr txBox="1"/>
          <p:nvPr/>
        </p:nvSpPr>
        <p:spPr>
          <a:xfrm>
            <a:off x="1862775" y="4527875"/>
            <a:ext cx="23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6, 5, 3, 7, 4]</a:t>
            </a:r>
            <a:endParaRPr>
              <a:latin typeface="Lato"/>
              <a:ea typeface="Lato"/>
              <a:cs typeface="Lato"/>
              <a:sym typeface="Lato"/>
            </a:endParaRPr>
          </a:p>
        </p:txBody>
      </p:sp>
      <p:sp>
        <p:nvSpPr>
          <p:cNvPr id="980" name="Google Shape;980;p46"/>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Fila: [8]</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0" lang="en" sz="1340"/>
              <a:t>Pegamos o primeiro elemento da fila e buscamos pelas suas arestas, adicionando na fila (apenas as que não estão lá). Ao descobrir todas as arestas, adicionamos o nó como visitado.</a:t>
            </a:r>
            <a:endParaRPr b="0" sz="1340"/>
          </a:p>
        </p:txBody>
      </p:sp>
      <p:sp>
        <p:nvSpPr>
          <p:cNvPr id="986" name="Google Shape;986;p47"/>
          <p:cNvSpPr/>
          <p:nvPr/>
        </p:nvSpPr>
        <p:spPr>
          <a:xfrm>
            <a:off x="12840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87" name="Google Shape;987;p47"/>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988" name="Google Shape;988;p47"/>
          <p:cNvSpPr/>
          <p:nvPr/>
        </p:nvSpPr>
        <p:spPr>
          <a:xfrm>
            <a:off x="24456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89" name="Google Shape;989;p47"/>
          <p:cNvSpPr/>
          <p:nvPr/>
        </p:nvSpPr>
        <p:spPr>
          <a:xfrm>
            <a:off x="24456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990" name="Google Shape;990;p47"/>
          <p:cNvSpPr/>
          <p:nvPr/>
        </p:nvSpPr>
        <p:spPr>
          <a:xfrm>
            <a:off x="360717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91" name="Google Shape;991;p47"/>
          <p:cNvSpPr/>
          <p:nvPr/>
        </p:nvSpPr>
        <p:spPr>
          <a:xfrm>
            <a:off x="36071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992" name="Google Shape;992;p47"/>
          <p:cNvSpPr/>
          <p:nvPr/>
        </p:nvSpPr>
        <p:spPr>
          <a:xfrm>
            <a:off x="4768725" y="22073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993" name="Google Shape;993;p47"/>
          <p:cNvSpPr/>
          <p:nvPr/>
        </p:nvSpPr>
        <p:spPr>
          <a:xfrm>
            <a:off x="476872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994" name="Google Shape;994;p47"/>
          <p:cNvCxnSpPr>
            <a:stCxn id="986" idx="6"/>
            <a:endCxn id="988"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47"/>
          <p:cNvCxnSpPr>
            <a:stCxn id="990" idx="6"/>
            <a:endCxn id="992"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47"/>
          <p:cNvCxnSpPr>
            <a:stCxn id="986" idx="4"/>
            <a:endCxn id="987"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47"/>
          <p:cNvCxnSpPr>
            <a:stCxn id="988" idx="4"/>
            <a:endCxn id="989"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47"/>
          <p:cNvCxnSpPr>
            <a:stCxn id="989" idx="7"/>
            <a:endCxn id="990"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47"/>
          <p:cNvCxnSpPr>
            <a:stCxn id="989" idx="6"/>
            <a:endCxn id="991"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47"/>
          <p:cNvCxnSpPr>
            <a:stCxn id="990" idx="4"/>
            <a:endCxn id="991"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47"/>
          <p:cNvCxnSpPr>
            <a:stCxn id="991" idx="6"/>
            <a:endCxn id="993"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47"/>
          <p:cNvCxnSpPr>
            <a:stCxn id="992" idx="4"/>
            <a:endCxn id="993"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47"/>
          <p:cNvCxnSpPr>
            <a:stCxn id="991" idx="7"/>
            <a:endCxn id="992"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1004" name="Google Shape;1004;p47"/>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7"/>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1006" name="Google Shape;1006;p47"/>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7"/>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1008" name="Google Shape;1008;p47"/>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7"/>
          <p:cNvSpPr txBox="1"/>
          <p:nvPr/>
        </p:nvSpPr>
        <p:spPr>
          <a:xfrm>
            <a:off x="6837025" y="3298025"/>
            <a:ext cx="188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Descoberto (ainda precisamos ver os adjacentes)</a:t>
            </a:r>
            <a:endParaRPr>
              <a:latin typeface="Lato"/>
              <a:ea typeface="Lato"/>
              <a:cs typeface="Lato"/>
              <a:sym typeface="Lato"/>
            </a:endParaRPr>
          </a:p>
        </p:txBody>
      </p:sp>
      <p:sp>
        <p:nvSpPr>
          <p:cNvPr id="1010" name="Google Shape;1010;p47"/>
          <p:cNvSpPr txBox="1"/>
          <p:nvPr/>
        </p:nvSpPr>
        <p:spPr>
          <a:xfrm>
            <a:off x="1862775" y="4527875"/>
            <a:ext cx="24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6, 5, 3, 7, 4, 8]</a:t>
            </a:r>
            <a:endParaRPr>
              <a:latin typeface="Lato"/>
              <a:ea typeface="Lato"/>
              <a:cs typeface="Lato"/>
              <a:sym typeface="Lato"/>
            </a:endParaRPr>
          </a:p>
        </p:txBody>
      </p:sp>
      <p:sp>
        <p:nvSpPr>
          <p:cNvPr id="1011" name="Google Shape;1011;p47"/>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Fila: []</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Traduzindo para código</a:t>
            </a:r>
            <a:endParaRPr/>
          </a:p>
        </p:txBody>
      </p:sp>
      <p:sp>
        <p:nvSpPr>
          <p:cNvPr id="1017" name="Google Shape;1017;p48"/>
          <p:cNvSpPr txBox="1"/>
          <p:nvPr>
            <p:ph idx="1" type="body"/>
          </p:nvPr>
        </p:nvSpPr>
        <p:spPr>
          <a:xfrm>
            <a:off x="675975" y="2078875"/>
            <a:ext cx="7688700" cy="21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Adicionar nó origem a fila;</a:t>
            </a:r>
            <a:endParaRPr sz="1700"/>
          </a:p>
          <a:p>
            <a:pPr indent="0" lvl="0" marL="0" rtl="0" algn="l">
              <a:spcBef>
                <a:spcPts val="1200"/>
              </a:spcBef>
              <a:spcAft>
                <a:spcPts val="0"/>
              </a:spcAft>
              <a:buNone/>
            </a:pPr>
            <a:r>
              <a:rPr lang="en" sz="1700"/>
              <a:t>ENQUANTO (FILA != vazia):</a:t>
            </a:r>
            <a:endParaRPr sz="1700"/>
          </a:p>
          <a:p>
            <a:pPr indent="0" lvl="0" marL="0" rtl="0" algn="l">
              <a:spcBef>
                <a:spcPts val="1200"/>
              </a:spcBef>
              <a:spcAft>
                <a:spcPts val="0"/>
              </a:spcAft>
              <a:buNone/>
            </a:pPr>
            <a:r>
              <a:rPr lang="en" sz="1700"/>
              <a:t>	Pegar e remover primeiro elemento da fila;</a:t>
            </a:r>
            <a:endParaRPr sz="1700"/>
          </a:p>
          <a:p>
            <a:pPr indent="457200" lvl="0" marL="0" rtl="0" algn="l">
              <a:spcBef>
                <a:spcPts val="1200"/>
              </a:spcBef>
              <a:spcAft>
                <a:spcPts val="0"/>
              </a:spcAft>
              <a:buNone/>
            </a:pPr>
            <a:r>
              <a:rPr lang="en" sz="1700"/>
              <a:t>Adicionar aos visitados;</a:t>
            </a:r>
            <a:endParaRPr sz="1700"/>
          </a:p>
          <a:p>
            <a:pPr indent="0" lvl="0" marL="0" rtl="0" algn="l">
              <a:spcBef>
                <a:spcPts val="1200"/>
              </a:spcBef>
              <a:spcAft>
                <a:spcPts val="1200"/>
              </a:spcAft>
              <a:buNone/>
            </a:pPr>
            <a:r>
              <a:rPr lang="en" sz="1700"/>
              <a:t>	Adicionar seus nós adjacentes na fila apenas se já não estiverem.</a:t>
            </a:r>
            <a:endParaRPr sz="1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pic>
        <p:nvPicPr>
          <p:cNvPr id="1022" name="Google Shape;1022;p49"/>
          <p:cNvPicPr preferRelativeResize="0"/>
          <p:nvPr/>
        </p:nvPicPr>
        <p:blipFill>
          <a:blip r:embed="rId3">
            <a:alphaModFix/>
          </a:blip>
          <a:stretch>
            <a:fillRect/>
          </a:stretch>
        </p:blipFill>
        <p:spPr>
          <a:xfrm>
            <a:off x="1524000" y="740525"/>
            <a:ext cx="6096000" cy="3171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5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Bora codar!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Exemplo - Partindo do vértice 2</a:t>
            </a:r>
            <a:endParaRPr/>
          </a:p>
        </p:txBody>
      </p:sp>
      <p:sp>
        <p:nvSpPr>
          <p:cNvPr id="104" name="Google Shape;104;p16"/>
          <p:cNvSpPr/>
          <p:nvPr/>
        </p:nvSpPr>
        <p:spPr>
          <a:xfrm>
            <a:off x="12840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05" name="Google Shape;105;p16"/>
          <p:cNvSpPr/>
          <p:nvPr/>
        </p:nvSpPr>
        <p:spPr>
          <a:xfrm>
            <a:off x="12840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06" name="Google Shape;106;p16"/>
          <p:cNvSpPr/>
          <p:nvPr/>
        </p:nvSpPr>
        <p:spPr>
          <a:xfrm>
            <a:off x="24456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07" name="Google Shape;107;p16"/>
          <p:cNvSpPr/>
          <p:nvPr/>
        </p:nvSpPr>
        <p:spPr>
          <a:xfrm>
            <a:off x="24456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08" name="Google Shape;108;p16"/>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09" name="Google Shape;109;p16"/>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110" name="Google Shape;110;p16"/>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11" name="Google Shape;111;p16"/>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112" name="Google Shape;112;p16"/>
          <p:cNvCxnSpPr>
            <a:stCxn id="104" idx="6"/>
            <a:endCxn id="106"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6"/>
          <p:cNvCxnSpPr>
            <a:stCxn id="108" idx="6"/>
            <a:endCxn id="110"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6"/>
          <p:cNvCxnSpPr>
            <a:stCxn id="104" idx="4"/>
            <a:endCxn id="105"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6"/>
          <p:cNvCxnSpPr>
            <a:stCxn id="106" idx="4"/>
            <a:endCxn id="107"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6"/>
          <p:cNvCxnSpPr>
            <a:stCxn id="107" idx="7"/>
            <a:endCxn id="108"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6"/>
          <p:cNvCxnSpPr>
            <a:stCxn id="107" idx="6"/>
            <a:endCxn id="109"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6"/>
          <p:cNvCxnSpPr>
            <a:stCxn id="108" idx="4"/>
            <a:endCxn id="109"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6"/>
          <p:cNvCxnSpPr>
            <a:stCxn id="109" idx="6"/>
            <a:endCxn id="111"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6"/>
          <p:cNvCxnSpPr>
            <a:stCxn id="110" idx="4"/>
            <a:endCxn id="111"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6"/>
          <p:cNvCxnSpPr>
            <a:stCxn id="109" idx="7"/>
            <a:endCxn id="110"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6"/>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124" name="Google Shape;124;p16"/>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a:t>
            </a:r>
            <a:r>
              <a:rPr lang="en">
                <a:latin typeface="Lato"/>
                <a:ea typeface="Lato"/>
                <a:cs typeface="Lato"/>
                <a:sym typeface="Lato"/>
              </a:rPr>
              <a:t>sitado (arestas completas)</a:t>
            </a:r>
            <a:endParaRPr>
              <a:latin typeface="Lato"/>
              <a:ea typeface="Lato"/>
              <a:cs typeface="Lato"/>
              <a:sym typeface="Lato"/>
            </a:endParaRPr>
          </a:p>
        </p:txBody>
      </p:sp>
      <p:sp>
        <p:nvSpPr>
          <p:cNvPr id="126" name="Google Shape;126;p16"/>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t>Iniciamos pelo nosso nó de origem</a:t>
            </a:r>
            <a:endParaRPr b="0"/>
          </a:p>
        </p:txBody>
      </p:sp>
      <p:sp>
        <p:nvSpPr>
          <p:cNvPr id="133" name="Google Shape;133;p17"/>
          <p:cNvSpPr/>
          <p:nvPr/>
        </p:nvSpPr>
        <p:spPr>
          <a:xfrm>
            <a:off x="12840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34" name="Google Shape;134;p17"/>
          <p:cNvSpPr/>
          <p:nvPr/>
        </p:nvSpPr>
        <p:spPr>
          <a:xfrm>
            <a:off x="12840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5" name="Google Shape;135;p17"/>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36" name="Google Shape;136;p17"/>
          <p:cNvSpPr/>
          <p:nvPr/>
        </p:nvSpPr>
        <p:spPr>
          <a:xfrm>
            <a:off x="24456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37" name="Google Shape;137;p17"/>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38" name="Google Shape;138;p17"/>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139" name="Google Shape;139;p17"/>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40" name="Google Shape;140;p17"/>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141" name="Google Shape;141;p17"/>
          <p:cNvCxnSpPr>
            <a:stCxn id="133" idx="6"/>
            <a:endCxn id="135"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7"/>
          <p:cNvCxnSpPr>
            <a:stCxn id="137" idx="6"/>
            <a:endCxn id="139"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7"/>
          <p:cNvCxnSpPr>
            <a:stCxn id="133" idx="4"/>
            <a:endCxn id="134"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7"/>
          <p:cNvCxnSpPr>
            <a:stCxn id="135" idx="4"/>
            <a:endCxn id="136"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7"/>
          <p:cNvCxnSpPr>
            <a:stCxn id="136" idx="7"/>
            <a:endCxn id="137"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7"/>
          <p:cNvCxnSpPr>
            <a:stCxn id="136" idx="6"/>
            <a:endCxn id="138"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7"/>
          <p:cNvCxnSpPr>
            <a:stCxn id="137" idx="4"/>
            <a:endCxn id="138"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7"/>
          <p:cNvCxnSpPr>
            <a:stCxn id="138" idx="6"/>
            <a:endCxn id="140"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7"/>
          <p:cNvCxnSpPr>
            <a:stCxn id="139" idx="4"/>
            <a:endCxn id="140"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7"/>
          <p:cNvCxnSpPr>
            <a:stCxn id="138" idx="7"/>
            <a:endCxn id="139"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7"/>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153" name="Google Shape;153;p17"/>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155" name="Google Shape;155;p17"/>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157" name="Google Shape;157;p17"/>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a:t>
            </a:r>
            <a:endParaRPr>
              <a:latin typeface="Lato"/>
              <a:ea typeface="Lato"/>
              <a:cs typeface="Lato"/>
              <a:sym typeface="Lato"/>
            </a:endParaRPr>
          </a:p>
        </p:txBody>
      </p:sp>
      <p:sp>
        <p:nvSpPr>
          <p:cNvPr id="158" name="Google Shape;158;p17"/>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40"/>
              <a:t>Selecionamos um de seus vértices adjacentes e inserimos na pilha e nos visitados.</a:t>
            </a:r>
            <a:endParaRPr b="0" sz="1540"/>
          </a:p>
        </p:txBody>
      </p:sp>
      <p:sp>
        <p:nvSpPr>
          <p:cNvPr id="164" name="Google Shape;164;p18"/>
          <p:cNvSpPr/>
          <p:nvPr/>
        </p:nvSpPr>
        <p:spPr>
          <a:xfrm>
            <a:off x="12840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65" name="Google Shape;165;p18"/>
          <p:cNvSpPr/>
          <p:nvPr/>
        </p:nvSpPr>
        <p:spPr>
          <a:xfrm>
            <a:off x="12840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66" name="Google Shape;166;p18"/>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67" name="Google Shape;167;p18"/>
          <p:cNvSpPr/>
          <p:nvPr/>
        </p:nvSpPr>
        <p:spPr>
          <a:xfrm>
            <a:off x="24456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68" name="Google Shape;168;p18"/>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69" name="Google Shape;169;p18"/>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170" name="Google Shape;170;p18"/>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71" name="Google Shape;171;p18"/>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172" name="Google Shape;172;p18"/>
          <p:cNvCxnSpPr>
            <a:stCxn id="164" idx="6"/>
            <a:endCxn id="166"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18"/>
          <p:cNvCxnSpPr>
            <a:stCxn id="168" idx="6"/>
            <a:endCxn id="170"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8"/>
          <p:cNvCxnSpPr>
            <a:stCxn id="164" idx="4"/>
            <a:endCxn id="165"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8"/>
          <p:cNvCxnSpPr>
            <a:stCxn id="166" idx="4"/>
            <a:endCxn id="167"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8"/>
          <p:cNvCxnSpPr>
            <a:stCxn id="167" idx="7"/>
            <a:endCxn id="168"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8"/>
          <p:cNvCxnSpPr>
            <a:stCxn id="167" idx="6"/>
            <a:endCxn id="169"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18"/>
          <p:cNvCxnSpPr>
            <a:stCxn id="168" idx="4"/>
            <a:endCxn id="169"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18"/>
          <p:cNvCxnSpPr>
            <a:stCxn id="169" idx="6"/>
            <a:endCxn id="171"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18"/>
          <p:cNvCxnSpPr>
            <a:stCxn id="170" idx="4"/>
            <a:endCxn id="171"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18"/>
          <p:cNvCxnSpPr>
            <a:stCxn id="169" idx="7"/>
            <a:endCxn id="170"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182" name="Google Shape;182;p18"/>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184" name="Google Shape;184;p18"/>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186" name="Google Shape;186;p18"/>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188" name="Google Shape;188;p18"/>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a:t>
            </a:r>
            <a:endParaRPr>
              <a:latin typeface="Lato"/>
              <a:ea typeface="Lato"/>
              <a:cs typeface="Lato"/>
              <a:sym typeface="Lato"/>
            </a:endParaRPr>
          </a:p>
        </p:txBody>
      </p:sp>
      <p:sp>
        <p:nvSpPr>
          <p:cNvPr id="189" name="Google Shape;189;p18"/>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1]</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40"/>
              <a:t>Como é uma pilha, pegamos o último elemento da pilha como um nosso novo nó e repetimos o processo visto. </a:t>
            </a:r>
            <a:endParaRPr b="0" sz="1540"/>
          </a:p>
        </p:txBody>
      </p:sp>
      <p:sp>
        <p:nvSpPr>
          <p:cNvPr id="195" name="Google Shape;195;p19"/>
          <p:cNvSpPr/>
          <p:nvPr/>
        </p:nvSpPr>
        <p:spPr>
          <a:xfrm>
            <a:off x="12840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96" name="Google Shape;196;p19"/>
          <p:cNvSpPr/>
          <p:nvPr/>
        </p:nvSpPr>
        <p:spPr>
          <a:xfrm>
            <a:off x="12840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97" name="Google Shape;197;p19"/>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98" name="Google Shape;198;p19"/>
          <p:cNvSpPr/>
          <p:nvPr/>
        </p:nvSpPr>
        <p:spPr>
          <a:xfrm>
            <a:off x="24456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99" name="Google Shape;199;p19"/>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00" name="Google Shape;200;p19"/>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01" name="Google Shape;201;p19"/>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02" name="Google Shape;202;p19"/>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203" name="Google Shape;203;p19"/>
          <p:cNvCxnSpPr>
            <a:stCxn id="195" idx="6"/>
            <a:endCxn id="197"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19"/>
          <p:cNvCxnSpPr>
            <a:stCxn id="199" idx="6"/>
            <a:endCxn id="201"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19"/>
          <p:cNvCxnSpPr>
            <a:stCxn id="195" idx="4"/>
            <a:endCxn id="196"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19"/>
          <p:cNvCxnSpPr>
            <a:stCxn id="197" idx="4"/>
            <a:endCxn id="198"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19"/>
          <p:cNvCxnSpPr>
            <a:stCxn id="198" idx="7"/>
            <a:endCxn id="199"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19"/>
          <p:cNvCxnSpPr>
            <a:stCxn id="198" idx="6"/>
            <a:endCxn id="200"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19"/>
          <p:cNvCxnSpPr>
            <a:stCxn id="199" idx="4"/>
            <a:endCxn id="200"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19"/>
          <p:cNvCxnSpPr>
            <a:stCxn id="200" idx="6"/>
            <a:endCxn id="202"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19"/>
          <p:cNvCxnSpPr>
            <a:stCxn id="201" idx="4"/>
            <a:endCxn id="202"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19"/>
          <p:cNvCxnSpPr>
            <a:stCxn id="200" idx="7"/>
            <a:endCxn id="201"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213" name="Google Shape;213;p19"/>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215" name="Google Shape;215;p19"/>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217" name="Google Shape;217;p19"/>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219" name="Google Shape;219;p19"/>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a:t>
            </a:r>
            <a:endParaRPr>
              <a:latin typeface="Lato"/>
              <a:ea typeface="Lato"/>
              <a:cs typeface="Lato"/>
              <a:sym typeface="Lato"/>
            </a:endParaRPr>
          </a:p>
        </p:txBody>
      </p:sp>
      <p:sp>
        <p:nvSpPr>
          <p:cNvPr id="220" name="Google Shape;220;p19"/>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1]</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40"/>
              <a:t>Pegamos um de seus nós adjacentes, o número 5.</a:t>
            </a:r>
            <a:endParaRPr b="0" sz="1540"/>
          </a:p>
        </p:txBody>
      </p:sp>
      <p:sp>
        <p:nvSpPr>
          <p:cNvPr id="226" name="Google Shape;226;p20"/>
          <p:cNvSpPr/>
          <p:nvPr/>
        </p:nvSpPr>
        <p:spPr>
          <a:xfrm>
            <a:off x="12840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27" name="Google Shape;227;p20"/>
          <p:cNvSpPr/>
          <p:nvPr/>
        </p:nvSpPr>
        <p:spPr>
          <a:xfrm>
            <a:off x="1284075" y="36161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28" name="Google Shape;228;p20"/>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29" name="Google Shape;229;p20"/>
          <p:cNvSpPr/>
          <p:nvPr/>
        </p:nvSpPr>
        <p:spPr>
          <a:xfrm>
            <a:off x="24456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30" name="Google Shape;230;p20"/>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31" name="Google Shape;231;p20"/>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32" name="Google Shape;232;p20"/>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33" name="Google Shape;233;p20"/>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234" name="Google Shape;234;p20"/>
          <p:cNvCxnSpPr>
            <a:stCxn id="226" idx="6"/>
            <a:endCxn id="228"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20"/>
          <p:cNvCxnSpPr>
            <a:stCxn id="230" idx="6"/>
            <a:endCxn id="232"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20"/>
          <p:cNvCxnSpPr>
            <a:stCxn id="226" idx="4"/>
            <a:endCxn id="227"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20"/>
          <p:cNvCxnSpPr>
            <a:stCxn id="228" idx="4"/>
            <a:endCxn id="229"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20"/>
          <p:cNvCxnSpPr>
            <a:stCxn id="229" idx="7"/>
            <a:endCxn id="230"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20"/>
          <p:cNvCxnSpPr>
            <a:stCxn id="229" idx="6"/>
            <a:endCxn id="231"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20"/>
          <p:cNvCxnSpPr>
            <a:stCxn id="230" idx="4"/>
            <a:endCxn id="231"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0"/>
          <p:cNvCxnSpPr>
            <a:stCxn id="231" idx="6"/>
            <a:endCxn id="233"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20"/>
          <p:cNvCxnSpPr>
            <a:stCxn id="232" idx="4"/>
            <a:endCxn id="233"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20"/>
          <p:cNvCxnSpPr>
            <a:stCxn id="231" idx="7"/>
            <a:endCxn id="232"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244" name="Google Shape;244;p20"/>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246" name="Google Shape;246;p20"/>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248" name="Google Shape;248;p20"/>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250" name="Google Shape;250;p20"/>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a:t>
            </a:r>
            <a:endParaRPr>
              <a:latin typeface="Lato"/>
              <a:ea typeface="Lato"/>
              <a:cs typeface="Lato"/>
              <a:sym typeface="Lato"/>
            </a:endParaRPr>
          </a:p>
        </p:txBody>
      </p:sp>
      <p:sp>
        <p:nvSpPr>
          <p:cNvPr id="251" name="Google Shape;251;p20"/>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1, 5]</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40"/>
              <a:t>O nó 5 não tem arestas, dessa forma, já visitamos todas as arestas dele. Marcamos então ele como concluído e removemos ele da pilha.</a:t>
            </a:r>
            <a:endParaRPr b="0" sz="1540"/>
          </a:p>
        </p:txBody>
      </p:sp>
      <p:sp>
        <p:nvSpPr>
          <p:cNvPr id="257" name="Google Shape;257;p21"/>
          <p:cNvSpPr/>
          <p:nvPr/>
        </p:nvSpPr>
        <p:spPr>
          <a:xfrm>
            <a:off x="128407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58" name="Google Shape;258;p21"/>
          <p:cNvSpPr/>
          <p:nvPr/>
        </p:nvSpPr>
        <p:spPr>
          <a:xfrm>
            <a:off x="1284075" y="3616175"/>
            <a:ext cx="578700" cy="5352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59" name="Google Shape;259;p21"/>
          <p:cNvSpPr/>
          <p:nvPr/>
        </p:nvSpPr>
        <p:spPr>
          <a:xfrm>
            <a:off x="2445625" y="2207375"/>
            <a:ext cx="578700" cy="5352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60" name="Google Shape;260;p21"/>
          <p:cNvSpPr/>
          <p:nvPr/>
        </p:nvSpPr>
        <p:spPr>
          <a:xfrm>
            <a:off x="24456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61" name="Google Shape;261;p21"/>
          <p:cNvSpPr/>
          <p:nvPr/>
        </p:nvSpPr>
        <p:spPr>
          <a:xfrm>
            <a:off x="360717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62" name="Google Shape;262;p21"/>
          <p:cNvSpPr/>
          <p:nvPr/>
        </p:nvSpPr>
        <p:spPr>
          <a:xfrm>
            <a:off x="360717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63" name="Google Shape;263;p21"/>
          <p:cNvSpPr/>
          <p:nvPr/>
        </p:nvSpPr>
        <p:spPr>
          <a:xfrm>
            <a:off x="4768725" y="22073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64" name="Google Shape;264;p21"/>
          <p:cNvSpPr/>
          <p:nvPr/>
        </p:nvSpPr>
        <p:spPr>
          <a:xfrm>
            <a:off x="4768725" y="3616175"/>
            <a:ext cx="578700" cy="5352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265" name="Google Shape;265;p21"/>
          <p:cNvCxnSpPr>
            <a:stCxn id="257" idx="6"/>
            <a:endCxn id="259" idx="2"/>
          </p:cNvCxnSpPr>
          <p:nvPr/>
        </p:nvCxnSpPr>
        <p:spPr>
          <a:xfrm>
            <a:off x="18627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21"/>
          <p:cNvCxnSpPr>
            <a:stCxn id="261" idx="6"/>
            <a:endCxn id="263" idx="2"/>
          </p:cNvCxnSpPr>
          <p:nvPr/>
        </p:nvCxnSpPr>
        <p:spPr>
          <a:xfrm>
            <a:off x="4185875" y="24749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21"/>
          <p:cNvCxnSpPr>
            <a:stCxn id="257" idx="4"/>
            <a:endCxn id="258" idx="0"/>
          </p:cNvCxnSpPr>
          <p:nvPr/>
        </p:nvCxnSpPr>
        <p:spPr>
          <a:xfrm>
            <a:off x="15734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21"/>
          <p:cNvCxnSpPr>
            <a:stCxn id="259" idx="4"/>
            <a:endCxn id="260" idx="0"/>
          </p:cNvCxnSpPr>
          <p:nvPr/>
        </p:nvCxnSpPr>
        <p:spPr>
          <a:xfrm>
            <a:off x="27349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21"/>
          <p:cNvCxnSpPr>
            <a:stCxn id="260" idx="7"/>
            <a:endCxn id="261" idx="3"/>
          </p:cNvCxnSpPr>
          <p:nvPr/>
        </p:nvCxnSpPr>
        <p:spPr>
          <a:xfrm flipH="1" rot="10800000">
            <a:off x="2939576" y="2664053"/>
            <a:ext cx="752400" cy="1030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21"/>
          <p:cNvCxnSpPr>
            <a:stCxn id="260" idx="6"/>
            <a:endCxn id="262" idx="2"/>
          </p:cNvCxnSpPr>
          <p:nvPr/>
        </p:nvCxnSpPr>
        <p:spPr>
          <a:xfrm>
            <a:off x="302432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21"/>
          <p:cNvCxnSpPr>
            <a:stCxn id="261" idx="4"/>
            <a:endCxn id="262" idx="0"/>
          </p:cNvCxnSpPr>
          <p:nvPr/>
        </p:nvCxnSpPr>
        <p:spPr>
          <a:xfrm>
            <a:off x="389652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21"/>
          <p:cNvCxnSpPr>
            <a:stCxn id="262" idx="6"/>
            <a:endCxn id="264" idx="2"/>
          </p:cNvCxnSpPr>
          <p:nvPr/>
        </p:nvCxnSpPr>
        <p:spPr>
          <a:xfrm>
            <a:off x="4185875" y="3883775"/>
            <a:ext cx="582900" cy="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21"/>
          <p:cNvCxnSpPr>
            <a:stCxn id="263" idx="4"/>
            <a:endCxn id="264" idx="0"/>
          </p:cNvCxnSpPr>
          <p:nvPr/>
        </p:nvCxnSpPr>
        <p:spPr>
          <a:xfrm>
            <a:off x="5058075" y="2742575"/>
            <a:ext cx="0" cy="8736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21"/>
          <p:cNvCxnSpPr>
            <a:stCxn id="262" idx="7"/>
            <a:endCxn id="263" idx="3"/>
          </p:cNvCxnSpPr>
          <p:nvPr/>
        </p:nvCxnSpPr>
        <p:spPr>
          <a:xfrm flipH="1" rot="10800000">
            <a:off x="4101126" y="2664053"/>
            <a:ext cx="752400" cy="10305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21"/>
          <p:cNvSpPr/>
          <p:nvPr/>
        </p:nvSpPr>
        <p:spPr>
          <a:xfrm>
            <a:off x="6424175" y="2339525"/>
            <a:ext cx="311700" cy="2883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txBox="1"/>
          <p:nvPr/>
        </p:nvSpPr>
        <p:spPr>
          <a:xfrm>
            <a:off x="6837025" y="2283575"/>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Não visitado</a:t>
            </a:r>
            <a:endParaRPr>
              <a:latin typeface="Lato"/>
              <a:ea typeface="Lato"/>
              <a:cs typeface="Lato"/>
              <a:sym typeface="Lato"/>
            </a:endParaRPr>
          </a:p>
        </p:txBody>
      </p:sp>
      <p:sp>
        <p:nvSpPr>
          <p:cNvPr id="277" name="Google Shape;277;p21"/>
          <p:cNvSpPr/>
          <p:nvPr/>
        </p:nvSpPr>
        <p:spPr>
          <a:xfrm>
            <a:off x="6424175" y="2903900"/>
            <a:ext cx="311700" cy="28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txBox="1"/>
          <p:nvPr/>
        </p:nvSpPr>
        <p:spPr>
          <a:xfrm>
            <a:off x="6837025" y="2740250"/>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 (arestas completas)</a:t>
            </a:r>
            <a:endParaRPr>
              <a:latin typeface="Lato"/>
              <a:ea typeface="Lato"/>
              <a:cs typeface="Lato"/>
              <a:sym typeface="Lato"/>
            </a:endParaRPr>
          </a:p>
        </p:txBody>
      </p:sp>
      <p:sp>
        <p:nvSpPr>
          <p:cNvPr id="279" name="Google Shape;279;p21"/>
          <p:cNvSpPr/>
          <p:nvPr/>
        </p:nvSpPr>
        <p:spPr>
          <a:xfrm>
            <a:off x="6424175" y="3461675"/>
            <a:ext cx="311700" cy="2883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txBox="1"/>
          <p:nvPr/>
        </p:nvSpPr>
        <p:spPr>
          <a:xfrm>
            <a:off x="6837025" y="329802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Ainda falta visitar arestas</a:t>
            </a:r>
            <a:endParaRPr>
              <a:latin typeface="Lato"/>
              <a:ea typeface="Lato"/>
              <a:cs typeface="Lato"/>
              <a:sym typeface="Lato"/>
            </a:endParaRPr>
          </a:p>
        </p:txBody>
      </p:sp>
      <p:sp>
        <p:nvSpPr>
          <p:cNvPr id="281" name="Google Shape;281;p21"/>
          <p:cNvSpPr txBox="1"/>
          <p:nvPr/>
        </p:nvSpPr>
        <p:spPr>
          <a:xfrm>
            <a:off x="1862775" y="4527875"/>
            <a:ext cx="18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Visitados: [2, 1, 5]</a:t>
            </a:r>
            <a:endParaRPr>
              <a:latin typeface="Lato"/>
              <a:ea typeface="Lato"/>
              <a:cs typeface="Lato"/>
              <a:sym typeface="Lato"/>
            </a:endParaRPr>
          </a:p>
        </p:txBody>
      </p:sp>
      <p:sp>
        <p:nvSpPr>
          <p:cNvPr id="282" name="Google Shape;282;p21"/>
          <p:cNvSpPr txBox="1"/>
          <p:nvPr/>
        </p:nvSpPr>
        <p:spPr>
          <a:xfrm>
            <a:off x="5549850" y="452787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Pilha: [2, 1]</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