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76"/>
    <a:srgbClr val="00A1C3"/>
    <a:srgbClr val="00B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9A6-58D9-16E8-9A3C-E6CE0AD9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E4E0-B45A-83EE-5438-6F0FAC05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D5A2-13F6-94CD-ACF1-FEA7863D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0308-3822-B315-32A7-A9432A65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8D1E-5776-10EF-3A7D-5B979332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9797-B6F3-9DC4-975C-6F4FF9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797A-C50A-4198-B818-57FF09AA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4592E-7C10-076B-2A59-933CA0A2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7549-6943-2C35-262C-064854CA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4FBF-9B8A-6AE7-8BB0-085B4730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4CAD7-E847-DB38-492C-5EDBE894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CCC4-769E-A9CD-FD30-8B89DFD90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86DC-654C-AF17-16BF-86797D7C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FB4F-19F2-A358-C4C9-5DCDBBB8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B850-0FDF-EA4C-0B62-831C9D74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0BC4-56AD-670F-D383-004AB13D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8886-0411-0694-81C2-5C3D26F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F3C9-F85E-E90D-EE07-F9121A6F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4530-E1CB-E146-6845-767F89A4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6508-28CE-B5D2-ED64-BED73B1A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5421-CB0D-4EAD-5202-6D81954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1DFA-8557-9595-7873-F7317D8F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0515-3A62-3F00-910F-01A3408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9362-8DEB-6481-52C6-4EAEFB3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18CF-0236-D1AF-F9F2-EBFC871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317E-588C-D6E5-4190-DFB53804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AA4D-6B1B-1A9A-E094-B9DD3D3A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41ADC-1B17-DDFB-7A33-C5EE1C92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A06C-E7B1-F3D6-1DE7-ED3C2B7D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06BB-75A5-D5E4-FE50-21BC8E52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803EF-0D07-2658-F475-AD5459BF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A9B7-F9C3-CB9F-D4D1-F2D5D5EC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03CB8-C309-AC50-50A9-83CA77ED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BB41-EC25-002E-8656-B23AA6077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615-8EF0-5CD1-3127-0EC73DA30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E55C3-9140-E5D6-D703-31954FF4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7C6E4-4B10-7916-DA4F-79F4B7E5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65486-341A-DA28-58F6-8F5C079E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E5D2E-346F-3109-E550-A0226E0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2C7E-03B9-8110-81F1-96B4AD60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34E16-F71A-AAB1-94FA-DDD59A62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FCEA4-BC59-FBDC-9118-A6F9094F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3D93-7FC0-1990-3A5C-F309135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5E645-E021-0DD0-F37A-9D6192AF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DD03-0FDD-7D38-A9F2-2F5ED424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DE728-09A5-929A-BA1E-91898135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AB3C-A25C-D2A6-155C-C44F15E5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A021-A3AC-8352-CC1B-F7E9F80F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8B1EE-FFFB-ABAB-F323-F8054772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D713-AC1F-DAB2-930C-7BD3E58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5D266-2066-23E0-59C7-9F462DAD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92DE-6A57-45D9-1485-42ECBCF7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6319-7325-55AA-6C0F-EF4C741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FB530-4357-C831-D739-5C66ABEF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9E73B-1511-50E9-15E2-9147D11A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8F64-8E45-C7CC-CB3A-083604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7688-2DCE-F786-A774-768427F9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BF74-3079-A947-94C7-A792E59E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DDA7B-3B3A-D2DF-7E53-A520E7DA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EF64-5EC4-E19A-9C18-118E77AD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17F1-9575-8EE5-F987-83E148294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03AE-0361-4854-89F6-E15A36A4D2B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1B44-01B8-18D1-13C3-869A81A79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5DD0-7FE1-A506-C3FE-393B7E69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EED2-32FC-422D-83DB-E545A69C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EvUvDq" TargetMode="External"/><Relationship Id="rId5" Type="http://schemas.openxmlformats.org/officeDocument/2006/relationships/hyperlink" Target="mailto:joao.Baiochi@outlook.com.br" TargetMode="External"/><Relationship Id="rId4" Type="http://schemas.openxmlformats.org/officeDocument/2006/relationships/hyperlink" Target="http://www.github.com/baioch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162079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6600" dirty="0">
                <a:solidFill>
                  <a:srgbClr val="00A1C3"/>
                </a:solidFill>
                <a:latin typeface="Lato" panose="020F0502020204030203" pitchFamily="34" charset="0"/>
              </a:rPr>
            </a:br>
            <a:r>
              <a:rPr lang="en-US" sz="6600" dirty="0">
                <a:solidFill>
                  <a:srgbClr val="00A1C3"/>
                </a:solidFill>
                <a:latin typeface="Lato" panose="020F0502020204030203" pitchFamily="34" charset="0"/>
              </a:rPr>
              <a:t>Intelie by Viasat</a:t>
            </a:r>
            <a:br>
              <a:rPr lang="en-US" sz="6600" dirty="0">
                <a:solidFill>
                  <a:srgbClr val="00A1C3"/>
                </a:solidFill>
                <a:latin typeface="Lato" panose="020F0502020204030203" pitchFamily="34" charset="0"/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Data Science Challenge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</p:spTree>
    <p:extLst>
      <p:ext uri="{BB962C8B-B14F-4D97-AF65-F5344CB8AC3E}">
        <p14:creationId xmlns:p14="http://schemas.microsoft.com/office/powerpoint/2010/main" val="18033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Feature engineering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Rolling mean, std and lag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Split values for time series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K-fold method for cross validation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Normalize values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Standard scaling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4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Random Forest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XGBoost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LSTM neural network</a:t>
            </a:r>
            <a:endParaRPr lang="en-GB" sz="2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Baseline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Random Forest Classifier with default params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to use as a benchmark.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Cross validation score: 		</a:t>
            </a:r>
            <a:r>
              <a:rPr lang="en-GB" sz="3200" dirty="0">
                <a:solidFill>
                  <a:srgbClr val="006276"/>
                </a:solidFill>
                <a:latin typeface="Lato" panose="020F0502020204030203" pitchFamily="34" charset="0"/>
              </a:rPr>
              <a:t>0.9907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F1-score for </a:t>
            </a:r>
            <a:r>
              <a:rPr lang="en-GB" sz="3200" b="1" dirty="0">
                <a:latin typeface="Lato" panose="020F0502020204030203" pitchFamily="34" charset="0"/>
              </a:rPr>
              <a:t>Train</a:t>
            </a:r>
            <a:r>
              <a:rPr lang="en-GB" sz="3200" dirty="0">
                <a:latin typeface="Lato" panose="020F0502020204030203" pitchFamily="34" charset="0"/>
              </a:rPr>
              <a:t> dataset: 	</a:t>
            </a:r>
            <a:r>
              <a:rPr lang="en-GB" sz="3200" dirty="0">
                <a:solidFill>
                  <a:srgbClr val="006276"/>
                </a:solidFill>
                <a:latin typeface="Lato" panose="020F0502020204030203" pitchFamily="34" charset="0"/>
              </a:rPr>
              <a:t>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F1-score for </a:t>
            </a:r>
            <a:r>
              <a:rPr lang="en-GB" sz="3200" b="1" dirty="0">
                <a:latin typeface="Lato" panose="020F0502020204030203" pitchFamily="34" charset="0"/>
              </a:rPr>
              <a:t>Test</a:t>
            </a:r>
            <a:r>
              <a:rPr lang="en-GB" sz="3200" dirty="0">
                <a:latin typeface="Lato" panose="020F0502020204030203" pitchFamily="34" charset="0"/>
              </a:rPr>
              <a:t> dataset:		</a:t>
            </a:r>
            <a:r>
              <a:rPr lang="en-GB" sz="3200" dirty="0">
                <a:solidFill>
                  <a:srgbClr val="006276"/>
                </a:solidFill>
                <a:latin typeface="Lato" panose="020F0502020204030203" pitchFamily="34" charset="0"/>
              </a:rPr>
              <a:t>0.99</a:t>
            </a:r>
            <a:endParaRPr lang="en-GB" sz="2000" dirty="0">
              <a:solidFill>
                <a:srgbClr val="00627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1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XGBoost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9CAE350E-F879-9394-446C-CBED1E715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582"/>
            <a:ext cx="7707225" cy="38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3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Model overfitting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Solutions to avoid overfitting: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Lato" panose="020F0502020204030203" pitchFamily="34" charset="0"/>
              </a:rPr>
              <a:t>Use cross-validation </a:t>
            </a:r>
            <a:r>
              <a:rPr lang="en-US" dirty="0">
                <a:latin typeface="Lato" panose="020F0502020204030203" pitchFamily="34" charset="0"/>
              </a:rPr>
              <a:t>✔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Lato" panose="020F0502020204030203" pitchFamily="34" charset="0"/>
              </a:rPr>
              <a:t>Apply regularization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Lato" panose="020F0502020204030203" pitchFamily="34" charset="0"/>
              </a:rPr>
              <a:t>Collect more data</a:t>
            </a:r>
            <a:endParaRPr lang="en-GB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7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Model overfitting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Using regularization on Random Forest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had no impact.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Adding noise to the </a:t>
            </a:r>
            <a:r>
              <a:rPr lang="en-GB" sz="3200" b="1" dirty="0">
                <a:latin typeface="Lato" panose="020F0502020204030203" pitchFamily="34" charset="0"/>
              </a:rPr>
              <a:t>Test data </a:t>
            </a:r>
            <a:r>
              <a:rPr lang="en-GB" sz="3200" dirty="0">
                <a:latin typeface="Lato" panose="020F0502020204030203" pitchFamily="34" charset="0"/>
              </a:rPr>
              <a:t>lowered the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F1-score to </a:t>
            </a:r>
            <a:r>
              <a:rPr lang="en-GB" sz="3200" dirty="0">
                <a:solidFill>
                  <a:srgbClr val="006276"/>
                </a:solidFill>
                <a:latin typeface="Lato" panose="020F0502020204030203" pitchFamily="34" charset="0"/>
              </a:rPr>
              <a:t>0.87</a:t>
            </a:r>
            <a:r>
              <a:rPr lang="en-GB" sz="3200" dirty="0">
                <a:latin typeface="Lato" panose="020F0502020204030203" pitchFamily="34" charset="0"/>
              </a:rPr>
              <a:t> for </a:t>
            </a:r>
            <a:r>
              <a:rPr lang="en-GB" sz="3200" b="1" dirty="0">
                <a:latin typeface="Lato" panose="020F0502020204030203" pitchFamily="34" charset="0"/>
              </a:rPr>
              <a:t>off_slips </a:t>
            </a:r>
            <a:r>
              <a:rPr lang="en-GB" sz="3200" dirty="0">
                <a:latin typeface="Lato" panose="020F0502020204030203" pitchFamily="34" charset="0"/>
              </a:rPr>
              <a:t>and </a:t>
            </a:r>
            <a:r>
              <a:rPr lang="en-GB" sz="3200" dirty="0">
                <a:solidFill>
                  <a:srgbClr val="006276"/>
                </a:solidFill>
                <a:latin typeface="Lato" panose="020F0502020204030203" pitchFamily="34" charset="0"/>
              </a:rPr>
              <a:t>0.53</a:t>
            </a:r>
            <a:r>
              <a:rPr lang="en-GB" sz="3200" dirty="0">
                <a:latin typeface="Lato" panose="020F0502020204030203" pitchFamily="34" charset="0"/>
              </a:rPr>
              <a:t> for </a:t>
            </a:r>
            <a:r>
              <a:rPr lang="en-GB" sz="3200" b="1" dirty="0">
                <a:latin typeface="Lato" panose="020F0502020204030203" pitchFamily="34" charset="0"/>
              </a:rPr>
              <a:t>on_slips</a:t>
            </a:r>
            <a:r>
              <a:rPr lang="en-GB" sz="3200" dirty="0">
                <a:latin typeface="Lato" panose="020F0502020204030203" pitchFamily="34" charset="0"/>
              </a:rPr>
              <a:t>.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9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XGBoost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Early stop at 62º epoch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High score on both datasets: </a:t>
            </a:r>
            <a:r>
              <a:rPr lang="en-GB" sz="3200" dirty="0">
                <a:solidFill>
                  <a:srgbClr val="006276"/>
                </a:solidFill>
              </a:rPr>
              <a:t>0.97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2 high importance features: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WOB ≅ </a:t>
            </a:r>
            <a:r>
              <a:rPr lang="en-GB" dirty="0">
                <a:solidFill>
                  <a:srgbClr val="006276"/>
                </a:solidFill>
              </a:rPr>
              <a:t>0.8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HL ≅ </a:t>
            </a:r>
            <a:r>
              <a:rPr lang="en-GB" dirty="0">
                <a:solidFill>
                  <a:srgbClr val="006276"/>
                </a:solidFill>
              </a:rPr>
              <a:t>0.16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XGBoost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Predicting future variables with similar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datasets produces good predictions.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When adding noise, the model complete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fails to predict </a:t>
            </a:r>
            <a:r>
              <a:rPr lang="en-GB" sz="3200" b="1" dirty="0">
                <a:latin typeface="Lato" panose="020F0502020204030203" pitchFamily="34" charset="0"/>
              </a:rPr>
              <a:t>on_slips </a:t>
            </a:r>
            <a:r>
              <a:rPr lang="en-GB" sz="3200" dirty="0">
                <a:latin typeface="Lato" panose="020F0502020204030203" pitchFamily="34" charset="0"/>
              </a:rPr>
              <a:t>labels.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LSTM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This model can handle long-term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Ability to capture seasonality and trends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Additional regularization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34021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LSTM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Performance slight less overfitted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if compared to XGBoost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Still unable to predict label </a:t>
            </a:r>
            <a:r>
              <a:rPr lang="en-GB" sz="3200" b="1" dirty="0">
                <a:latin typeface="Lato" panose="020F0502020204030203" pitchFamily="34" charset="0"/>
              </a:rPr>
              <a:t>on_slips </a:t>
            </a:r>
            <a:r>
              <a:rPr lang="en-GB" sz="3200" dirty="0">
                <a:latin typeface="Lato" panose="020F0502020204030203" pitchFamily="34" charset="0"/>
              </a:rPr>
              <a:t>with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noise dataset.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6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Project goal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600" dirty="0"/>
          </a:p>
          <a:p>
            <a:pPr marL="0" indent="0" algn="just">
              <a:buNone/>
            </a:pPr>
            <a:r>
              <a:rPr lang="en-GB" sz="3600" dirty="0"/>
              <a:t>Extract insights to help in the development of</a:t>
            </a:r>
          </a:p>
          <a:p>
            <a:pPr marL="0" indent="0" algn="just">
              <a:buNone/>
            </a:pPr>
            <a:r>
              <a:rPr lang="en-GB" sz="3600" b="1" dirty="0"/>
              <a:t>Slip to Slip connection time</a:t>
            </a:r>
            <a:r>
              <a:rPr lang="en-GB" sz="3600" dirty="0"/>
              <a:t> KPI.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LSTM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E350E-F879-9394-446C-CBED1E715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57582"/>
            <a:ext cx="7707224" cy="38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Conclusions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Both </a:t>
            </a:r>
            <a:r>
              <a:rPr lang="en-GB" sz="3200" i="1" dirty="0">
                <a:latin typeface="Lato" panose="020F0502020204030203" pitchFamily="34" charset="0"/>
              </a:rPr>
              <a:t>XGBoost</a:t>
            </a:r>
            <a:r>
              <a:rPr lang="en-GB" sz="3200" dirty="0">
                <a:latin typeface="Lato" panose="020F0502020204030203" pitchFamily="34" charset="0"/>
              </a:rPr>
              <a:t> and </a:t>
            </a:r>
            <a:r>
              <a:rPr lang="en-GB" sz="3200" i="1" dirty="0">
                <a:latin typeface="Lato" panose="020F0502020204030203" pitchFamily="34" charset="0"/>
              </a:rPr>
              <a:t>LSTM</a:t>
            </a:r>
            <a:r>
              <a:rPr lang="en-GB" sz="3200" dirty="0">
                <a:latin typeface="Lato" panose="020F0502020204030203" pitchFamily="34" charset="0"/>
              </a:rPr>
              <a:t> were good at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predicting labels for </a:t>
            </a:r>
            <a:r>
              <a:rPr lang="en-GB" sz="3200" b="1" dirty="0">
                <a:latin typeface="Lato" panose="020F0502020204030203" pitchFamily="34" charset="0"/>
              </a:rPr>
              <a:t>time series with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b="1" dirty="0">
                <a:latin typeface="Lato" panose="020F0502020204030203" pitchFamily="34" charset="0"/>
              </a:rPr>
              <a:t>same distribution</a:t>
            </a:r>
            <a:r>
              <a:rPr lang="en-GB" sz="3200" dirty="0">
                <a:latin typeface="Lato" panose="020F050202020403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It had no impact if the time between on/off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slips changed. Just if heavy noises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were introduced, or different patterns occurs.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9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Next steps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Try more robust regularization methods,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or even increase layers for </a:t>
            </a:r>
            <a:r>
              <a:rPr lang="en-GB" sz="3200" i="1" dirty="0">
                <a:latin typeface="Lato" panose="020F0502020204030203" pitchFamily="34" charset="0"/>
              </a:rPr>
              <a:t>LSTM</a:t>
            </a:r>
            <a:r>
              <a:rPr lang="en-GB" sz="3200" dirty="0">
                <a:latin typeface="Lato" panose="020F050202020403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Collect more data in order to understand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different patterns.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Thank you!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528A5-8254-FD51-D5E0-DDAA06EA3690}"/>
              </a:ext>
            </a:extLst>
          </p:cNvPr>
          <p:cNvSpPr txBox="1"/>
          <p:nvPr/>
        </p:nvSpPr>
        <p:spPr>
          <a:xfrm>
            <a:off x="1266737" y="4026716"/>
            <a:ext cx="81037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276"/>
                </a:solidFill>
                <a:latin typeface="Lato" panose="020F0502020204030203" pitchFamily="34" charset="0"/>
              </a:rPr>
              <a:t>João Francisco Baiochi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Github: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hlinkClick r:id="rId4"/>
              </a:rPr>
              <a:t>@Baiochi</a:t>
            </a:r>
            <a:endParaRPr lang="en-US" sz="1600" dirty="0">
              <a:latin typeface="Lato" panose="020F0502020204030203" pitchFamily="34" charset="0"/>
            </a:endParaRPr>
          </a:p>
          <a:p>
            <a:endParaRPr lang="en-US" sz="1600" dirty="0">
              <a:latin typeface="Lato" panose="020F0502020204030203" pitchFamily="34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E-mail: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hlinkClick r:id="rId5"/>
              </a:rPr>
              <a:t>joao.Baiochi@outlook.com.br</a:t>
            </a:r>
            <a:endParaRPr lang="en-US" sz="1600" dirty="0">
              <a:latin typeface="Lato" panose="020F0502020204030203" pitchFamily="34" charset="0"/>
            </a:endParaRPr>
          </a:p>
          <a:p>
            <a:endParaRPr lang="en-US" sz="1600" dirty="0">
              <a:latin typeface="Lato" panose="020F0502020204030203" pitchFamily="34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Code in </a:t>
            </a:r>
            <a:r>
              <a:rPr lang="en-US" sz="1600" dirty="0">
                <a:latin typeface="Lato" panose="020F0502020204030203" pitchFamily="34" charset="0"/>
                <a:hlinkClick r:id="rId6"/>
              </a:rPr>
              <a:t>Jupyter notebook</a:t>
            </a:r>
            <a:endParaRPr lang="en-US" sz="1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Exploratory data analysis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Analyse time series-related properties in the features</a:t>
            </a:r>
          </a:p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Pre-processing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Prepare data to modeling</a:t>
            </a:r>
          </a:p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Machine learning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Identify when slip is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 or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off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Conclusion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Analyse the pros and cons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Features description</a:t>
            </a:r>
          </a:p>
          <a:p>
            <a:pPr marL="0" indent="0">
              <a:buNone/>
            </a:pPr>
            <a:endParaRPr lang="en-GB" sz="3200" dirty="0">
              <a:latin typeface="Lato" panose="020F050202020403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ECEFC8-CAC1-28BE-3AD6-CA0F43FF6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6171"/>
              </p:ext>
            </p:extLst>
          </p:nvPr>
        </p:nvGraphicFramePr>
        <p:xfrm>
          <a:off x="838200" y="2532424"/>
          <a:ext cx="8851230" cy="321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70246">
                  <a:extLst>
                    <a:ext uri="{9D8B030D-6E8A-4147-A177-3AD203B41FA5}">
                      <a16:colId xmlns:a16="http://schemas.microsoft.com/office/drawing/2014/main" val="1420014635"/>
                    </a:ext>
                  </a:extLst>
                </a:gridCol>
                <a:gridCol w="1770246">
                  <a:extLst>
                    <a:ext uri="{9D8B030D-6E8A-4147-A177-3AD203B41FA5}">
                      <a16:colId xmlns:a16="http://schemas.microsoft.com/office/drawing/2014/main" val="1969266238"/>
                    </a:ext>
                  </a:extLst>
                </a:gridCol>
                <a:gridCol w="1770246">
                  <a:extLst>
                    <a:ext uri="{9D8B030D-6E8A-4147-A177-3AD203B41FA5}">
                      <a16:colId xmlns:a16="http://schemas.microsoft.com/office/drawing/2014/main" val="4263518508"/>
                    </a:ext>
                  </a:extLst>
                </a:gridCol>
                <a:gridCol w="1770246">
                  <a:extLst>
                    <a:ext uri="{9D8B030D-6E8A-4147-A177-3AD203B41FA5}">
                      <a16:colId xmlns:a16="http://schemas.microsoft.com/office/drawing/2014/main" val="12489284"/>
                    </a:ext>
                  </a:extLst>
                </a:gridCol>
                <a:gridCol w="1770246">
                  <a:extLst>
                    <a:ext uri="{9D8B030D-6E8A-4147-A177-3AD203B41FA5}">
                      <a16:colId xmlns:a16="http://schemas.microsoft.com/office/drawing/2014/main" val="1561889580"/>
                    </a:ext>
                  </a:extLst>
                </a:gridCol>
              </a:tblGrid>
              <a:tr h="53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00A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A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Stationary</a:t>
                      </a:r>
                    </a:p>
                  </a:txBody>
                  <a:tcPr anchor="ctr">
                    <a:solidFill>
                      <a:srgbClr val="00A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Granger test</a:t>
                      </a:r>
                    </a:p>
                  </a:txBody>
                  <a:tcPr anchor="ctr">
                    <a:solidFill>
                      <a:srgbClr val="00A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Outliers</a:t>
                      </a:r>
                    </a:p>
                  </a:txBody>
                  <a:tcPr anchor="ctr">
                    <a:solidFill>
                      <a:srgbClr val="00A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752029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BDEP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Bit depth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All features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0.7 %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33284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TPO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Fluid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HL, WOB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3.0 %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920026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HL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Hook load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BHT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0.3 %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3172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Block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HL, WOB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85726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WOB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Weight on bit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BHT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0.3 %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74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41406-758A-3994-E32A-3B5C8DD24219}"/>
              </a:ext>
            </a:extLst>
          </p:cNvPr>
          <p:cNvSpPr txBox="1"/>
          <p:nvPr/>
        </p:nvSpPr>
        <p:spPr>
          <a:xfrm>
            <a:off x="838200" y="5942568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Note: RPM, TOR and DEPT were removed due to null/constant value.</a:t>
            </a:r>
          </a:p>
        </p:txBody>
      </p:sp>
    </p:spTree>
    <p:extLst>
      <p:ext uri="{BB962C8B-B14F-4D97-AF65-F5344CB8AC3E}">
        <p14:creationId xmlns:p14="http://schemas.microsoft.com/office/powerpoint/2010/main" val="38272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Story behind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>
                <a:latin typeface="Lato" panose="020F0502020204030203" pitchFamily="34" charset="0"/>
              </a:rPr>
              <a:t>Trip out </a:t>
            </a:r>
            <a:r>
              <a:rPr lang="en-GB" sz="3200" dirty="0">
                <a:latin typeface="Lato" panose="020F0502020204030203" pitchFamily="34" charset="0"/>
              </a:rPr>
              <a:t>operation</a:t>
            </a: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</a:rPr>
              <a:t>Constant values for </a:t>
            </a:r>
            <a:r>
              <a:rPr lang="en-GB" b="1" dirty="0">
                <a:latin typeface="Lato" panose="020F0502020204030203" pitchFamily="34" charset="0"/>
              </a:rPr>
              <a:t>RPM</a:t>
            </a:r>
            <a:r>
              <a:rPr lang="en-GB" dirty="0">
                <a:latin typeface="Lato" panose="020F0502020204030203" pitchFamily="34" charset="0"/>
              </a:rPr>
              <a:t>, </a:t>
            </a:r>
            <a:r>
              <a:rPr lang="en-GB" b="1" dirty="0">
                <a:latin typeface="Lato" panose="020F0502020204030203" pitchFamily="34" charset="0"/>
              </a:rPr>
              <a:t>TOR</a:t>
            </a:r>
            <a:r>
              <a:rPr lang="en-GB" dirty="0">
                <a:latin typeface="Lato" panose="020F0502020204030203" pitchFamily="34" charset="0"/>
              </a:rPr>
              <a:t> and </a:t>
            </a:r>
            <a:r>
              <a:rPr lang="en-GB" b="1" dirty="0">
                <a:latin typeface="Lato" panose="020F0502020204030203" pitchFamily="34" charset="0"/>
              </a:rPr>
              <a:t>DEPT</a:t>
            </a:r>
            <a:r>
              <a:rPr lang="en-GB" dirty="0">
                <a:latin typeface="Lato" panose="020F0502020204030203" pitchFamily="34" charset="0"/>
              </a:rPr>
              <a:t>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Lato" panose="020F0502020204030203" pitchFamily="34" charset="0"/>
              </a:rPr>
              <a:t>HL</a:t>
            </a:r>
            <a:r>
              <a:rPr lang="en-GB" dirty="0">
                <a:latin typeface="Lato" panose="020F0502020204030203" pitchFamily="34" charset="0"/>
              </a:rPr>
              <a:t> and </a:t>
            </a:r>
            <a:r>
              <a:rPr lang="en-GB" b="1" dirty="0">
                <a:latin typeface="Lato" panose="020F0502020204030203" pitchFamily="34" charset="0"/>
              </a:rPr>
              <a:t>WOB</a:t>
            </a:r>
            <a:r>
              <a:rPr lang="en-GB" dirty="0">
                <a:latin typeface="Lato" panose="020F0502020204030203" pitchFamily="34" charset="0"/>
              </a:rPr>
              <a:t> have an antagonistic behaviour.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Lato" panose="020F0502020204030203" pitchFamily="34" charset="0"/>
              </a:rPr>
              <a:t>BHT</a:t>
            </a:r>
            <a:r>
              <a:rPr lang="en-GB" dirty="0">
                <a:latin typeface="Lato" panose="020F0502020204030203" pitchFamily="34" charset="0"/>
              </a:rPr>
              <a:t> quickly decreases when </a:t>
            </a:r>
            <a:r>
              <a:rPr lang="en-GB" b="1" dirty="0" err="1">
                <a:latin typeface="Lato" panose="020F0502020204030203" pitchFamily="34" charset="0"/>
              </a:rPr>
              <a:t>on_slips</a:t>
            </a:r>
            <a:endParaRPr lang="en-GB" dirty="0"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</a:rPr>
              <a:t>and slowly increases when </a:t>
            </a:r>
            <a:r>
              <a:rPr lang="en-GB" b="1" dirty="0" err="1">
                <a:latin typeface="Lato" panose="020F0502020204030203" pitchFamily="34" charset="0"/>
              </a:rPr>
              <a:t>off_slips</a:t>
            </a:r>
            <a:r>
              <a:rPr lang="en-GB" b="1" dirty="0">
                <a:latin typeface="Lato" panose="020F0502020204030203" pitchFamily="34" charset="0"/>
              </a:rPr>
              <a:t>.</a:t>
            </a:r>
            <a:endParaRPr lang="en-GB" dirty="0"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Lato" panose="020F0502020204030203" pitchFamily="34" charset="0"/>
              </a:rPr>
              <a:t>BDEP</a:t>
            </a:r>
            <a:r>
              <a:rPr lang="en-GB" dirty="0">
                <a:latin typeface="Lato" panose="020F0502020204030203" pitchFamily="34" charset="0"/>
              </a:rPr>
              <a:t> has a downward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Lato" panose="020F0502020204030203" pitchFamily="34" charset="0"/>
              </a:rPr>
              <a:t>TPO</a:t>
            </a:r>
            <a:r>
              <a:rPr lang="en-GB" dirty="0">
                <a:latin typeface="Lato" panose="020F0502020204030203" pitchFamily="34" charset="0"/>
              </a:rPr>
              <a:t> correlates with a change in seasonality.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Seasonality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Average window time: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on_slips = 2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off_slips = 4 minutes</a:t>
            </a:r>
          </a:p>
          <a:p>
            <a:pPr marL="0" indent="0">
              <a:buNone/>
            </a:pPr>
            <a:endParaRPr lang="en-GB" sz="3200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3200" dirty="0">
                <a:latin typeface="Lato" panose="020F0502020204030203" pitchFamily="34" charset="0"/>
              </a:rPr>
              <a:t>Outlier pattern from 02:12 to 02:28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Precedes peak values of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TPO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8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Time series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5D6C141-88CB-1C36-76F3-CB3B2C959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5993"/>
            <a:ext cx="9709727" cy="44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Time series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C141-88CB-1C36-76F3-CB3B2C959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25993"/>
            <a:ext cx="9635836" cy="44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1519-0C80-78E0-E3BB-A9843AF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2D6"/>
                </a:solidFill>
                <a:latin typeface="Lato" panose="020F0502020204030203" pitchFamily="34" charset="0"/>
              </a:rPr>
              <a:t>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51F61-3830-8C28-0E45-F6F9D425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48" y="5137852"/>
            <a:ext cx="401052" cy="1174048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02C0EF7-9763-6B1D-10B3-2A2851B188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Missing data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Removed due to low percentage, 0.27%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Signal noise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Smoothed with moving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latin typeface="Lato" panose="020F0502020204030203" pitchFamily="34" charset="0"/>
              </a:rPr>
              <a:t>Empty values for Annotation</a:t>
            </a:r>
            <a:endParaRPr lang="en-GB" sz="2000" dirty="0">
              <a:latin typeface="Lato" panose="020F050202020403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Filled forward and then backwards</a:t>
            </a:r>
          </a:p>
          <a:p>
            <a:pPr marL="457200" lvl="1" indent="0">
              <a:buNone/>
            </a:pPr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542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Office Theme</vt:lpstr>
      <vt:lpstr> Intelie by Viasat Data Science Challenge</vt:lpstr>
      <vt:lpstr>Project goal</vt:lpstr>
      <vt:lpstr>Workflow</vt:lpstr>
      <vt:lpstr>Exploratory Data Analysis</vt:lpstr>
      <vt:lpstr>Story behind the data</vt:lpstr>
      <vt:lpstr>Seasonality</vt:lpstr>
      <vt:lpstr>Time series pattern</vt:lpstr>
      <vt:lpstr>Time series pattern</vt:lpstr>
      <vt:lpstr>Preprocessing</vt:lpstr>
      <vt:lpstr>Preprocessing</vt:lpstr>
      <vt:lpstr>Modeling</vt:lpstr>
      <vt:lpstr>Baseline model</vt:lpstr>
      <vt:lpstr>XGBoost evaluation</vt:lpstr>
      <vt:lpstr>Model overfitting</vt:lpstr>
      <vt:lpstr>Model overfitting</vt:lpstr>
      <vt:lpstr>XGBoost Classifier</vt:lpstr>
      <vt:lpstr>XGBoost Classifier</vt:lpstr>
      <vt:lpstr>LSTM model</vt:lpstr>
      <vt:lpstr>LSTM model</vt:lpstr>
      <vt:lpstr>LSTM evaluation</vt:lpstr>
      <vt:lpstr>Conclusions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Intelie by Viasat Data Science Challenge</dc:title>
  <dc:creator>João Baiochi</dc:creator>
  <cp:lastModifiedBy>João Baiochi</cp:lastModifiedBy>
  <cp:revision>1</cp:revision>
  <dcterms:created xsi:type="dcterms:W3CDTF">2023-02-22T20:17:18Z</dcterms:created>
  <dcterms:modified xsi:type="dcterms:W3CDTF">2023-02-22T21:24:31Z</dcterms:modified>
</cp:coreProperties>
</file>