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6" r:id="rId4"/>
    <p:sldId id="275" r:id="rId6"/>
    <p:sldId id="274" r:id="rId7"/>
    <p:sldId id="273" r:id="rId8"/>
    <p:sldId id="272" r:id="rId9"/>
    <p:sldId id="271" r:id="rId10"/>
    <p:sldId id="270" r:id="rId11"/>
    <p:sldId id="26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WPS"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6.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6.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6.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6.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内置分析介绍及其</a:t>
            </a:r>
            <a:r>
              <a:rPr lang="zh-CN" altLang="en-US"/>
              <a:t>引用</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​遗传相关性分析：HDL</a:t>
            </a:r>
            <a:endParaRPr lang="zh-CN" altLang="en-US"/>
          </a:p>
        </p:txBody>
      </p:sp>
      <p:sp>
        <p:nvSpPr>
          <p:cNvPr id="8" name="矩形 7"/>
          <p:cNvSpPr/>
          <p:nvPr userDrawn="1">
            <p:custDataLst>
              <p:tags r:id="rId2"/>
            </p:custDataLst>
          </p:nvPr>
        </p:nvSpPr>
        <p:spPr>
          <a:xfrm>
            <a:off x="0" y="3048000"/>
            <a:ext cx="12192000" cy="3810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useBgFill="1">
        <p:nvSpPr>
          <p:cNvPr id="5" name="矩形 4"/>
          <p:cNvSpPr/>
          <p:nvPr>
            <p:custDataLst>
              <p:tags r:id="rId3"/>
            </p:custDataLst>
          </p:nvPr>
        </p:nvSpPr>
        <p:spPr>
          <a:xfrm>
            <a:off x="701040" y="1828800"/>
            <a:ext cx="10800715" cy="3823970"/>
          </a:xfrm>
          <a:prstGeom prst="rect">
            <a:avLst/>
          </a:prstGeom>
          <a:ln>
            <a:noFill/>
          </a:ln>
          <a:effectLst>
            <a:outerShdw blurRad="127000" dist="38100" dir="5400000" algn="t" rotWithShape="0">
              <a:schemeClr val="dk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0000" rIns="360000" numCol="1" spcCol="0" rtlCol="0" fromWordArt="0" anchor="ctr" anchorCtr="0" forceAA="0" compatLnSpc="1">
            <a:noAutofit/>
          </a:bodyPr>
          <a:lstStyle/>
          <a:p>
            <a:pPr algn="just">
              <a:lnSpc>
                <a:spcPct val="130000"/>
              </a:lnSpc>
            </a:pPr>
            <a:endParaRPr lang="zh-CN" altLang="en-US" spc="150" dirty="0">
              <a:ln w="3175">
                <a:noFill/>
                <a:prstDash val="dash"/>
              </a:ln>
              <a:solidFill>
                <a:srgbClr val="262626"/>
              </a:solidFill>
              <a:uFillTx/>
              <a:latin typeface="+mn-ea"/>
              <a:ea typeface="微软雅黑" panose="020B0503020204020204" charset="-122"/>
              <a:cs typeface="微软雅黑" panose="020B0503020204020204" charset="-122"/>
              <a:sym typeface="+mn-ea"/>
            </a:endParaRPr>
          </a:p>
        </p:txBody>
      </p:sp>
      <p:sp>
        <p:nvSpPr>
          <p:cNvPr id="6" name="文本框 5"/>
          <p:cNvSpPr txBox="1"/>
          <p:nvPr>
            <p:custDataLst>
              <p:tags r:id="rId4"/>
            </p:custDataLst>
          </p:nvPr>
        </p:nvSpPr>
        <p:spPr>
          <a:xfrm>
            <a:off x="1143635" y="2055495"/>
            <a:ext cx="9916160" cy="3355340"/>
          </a:xfrm>
          <a:prstGeom prst="rect">
            <a:avLst/>
          </a:prstGeom>
          <a:noFill/>
        </p:spPr>
        <p:txBody>
          <a:bodyPr wrap="square" lIns="0" tIns="0" rIns="0" bIns="0" rtlCol="0" anchor="ctr" anchorCtr="0">
            <a:normAutofit/>
          </a:bodyPr>
          <a:lstStyle/>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遗传相关性是理解复杂性状之间共享遗传结构的核心参数。通过使用来自全基因组关联研究 （GWAS） 的汇总统计，开发了连锁不平衡评分回归 （LDSC） 用于遗传相关性的无偏估计。虽然 LDSC 易于使用，但仅部分利用了 LD 信息。通过充分考虑整个基因组的 LD，我们开发了一种高清似然 （HDL） 方法，以提高遗传相关性估计的精度。与 LDSC 相比，HDL 将遗传相关性估计的方差降低了约 60%，相当于样本量增加了 2.5 倍。</a:t>
            </a:r>
            <a:endParaRPr lang="zh-CN" altLang="en-US" sz="1600" kern="0" dirty="0">
              <a:ln>
                <a:noFill/>
                <a:prstDash val="sysDot"/>
              </a:ln>
              <a:solidFill>
                <a:schemeClr val="tx1">
                  <a:lumMod val="85000"/>
                  <a:lumOff val="15000"/>
                </a:schemeClr>
              </a:solidFill>
              <a:latin typeface="+mn-ea"/>
              <a:sym typeface="+mn-ea"/>
            </a:endParaRPr>
          </a:p>
          <a:p>
            <a:pPr marL="457200" lvl="1" indent="0" fontAlgn="auto">
              <a:lnSpc>
                <a:spcPct val="150000"/>
              </a:lnSpc>
            </a:pPr>
            <a:r>
              <a:rPr lang="zh-CN" altLang="en-US" sz="1600" kern="0" dirty="0">
                <a:ln>
                  <a:noFill/>
                  <a:prstDash val="sysDot"/>
                </a:ln>
                <a:solidFill>
                  <a:schemeClr val="tx1">
                    <a:lumMod val="85000"/>
                    <a:lumOff val="15000"/>
                  </a:schemeClr>
                </a:solidFill>
                <a:latin typeface="+mn-ea"/>
                <a:sym typeface="+mn-ea"/>
              </a:rPr>
              <a:t>Citation</a:t>
            </a:r>
            <a:endParaRPr lang="zh-CN" altLang="en-US" sz="1600" kern="0" dirty="0">
              <a:ln>
                <a:noFill/>
                <a:prstDash val="sysDot"/>
              </a:ln>
              <a:solidFill>
                <a:schemeClr val="tx1">
                  <a:lumMod val="85000"/>
                  <a:lumOff val="15000"/>
                </a:schemeClr>
              </a:solidFill>
              <a:latin typeface="+mn-ea"/>
              <a:sym typeface="+mn-ea"/>
            </a:endParaRPr>
          </a:p>
          <a:p>
            <a:pPr marL="457200" lvl="1" indent="0" fontAlgn="auto">
              <a:lnSpc>
                <a:spcPct val="150000"/>
              </a:lnSpc>
            </a:pPr>
            <a:r>
              <a:rPr lang="zh-CN" altLang="en-US" sz="1600" kern="0" dirty="0">
                <a:ln>
                  <a:noFill/>
                  <a:prstDash val="sysDot"/>
                </a:ln>
                <a:solidFill>
                  <a:schemeClr val="tx1">
                    <a:lumMod val="85000"/>
                    <a:lumOff val="15000"/>
                  </a:schemeClr>
                </a:solidFill>
                <a:latin typeface="+mn-ea"/>
                <a:sym typeface="+mn-ea"/>
              </a:rPr>
              <a:t>Ning, Z., Pawitan, Y. &amp; Shen, X. High-definition likelihood inference of genetic correlations across human complex traits. Nature Genetics (2020).</a:t>
            </a:r>
            <a:endParaRPr lang="zh-CN" altLang="en-US" sz="1600" kern="0" dirty="0">
              <a:ln>
                <a:noFill/>
                <a:prstDash val="sysDot"/>
              </a:ln>
              <a:solidFill>
                <a:schemeClr val="tx1">
                  <a:lumMod val="85000"/>
                  <a:lumOff val="15000"/>
                </a:schemeClr>
              </a:solidFill>
              <a:latin typeface="+mn-ea"/>
              <a:sym typeface="+mn-ea"/>
            </a:endParaRPr>
          </a:p>
          <a:p>
            <a:pPr marL="457200" lvl="1" indent="0" fontAlgn="auto">
              <a:lnSpc>
                <a:spcPct val="150000"/>
              </a:lnSpc>
            </a:pPr>
            <a:r>
              <a:rPr lang="zh-CN" altLang="en-US" sz="1600" kern="0" dirty="0">
                <a:ln>
                  <a:noFill/>
                  <a:prstDash val="sysDot"/>
                </a:ln>
                <a:solidFill>
                  <a:schemeClr val="tx1">
                    <a:lumMod val="85000"/>
                    <a:lumOff val="15000"/>
                  </a:schemeClr>
                </a:solidFill>
                <a:latin typeface="+mn-ea"/>
                <a:sym typeface="+mn-ea"/>
              </a:rPr>
              <a:t>Li, Y., Pawitan, Y. &amp; Shen, X. An enhanced framework for local genetic correlation analysis. Nature Genetics (2025).</a:t>
            </a:r>
            <a:endParaRPr lang="zh-CN" altLang="en-US" sz="1600" kern="0" dirty="0">
              <a:ln>
                <a:noFill/>
                <a:prstDash val="sysDot"/>
              </a:ln>
              <a:solidFill>
                <a:schemeClr val="tx1">
                  <a:lumMod val="85000"/>
                  <a:lumOff val="15000"/>
                </a:schemeClr>
              </a:solidFill>
              <a:latin typeface="+mn-ea"/>
              <a:sym typeface="+mn-ea"/>
            </a:endParaRPr>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​遗传相关性分析：HDL</a:t>
            </a:r>
            <a:endParaRPr lang="zh-CN" altLang="en-US"/>
          </a:p>
        </p:txBody>
      </p:sp>
      <p:sp>
        <p:nvSpPr>
          <p:cNvPr id="8" name="矩形 7"/>
          <p:cNvSpPr/>
          <p:nvPr userDrawn="1">
            <p:custDataLst>
              <p:tags r:id="rId2"/>
            </p:custDataLst>
          </p:nvPr>
        </p:nvSpPr>
        <p:spPr>
          <a:xfrm>
            <a:off x="0" y="3048000"/>
            <a:ext cx="12192000" cy="3810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useBgFill="1">
        <p:nvSpPr>
          <p:cNvPr id="5" name="矩形 4"/>
          <p:cNvSpPr/>
          <p:nvPr>
            <p:custDataLst>
              <p:tags r:id="rId3"/>
            </p:custDataLst>
          </p:nvPr>
        </p:nvSpPr>
        <p:spPr>
          <a:xfrm>
            <a:off x="701040" y="1828800"/>
            <a:ext cx="10800715" cy="3823970"/>
          </a:xfrm>
          <a:prstGeom prst="rect">
            <a:avLst/>
          </a:prstGeom>
          <a:ln>
            <a:noFill/>
          </a:ln>
          <a:effectLst>
            <a:outerShdw blurRad="127000" dist="38100" dir="5400000" algn="t" rotWithShape="0">
              <a:schemeClr val="dk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0000" rIns="360000" numCol="1" spcCol="0" rtlCol="0" fromWordArt="0" anchor="ctr" anchorCtr="0" forceAA="0" compatLnSpc="1">
            <a:noAutofit/>
          </a:bodyPr>
          <a:lstStyle/>
          <a:p>
            <a:pPr algn="just">
              <a:lnSpc>
                <a:spcPct val="130000"/>
              </a:lnSpc>
            </a:pPr>
            <a:endParaRPr lang="zh-CN" altLang="en-US" spc="150" dirty="0">
              <a:ln w="3175">
                <a:noFill/>
                <a:prstDash val="dash"/>
              </a:ln>
              <a:solidFill>
                <a:srgbClr val="262626"/>
              </a:solidFill>
              <a:uFillTx/>
              <a:latin typeface="+mn-ea"/>
              <a:ea typeface="微软雅黑" panose="020B0503020204020204" charset="-122"/>
              <a:cs typeface="微软雅黑" panose="020B0503020204020204" charset="-122"/>
              <a:sym typeface="+mn-ea"/>
            </a:endParaRPr>
          </a:p>
        </p:txBody>
      </p:sp>
      <p:sp>
        <p:nvSpPr>
          <p:cNvPr id="6" name="文本框 5"/>
          <p:cNvSpPr txBox="1"/>
          <p:nvPr>
            <p:custDataLst>
              <p:tags r:id="rId4"/>
            </p:custDataLst>
          </p:nvPr>
        </p:nvSpPr>
        <p:spPr>
          <a:xfrm>
            <a:off x="1143635" y="2055495"/>
            <a:ext cx="9916160" cy="3355340"/>
          </a:xfrm>
          <a:prstGeom prst="rect">
            <a:avLst/>
          </a:prstGeom>
          <a:noFill/>
        </p:spPr>
        <p:txBody>
          <a:bodyPr wrap="square" lIns="0" tIns="0" rIns="0" bIns="0" rtlCol="0" anchor="ctr" anchorCtr="0">
            <a:normAutofit/>
          </a:bodyPr>
          <a:lstStyle/>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遗传相关性是理解复杂性状之间共享遗传结构的核心参数。通过使用来自全基因组关联研究 （GWAS） 的汇总统计，开发了连锁不平衡评分回归 （LDSC） 用于遗传相关性的无偏估计。虽然 LDSC 易于使用，但仅部分利用了 LD 信息。通过充分考虑整个基因组的 LD，我们开发了一种高清似然 （HDL） 方法，以提高遗传相关性估计的精度。与 LDSC 相比，HDL 将遗传相关性估计的方差降低了约 60%，相当于样本量增加了 2.5 倍。</a:t>
            </a:r>
            <a:endParaRPr lang="zh-CN" altLang="en-US" sz="1600" kern="0" dirty="0">
              <a:ln>
                <a:noFill/>
                <a:prstDash val="sysDot"/>
              </a:ln>
              <a:solidFill>
                <a:schemeClr val="tx1">
                  <a:lumMod val="85000"/>
                  <a:lumOff val="15000"/>
                </a:schemeClr>
              </a:solidFill>
              <a:latin typeface="+mn-ea"/>
              <a:sym typeface="+mn-ea"/>
            </a:endParaRPr>
          </a:p>
          <a:p>
            <a:pPr marL="457200" lvl="1" indent="0" fontAlgn="auto">
              <a:lnSpc>
                <a:spcPct val="150000"/>
              </a:lnSpc>
            </a:pPr>
            <a:r>
              <a:rPr lang="zh-CN" altLang="en-US" sz="1600" kern="0" dirty="0">
                <a:ln>
                  <a:noFill/>
                  <a:prstDash val="sysDot"/>
                </a:ln>
                <a:solidFill>
                  <a:schemeClr val="tx1">
                    <a:lumMod val="85000"/>
                    <a:lumOff val="15000"/>
                  </a:schemeClr>
                </a:solidFill>
                <a:latin typeface="+mn-ea"/>
                <a:sym typeface="+mn-ea"/>
              </a:rPr>
              <a:t>Citation</a:t>
            </a:r>
            <a:endParaRPr lang="zh-CN" altLang="en-US" sz="1600" kern="0" dirty="0">
              <a:ln>
                <a:noFill/>
                <a:prstDash val="sysDot"/>
              </a:ln>
              <a:solidFill>
                <a:schemeClr val="tx1">
                  <a:lumMod val="85000"/>
                  <a:lumOff val="15000"/>
                </a:schemeClr>
              </a:solidFill>
              <a:latin typeface="+mn-ea"/>
              <a:sym typeface="+mn-ea"/>
            </a:endParaRPr>
          </a:p>
          <a:p>
            <a:pPr marL="457200" lvl="1" indent="0" fontAlgn="auto">
              <a:lnSpc>
                <a:spcPct val="150000"/>
              </a:lnSpc>
            </a:pPr>
            <a:r>
              <a:rPr lang="zh-CN" altLang="en-US" sz="1600" kern="0" dirty="0">
                <a:ln>
                  <a:noFill/>
                  <a:prstDash val="sysDot"/>
                </a:ln>
                <a:solidFill>
                  <a:schemeClr val="tx1">
                    <a:lumMod val="85000"/>
                    <a:lumOff val="15000"/>
                  </a:schemeClr>
                </a:solidFill>
                <a:latin typeface="+mn-ea"/>
                <a:sym typeface="+mn-ea"/>
              </a:rPr>
              <a:t>Ning, Z., Pawitan, Y. &amp; Shen, X. High-definition likelihood inference of genetic correlations across human complex traits. Nature Genetics (2020).</a:t>
            </a:r>
            <a:endParaRPr lang="zh-CN" altLang="en-US" sz="1600" kern="0" dirty="0">
              <a:ln>
                <a:noFill/>
                <a:prstDash val="sysDot"/>
              </a:ln>
              <a:solidFill>
                <a:schemeClr val="tx1">
                  <a:lumMod val="85000"/>
                  <a:lumOff val="15000"/>
                </a:schemeClr>
              </a:solidFill>
              <a:latin typeface="+mn-ea"/>
              <a:sym typeface="+mn-ea"/>
            </a:endParaRPr>
          </a:p>
          <a:p>
            <a:pPr marL="457200" lvl="1" indent="0" fontAlgn="auto">
              <a:lnSpc>
                <a:spcPct val="150000"/>
              </a:lnSpc>
            </a:pPr>
            <a:r>
              <a:rPr lang="zh-CN" altLang="en-US" sz="1600" kern="0" dirty="0">
                <a:ln>
                  <a:noFill/>
                  <a:prstDash val="sysDot"/>
                </a:ln>
                <a:solidFill>
                  <a:schemeClr val="tx1">
                    <a:lumMod val="85000"/>
                    <a:lumOff val="15000"/>
                  </a:schemeClr>
                </a:solidFill>
                <a:latin typeface="+mn-ea"/>
                <a:sym typeface="+mn-ea"/>
              </a:rPr>
              <a:t>Li, Y., Pawitan, Y. &amp; Shen, X. An enhanced framework for local genetic correlation analysis. Nature Genetics (2025).</a:t>
            </a:r>
            <a:endParaRPr lang="zh-CN" altLang="en-US" sz="1600" kern="0" dirty="0">
              <a:ln>
                <a:noFill/>
                <a:prstDash val="sysDot"/>
              </a:ln>
              <a:solidFill>
                <a:schemeClr val="tx1">
                  <a:lumMod val="85000"/>
                  <a:lumOff val="15000"/>
                </a:schemeClr>
              </a:solidFill>
              <a:latin typeface="+mn-ea"/>
              <a:sym typeface="+mn-ea"/>
            </a:endParaRPr>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遗传相关性分析：MiXeR</a:t>
            </a:r>
            <a:endParaRPr lang="zh-CN" altLang="en-US"/>
          </a:p>
        </p:txBody>
      </p:sp>
      <p:sp>
        <p:nvSpPr>
          <p:cNvPr id="8" name="矩形 7"/>
          <p:cNvSpPr/>
          <p:nvPr userDrawn="1">
            <p:custDataLst>
              <p:tags r:id="rId2"/>
            </p:custDataLst>
          </p:nvPr>
        </p:nvSpPr>
        <p:spPr>
          <a:xfrm>
            <a:off x="0" y="3048000"/>
            <a:ext cx="12192000" cy="3810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useBgFill="1">
        <p:nvSpPr>
          <p:cNvPr id="5" name="矩形 4"/>
          <p:cNvSpPr/>
          <p:nvPr>
            <p:custDataLst>
              <p:tags r:id="rId3"/>
            </p:custDataLst>
          </p:nvPr>
        </p:nvSpPr>
        <p:spPr>
          <a:xfrm>
            <a:off x="701040" y="1828800"/>
            <a:ext cx="10800715" cy="3823970"/>
          </a:xfrm>
          <a:prstGeom prst="rect">
            <a:avLst/>
          </a:prstGeom>
          <a:ln>
            <a:noFill/>
          </a:ln>
          <a:effectLst>
            <a:outerShdw blurRad="127000" dist="38100" dir="5400000" algn="t" rotWithShape="0">
              <a:schemeClr val="dk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0000" rIns="360000" numCol="1" spcCol="0" rtlCol="0" fromWordArt="0" anchor="ctr" anchorCtr="0" forceAA="0" compatLnSpc="1">
            <a:noAutofit/>
          </a:bodyPr>
          <a:lstStyle/>
          <a:p>
            <a:pPr algn="just">
              <a:lnSpc>
                <a:spcPct val="130000"/>
              </a:lnSpc>
            </a:pPr>
            <a:endParaRPr lang="zh-CN" altLang="en-US" spc="150" dirty="0">
              <a:ln w="3175">
                <a:noFill/>
                <a:prstDash val="dash"/>
              </a:ln>
              <a:solidFill>
                <a:srgbClr val="262626"/>
              </a:solidFill>
              <a:uFillTx/>
              <a:latin typeface="+mn-ea"/>
              <a:ea typeface="微软雅黑" panose="020B0503020204020204" charset="-122"/>
              <a:cs typeface="微软雅黑" panose="020B0503020204020204" charset="-122"/>
              <a:sym typeface="+mn-ea"/>
            </a:endParaRPr>
          </a:p>
        </p:txBody>
      </p:sp>
      <p:sp>
        <p:nvSpPr>
          <p:cNvPr id="6" name="文本框 5"/>
          <p:cNvSpPr txBox="1"/>
          <p:nvPr>
            <p:custDataLst>
              <p:tags r:id="rId4"/>
            </p:custDataLst>
          </p:nvPr>
        </p:nvSpPr>
        <p:spPr>
          <a:xfrm>
            <a:off x="1143635" y="2055495"/>
            <a:ext cx="9916160" cy="3355340"/>
          </a:xfrm>
          <a:prstGeom prst="rect">
            <a:avLst/>
          </a:prstGeom>
          <a:noFill/>
        </p:spPr>
        <p:txBody>
          <a:bodyPr wrap="square" lIns="0" tIns="0" rIns="0" bIns="0" rtlCol="0" anchor="ctr" anchorCtr="0">
            <a:normAutofit lnSpcReduction="20000"/>
          </a:bodyPr>
          <a:lstStyle/>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来自全基因组关联研究 （GWAS） 的累积证据表明，复杂的人类特征和疾病（例如精神障碍）之间存在大量共享的遗传影响。在这里，我们介绍了一种统计工具 MiXeR，它使用 GWAS 汇总统计来量化多基因重叠，而不管遗传相关性如何。MiXeR 结果以维恩图的形式表示，该图是跨性状的独特和共享的多基因成分。</a:t>
            </a:r>
            <a:endParaRPr lang="zh-CN" altLang="en-US" sz="1600" kern="0" dirty="0">
              <a:ln>
                <a:noFill/>
                <a:prstDash val="sysDot"/>
              </a:ln>
              <a:solidFill>
                <a:schemeClr val="tx1">
                  <a:lumMod val="85000"/>
                  <a:lumOff val="15000"/>
                </a:schemeClr>
              </a:solidFill>
              <a:latin typeface="+mn-ea"/>
              <a:sym typeface="+mn-ea"/>
            </a:endParaRPr>
          </a:p>
          <a:p>
            <a:pPr marL="457200" lvl="1" indent="0" fontAlgn="auto">
              <a:lnSpc>
                <a:spcPct val="150000"/>
              </a:lnSpc>
            </a:pPr>
            <a:r>
              <a:rPr lang="zh-CN" altLang="en-US" sz="1600" kern="0" dirty="0">
                <a:ln>
                  <a:noFill/>
                  <a:prstDash val="sysDot"/>
                </a:ln>
                <a:solidFill>
                  <a:schemeClr val="tx1">
                    <a:lumMod val="85000"/>
                    <a:lumOff val="15000"/>
                  </a:schemeClr>
                </a:solidFill>
                <a:latin typeface="+mn-ea"/>
                <a:sym typeface="+mn-ea"/>
              </a:rPr>
              <a:t>Citation</a:t>
            </a:r>
            <a:endParaRPr lang="zh-CN" altLang="en-US" sz="1600" kern="0" dirty="0">
              <a:ln>
                <a:noFill/>
                <a:prstDash val="sysDot"/>
              </a:ln>
              <a:solidFill>
                <a:schemeClr val="tx1">
                  <a:lumMod val="85000"/>
                  <a:lumOff val="15000"/>
                </a:schemeClr>
              </a:solidFill>
              <a:latin typeface="+mn-ea"/>
              <a:sym typeface="+mn-ea"/>
            </a:endParaRPr>
          </a:p>
          <a:p>
            <a:pPr marL="914400" lvl="2" indent="0" fontAlgn="auto">
              <a:lnSpc>
                <a:spcPct val="150000"/>
              </a:lnSpc>
            </a:pPr>
            <a:r>
              <a:rPr lang="zh-CN" altLang="en-US" sz="1600" kern="0" dirty="0">
                <a:ln>
                  <a:noFill/>
                  <a:prstDash val="sysDot"/>
                </a:ln>
                <a:solidFill>
                  <a:schemeClr val="tx1">
                    <a:lumMod val="85000"/>
                    <a:lumOff val="15000"/>
                  </a:schemeClr>
                </a:solidFill>
                <a:latin typeface="+mn-ea"/>
                <a:sym typeface="+mn-ea"/>
              </a:rPr>
              <a:t>for univariate analysis: D. Holland et al., Beyond SNP Heritability: Polygenicity and Discoverability Estimated for Multiple Phenotypes with a Univariate Gaussian Mixture Model, PLOS Genetics, 2020, https://doi.org/10.1371/journal.pgen.1008612IF: 4.0 Q1</a:t>
            </a:r>
            <a:endParaRPr lang="zh-CN" altLang="en-US" sz="1600" kern="0" dirty="0">
              <a:ln>
                <a:noFill/>
                <a:prstDash val="sysDot"/>
              </a:ln>
              <a:solidFill>
                <a:schemeClr val="tx1">
                  <a:lumMod val="85000"/>
                  <a:lumOff val="15000"/>
                </a:schemeClr>
              </a:solidFill>
              <a:latin typeface="+mn-ea"/>
              <a:sym typeface="+mn-ea"/>
            </a:endParaRPr>
          </a:p>
          <a:p>
            <a:pPr marL="457200" lvl="1" indent="0" fontAlgn="auto">
              <a:lnSpc>
                <a:spcPct val="150000"/>
              </a:lnSpc>
            </a:pPr>
            <a:r>
              <a:rPr lang="zh-CN" altLang="en-US" sz="1600" kern="0" dirty="0">
                <a:ln>
                  <a:noFill/>
                  <a:prstDash val="sysDot"/>
                </a:ln>
                <a:solidFill>
                  <a:schemeClr val="tx1">
                    <a:lumMod val="85000"/>
                    <a:lumOff val="15000"/>
                  </a:schemeClr>
                </a:solidFill>
                <a:latin typeface="+mn-ea"/>
                <a:sym typeface="+mn-ea"/>
              </a:rPr>
              <a:t>for cross-trait analysis: O.Frei et al., Bivariate causal mixture model quantifies polygenic overlap between complex traits beyond genetic correlation, Nature Communications, 2019, https://www.nature.com/articles/s41467-019-10310-0</a:t>
            </a:r>
            <a:endParaRPr lang="zh-CN" altLang="en-US" sz="1600" kern="0" dirty="0">
              <a:ln>
                <a:noFill/>
                <a:prstDash val="sysDot"/>
              </a:ln>
              <a:solidFill>
                <a:schemeClr val="tx1">
                  <a:lumMod val="85000"/>
                  <a:lumOff val="15000"/>
                </a:schemeClr>
              </a:solidFill>
              <a:latin typeface="+mn-ea"/>
              <a:sym typeface="+mn-ea"/>
            </a:endParaRPr>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跨性状分析：conjFDR</a:t>
            </a:r>
            <a:endParaRPr lang="zh-CN" altLang="en-US"/>
          </a:p>
        </p:txBody>
      </p:sp>
      <p:sp>
        <p:nvSpPr>
          <p:cNvPr id="8" name="矩形 7"/>
          <p:cNvSpPr/>
          <p:nvPr userDrawn="1">
            <p:custDataLst>
              <p:tags r:id="rId2"/>
            </p:custDataLst>
          </p:nvPr>
        </p:nvSpPr>
        <p:spPr>
          <a:xfrm>
            <a:off x="0" y="3048000"/>
            <a:ext cx="12192000" cy="3810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useBgFill="1">
        <p:nvSpPr>
          <p:cNvPr id="5" name="矩形 4"/>
          <p:cNvSpPr/>
          <p:nvPr>
            <p:custDataLst>
              <p:tags r:id="rId3"/>
            </p:custDataLst>
          </p:nvPr>
        </p:nvSpPr>
        <p:spPr>
          <a:xfrm>
            <a:off x="701040" y="1828800"/>
            <a:ext cx="10800715" cy="3823970"/>
          </a:xfrm>
          <a:prstGeom prst="rect">
            <a:avLst/>
          </a:prstGeom>
          <a:ln>
            <a:noFill/>
          </a:ln>
          <a:effectLst>
            <a:outerShdw blurRad="127000" dist="38100" dir="5400000" algn="t" rotWithShape="0">
              <a:schemeClr val="dk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0000" rIns="360000" numCol="1" spcCol="0" rtlCol="0" fromWordArt="0" anchor="ctr" anchorCtr="0" forceAA="0" compatLnSpc="1">
            <a:noAutofit/>
          </a:bodyPr>
          <a:lstStyle/>
          <a:p>
            <a:pPr algn="just">
              <a:lnSpc>
                <a:spcPct val="130000"/>
              </a:lnSpc>
            </a:pPr>
            <a:endParaRPr lang="zh-CN" altLang="en-US" spc="150" dirty="0">
              <a:ln w="3175">
                <a:noFill/>
                <a:prstDash val="dash"/>
              </a:ln>
              <a:solidFill>
                <a:srgbClr val="262626"/>
              </a:solidFill>
              <a:uFillTx/>
              <a:latin typeface="+mn-ea"/>
              <a:ea typeface="微软雅黑" panose="020B0503020204020204" charset="-122"/>
              <a:cs typeface="微软雅黑" panose="020B0503020204020204" charset="-122"/>
              <a:sym typeface="+mn-ea"/>
            </a:endParaRPr>
          </a:p>
        </p:txBody>
      </p:sp>
      <p:sp>
        <p:nvSpPr>
          <p:cNvPr id="6" name="文本框 5"/>
          <p:cNvSpPr txBox="1"/>
          <p:nvPr>
            <p:custDataLst>
              <p:tags r:id="rId4"/>
            </p:custDataLst>
          </p:nvPr>
        </p:nvSpPr>
        <p:spPr>
          <a:xfrm>
            <a:off x="1143635" y="2055495"/>
            <a:ext cx="9916160" cy="3355340"/>
          </a:xfrm>
          <a:prstGeom prst="rect">
            <a:avLst/>
          </a:prstGeom>
          <a:noFill/>
        </p:spPr>
        <p:txBody>
          <a:bodyPr wrap="square" lIns="0" tIns="0" rIns="0" bIns="0" rtlCol="0" anchor="ctr" anchorCtr="0">
            <a:normAutofit/>
          </a:bodyPr>
          <a:lstStyle/>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ConjFDR（Conjunction False Discovery Rate）是一种统计方法，用于联合分析多组学数据（如GWAS和eQTL），检测跨数据集共享的显著信号。其核心思想是通过整合两个独立假设检验的p值（如基因变异与表型的关联p值，以及该变异与基因表达的关联p值），计算联合错误发现率（FDR），从而识别具有生物学意义的共关联位点。该方法通过估计零假设下的联合p值分布，并基于经验贝叶斯框架校正多重假设检验，提高统计效力。ConjFDR特别适用于发现同时影响表型和分子特征的遗传位点，广泛应用于复杂性状的跨组学分析。</a:t>
            </a:r>
            <a:endParaRPr lang="zh-CN" altLang="en-US" sz="1600" kern="0" dirty="0">
              <a:ln>
                <a:noFill/>
                <a:prstDash val="sysDot"/>
              </a:ln>
              <a:solidFill>
                <a:schemeClr val="tx1">
                  <a:lumMod val="85000"/>
                  <a:lumOff val="15000"/>
                </a:schemeClr>
              </a:solidFill>
              <a:latin typeface="+mn-ea"/>
              <a:sym typeface="+mn-ea"/>
            </a:endParaRPr>
          </a:p>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Citation</a:t>
            </a:r>
            <a:endParaRPr lang="zh-CN" altLang="en-US" sz="1600" kern="0" dirty="0">
              <a:ln>
                <a:noFill/>
                <a:prstDash val="sysDot"/>
              </a:ln>
              <a:solidFill>
                <a:schemeClr val="tx1">
                  <a:lumMod val="85000"/>
                  <a:lumOff val="15000"/>
                </a:schemeClr>
              </a:solidFill>
              <a:latin typeface="+mn-ea"/>
              <a:sym typeface="+mn-ea"/>
            </a:endParaRPr>
          </a:p>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Andreassen, O.A. et al. Improved detection of common variants associated with schizophrenia and bipolar disorder using pleiotropy-informed conditional false discovery rate. PLoS Genet 9, e1003455 (2013).</a:t>
            </a:r>
            <a:endParaRPr lang="zh-CN" altLang="en-US" sz="1600" kern="0" dirty="0">
              <a:ln>
                <a:noFill/>
                <a:prstDash val="sysDot"/>
              </a:ln>
              <a:solidFill>
                <a:schemeClr val="tx1">
                  <a:lumMod val="85000"/>
                  <a:lumOff val="15000"/>
                </a:schemeClr>
              </a:solidFill>
              <a:latin typeface="+mn-ea"/>
              <a:sym typeface="+mn-ea"/>
            </a:endParaRPr>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跨性状分析：conjFDR</a:t>
            </a:r>
            <a:endParaRPr lang="zh-CN" altLang="en-US"/>
          </a:p>
        </p:txBody>
      </p:sp>
      <p:sp>
        <p:nvSpPr>
          <p:cNvPr id="8" name="矩形 7"/>
          <p:cNvSpPr/>
          <p:nvPr userDrawn="1">
            <p:custDataLst>
              <p:tags r:id="rId2"/>
            </p:custDataLst>
          </p:nvPr>
        </p:nvSpPr>
        <p:spPr>
          <a:xfrm>
            <a:off x="0" y="3048000"/>
            <a:ext cx="12192000" cy="3810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useBgFill="1">
        <p:nvSpPr>
          <p:cNvPr id="5" name="矩形 4"/>
          <p:cNvSpPr/>
          <p:nvPr>
            <p:custDataLst>
              <p:tags r:id="rId3"/>
            </p:custDataLst>
          </p:nvPr>
        </p:nvSpPr>
        <p:spPr>
          <a:xfrm>
            <a:off x="701040" y="1828800"/>
            <a:ext cx="10800715" cy="3823970"/>
          </a:xfrm>
          <a:prstGeom prst="rect">
            <a:avLst/>
          </a:prstGeom>
          <a:ln>
            <a:noFill/>
          </a:ln>
          <a:effectLst>
            <a:outerShdw blurRad="127000" dist="38100" dir="5400000" algn="t" rotWithShape="0">
              <a:schemeClr val="dk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0000" rIns="360000" numCol="1" spcCol="0" rtlCol="0" fromWordArt="0" anchor="ctr" anchorCtr="0" forceAA="0" compatLnSpc="1">
            <a:noAutofit/>
          </a:bodyPr>
          <a:lstStyle/>
          <a:p>
            <a:pPr algn="just">
              <a:lnSpc>
                <a:spcPct val="130000"/>
              </a:lnSpc>
            </a:pPr>
            <a:endParaRPr lang="zh-CN" altLang="en-US" spc="150" dirty="0">
              <a:ln w="3175">
                <a:noFill/>
                <a:prstDash val="dash"/>
              </a:ln>
              <a:solidFill>
                <a:srgbClr val="262626"/>
              </a:solidFill>
              <a:uFillTx/>
              <a:latin typeface="+mn-ea"/>
              <a:ea typeface="微软雅黑" panose="020B0503020204020204" charset="-122"/>
              <a:cs typeface="微软雅黑" panose="020B0503020204020204" charset="-122"/>
              <a:sym typeface="+mn-ea"/>
            </a:endParaRPr>
          </a:p>
        </p:txBody>
      </p:sp>
      <p:sp>
        <p:nvSpPr>
          <p:cNvPr id="6" name="文本框 5"/>
          <p:cNvSpPr txBox="1"/>
          <p:nvPr>
            <p:custDataLst>
              <p:tags r:id="rId4"/>
            </p:custDataLst>
          </p:nvPr>
        </p:nvSpPr>
        <p:spPr>
          <a:xfrm>
            <a:off x="1143635" y="2055495"/>
            <a:ext cx="9916160" cy="3355340"/>
          </a:xfrm>
          <a:prstGeom prst="rect">
            <a:avLst/>
          </a:prstGeom>
          <a:noFill/>
        </p:spPr>
        <p:txBody>
          <a:bodyPr wrap="square" lIns="0" tIns="0" rIns="0" bIns="0" rtlCol="0" anchor="ctr" anchorCtr="0">
            <a:normAutofit/>
          </a:bodyPr>
          <a:lstStyle/>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ConjFDR（Conjunction False Discovery Rate）是一种统计方法，用于联合分析多组学数据（如GWAS和eQTL），检测跨数据集共享的显著信号。其核心思想是通过整合两个独立假设检验的p值（如基因变异与表型的关联p值，以及该变异与基因表达的关联p值），计算联合错误发现率（FDR），从而识别具有生物学意义的共关联位点。该方法通过估计零假设下的联合p值分布，并基于经验贝叶斯框架校正多重假设检验，提高统计效力。ConjFDR特别适用于发现同时影响表型和分子特征的遗传位点，广泛应用于复杂性状的跨组学分析。</a:t>
            </a:r>
            <a:endParaRPr lang="zh-CN" altLang="en-US" sz="1600" kern="0" dirty="0">
              <a:ln>
                <a:noFill/>
                <a:prstDash val="sysDot"/>
              </a:ln>
              <a:solidFill>
                <a:schemeClr val="tx1">
                  <a:lumMod val="85000"/>
                  <a:lumOff val="15000"/>
                </a:schemeClr>
              </a:solidFill>
              <a:latin typeface="+mn-ea"/>
              <a:sym typeface="+mn-ea"/>
            </a:endParaRPr>
          </a:p>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Citation</a:t>
            </a:r>
            <a:endParaRPr lang="zh-CN" altLang="en-US" sz="1600" kern="0" dirty="0">
              <a:ln>
                <a:noFill/>
                <a:prstDash val="sysDot"/>
              </a:ln>
              <a:solidFill>
                <a:schemeClr val="tx1">
                  <a:lumMod val="85000"/>
                  <a:lumOff val="15000"/>
                </a:schemeClr>
              </a:solidFill>
              <a:latin typeface="+mn-ea"/>
              <a:sym typeface="+mn-ea"/>
            </a:endParaRPr>
          </a:p>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Andreassen, O.A. et al. Improved detection of common variants associated with schizophrenia and bipolar disorder using pleiotropy-informed conditional false discovery rate. PLoS Genet 9, e1003455 (2013).</a:t>
            </a:r>
            <a:endParaRPr lang="zh-CN" altLang="en-US" sz="1600" kern="0" dirty="0">
              <a:ln>
                <a:noFill/>
                <a:prstDash val="sysDot"/>
              </a:ln>
              <a:solidFill>
                <a:schemeClr val="tx1">
                  <a:lumMod val="85000"/>
                  <a:lumOff val="15000"/>
                </a:schemeClr>
              </a:solidFill>
              <a:latin typeface="+mn-ea"/>
              <a:sym typeface="+mn-ea"/>
            </a:endParaRPr>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因果推断：TwoSampleMR</a:t>
            </a:r>
            <a:endParaRPr lang="zh-CN" altLang="en-US"/>
          </a:p>
        </p:txBody>
      </p:sp>
      <p:sp>
        <p:nvSpPr>
          <p:cNvPr id="8" name="矩形 7"/>
          <p:cNvSpPr/>
          <p:nvPr userDrawn="1">
            <p:custDataLst>
              <p:tags r:id="rId2"/>
            </p:custDataLst>
          </p:nvPr>
        </p:nvSpPr>
        <p:spPr>
          <a:xfrm>
            <a:off x="0" y="3048000"/>
            <a:ext cx="12192000" cy="3810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useBgFill="1">
        <p:nvSpPr>
          <p:cNvPr id="5" name="矩形 4"/>
          <p:cNvSpPr/>
          <p:nvPr>
            <p:custDataLst>
              <p:tags r:id="rId3"/>
            </p:custDataLst>
          </p:nvPr>
        </p:nvSpPr>
        <p:spPr>
          <a:xfrm>
            <a:off x="701040" y="1828800"/>
            <a:ext cx="10800715" cy="3823970"/>
          </a:xfrm>
          <a:prstGeom prst="rect">
            <a:avLst/>
          </a:prstGeom>
          <a:ln>
            <a:noFill/>
          </a:ln>
          <a:effectLst>
            <a:outerShdw blurRad="127000" dist="38100" dir="5400000" algn="t" rotWithShape="0">
              <a:schemeClr val="dk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0000" rIns="360000" numCol="1" spcCol="0" rtlCol="0" fromWordArt="0" anchor="ctr" anchorCtr="0" forceAA="0" compatLnSpc="1">
            <a:noAutofit/>
          </a:bodyPr>
          <a:lstStyle/>
          <a:p>
            <a:pPr algn="just">
              <a:lnSpc>
                <a:spcPct val="130000"/>
              </a:lnSpc>
            </a:pPr>
            <a:endParaRPr lang="zh-CN" altLang="en-US" spc="150" dirty="0">
              <a:ln w="3175">
                <a:noFill/>
                <a:prstDash val="dash"/>
              </a:ln>
              <a:solidFill>
                <a:srgbClr val="262626"/>
              </a:solidFill>
              <a:uFillTx/>
              <a:latin typeface="+mn-ea"/>
              <a:ea typeface="微软雅黑" panose="020B0503020204020204" charset="-122"/>
              <a:cs typeface="微软雅黑" panose="020B0503020204020204" charset="-122"/>
              <a:sym typeface="+mn-ea"/>
            </a:endParaRPr>
          </a:p>
        </p:txBody>
      </p:sp>
      <p:sp>
        <p:nvSpPr>
          <p:cNvPr id="6" name="文本框 5"/>
          <p:cNvSpPr txBox="1"/>
          <p:nvPr>
            <p:custDataLst>
              <p:tags r:id="rId4"/>
            </p:custDataLst>
          </p:nvPr>
        </p:nvSpPr>
        <p:spPr>
          <a:xfrm>
            <a:off x="1143635" y="2055495"/>
            <a:ext cx="9916160" cy="3355340"/>
          </a:xfrm>
          <a:prstGeom prst="rect">
            <a:avLst/>
          </a:prstGeom>
          <a:noFill/>
        </p:spPr>
        <p:txBody>
          <a:bodyPr wrap="square" lIns="0" tIns="0" rIns="0" bIns="0" rtlCol="0" anchor="ctr" anchorCtr="0">
            <a:normAutofit fontScale="90000" lnSpcReduction="10000"/>
          </a:bodyPr>
          <a:lstStyle/>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TwoSampleMR 是一种基于孟德尔随机化（Mendelian Randomization, MR）​的统计工具，用于利用公开的GWAS汇总数据（如UK Biobank、GWAS Catalog）进行因果推断分析。其核心原理是使用遗传变异（工具变量, IVs）作为代理，评估暴露因素（如血脂水平）对结局（如冠心病风险）的潜在因果效应，同时减少混杂和反向因果的干扰。避免传统观察性研究的混杂偏倚。局限：依赖工具变量的有效性（需满足相关性、独立性、排他性假设）。</a:t>
            </a:r>
            <a:endParaRPr lang="zh-CN" altLang="en-US" sz="1600" kern="0" dirty="0">
              <a:ln>
                <a:noFill/>
                <a:prstDash val="sysDot"/>
              </a:ln>
              <a:solidFill>
                <a:schemeClr val="tx1">
                  <a:lumMod val="85000"/>
                  <a:lumOff val="15000"/>
                </a:schemeClr>
              </a:solidFill>
              <a:latin typeface="+mn-ea"/>
              <a:sym typeface="+mn-ea"/>
            </a:endParaRPr>
          </a:p>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Citation</a:t>
            </a:r>
            <a:endParaRPr lang="zh-CN" altLang="en-US" sz="1600" kern="0" dirty="0">
              <a:ln>
                <a:noFill/>
                <a:prstDash val="sysDot"/>
              </a:ln>
              <a:solidFill>
                <a:schemeClr val="tx1">
                  <a:lumMod val="85000"/>
                  <a:lumOff val="15000"/>
                </a:schemeClr>
              </a:solidFill>
              <a:latin typeface="+mn-ea"/>
              <a:sym typeface="+mn-ea"/>
            </a:endParaRPr>
          </a:p>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Hemani G, Zheng J, Elsworth B, Wade KH, Baird D, Haberland V, Laurin C, Burgess S, Bowden J, Langdon R, Tan VY, Yarmolinsky J, Shihab HA, Timpson NJ, Evans DM, Relton C, Martin RM, Davey Smith G, Gaunt TR, Haycock PC, The MR-Base Collaboration. The MR-Base platform supports systematic causal inference across the human phenome. eLife 2018;7:e34408.</a:t>
            </a:r>
            <a:endParaRPr lang="zh-CN" altLang="en-US" sz="1600" kern="0" dirty="0">
              <a:ln>
                <a:noFill/>
                <a:prstDash val="sysDot"/>
              </a:ln>
              <a:solidFill>
                <a:schemeClr val="tx1">
                  <a:lumMod val="85000"/>
                  <a:lumOff val="15000"/>
                </a:schemeClr>
              </a:solidFill>
              <a:latin typeface="+mn-ea"/>
              <a:sym typeface="+mn-ea"/>
            </a:endParaRPr>
          </a:p>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Hemani G, Tilling K, Davey Smith G (2017) Orienting the causal relationship between imprecisely measured traits using GWAS summary data. PLOS Genetics 13(11): e1007081. https://doi.org/10.1371/journal.pgen.1007081</a:t>
            </a:r>
            <a:endParaRPr lang="zh-CN" altLang="en-US" sz="1600" kern="0" dirty="0">
              <a:ln>
                <a:noFill/>
                <a:prstDash val="sysDot"/>
              </a:ln>
              <a:solidFill>
                <a:schemeClr val="tx1">
                  <a:lumMod val="85000"/>
                  <a:lumOff val="15000"/>
                </a:schemeClr>
              </a:solidFill>
              <a:latin typeface="+mn-ea"/>
              <a:sym typeface="+mn-ea"/>
            </a:endParaRPr>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因果推断：CAUSE</a:t>
            </a:r>
            <a:endParaRPr lang="zh-CN" altLang="en-US"/>
          </a:p>
        </p:txBody>
      </p:sp>
      <p:sp>
        <p:nvSpPr>
          <p:cNvPr id="8" name="矩形 7"/>
          <p:cNvSpPr/>
          <p:nvPr userDrawn="1">
            <p:custDataLst>
              <p:tags r:id="rId2"/>
            </p:custDataLst>
          </p:nvPr>
        </p:nvSpPr>
        <p:spPr>
          <a:xfrm>
            <a:off x="0" y="3048000"/>
            <a:ext cx="12192000" cy="3810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useBgFill="1">
        <p:nvSpPr>
          <p:cNvPr id="5" name="矩形 4"/>
          <p:cNvSpPr/>
          <p:nvPr>
            <p:custDataLst>
              <p:tags r:id="rId3"/>
            </p:custDataLst>
          </p:nvPr>
        </p:nvSpPr>
        <p:spPr>
          <a:xfrm>
            <a:off x="701040" y="1828800"/>
            <a:ext cx="10800715" cy="3823970"/>
          </a:xfrm>
          <a:prstGeom prst="rect">
            <a:avLst/>
          </a:prstGeom>
          <a:ln>
            <a:noFill/>
          </a:ln>
          <a:effectLst>
            <a:outerShdw blurRad="127000" dist="38100" dir="5400000" algn="t" rotWithShape="0">
              <a:schemeClr val="dk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0000" rIns="360000" numCol="1" spcCol="0" rtlCol="0" fromWordArt="0" anchor="ctr" anchorCtr="0" forceAA="0" compatLnSpc="1">
            <a:noAutofit/>
          </a:bodyPr>
          <a:lstStyle/>
          <a:p>
            <a:pPr algn="just">
              <a:lnSpc>
                <a:spcPct val="130000"/>
              </a:lnSpc>
            </a:pPr>
            <a:endParaRPr lang="zh-CN" altLang="en-US" spc="150" dirty="0">
              <a:ln w="3175">
                <a:noFill/>
                <a:prstDash val="dash"/>
              </a:ln>
              <a:solidFill>
                <a:srgbClr val="262626"/>
              </a:solidFill>
              <a:uFillTx/>
              <a:latin typeface="+mn-ea"/>
              <a:ea typeface="微软雅黑" panose="020B0503020204020204" charset="-122"/>
              <a:cs typeface="微软雅黑" panose="020B0503020204020204" charset="-122"/>
              <a:sym typeface="+mn-ea"/>
            </a:endParaRPr>
          </a:p>
        </p:txBody>
      </p:sp>
      <p:sp>
        <p:nvSpPr>
          <p:cNvPr id="6" name="文本框 5"/>
          <p:cNvSpPr txBox="1"/>
          <p:nvPr>
            <p:custDataLst>
              <p:tags r:id="rId4"/>
            </p:custDataLst>
          </p:nvPr>
        </p:nvSpPr>
        <p:spPr>
          <a:xfrm>
            <a:off x="1143635" y="2055495"/>
            <a:ext cx="9916160" cy="3355340"/>
          </a:xfrm>
          <a:prstGeom prst="rect">
            <a:avLst/>
          </a:prstGeom>
          <a:noFill/>
        </p:spPr>
        <p:txBody>
          <a:bodyPr wrap="square" lIns="0" tIns="0" rIns="0" bIns="0" rtlCol="0" anchor="ctr" anchorCtr="0">
            <a:normAutofit/>
          </a:bodyPr>
          <a:lstStyle/>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CAUSE(基于汇总效应估计的因果分析)是一种创新的孟德尔随机化方法,通过同时建模相关和不相关的水平多效性效应,有效解决了传统MR方法在存在遗传混杂时的假阳性问题。该方法采用贝叶斯框架区分因果性和非因果性多效性,相比IVW和MR-Egger等方法,在保持统计效力的同时显著提高了对相关多效性的稳健性。实际应用表明,CAUSE能准确识别文献支持的因果关系,同时避免约30%由传统方法产生的潜在假阳性结果,为GWAS时代的因果推断提供了更可靠的解决方案。​</a:t>
            </a:r>
            <a:endParaRPr lang="zh-CN" altLang="en-US" sz="1600" kern="0" dirty="0">
              <a:ln>
                <a:noFill/>
                <a:prstDash val="sysDot"/>
              </a:ln>
              <a:solidFill>
                <a:schemeClr val="tx1">
                  <a:lumMod val="85000"/>
                  <a:lumOff val="15000"/>
                </a:schemeClr>
              </a:solidFill>
              <a:latin typeface="+mn-ea"/>
              <a:sym typeface="+mn-ea"/>
            </a:endParaRPr>
          </a:p>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Citation</a:t>
            </a:r>
            <a:endParaRPr lang="zh-CN" altLang="en-US" sz="1600" kern="0" dirty="0">
              <a:ln>
                <a:noFill/>
                <a:prstDash val="sysDot"/>
              </a:ln>
              <a:solidFill>
                <a:schemeClr val="tx1">
                  <a:lumMod val="85000"/>
                  <a:lumOff val="15000"/>
                </a:schemeClr>
              </a:solidFill>
              <a:latin typeface="+mn-ea"/>
              <a:sym typeface="+mn-ea"/>
            </a:endParaRPr>
          </a:p>
          <a:p>
            <a:pPr marL="457200" lvl="1" indent="0" fontAlgn="auto">
              <a:lnSpc>
                <a:spcPct val="150000"/>
              </a:lnSpc>
            </a:pPr>
            <a:r>
              <a:rPr lang="zh-CN" altLang="en-US" sz="1600" kern="0" dirty="0">
                <a:ln>
                  <a:noFill/>
                  <a:prstDash val="sysDot"/>
                </a:ln>
                <a:solidFill>
                  <a:schemeClr val="tx1">
                    <a:lumMod val="85000"/>
                    <a:lumOff val="15000"/>
                  </a:schemeClr>
                </a:solidFill>
                <a:latin typeface="+mn-ea"/>
                <a:sym typeface="+mn-ea"/>
              </a:rPr>
              <a:t>Morrison, J., Knoblauch, N., Marcus, J.H. et al. Mendelian randomization accounting for correlated and uncorrelated pleiotropic effects using genome-wide summary statistics. Nat Genet 52, 740–747 (2020).</a:t>
            </a:r>
            <a:endParaRPr lang="zh-CN" altLang="en-US" sz="1600" kern="0" dirty="0">
              <a:ln>
                <a:noFill/>
                <a:prstDash val="sysDot"/>
              </a:ln>
              <a:solidFill>
                <a:schemeClr val="tx1">
                  <a:lumMod val="85000"/>
                  <a:lumOff val="15000"/>
                </a:schemeClr>
              </a:solidFill>
              <a:latin typeface="+mn-ea"/>
              <a:sym typeface="+mn-ea"/>
            </a:endParaRPr>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因果推断：CAUSE</a:t>
            </a:r>
            <a:endParaRPr lang="zh-CN" altLang="en-US"/>
          </a:p>
        </p:txBody>
      </p:sp>
      <p:sp>
        <p:nvSpPr>
          <p:cNvPr id="8" name="矩形 7"/>
          <p:cNvSpPr/>
          <p:nvPr userDrawn="1">
            <p:custDataLst>
              <p:tags r:id="rId2"/>
            </p:custDataLst>
          </p:nvPr>
        </p:nvSpPr>
        <p:spPr>
          <a:xfrm>
            <a:off x="0" y="3048000"/>
            <a:ext cx="12192000" cy="3810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useBgFill="1">
        <p:nvSpPr>
          <p:cNvPr id="5" name="矩形 4"/>
          <p:cNvSpPr/>
          <p:nvPr>
            <p:custDataLst>
              <p:tags r:id="rId3"/>
            </p:custDataLst>
          </p:nvPr>
        </p:nvSpPr>
        <p:spPr>
          <a:xfrm>
            <a:off x="701040" y="1828800"/>
            <a:ext cx="10800715" cy="3823970"/>
          </a:xfrm>
          <a:prstGeom prst="rect">
            <a:avLst/>
          </a:prstGeom>
          <a:ln>
            <a:noFill/>
          </a:ln>
          <a:effectLst>
            <a:outerShdw blurRad="127000" dist="38100" dir="5400000" algn="t" rotWithShape="0">
              <a:schemeClr val="dk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360000" rIns="360000" numCol="1" spcCol="0" rtlCol="0" fromWordArt="0" anchor="ctr" anchorCtr="0" forceAA="0" compatLnSpc="1">
            <a:noAutofit/>
          </a:bodyPr>
          <a:lstStyle/>
          <a:p>
            <a:pPr algn="just">
              <a:lnSpc>
                <a:spcPct val="130000"/>
              </a:lnSpc>
            </a:pPr>
            <a:endParaRPr lang="zh-CN" altLang="en-US" spc="150" dirty="0">
              <a:ln w="3175">
                <a:noFill/>
                <a:prstDash val="dash"/>
              </a:ln>
              <a:solidFill>
                <a:srgbClr val="262626"/>
              </a:solidFill>
              <a:uFillTx/>
              <a:latin typeface="+mn-ea"/>
              <a:ea typeface="微软雅黑" panose="020B0503020204020204" charset="-122"/>
              <a:cs typeface="微软雅黑" panose="020B0503020204020204" charset="-122"/>
              <a:sym typeface="+mn-ea"/>
            </a:endParaRPr>
          </a:p>
        </p:txBody>
      </p:sp>
      <p:sp>
        <p:nvSpPr>
          <p:cNvPr id="6" name="文本框 5"/>
          <p:cNvSpPr txBox="1"/>
          <p:nvPr>
            <p:custDataLst>
              <p:tags r:id="rId4"/>
            </p:custDataLst>
          </p:nvPr>
        </p:nvSpPr>
        <p:spPr>
          <a:xfrm>
            <a:off x="1143635" y="2055495"/>
            <a:ext cx="9916160" cy="3355340"/>
          </a:xfrm>
          <a:prstGeom prst="rect">
            <a:avLst/>
          </a:prstGeom>
          <a:noFill/>
        </p:spPr>
        <p:txBody>
          <a:bodyPr wrap="square" lIns="0" tIns="0" rIns="0" bIns="0" rtlCol="0" anchor="ctr" anchorCtr="0">
            <a:normAutofit/>
          </a:bodyPr>
          <a:lstStyle/>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CAUSE(基于汇总效应估计的因果分析)是一种创新的孟德尔随机化方法,通过同时建模相关和不相关的水平多效性效应,有效解决了传统MR方法在存在遗传混杂时的假阳性问题。该方法采用贝叶斯框架区分因果性和非因果性多效性,相比IVW和MR-Egger等方法,在保持统计效力的同时显著提高了对相关多效性的稳健性。实际应用表明,CAUSE能准确识别文献支持的因果关系,同时避免约30%由传统方法产生的潜在假阳性结果,为GWAS时代的因果推断提供了更可靠的解决方案。​</a:t>
            </a:r>
            <a:endParaRPr lang="zh-CN" altLang="en-US" sz="1600" kern="0" dirty="0">
              <a:ln>
                <a:noFill/>
                <a:prstDash val="sysDot"/>
              </a:ln>
              <a:solidFill>
                <a:schemeClr val="tx1">
                  <a:lumMod val="85000"/>
                  <a:lumOff val="15000"/>
                </a:schemeClr>
              </a:solidFill>
              <a:latin typeface="+mn-ea"/>
              <a:sym typeface="+mn-ea"/>
            </a:endParaRPr>
          </a:p>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Citation</a:t>
            </a:r>
            <a:endParaRPr lang="zh-CN" altLang="en-US" sz="1600" kern="0" dirty="0">
              <a:ln>
                <a:noFill/>
                <a:prstDash val="sysDot"/>
              </a:ln>
              <a:solidFill>
                <a:schemeClr val="tx1">
                  <a:lumMod val="85000"/>
                  <a:lumOff val="15000"/>
                </a:schemeClr>
              </a:solidFill>
              <a:latin typeface="+mn-ea"/>
              <a:sym typeface="+mn-ea"/>
            </a:endParaRPr>
          </a:p>
          <a:p>
            <a:pPr marL="457200" lvl="1" indent="0" fontAlgn="auto">
              <a:lnSpc>
                <a:spcPct val="150000"/>
              </a:lnSpc>
            </a:pPr>
            <a:r>
              <a:rPr lang="zh-CN" altLang="en-US" sz="1600" kern="0" dirty="0">
                <a:ln>
                  <a:noFill/>
                  <a:prstDash val="sysDot"/>
                </a:ln>
                <a:solidFill>
                  <a:schemeClr val="tx1">
                    <a:lumMod val="85000"/>
                    <a:lumOff val="15000"/>
                  </a:schemeClr>
                </a:solidFill>
                <a:latin typeface="+mn-ea"/>
                <a:sym typeface="+mn-ea"/>
              </a:rPr>
              <a:t>Morrison, J., Knoblauch, N., Marcus, J.H. et al. Mendelian randomization accounting for correlated and uncorrelated pleiotropic effects using genome-wide summary statistics. Nat Genet 52, 740–747 (2020).</a:t>
            </a:r>
            <a:endParaRPr lang="zh-CN" altLang="en-US" sz="1600" kern="0" dirty="0">
              <a:ln>
                <a:noFill/>
                <a:prstDash val="sysDot"/>
              </a:ln>
              <a:solidFill>
                <a:schemeClr val="tx1">
                  <a:lumMod val="85000"/>
                  <a:lumOff val="15000"/>
                </a:schemeClr>
              </a:solidFill>
              <a:latin typeface="+mn-ea"/>
              <a:sym typeface="+mn-ea"/>
            </a:endParaRPr>
          </a:p>
        </p:txBody>
      </p:sp>
    </p:spTree>
    <p:custDataLst>
      <p:tags r:id="rId5"/>
    </p:custDataLst>
  </p:cSld>
  <p:clrMapOvr>
    <a:masterClrMapping/>
  </p:clrMapOvr>
</p:sld>
</file>

<file path=ppt/tags/tag1.xml><?xml version="1.0" encoding="utf-8"?>
<p:tagLst xmlns:p="http://schemas.openxmlformats.org/presentationml/2006/main">
  <p:tag name="KSO_WM_UNIT_ISCONTENTSTITLE" val="0"/>
  <p:tag name="KSO_WM_UNIT_ISNUMDGMTITLE" val="0"/>
  <p:tag name="KSO_WM_UNIT_NOCLEAR" val="0"/>
  <p:tag name="KSO_WM_UNIT_VALUE" val="23"/>
  <p:tag name="KSO_WM_UNIT_HIGHLIGHT" val="0"/>
  <p:tag name="KSO_WM_UNIT_COMPATIBLE" val="0"/>
  <p:tag name="KSO_WM_UNIT_DIAGRAM_ISNUMVISUAL" val="0"/>
  <p:tag name="KSO_WM_UNIT_DIAGRAM_ISREFERUNIT" val="0"/>
  <p:tag name="KSO_WM_UNIT_TYPE" val="a"/>
  <p:tag name="KSO_WM_UNIT_INDEX" val="1"/>
  <p:tag name="KSO_WM_UNIT_ID" val="custom20238440_1*a*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大标题内容"/>
</p:tagLst>
</file>

<file path=ppt/tags/tag10.xml><?xml version="1.0" encoding="utf-8"?>
<p:tagLst xmlns:p="http://schemas.openxmlformats.org/presentationml/2006/main">
  <p:tag name="KSO_WM_BEAUTIFY_FLAG" val="#wm#"/>
  <p:tag name="KSO_WM_TEMPLATE_CATEGORY" val="custom"/>
  <p:tag name="KSO_WM_TEMPLATE_INDEX" val="20238440"/>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LAYOUT_INFO" val="{&quot;backgroundInfo&quot;:[{&quot;bottom&quot;:0,&quot;bottomAbs&quot;:false,&quot;left&quot;:0,&quot;leftAbs&quot;:false,&quot;right&quot;:0,&quot;rightAbs&quot;:false,&quot;top&quot;:0.44444444799999999,&quot;topAbs&quot;:false,&quot;type&quot;:&quot;bottomTop&quot;},{&quot;bottom&quot;:0,&quot;bottomAbs&quot;:false,&quot;left&quot;:0,&quot;leftAbs&quot;:false,&quot;right&quot;:0,&quot;rightAbs&quot;:false,&quot;top&quot;:0,&quot;topAbs&quot;:false,&quot;type&quot;:&quot;general&quot;}],&quot;id&quot;:&quot;2022-11-17T17:36:38&quot;,&quot;maxSize&quot;:{&quot;size1&quot;:26.699999999999999},&quot;minSize&quot;:{&quot;size1&quot;:20},&quot;normalSize&quot;:{&quot;size1&quot;:20},&quot;subLayout&quot;:[{&quot;id&quot;:&quot;2022-11-17T17:36:38&quot;,&quot;margin&quot;:{&quot;bottom&quot;:0,&quot;left&quot;:1.6929999589920044,&quot;right&quot;:1.6929999589920044,&quot;top&quot;:1.6929999589920044},&quot;type&quot;:0},{&quot;id&quot;:&quot;2022-11-17T17:36:38&quot;,&quot;margin&quot;:{&quot;bottom&quot;:2.5399999618530273,&quot;left&quot;:2.5399999618530273,&quot;right&quot;:2.5399999618530273,&quot;top&quot;:2.1170001029968262},&quot;type&quot;:0}],&quot;type&quot;:0}"/>
  <p:tag name="KSO_WM_SLIDE_BACKGROUND" val="[&quot;bottomTop&quot;,&quot;general&quot;]"/>
  <p:tag name="KSO_WM_SLIDE_RATIO" val="1.777778"/>
  <p:tag name="KSO_WM_SLIDE_ID" val="custom20238440_1"/>
  <p:tag name="KSO_WM_TEMPLATE_SUBCATEGORY" val="0"/>
  <p:tag name="KSO_WM_TEMPLATE_MASTER_TYPE" val="0"/>
  <p:tag name="KSO_WM_TEMPLATE_COLOR_TYPE" val="0"/>
  <p:tag name="KSO_WM_SLIDE_TYPE" val="text"/>
  <p:tag name="KSO_WM_SLIDE_SUBTYPE" val="pureTxt"/>
  <p:tag name="KSO_WM_SLIDE_ITEM_CNT" val="0"/>
  <p:tag name="KSO_WM_SLIDE_INDEX" val="1"/>
  <p:tag name="KSO_WM_SLIDE_SIZE" val="960*512"/>
  <p:tag name="KSO_WM_SLIDE_POSITION" val="0*28"/>
  <p:tag name="KSO_WM_TAG_VERSION" val="3.0"/>
  <p:tag name="KSO_WM_SLIDE_LAYOUT" val="a_f"/>
  <p:tag name="KSO_WM_SLIDE_LAYOUT_CNT" val="1_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quot;text_align&quot;:&quot;ct&quot;,&quot;text_direction&quot;:&quot;horizontal&quot;,&quot;support_big_font&quot;:false,&quot;picture_toward&quot;:0,&quot;picture_dockside&quot;:[],&quot;fill_id&quot;:&quot;fbc1d1c81b9c4bca8f09873cfc4ac6db&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
  <p:tag name="KSO_WM_CHIP_GROUPID" val="5eda18a25860357932c55e72"/>
  <p:tag name="KSO_WM_CHIP_XID" val="5eda18ef5860357932c55e83"/>
  <p:tag name="KSO_WM_CHIP_DECFILLPROP" val="[]"/>
  <p:tag name="KSO_WM_SLIDE_BK_DARK_LIGHT" val="2"/>
  <p:tag name="KSO_WM_SLIDE_BACKGROUND_TYPE" val="bottomTop"/>
  <p:tag name="KSO_WM_SLIDE_SUPPORT_FEATURE_TYPE" val="0"/>
  <p:tag name="KSO_WM_TEMPLATE_ASSEMBLE_XID" val="637600a50c9383becde15bb6"/>
  <p:tag name="KSO_WM_TEMPLATE_ASSEMBLE_GROUPID" val="637600a50c9383becde15bb6"/>
</p:tagLst>
</file>

<file path=ppt/tags/tag11.xml><?xml version="1.0" encoding="utf-8"?>
<p:tagLst xmlns:p="http://schemas.openxmlformats.org/presentationml/2006/main">
  <p:tag name="KSO_WM_UNIT_ISCONTENTSTITLE" val="0"/>
  <p:tag name="KSO_WM_UNIT_ISNUMDGMTITLE" val="0"/>
  <p:tag name="KSO_WM_UNIT_NOCLEAR" val="0"/>
  <p:tag name="KSO_WM_UNIT_VALUE" val="23"/>
  <p:tag name="KSO_WM_UNIT_HIGHLIGHT" val="0"/>
  <p:tag name="KSO_WM_UNIT_COMPATIBLE" val="0"/>
  <p:tag name="KSO_WM_UNIT_DIAGRAM_ISNUMVISUAL" val="0"/>
  <p:tag name="KSO_WM_UNIT_DIAGRAM_ISREFERUNIT" val="0"/>
  <p:tag name="KSO_WM_UNIT_TYPE" val="a"/>
  <p:tag name="KSO_WM_UNIT_INDEX" val="1"/>
  <p:tag name="KSO_WM_UNIT_ID" val="custom20238440_1*a*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大标题内容"/>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0_1*i*1"/>
  <p:tag name="KSO_WM_UNIT_LAYERLEVEL" val="1"/>
  <p:tag name="KSO_WM_TAG_VERSION" val="3.0"/>
  <p:tag name="KSO_WM_BEAUTIFY_FLAG" val="#wm#"/>
  <p:tag name="KSO_WM_UNIT_TYPE" val="i"/>
  <p:tag name="KSO_WM_UNIT_INDEX" val="1"/>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custom"/>
  <p:tag name="KSO_WM_TEMPLATE_INDEX" val="20238440"/>
  <p:tag name="KSO_WM_TEMPLATE_ASSEMBLE_XID" val="637600a50c9383becde15bb6"/>
  <p:tag name="KSO_WM_TEMPLATE_ASSEMBLE_GROUPID" val="637600a50c9383becde15bb6"/>
</p:tagLst>
</file>

<file path=ppt/tags/tag13.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UNIT_TYPE" val="i"/>
  <p:tag name="KSO_WM_UNIT_INDEX" val="2"/>
  <p:tag name="KSO_WM_UNIT_ID" val="custom20238440_1*i*2"/>
  <p:tag name="KSO_WM_TEMPLATE_CATEGORY" val="custom"/>
  <p:tag name="KSO_WM_TEMPLATE_INDEX" val="20238440"/>
  <p:tag name="KSO_WM_UNIT_LAYERLEVEL" val="1"/>
  <p:tag name="KSO_WM_TAG_VERSION" val="3.0"/>
  <p:tag name="KSO_WM_BEAUTIFY_FLAG" val="#wm#"/>
  <p:tag name="KSO_WM_CHIP_GROUPID" val="5eda18a25860357932c55e72"/>
  <p:tag name="KSO_WM_UNIT_SM_LIMIT_TYPE" val="2"/>
  <p:tag name="KSO_WM_UNIT_DECORATE_INFO" val="{&quot;DecorateInfoH&quot;:{&quot;IsAbs&quot;:false},&quot;DecorateInfoW&quot;:{&quot;IsAbs&quot;:false},&quot;DecorateInfoX&quot;:{&quot;IsAbs&quot;:false,&quot;Pos&quot;:1},&quot;DecorateInfoY&quot;:{&quot;IsAbs&quot;:false,&quot;Pos&quot;:1},&quot;ReferentInfo&quot;:{&quot;Id&quot;:&quot;72e7dc758fee4e6db4f5488c2d49ac62&quot;,&quot;X&quot;:{&quot;Pos&quot;:1},&quot;Y&quot;:{&quot;Pos&quot;:1}},&quot;whChangeMode&quot;:0}"/>
  <p:tag name="KSO_WM_UNIT_DEC_AREA_ID" val="0a8fc41e3c7145f98573150470e3ff5e"/>
  <p:tag name="KSO_WM_CHIP_XID" val="5eda18ef5860357932c55e83"/>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VALUE" val="864"/>
  <p:tag name="KSO_WM_TEMPLATE_ASSEMBLE_XID" val="637600a50c9383becde15bb6"/>
  <p:tag name="KSO_WM_TEMPLATE_ASSEMBLE_GROUPID" val="637600a50c9383becde15bb6"/>
</p:tagLst>
</file>

<file path=ppt/tags/tag14.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0_1*f*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15.xml><?xml version="1.0" encoding="utf-8"?>
<p:tagLst xmlns:p="http://schemas.openxmlformats.org/presentationml/2006/main">
  <p:tag name="KSO_WM_BEAUTIFY_FLAG" val="#wm#"/>
  <p:tag name="KSO_WM_TEMPLATE_CATEGORY" val="custom"/>
  <p:tag name="KSO_WM_TEMPLATE_INDEX" val="20238440"/>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LAYOUT_INFO" val="{&quot;backgroundInfo&quot;:[{&quot;bottom&quot;:0,&quot;bottomAbs&quot;:false,&quot;left&quot;:0,&quot;leftAbs&quot;:false,&quot;right&quot;:0,&quot;rightAbs&quot;:false,&quot;top&quot;:0.44444444799999999,&quot;topAbs&quot;:false,&quot;type&quot;:&quot;bottomTop&quot;},{&quot;bottom&quot;:0,&quot;bottomAbs&quot;:false,&quot;left&quot;:0,&quot;leftAbs&quot;:false,&quot;right&quot;:0,&quot;rightAbs&quot;:false,&quot;top&quot;:0,&quot;topAbs&quot;:false,&quot;type&quot;:&quot;general&quot;}],&quot;id&quot;:&quot;2022-11-17T17:36:38&quot;,&quot;maxSize&quot;:{&quot;size1&quot;:26.699999999999999},&quot;minSize&quot;:{&quot;size1&quot;:20},&quot;normalSize&quot;:{&quot;size1&quot;:20},&quot;subLayout&quot;:[{&quot;id&quot;:&quot;2022-11-17T17:36:38&quot;,&quot;margin&quot;:{&quot;bottom&quot;:0,&quot;left&quot;:1.6929999589920044,&quot;right&quot;:1.6929999589920044,&quot;top&quot;:1.6929999589920044},&quot;type&quot;:0},{&quot;id&quot;:&quot;2022-11-17T17:36:38&quot;,&quot;margin&quot;:{&quot;bottom&quot;:2.5399999618530273,&quot;left&quot;:2.5399999618530273,&quot;right&quot;:2.5399999618530273,&quot;top&quot;:2.1170001029968262},&quot;type&quot;:0}],&quot;type&quot;:0}"/>
  <p:tag name="KSO_WM_SLIDE_BACKGROUND" val="[&quot;bottomTop&quot;,&quot;general&quot;]"/>
  <p:tag name="KSO_WM_SLIDE_RATIO" val="1.777778"/>
  <p:tag name="KSO_WM_SLIDE_ID" val="custom20238440_1"/>
  <p:tag name="KSO_WM_TEMPLATE_SUBCATEGORY" val="0"/>
  <p:tag name="KSO_WM_TEMPLATE_MASTER_TYPE" val="0"/>
  <p:tag name="KSO_WM_TEMPLATE_COLOR_TYPE" val="0"/>
  <p:tag name="KSO_WM_SLIDE_TYPE" val="text"/>
  <p:tag name="KSO_WM_SLIDE_SUBTYPE" val="pureTxt"/>
  <p:tag name="KSO_WM_SLIDE_ITEM_CNT" val="0"/>
  <p:tag name="KSO_WM_SLIDE_INDEX" val="1"/>
  <p:tag name="KSO_WM_SLIDE_SIZE" val="960*512"/>
  <p:tag name="KSO_WM_SLIDE_POSITION" val="0*28"/>
  <p:tag name="KSO_WM_TAG_VERSION" val="3.0"/>
  <p:tag name="KSO_WM_SLIDE_LAYOUT" val="a_f"/>
  <p:tag name="KSO_WM_SLIDE_LAYOUT_CNT" val="1_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quot;text_align&quot;:&quot;ct&quot;,&quot;text_direction&quot;:&quot;horizontal&quot;,&quot;support_big_font&quot;:false,&quot;picture_toward&quot;:0,&quot;picture_dockside&quot;:[],&quot;fill_id&quot;:&quot;fbc1d1c81b9c4bca8f09873cfc4ac6db&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
  <p:tag name="KSO_WM_CHIP_GROUPID" val="5eda18a25860357932c55e72"/>
  <p:tag name="KSO_WM_CHIP_XID" val="5eda18ef5860357932c55e83"/>
  <p:tag name="KSO_WM_CHIP_DECFILLPROP" val="[]"/>
  <p:tag name="KSO_WM_SLIDE_BK_DARK_LIGHT" val="2"/>
  <p:tag name="KSO_WM_SLIDE_BACKGROUND_TYPE" val="bottomTop"/>
  <p:tag name="KSO_WM_SLIDE_SUPPORT_FEATURE_TYPE" val="0"/>
  <p:tag name="KSO_WM_TEMPLATE_ASSEMBLE_XID" val="637600a50c9383becde15bb6"/>
  <p:tag name="KSO_WM_TEMPLATE_ASSEMBLE_GROUPID" val="637600a50c9383becde15bb6"/>
</p:tagLst>
</file>

<file path=ppt/tags/tag16.xml><?xml version="1.0" encoding="utf-8"?>
<p:tagLst xmlns:p="http://schemas.openxmlformats.org/presentationml/2006/main">
  <p:tag name="KSO_WM_UNIT_ISCONTENTSTITLE" val="0"/>
  <p:tag name="KSO_WM_UNIT_ISNUMDGMTITLE" val="0"/>
  <p:tag name="KSO_WM_UNIT_NOCLEAR" val="0"/>
  <p:tag name="KSO_WM_UNIT_VALUE" val="23"/>
  <p:tag name="KSO_WM_UNIT_HIGHLIGHT" val="0"/>
  <p:tag name="KSO_WM_UNIT_COMPATIBLE" val="0"/>
  <p:tag name="KSO_WM_UNIT_DIAGRAM_ISNUMVISUAL" val="0"/>
  <p:tag name="KSO_WM_UNIT_DIAGRAM_ISREFERUNIT" val="0"/>
  <p:tag name="KSO_WM_UNIT_TYPE" val="a"/>
  <p:tag name="KSO_WM_UNIT_INDEX" val="1"/>
  <p:tag name="KSO_WM_UNIT_ID" val="custom20238440_1*a*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大标题内容"/>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0_1*i*1"/>
  <p:tag name="KSO_WM_UNIT_LAYERLEVEL" val="1"/>
  <p:tag name="KSO_WM_TAG_VERSION" val="3.0"/>
  <p:tag name="KSO_WM_BEAUTIFY_FLAG" val="#wm#"/>
  <p:tag name="KSO_WM_UNIT_TYPE" val="i"/>
  <p:tag name="KSO_WM_UNIT_INDEX" val="1"/>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custom"/>
  <p:tag name="KSO_WM_TEMPLATE_INDEX" val="20238440"/>
  <p:tag name="KSO_WM_TEMPLATE_ASSEMBLE_XID" val="637600a50c9383becde15bb6"/>
  <p:tag name="KSO_WM_TEMPLATE_ASSEMBLE_GROUPID" val="637600a50c9383becde15bb6"/>
</p:tagLst>
</file>

<file path=ppt/tags/tag18.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UNIT_TYPE" val="i"/>
  <p:tag name="KSO_WM_UNIT_INDEX" val="2"/>
  <p:tag name="KSO_WM_UNIT_ID" val="custom20238440_1*i*2"/>
  <p:tag name="KSO_WM_TEMPLATE_CATEGORY" val="custom"/>
  <p:tag name="KSO_WM_TEMPLATE_INDEX" val="20238440"/>
  <p:tag name="KSO_WM_UNIT_LAYERLEVEL" val="1"/>
  <p:tag name="KSO_WM_TAG_VERSION" val="3.0"/>
  <p:tag name="KSO_WM_BEAUTIFY_FLAG" val="#wm#"/>
  <p:tag name="KSO_WM_CHIP_GROUPID" val="5eda18a25860357932c55e72"/>
  <p:tag name="KSO_WM_UNIT_SM_LIMIT_TYPE" val="2"/>
  <p:tag name="KSO_WM_UNIT_DECORATE_INFO" val="{&quot;DecorateInfoH&quot;:{&quot;IsAbs&quot;:false},&quot;DecorateInfoW&quot;:{&quot;IsAbs&quot;:false},&quot;DecorateInfoX&quot;:{&quot;IsAbs&quot;:false,&quot;Pos&quot;:1},&quot;DecorateInfoY&quot;:{&quot;IsAbs&quot;:false,&quot;Pos&quot;:1},&quot;ReferentInfo&quot;:{&quot;Id&quot;:&quot;72e7dc758fee4e6db4f5488c2d49ac62&quot;,&quot;X&quot;:{&quot;Pos&quot;:1},&quot;Y&quot;:{&quot;Pos&quot;:1}},&quot;whChangeMode&quot;:0}"/>
  <p:tag name="KSO_WM_UNIT_DEC_AREA_ID" val="0a8fc41e3c7145f98573150470e3ff5e"/>
  <p:tag name="KSO_WM_CHIP_XID" val="5eda18ef5860357932c55e83"/>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VALUE" val="864"/>
  <p:tag name="KSO_WM_TEMPLATE_ASSEMBLE_XID" val="637600a50c9383becde15bb6"/>
  <p:tag name="KSO_WM_TEMPLATE_ASSEMBLE_GROUPID" val="637600a50c9383becde15bb6"/>
</p:tagLst>
</file>

<file path=ppt/tags/tag19.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0_1*f*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0_1*i*1"/>
  <p:tag name="KSO_WM_UNIT_LAYERLEVEL" val="1"/>
  <p:tag name="KSO_WM_TAG_VERSION" val="3.0"/>
  <p:tag name="KSO_WM_BEAUTIFY_FLAG" val="#wm#"/>
  <p:tag name="KSO_WM_UNIT_TYPE" val="i"/>
  <p:tag name="KSO_WM_UNIT_INDEX" val="1"/>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custom"/>
  <p:tag name="KSO_WM_TEMPLATE_INDEX" val="20238440"/>
  <p:tag name="KSO_WM_TEMPLATE_ASSEMBLE_XID" val="637600a50c9383becde15bb6"/>
  <p:tag name="KSO_WM_TEMPLATE_ASSEMBLE_GROUPID" val="637600a50c9383becde15bb6"/>
</p:tagLst>
</file>

<file path=ppt/tags/tag20.xml><?xml version="1.0" encoding="utf-8"?>
<p:tagLst xmlns:p="http://schemas.openxmlformats.org/presentationml/2006/main">
  <p:tag name="KSO_WM_BEAUTIFY_FLAG" val="#wm#"/>
  <p:tag name="KSO_WM_TEMPLATE_CATEGORY" val="custom"/>
  <p:tag name="KSO_WM_TEMPLATE_INDEX" val="20238440"/>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LAYOUT_INFO" val="{&quot;backgroundInfo&quot;:[{&quot;bottom&quot;:0,&quot;bottomAbs&quot;:false,&quot;left&quot;:0,&quot;leftAbs&quot;:false,&quot;right&quot;:0,&quot;rightAbs&quot;:false,&quot;top&quot;:0.44444444799999999,&quot;topAbs&quot;:false,&quot;type&quot;:&quot;bottomTop&quot;},{&quot;bottom&quot;:0,&quot;bottomAbs&quot;:false,&quot;left&quot;:0,&quot;leftAbs&quot;:false,&quot;right&quot;:0,&quot;rightAbs&quot;:false,&quot;top&quot;:0,&quot;topAbs&quot;:false,&quot;type&quot;:&quot;general&quot;}],&quot;id&quot;:&quot;2022-11-17T17:36:38&quot;,&quot;maxSize&quot;:{&quot;size1&quot;:26.699999999999999},&quot;minSize&quot;:{&quot;size1&quot;:20},&quot;normalSize&quot;:{&quot;size1&quot;:20},&quot;subLayout&quot;:[{&quot;id&quot;:&quot;2022-11-17T17:36:38&quot;,&quot;margin&quot;:{&quot;bottom&quot;:0,&quot;left&quot;:1.6929999589920044,&quot;right&quot;:1.6929999589920044,&quot;top&quot;:1.6929999589920044},&quot;type&quot;:0},{&quot;id&quot;:&quot;2022-11-17T17:36:38&quot;,&quot;margin&quot;:{&quot;bottom&quot;:2.5399999618530273,&quot;left&quot;:2.5399999618530273,&quot;right&quot;:2.5399999618530273,&quot;top&quot;:2.1170001029968262},&quot;type&quot;:0}],&quot;type&quot;:0}"/>
  <p:tag name="KSO_WM_SLIDE_BACKGROUND" val="[&quot;bottomTop&quot;,&quot;general&quot;]"/>
  <p:tag name="KSO_WM_SLIDE_RATIO" val="1.777778"/>
  <p:tag name="KSO_WM_SLIDE_ID" val="custom20238440_1"/>
  <p:tag name="KSO_WM_TEMPLATE_SUBCATEGORY" val="0"/>
  <p:tag name="KSO_WM_TEMPLATE_MASTER_TYPE" val="0"/>
  <p:tag name="KSO_WM_TEMPLATE_COLOR_TYPE" val="0"/>
  <p:tag name="KSO_WM_SLIDE_TYPE" val="text"/>
  <p:tag name="KSO_WM_SLIDE_SUBTYPE" val="pureTxt"/>
  <p:tag name="KSO_WM_SLIDE_ITEM_CNT" val="0"/>
  <p:tag name="KSO_WM_SLIDE_INDEX" val="1"/>
  <p:tag name="KSO_WM_SLIDE_SIZE" val="960*512"/>
  <p:tag name="KSO_WM_SLIDE_POSITION" val="0*28"/>
  <p:tag name="KSO_WM_TAG_VERSION" val="3.0"/>
  <p:tag name="KSO_WM_SLIDE_LAYOUT" val="a_f"/>
  <p:tag name="KSO_WM_SLIDE_LAYOUT_CNT" val="1_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quot;text_align&quot;:&quot;ct&quot;,&quot;text_direction&quot;:&quot;horizontal&quot;,&quot;support_big_font&quot;:false,&quot;picture_toward&quot;:0,&quot;picture_dockside&quot;:[],&quot;fill_id&quot;:&quot;fbc1d1c81b9c4bca8f09873cfc4ac6db&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
  <p:tag name="KSO_WM_CHIP_GROUPID" val="5eda18a25860357932c55e72"/>
  <p:tag name="KSO_WM_CHIP_XID" val="5eda18ef5860357932c55e83"/>
  <p:tag name="KSO_WM_CHIP_DECFILLPROP" val="[]"/>
  <p:tag name="KSO_WM_SLIDE_BK_DARK_LIGHT" val="2"/>
  <p:tag name="KSO_WM_SLIDE_BACKGROUND_TYPE" val="bottomTop"/>
  <p:tag name="KSO_WM_SLIDE_SUPPORT_FEATURE_TYPE" val="0"/>
  <p:tag name="KSO_WM_TEMPLATE_ASSEMBLE_XID" val="637600a50c9383becde15bb6"/>
  <p:tag name="KSO_WM_TEMPLATE_ASSEMBLE_GROUPID" val="637600a50c9383becde15bb6"/>
</p:tagLst>
</file>

<file path=ppt/tags/tag21.xml><?xml version="1.0" encoding="utf-8"?>
<p:tagLst xmlns:p="http://schemas.openxmlformats.org/presentationml/2006/main">
  <p:tag name="KSO_WM_UNIT_ISCONTENTSTITLE" val="0"/>
  <p:tag name="KSO_WM_UNIT_ISNUMDGMTITLE" val="0"/>
  <p:tag name="KSO_WM_UNIT_NOCLEAR" val="0"/>
  <p:tag name="KSO_WM_UNIT_VALUE" val="23"/>
  <p:tag name="KSO_WM_UNIT_HIGHLIGHT" val="0"/>
  <p:tag name="KSO_WM_UNIT_COMPATIBLE" val="0"/>
  <p:tag name="KSO_WM_UNIT_DIAGRAM_ISNUMVISUAL" val="0"/>
  <p:tag name="KSO_WM_UNIT_DIAGRAM_ISREFERUNIT" val="0"/>
  <p:tag name="KSO_WM_UNIT_TYPE" val="a"/>
  <p:tag name="KSO_WM_UNIT_INDEX" val="1"/>
  <p:tag name="KSO_WM_UNIT_ID" val="custom20238440_1*a*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大标题内容"/>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0_1*i*1"/>
  <p:tag name="KSO_WM_UNIT_LAYERLEVEL" val="1"/>
  <p:tag name="KSO_WM_TAG_VERSION" val="3.0"/>
  <p:tag name="KSO_WM_BEAUTIFY_FLAG" val="#wm#"/>
  <p:tag name="KSO_WM_UNIT_TYPE" val="i"/>
  <p:tag name="KSO_WM_UNIT_INDEX" val="1"/>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custom"/>
  <p:tag name="KSO_WM_TEMPLATE_INDEX" val="20238440"/>
  <p:tag name="KSO_WM_TEMPLATE_ASSEMBLE_XID" val="637600a50c9383becde15bb6"/>
  <p:tag name="KSO_WM_TEMPLATE_ASSEMBLE_GROUPID" val="637600a50c9383becde15bb6"/>
</p:tagLst>
</file>

<file path=ppt/tags/tag23.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UNIT_TYPE" val="i"/>
  <p:tag name="KSO_WM_UNIT_INDEX" val="2"/>
  <p:tag name="KSO_WM_UNIT_ID" val="custom20238440_1*i*2"/>
  <p:tag name="KSO_WM_TEMPLATE_CATEGORY" val="custom"/>
  <p:tag name="KSO_WM_TEMPLATE_INDEX" val="20238440"/>
  <p:tag name="KSO_WM_UNIT_LAYERLEVEL" val="1"/>
  <p:tag name="KSO_WM_TAG_VERSION" val="3.0"/>
  <p:tag name="KSO_WM_BEAUTIFY_FLAG" val="#wm#"/>
  <p:tag name="KSO_WM_CHIP_GROUPID" val="5eda18a25860357932c55e72"/>
  <p:tag name="KSO_WM_UNIT_SM_LIMIT_TYPE" val="2"/>
  <p:tag name="KSO_WM_UNIT_DECORATE_INFO" val="{&quot;DecorateInfoH&quot;:{&quot;IsAbs&quot;:false},&quot;DecorateInfoW&quot;:{&quot;IsAbs&quot;:false},&quot;DecorateInfoX&quot;:{&quot;IsAbs&quot;:false,&quot;Pos&quot;:1},&quot;DecorateInfoY&quot;:{&quot;IsAbs&quot;:false,&quot;Pos&quot;:1},&quot;ReferentInfo&quot;:{&quot;Id&quot;:&quot;72e7dc758fee4e6db4f5488c2d49ac62&quot;,&quot;X&quot;:{&quot;Pos&quot;:1},&quot;Y&quot;:{&quot;Pos&quot;:1}},&quot;whChangeMode&quot;:0}"/>
  <p:tag name="KSO_WM_UNIT_DEC_AREA_ID" val="0a8fc41e3c7145f98573150470e3ff5e"/>
  <p:tag name="KSO_WM_CHIP_XID" val="5eda18ef5860357932c55e83"/>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VALUE" val="864"/>
  <p:tag name="KSO_WM_TEMPLATE_ASSEMBLE_XID" val="637600a50c9383becde15bb6"/>
  <p:tag name="KSO_WM_TEMPLATE_ASSEMBLE_GROUPID" val="637600a50c9383becde15bb6"/>
</p:tagLst>
</file>

<file path=ppt/tags/tag24.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0_1*f*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25.xml><?xml version="1.0" encoding="utf-8"?>
<p:tagLst xmlns:p="http://schemas.openxmlformats.org/presentationml/2006/main">
  <p:tag name="KSO_WM_BEAUTIFY_FLAG" val="#wm#"/>
  <p:tag name="KSO_WM_TEMPLATE_CATEGORY" val="custom"/>
  <p:tag name="KSO_WM_TEMPLATE_INDEX" val="20238440"/>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LAYOUT_INFO" val="{&quot;backgroundInfo&quot;:[{&quot;bottom&quot;:0,&quot;bottomAbs&quot;:false,&quot;left&quot;:0,&quot;leftAbs&quot;:false,&quot;right&quot;:0,&quot;rightAbs&quot;:false,&quot;top&quot;:0.44444444799999999,&quot;topAbs&quot;:false,&quot;type&quot;:&quot;bottomTop&quot;},{&quot;bottom&quot;:0,&quot;bottomAbs&quot;:false,&quot;left&quot;:0,&quot;leftAbs&quot;:false,&quot;right&quot;:0,&quot;rightAbs&quot;:false,&quot;top&quot;:0,&quot;topAbs&quot;:false,&quot;type&quot;:&quot;general&quot;}],&quot;id&quot;:&quot;2022-11-17T17:36:38&quot;,&quot;maxSize&quot;:{&quot;size1&quot;:26.699999999999999},&quot;minSize&quot;:{&quot;size1&quot;:20},&quot;normalSize&quot;:{&quot;size1&quot;:20},&quot;subLayout&quot;:[{&quot;id&quot;:&quot;2022-11-17T17:36:38&quot;,&quot;margin&quot;:{&quot;bottom&quot;:0,&quot;left&quot;:1.6929999589920044,&quot;right&quot;:1.6929999589920044,&quot;top&quot;:1.6929999589920044},&quot;type&quot;:0},{&quot;id&quot;:&quot;2022-11-17T17:36:38&quot;,&quot;margin&quot;:{&quot;bottom&quot;:2.5399999618530273,&quot;left&quot;:2.5399999618530273,&quot;right&quot;:2.5399999618530273,&quot;top&quot;:2.1170001029968262},&quot;type&quot;:0}],&quot;type&quot;:0}"/>
  <p:tag name="KSO_WM_SLIDE_BACKGROUND" val="[&quot;bottomTop&quot;,&quot;general&quot;]"/>
  <p:tag name="KSO_WM_SLIDE_RATIO" val="1.777778"/>
  <p:tag name="KSO_WM_SLIDE_ID" val="custom20238440_1"/>
  <p:tag name="KSO_WM_TEMPLATE_SUBCATEGORY" val="0"/>
  <p:tag name="KSO_WM_TEMPLATE_MASTER_TYPE" val="0"/>
  <p:tag name="KSO_WM_TEMPLATE_COLOR_TYPE" val="0"/>
  <p:tag name="KSO_WM_SLIDE_TYPE" val="text"/>
  <p:tag name="KSO_WM_SLIDE_SUBTYPE" val="pureTxt"/>
  <p:tag name="KSO_WM_SLIDE_ITEM_CNT" val="0"/>
  <p:tag name="KSO_WM_SLIDE_INDEX" val="1"/>
  <p:tag name="KSO_WM_SLIDE_SIZE" val="960*512"/>
  <p:tag name="KSO_WM_SLIDE_POSITION" val="0*28"/>
  <p:tag name="KSO_WM_TAG_VERSION" val="3.0"/>
  <p:tag name="KSO_WM_SLIDE_LAYOUT" val="a_f"/>
  <p:tag name="KSO_WM_SLIDE_LAYOUT_CNT" val="1_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quot;text_align&quot;:&quot;ct&quot;,&quot;text_direction&quot;:&quot;horizontal&quot;,&quot;support_big_font&quot;:false,&quot;picture_toward&quot;:0,&quot;picture_dockside&quot;:[],&quot;fill_id&quot;:&quot;fbc1d1c81b9c4bca8f09873cfc4ac6db&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
  <p:tag name="KSO_WM_CHIP_GROUPID" val="5eda18a25860357932c55e72"/>
  <p:tag name="KSO_WM_CHIP_XID" val="5eda18ef5860357932c55e83"/>
  <p:tag name="KSO_WM_CHIP_DECFILLPROP" val="[]"/>
  <p:tag name="KSO_WM_SLIDE_BK_DARK_LIGHT" val="2"/>
  <p:tag name="KSO_WM_SLIDE_BACKGROUND_TYPE" val="bottomTop"/>
  <p:tag name="KSO_WM_SLIDE_SUPPORT_FEATURE_TYPE" val="0"/>
  <p:tag name="KSO_WM_TEMPLATE_ASSEMBLE_XID" val="637600a50c9383becde15bb6"/>
  <p:tag name="KSO_WM_TEMPLATE_ASSEMBLE_GROUPID" val="637600a50c9383becde15bb6"/>
</p:tagLst>
</file>

<file path=ppt/tags/tag26.xml><?xml version="1.0" encoding="utf-8"?>
<p:tagLst xmlns:p="http://schemas.openxmlformats.org/presentationml/2006/main">
  <p:tag name="KSO_WM_UNIT_ISCONTENTSTITLE" val="0"/>
  <p:tag name="KSO_WM_UNIT_ISNUMDGMTITLE" val="0"/>
  <p:tag name="KSO_WM_UNIT_NOCLEAR" val="0"/>
  <p:tag name="KSO_WM_UNIT_VALUE" val="23"/>
  <p:tag name="KSO_WM_UNIT_HIGHLIGHT" val="0"/>
  <p:tag name="KSO_WM_UNIT_COMPATIBLE" val="0"/>
  <p:tag name="KSO_WM_UNIT_DIAGRAM_ISNUMVISUAL" val="0"/>
  <p:tag name="KSO_WM_UNIT_DIAGRAM_ISREFERUNIT" val="0"/>
  <p:tag name="KSO_WM_UNIT_TYPE" val="a"/>
  <p:tag name="KSO_WM_UNIT_INDEX" val="1"/>
  <p:tag name="KSO_WM_UNIT_ID" val="custom20238440_1*a*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大标题内容"/>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0_1*i*1"/>
  <p:tag name="KSO_WM_UNIT_LAYERLEVEL" val="1"/>
  <p:tag name="KSO_WM_TAG_VERSION" val="3.0"/>
  <p:tag name="KSO_WM_BEAUTIFY_FLAG" val="#wm#"/>
  <p:tag name="KSO_WM_UNIT_TYPE" val="i"/>
  <p:tag name="KSO_WM_UNIT_INDEX" val="1"/>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custom"/>
  <p:tag name="KSO_WM_TEMPLATE_INDEX" val="20238440"/>
  <p:tag name="KSO_WM_TEMPLATE_ASSEMBLE_XID" val="637600a50c9383becde15bb6"/>
  <p:tag name="KSO_WM_TEMPLATE_ASSEMBLE_GROUPID" val="637600a50c9383becde15bb6"/>
</p:tagLst>
</file>

<file path=ppt/tags/tag28.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UNIT_TYPE" val="i"/>
  <p:tag name="KSO_WM_UNIT_INDEX" val="2"/>
  <p:tag name="KSO_WM_UNIT_ID" val="custom20238440_1*i*2"/>
  <p:tag name="KSO_WM_TEMPLATE_CATEGORY" val="custom"/>
  <p:tag name="KSO_WM_TEMPLATE_INDEX" val="20238440"/>
  <p:tag name="KSO_WM_UNIT_LAYERLEVEL" val="1"/>
  <p:tag name="KSO_WM_TAG_VERSION" val="3.0"/>
  <p:tag name="KSO_WM_BEAUTIFY_FLAG" val="#wm#"/>
  <p:tag name="KSO_WM_CHIP_GROUPID" val="5eda18a25860357932c55e72"/>
  <p:tag name="KSO_WM_UNIT_SM_LIMIT_TYPE" val="2"/>
  <p:tag name="KSO_WM_UNIT_DECORATE_INFO" val="{&quot;DecorateInfoH&quot;:{&quot;IsAbs&quot;:false},&quot;DecorateInfoW&quot;:{&quot;IsAbs&quot;:false},&quot;DecorateInfoX&quot;:{&quot;IsAbs&quot;:false,&quot;Pos&quot;:1},&quot;DecorateInfoY&quot;:{&quot;IsAbs&quot;:false,&quot;Pos&quot;:1},&quot;ReferentInfo&quot;:{&quot;Id&quot;:&quot;72e7dc758fee4e6db4f5488c2d49ac62&quot;,&quot;X&quot;:{&quot;Pos&quot;:1},&quot;Y&quot;:{&quot;Pos&quot;:1}},&quot;whChangeMode&quot;:0}"/>
  <p:tag name="KSO_WM_UNIT_DEC_AREA_ID" val="0a8fc41e3c7145f98573150470e3ff5e"/>
  <p:tag name="KSO_WM_CHIP_XID" val="5eda18ef5860357932c55e83"/>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VALUE" val="864"/>
  <p:tag name="KSO_WM_TEMPLATE_ASSEMBLE_XID" val="637600a50c9383becde15bb6"/>
  <p:tag name="KSO_WM_TEMPLATE_ASSEMBLE_GROUPID" val="637600a50c9383becde15bb6"/>
</p:tagLst>
</file>

<file path=ppt/tags/tag29.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0_1*f*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3.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UNIT_TYPE" val="i"/>
  <p:tag name="KSO_WM_UNIT_INDEX" val="2"/>
  <p:tag name="KSO_WM_UNIT_ID" val="custom20238440_1*i*2"/>
  <p:tag name="KSO_WM_TEMPLATE_CATEGORY" val="custom"/>
  <p:tag name="KSO_WM_TEMPLATE_INDEX" val="20238440"/>
  <p:tag name="KSO_WM_UNIT_LAYERLEVEL" val="1"/>
  <p:tag name="KSO_WM_TAG_VERSION" val="3.0"/>
  <p:tag name="KSO_WM_BEAUTIFY_FLAG" val="#wm#"/>
  <p:tag name="KSO_WM_CHIP_GROUPID" val="5eda18a25860357932c55e72"/>
  <p:tag name="KSO_WM_UNIT_SM_LIMIT_TYPE" val="2"/>
  <p:tag name="KSO_WM_UNIT_DECORATE_INFO" val="{&quot;DecorateInfoH&quot;:{&quot;IsAbs&quot;:false},&quot;DecorateInfoW&quot;:{&quot;IsAbs&quot;:false},&quot;DecorateInfoX&quot;:{&quot;IsAbs&quot;:false,&quot;Pos&quot;:1},&quot;DecorateInfoY&quot;:{&quot;IsAbs&quot;:false,&quot;Pos&quot;:1},&quot;ReferentInfo&quot;:{&quot;Id&quot;:&quot;72e7dc758fee4e6db4f5488c2d49ac62&quot;,&quot;X&quot;:{&quot;Pos&quot;:1},&quot;Y&quot;:{&quot;Pos&quot;:1}},&quot;whChangeMode&quot;:0}"/>
  <p:tag name="KSO_WM_UNIT_DEC_AREA_ID" val="0a8fc41e3c7145f98573150470e3ff5e"/>
  <p:tag name="KSO_WM_CHIP_XID" val="5eda18ef5860357932c55e83"/>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VALUE" val="864"/>
  <p:tag name="KSO_WM_TEMPLATE_ASSEMBLE_XID" val="637600a50c9383becde15bb6"/>
  <p:tag name="KSO_WM_TEMPLATE_ASSEMBLE_GROUPID" val="637600a50c9383becde15bb6"/>
</p:tagLst>
</file>

<file path=ppt/tags/tag30.xml><?xml version="1.0" encoding="utf-8"?>
<p:tagLst xmlns:p="http://schemas.openxmlformats.org/presentationml/2006/main">
  <p:tag name="KSO_WM_BEAUTIFY_FLAG" val="#wm#"/>
  <p:tag name="KSO_WM_TEMPLATE_CATEGORY" val="custom"/>
  <p:tag name="KSO_WM_TEMPLATE_INDEX" val="20238440"/>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LAYOUT_INFO" val="{&quot;backgroundInfo&quot;:[{&quot;bottom&quot;:0,&quot;bottomAbs&quot;:false,&quot;left&quot;:0,&quot;leftAbs&quot;:false,&quot;right&quot;:0,&quot;rightAbs&quot;:false,&quot;top&quot;:0.44444444799999999,&quot;topAbs&quot;:false,&quot;type&quot;:&quot;bottomTop&quot;},{&quot;bottom&quot;:0,&quot;bottomAbs&quot;:false,&quot;left&quot;:0,&quot;leftAbs&quot;:false,&quot;right&quot;:0,&quot;rightAbs&quot;:false,&quot;top&quot;:0,&quot;topAbs&quot;:false,&quot;type&quot;:&quot;general&quot;}],&quot;id&quot;:&quot;2022-11-17T17:36:38&quot;,&quot;maxSize&quot;:{&quot;size1&quot;:26.699999999999999},&quot;minSize&quot;:{&quot;size1&quot;:20},&quot;normalSize&quot;:{&quot;size1&quot;:20},&quot;subLayout&quot;:[{&quot;id&quot;:&quot;2022-11-17T17:36:38&quot;,&quot;margin&quot;:{&quot;bottom&quot;:0,&quot;left&quot;:1.6929999589920044,&quot;right&quot;:1.6929999589920044,&quot;top&quot;:1.6929999589920044},&quot;type&quot;:0},{&quot;id&quot;:&quot;2022-11-17T17:36:38&quot;,&quot;margin&quot;:{&quot;bottom&quot;:2.5399999618530273,&quot;left&quot;:2.5399999618530273,&quot;right&quot;:2.5399999618530273,&quot;top&quot;:2.1170001029968262},&quot;type&quot;:0}],&quot;type&quot;:0}"/>
  <p:tag name="KSO_WM_SLIDE_BACKGROUND" val="[&quot;bottomTop&quot;,&quot;general&quot;]"/>
  <p:tag name="KSO_WM_SLIDE_RATIO" val="1.777778"/>
  <p:tag name="KSO_WM_SLIDE_ID" val="custom20238440_1"/>
  <p:tag name="KSO_WM_TEMPLATE_SUBCATEGORY" val="0"/>
  <p:tag name="KSO_WM_TEMPLATE_MASTER_TYPE" val="0"/>
  <p:tag name="KSO_WM_TEMPLATE_COLOR_TYPE" val="0"/>
  <p:tag name="KSO_WM_SLIDE_TYPE" val="text"/>
  <p:tag name="KSO_WM_SLIDE_SUBTYPE" val="pureTxt"/>
  <p:tag name="KSO_WM_SLIDE_ITEM_CNT" val="0"/>
  <p:tag name="KSO_WM_SLIDE_INDEX" val="1"/>
  <p:tag name="KSO_WM_SLIDE_SIZE" val="960*512"/>
  <p:tag name="KSO_WM_SLIDE_POSITION" val="0*28"/>
  <p:tag name="KSO_WM_TAG_VERSION" val="3.0"/>
  <p:tag name="KSO_WM_SLIDE_LAYOUT" val="a_f"/>
  <p:tag name="KSO_WM_SLIDE_LAYOUT_CNT" val="1_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quot;text_align&quot;:&quot;ct&quot;,&quot;text_direction&quot;:&quot;horizontal&quot;,&quot;support_big_font&quot;:false,&quot;picture_toward&quot;:0,&quot;picture_dockside&quot;:[],&quot;fill_id&quot;:&quot;fbc1d1c81b9c4bca8f09873cfc4ac6db&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
  <p:tag name="KSO_WM_CHIP_GROUPID" val="5eda18a25860357932c55e72"/>
  <p:tag name="KSO_WM_CHIP_XID" val="5eda18ef5860357932c55e83"/>
  <p:tag name="KSO_WM_CHIP_DECFILLPROP" val="[]"/>
  <p:tag name="KSO_WM_SLIDE_BK_DARK_LIGHT" val="2"/>
  <p:tag name="KSO_WM_SLIDE_BACKGROUND_TYPE" val="bottomTop"/>
  <p:tag name="KSO_WM_SLIDE_SUPPORT_FEATURE_TYPE" val="0"/>
  <p:tag name="KSO_WM_TEMPLATE_ASSEMBLE_XID" val="637600a50c9383becde15bb6"/>
  <p:tag name="KSO_WM_TEMPLATE_ASSEMBLE_GROUPID" val="637600a50c9383becde15bb6"/>
</p:tagLst>
</file>

<file path=ppt/tags/tag31.xml><?xml version="1.0" encoding="utf-8"?>
<p:tagLst xmlns:p="http://schemas.openxmlformats.org/presentationml/2006/main">
  <p:tag name="KSO_WM_UNIT_ISCONTENTSTITLE" val="0"/>
  <p:tag name="KSO_WM_UNIT_ISNUMDGMTITLE" val="0"/>
  <p:tag name="KSO_WM_UNIT_NOCLEAR" val="0"/>
  <p:tag name="KSO_WM_UNIT_VALUE" val="23"/>
  <p:tag name="KSO_WM_UNIT_HIGHLIGHT" val="0"/>
  <p:tag name="KSO_WM_UNIT_COMPATIBLE" val="0"/>
  <p:tag name="KSO_WM_UNIT_DIAGRAM_ISNUMVISUAL" val="0"/>
  <p:tag name="KSO_WM_UNIT_DIAGRAM_ISREFERUNIT" val="0"/>
  <p:tag name="KSO_WM_UNIT_TYPE" val="a"/>
  <p:tag name="KSO_WM_UNIT_INDEX" val="1"/>
  <p:tag name="KSO_WM_UNIT_ID" val="custom20238440_1*a*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大标题内容"/>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0_1*i*1"/>
  <p:tag name="KSO_WM_UNIT_LAYERLEVEL" val="1"/>
  <p:tag name="KSO_WM_TAG_VERSION" val="3.0"/>
  <p:tag name="KSO_WM_BEAUTIFY_FLAG" val="#wm#"/>
  <p:tag name="KSO_WM_UNIT_TYPE" val="i"/>
  <p:tag name="KSO_WM_UNIT_INDEX" val="1"/>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custom"/>
  <p:tag name="KSO_WM_TEMPLATE_INDEX" val="20238440"/>
  <p:tag name="KSO_WM_TEMPLATE_ASSEMBLE_XID" val="637600a50c9383becde15bb6"/>
  <p:tag name="KSO_WM_TEMPLATE_ASSEMBLE_GROUPID" val="637600a50c9383becde15bb6"/>
</p:tagLst>
</file>

<file path=ppt/tags/tag33.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UNIT_TYPE" val="i"/>
  <p:tag name="KSO_WM_UNIT_INDEX" val="2"/>
  <p:tag name="KSO_WM_UNIT_ID" val="custom20238440_1*i*2"/>
  <p:tag name="KSO_WM_TEMPLATE_CATEGORY" val="custom"/>
  <p:tag name="KSO_WM_TEMPLATE_INDEX" val="20238440"/>
  <p:tag name="KSO_WM_UNIT_LAYERLEVEL" val="1"/>
  <p:tag name="KSO_WM_TAG_VERSION" val="3.0"/>
  <p:tag name="KSO_WM_BEAUTIFY_FLAG" val="#wm#"/>
  <p:tag name="KSO_WM_CHIP_GROUPID" val="5eda18a25860357932c55e72"/>
  <p:tag name="KSO_WM_UNIT_SM_LIMIT_TYPE" val="2"/>
  <p:tag name="KSO_WM_UNIT_DECORATE_INFO" val="{&quot;DecorateInfoH&quot;:{&quot;IsAbs&quot;:false},&quot;DecorateInfoW&quot;:{&quot;IsAbs&quot;:false},&quot;DecorateInfoX&quot;:{&quot;IsAbs&quot;:false,&quot;Pos&quot;:1},&quot;DecorateInfoY&quot;:{&quot;IsAbs&quot;:false,&quot;Pos&quot;:1},&quot;ReferentInfo&quot;:{&quot;Id&quot;:&quot;72e7dc758fee4e6db4f5488c2d49ac62&quot;,&quot;X&quot;:{&quot;Pos&quot;:1},&quot;Y&quot;:{&quot;Pos&quot;:1}},&quot;whChangeMode&quot;:0}"/>
  <p:tag name="KSO_WM_UNIT_DEC_AREA_ID" val="0a8fc41e3c7145f98573150470e3ff5e"/>
  <p:tag name="KSO_WM_CHIP_XID" val="5eda18ef5860357932c55e83"/>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VALUE" val="864"/>
  <p:tag name="KSO_WM_TEMPLATE_ASSEMBLE_XID" val="637600a50c9383becde15bb6"/>
  <p:tag name="KSO_WM_TEMPLATE_ASSEMBLE_GROUPID" val="637600a50c9383becde15bb6"/>
</p:tagLst>
</file>

<file path=ppt/tags/tag34.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0_1*f*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35.xml><?xml version="1.0" encoding="utf-8"?>
<p:tagLst xmlns:p="http://schemas.openxmlformats.org/presentationml/2006/main">
  <p:tag name="KSO_WM_BEAUTIFY_FLAG" val="#wm#"/>
  <p:tag name="KSO_WM_TEMPLATE_CATEGORY" val="custom"/>
  <p:tag name="KSO_WM_TEMPLATE_INDEX" val="20238440"/>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LAYOUT_INFO" val="{&quot;backgroundInfo&quot;:[{&quot;bottom&quot;:0,&quot;bottomAbs&quot;:false,&quot;left&quot;:0,&quot;leftAbs&quot;:false,&quot;right&quot;:0,&quot;rightAbs&quot;:false,&quot;top&quot;:0.44444444799999999,&quot;topAbs&quot;:false,&quot;type&quot;:&quot;bottomTop&quot;},{&quot;bottom&quot;:0,&quot;bottomAbs&quot;:false,&quot;left&quot;:0,&quot;leftAbs&quot;:false,&quot;right&quot;:0,&quot;rightAbs&quot;:false,&quot;top&quot;:0,&quot;topAbs&quot;:false,&quot;type&quot;:&quot;general&quot;}],&quot;id&quot;:&quot;2022-11-17T17:36:38&quot;,&quot;maxSize&quot;:{&quot;size1&quot;:26.699999999999999},&quot;minSize&quot;:{&quot;size1&quot;:20},&quot;normalSize&quot;:{&quot;size1&quot;:20},&quot;subLayout&quot;:[{&quot;id&quot;:&quot;2022-11-17T17:36:38&quot;,&quot;margin&quot;:{&quot;bottom&quot;:0,&quot;left&quot;:1.6929999589920044,&quot;right&quot;:1.6929999589920044,&quot;top&quot;:1.6929999589920044},&quot;type&quot;:0},{&quot;id&quot;:&quot;2022-11-17T17:36:38&quot;,&quot;margin&quot;:{&quot;bottom&quot;:2.5399999618530273,&quot;left&quot;:2.5399999618530273,&quot;right&quot;:2.5399999618530273,&quot;top&quot;:2.1170001029968262},&quot;type&quot;:0}],&quot;type&quot;:0}"/>
  <p:tag name="KSO_WM_SLIDE_BACKGROUND" val="[&quot;bottomTop&quot;,&quot;general&quot;]"/>
  <p:tag name="KSO_WM_SLIDE_RATIO" val="1.777778"/>
  <p:tag name="KSO_WM_SLIDE_ID" val="custom20238440_1"/>
  <p:tag name="KSO_WM_TEMPLATE_SUBCATEGORY" val="0"/>
  <p:tag name="KSO_WM_TEMPLATE_MASTER_TYPE" val="0"/>
  <p:tag name="KSO_WM_TEMPLATE_COLOR_TYPE" val="0"/>
  <p:tag name="KSO_WM_SLIDE_TYPE" val="text"/>
  <p:tag name="KSO_WM_SLIDE_SUBTYPE" val="pureTxt"/>
  <p:tag name="KSO_WM_SLIDE_ITEM_CNT" val="0"/>
  <p:tag name="KSO_WM_SLIDE_INDEX" val="1"/>
  <p:tag name="KSO_WM_SLIDE_SIZE" val="960*512"/>
  <p:tag name="KSO_WM_SLIDE_POSITION" val="0*28"/>
  <p:tag name="KSO_WM_TAG_VERSION" val="3.0"/>
  <p:tag name="KSO_WM_SLIDE_LAYOUT" val="a_f"/>
  <p:tag name="KSO_WM_SLIDE_LAYOUT_CNT" val="1_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quot;text_align&quot;:&quot;ct&quot;,&quot;text_direction&quot;:&quot;horizontal&quot;,&quot;support_big_font&quot;:false,&quot;picture_toward&quot;:0,&quot;picture_dockside&quot;:[],&quot;fill_id&quot;:&quot;fbc1d1c81b9c4bca8f09873cfc4ac6db&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
  <p:tag name="KSO_WM_CHIP_GROUPID" val="5eda18a25860357932c55e72"/>
  <p:tag name="KSO_WM_CHIP_XID" val="5eda18ef5860357932c55e83"/>
  <p:tag name="KSO_WM_CHIP_DECFILLPROP" val="[]"/>
  <p:tag name="KSO_WM_SLIDE_BK_DARK_LIGHT" val="2"/>
  <p:tag name="KSO_WM_SLIDE_BACKGROUND_TYPE" val="bottomTop"/>
  <p:tag name="KSO_WM_SLIDE_SUPPORT_FEATURE_TYPE" val="0"/>
  <p:tag name="KSO_WM_TEMPLATE_ASSEMBLE_XID" val="637600a50c9383becde15bb6"/>
  <p:tag name="KSO_WM_TEMPLATE_ASSEMBLE_GROUPID" val="637600a50c9383becde15bb6"/>
</p:tagLst>
</file>

<file path=ppt/tags/tag36.xml><?xml version="1.0" encoding="utf-8"?>
<p:tagLst xmlns:p="http://schemas.openxmlformats.org/presentationml/2006/main">
  <p:tag name="KSO_WM_UNIT_ISCONTENTSTITLE" val="0"/>
  <p:tag name="KSO_WM_UNIT_ISNUMDGMTITLE" val="0"/>
  <p:tag name="KSO_WM_UNIT_NOCLEAR" val="0"/>
  <p:tag name="KSO_WM_UNIT_VALUE" val="23"/>
  <p:tag name="KSO_WM_UNIT_HIGHLIGHT" val="0"/>
  <p:tag name="KSO_WM_UNIT_COMPATIBLE" val="0"/>
  <p:tag name="KSO_WM_UNIT_DIAGRAM_ISNUMVISUAL" val="0"/>
  <p:tag name="KSO_WM_UNIT_DIAGRAM_ISREFERUNIT" val="0"/>
  <p:tag name="KSO_WM_UNIT_TYPE" val="a"/>
  <p:tag name="KSO_WM_UNIT_INDEX" val="1"/>
  <p:tag name="KSO_WM_UNIT_ID" val="custom20238440_1*a*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大标题内容"/>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0_1*i*1"/>
  <p:tag name="KSO_WM_UNIT_LAYERLEVEL" val="1"/>
  <p:tag name="KSO_WM_TAG_VERSION" val="3.0"/>
  <p:tag name="KSO_WM_BEAUTIFY_FLAG" val="#wm#"/>
  <p:tag name="KSO_WM_UNIT_TYPE" val="i"/>
  <p:tag name="KSO_WM_UNIT_INDEX" val="1"/>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custom"/>
  <p:tag name="KSO_WM_TEMPLATE_INDEX" val="20238440"/>
  <p:tag name="KSO_WM_TEMPLATE_ASSEMBLE_XID" val="637600a50c9383becde15bb6"/>
  <p:tag name="KSO_WM_TEMPLATE_ASSEMBLE_GROUPID" val="637600a50c9383becde15bb6"/>
</p:tagLst>
</file>

<file path=ppt/tags/tag38.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UNIT_TYPE" val="i"/>
  <p:tag name="KSO_WM_UNIT_INDEX" val="2"/>
  <p:tag name="KSO_WM_UNIT_ID" val="custom20238440_1*i*2"/>
  <p:tag name="KSO_WM_TEMPLATE_CATEGORY" val="custom"/>
  <p:tag name="KSO_WM_TEMPLATE_INDEX" val="20238440"/>
  <p:tag name="KSO_WM_UNIT_LAYERLEVEL" val="1"/>
  <p:tag name="KSO_WM_TAG_VERSION" val="3.0"/>
  <p:tag name="KSO_WM_BEAUTIFY_FLAG" val="#wm#"/>
  <p:tag name="KSO_WM_CHIP_GROUPID" val="5eda18a25860357932c55e72"/>
  <p:tag name="KSO_WM_UNIT_SM_LIMIT_TYPE" val="2"/>
  <p:tag name="KSO_WM_UNIT_DECORATE_INFO" val="{&quot;DecorateInfoH&quot;:{&quot;IsAbs&quot;:false},&quot;DecorateInfoW&quot;:{&quot;IsAbs&quot;:false},&quot;DecorateInfoX&quot;:{&quot;IsAbs&quot;:false,&quot;Pos&quot;:1},&quot;DecorateInfoY&quot;:{&quot;IsAbs&quot;:false,&quot;Pos&quot;:1},&quot;ReferentInfo&quot;:{&quot;Id&quot;:&quot;72e7dc758fee4e6db4f5488c2d49ac62&quot;,&quot;X&quot;:{&quot;Pos&quot;:1},&quot;Y&quot;:{&quot;Pos&quot;:1}},&quot;whChangeMode&quot;:0}"/>
  <p:tag name="KSO_WM_UNIT_DEC_AREA_ID" val="0a8fc41e3c7145f98573150470e3ff5e"/>
  <p:tag name="KSO_WM_CHIP_XID" val="5eda18ef5860357932c55e83"/>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VALUE" val="864"/>
  <p:tag name="KSO_WM_TEMPLATE_ASSEMBLE_XID" val="637600a50c9383becde15bb6"/>
  <p:tag name="KSO_WM_TEMPLATE_ASSEMBLE_GROUPID" val="637600a50c9383becde15bb6"/>
</p:tagLst>
</file>

<file path=ppt/tags/tag39.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0_1*f*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4.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0_1*f*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40.xml><?xml version="1.0" encoding="utf-8"?>
<p:tagLst xmlns:p="http://schemas.openxmlformats.org/presentationml/2006/main">
  <p:tag name="KSO_WM_BEAUTIFY_FLAG" val="#wm#"/>
  <p:tag name="KSO_WM_TEMPLATE_CATEGORY" val="custom"/>
  <p:tag name="KSO_WM_TEMPLATE_INDEX" val="20238440"/>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LAYOUT_INFO" val="{&quot;backgroundInfo&quot;:[{&quot;bottom&quot;:0,&quot;bottomAbs&quot;:false,&quot;left&quot;:0,&quot;leftAbs&quot;:false,&quot;right&quot;:0,&quot;rightAbs&quot;:false,&quot;top&quot;:0.44444444799999999,&quot;topAbs&quot;:false,&quot;type&quot;:&quot;bottomTop&quot;},{&quot;bottom&quot;:0,&quot;bottomAbs&quot;:false,&quot;left&quot;:0,&quot;leftAbs&quot;:false,&quot;right&quot;:0,&quot;rightAbs&quot;:false,&quot;top&quot;:0,&quot;topAbs&quot;:false,&quot;type&quot;:&quot;general&quot;}],&quot;id&quot;:&quot;2022-11-17T17:36:38&quot;,&quot;maxSize&quot;:{&quot;size1&quot;:26.699999999999999},&quot;minSize&quot;:{&quot;size1&quot;:20},&quot;normalSize&quot;:{&quot;size1&quot;:20},&quot;subLayout&quot;:[{&quot;id&quot;:&quot;2022-11-17T17:36:38&quot;,&quot;margin&quot;:{&quot;bottom&quot;:0,&quot;left&quot;:1.6929999589920044,&quot;right&quot;:1.6929999589920044,&quot;top&quot;:1.6929999589920044},&quot;type&quot;:0},{&quot;id&quot;:&quot;2022-11-17T17:36:38&quot;,&quot;margin&quot;:{&quot;bottom&quot;:2.5399999618530273,&quot;left&quot;:2.5399999618530273,&quot;right&quot;:2.5399999618530273,&quot;top&quot;:2.1170001029968262},&quot;type&quot;:0}],&quot;type&quot;:0}"/>
  <p:tag name="KSO_WM_SLIDE_BACKGROUND" val="[&quot;bottomTop&quot;,&quot;general&quot;]"/>
  <p:tag name="KSO_WM_SLIDE_RATIO" val="1.777778"/>
  <p:tag name="KSO_WM_SLIDE_ID" val="custom20238440_1"/>
  <p:tag name="KSO_WM_TEMPLATE_SUBCATEGORY" val="0"/>
  <p:tag name="KSO_WM_TEMPLATE_MASTER_TYPE" val="0"/>
  <p:tag name="KSO_WM_TEMPLATE_COLOR_TYPE" val="0"/>
  <p:tag name="KSO_WM_SLIDE_TYPE" val="text"/>
  <p:tag name="KSO_WM_SLIDE_SUBTYPE" val="pureTxt"/>
  <p:tag name="KSO_WM_SLIDE_ITEM_CNT" val="0"/>
  <p:tag name="KSO_WM_SLIDE_INDEX" val="1"/>
  <p:tag name="KSO_WM_SLIDE_SIZE" val="960*512"/>
  <p:tag name="KSO_WM_SLIDE_POSITION" val="0*28"/>
  <p:tag name="KSO_WM_TAG_VERSION" val="3.0"/>
  <p:tag name="KSO_WM_SLIDE_LAYOUT" val="a_f"/>
  <p:tag name="KSO_WM_SLIDE_LAYOUT_CNT" val="1_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quot;text_align&quot;:&quot;ct&quot;,&quot;text_direction&quot;:&quot;horizontal&quot;,&quot;support_big_font&quot;:false,&quot;picture_toward&quot;:0,&quot;picture_dockside&quot;:[],&quot;fill_id&quot;:&quot;fbc1d1c81b9c4bca8f09873cfc4ac6db&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
  <p:tag name="KSO_WM_CHIP_GROUPID" val="5eda18a25860357932c55e72"/>
  <p:tag name="KSO_WM_CHIP_XID" val="5eda18ef5860357932c55e83"/>
  <p:tag name="KSO_WM_CHIP_DECFILLPROP" val="[]"/>
  <p:tag name="KSO_WM_SLIDE_BK_DARK_LIGHT" val="2"/>
  <p:tag name="KSO_WM_SLIDE_BACKGROUND_TYPE" val="bottomTop"/>
  <p:tag name="KSO_WM_SLIDE_SUPPORT_FEATURE_TYPE" val="0"/>
  <p:tag name="KSO_WM_TEMPLATE_ASSEMBLE_XID" val="637600a50c9383becde15bb6"/>
  <p:tag name="KSO_WM_TEMPLATE_ASSEMBLE_GROUPID" val="637600a50c9383becde15bb6"/>
</p:tagLst>
</file>

<file path=ppt/tags/tag5.xml><?xml version="1.0" encoding="utf-8"?>
<p:tagLst xmlns:p="http://schemas.openxmlformats.org/presentationml/2006/main">
  <p:tag name="KSO_WM_BEAUTIFY_FLAG" val="#wm#"/>
  <p:tag name="KSO_WM_TEMPLATE_CATEGORY" val="custom"/>
  <p:tag name="KSO_WM_TEMPLATE_INDEX" val="20238440"/>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LAYOUT_INFO" val="{&quot;backgroundInfo&quot;:[{&quot;bottom&quot;:0,&quot;bottomAbs&quot;:false,&quot;left&quot;:0,&quot;leftAbs&quot;:false,&quot;right&quot;:0,&quot;rightAbs&quot;:false,&quot;top&quot;:0.44444444799999999,&quot;topAbs&quot;:false,&quot;type&quot;:&quot;bottomTop&quot;},{&quot;bottom&quot;:0,&quot;bottomAbs&quot;:false,&quot;left&quot;:0,&quot;leftAbs&quot;:false,&quot;right&quot;:0,&quot;rightAbs&quot;:false,&quot;top&quot;:0,&quot;topAbs&quot;:false,&quot;type&quot;:&quot;general&quot;}],&quot;id&quot;:&quot;2022-11-17T17:36:38&quot;,&quot;maxSize&quot;:{&quot;size1&quot;:26.699999999999999},&quot;minSize&quot;:{&quot;size1&quot;:20},&quot;normalSize&quot;:{&quot;size1&quot;:20},&quot;subLayout&quot;:[{&quot;id&quot;:&quot;2022-11-17T17:36:38&quot;,&quot;margin&quot;:{&quot;bottom&quot;:0,&quot;left&quot;:1.6929999589920044,&quot;right&quot;:1.6929999589920044,&quot;top&quot;:1.6929999589920044},&quot;type&quot;:0},{&quot;id&quot;:&quot;2022-11-17T17:36:38&quot;,&quot;margin&quot;:{&quot;bottom&quot;:2.5399999618530273,&quot;left&quot;:2.5399999618530273,&quot;right&quot;:2.5399999618530273,&quot;top&quot;:2.1170001029968262},&quot;type&quot;:0}],&quot;type&quot;:0}"/>
  <p:tag name="KSO_WM_SLIDE_BACKGROUND" val="[&quot;bottomTop&quot;,&quot;general&quot;]"/>
  <p:tag name="KSO_WM_SLIDE_RATIO" val="1.777778"/>
  <p:tag name="KSO_WM_SLIDE_ID" val="custom20238440_1"/>
  <p:tag name="KSO_WM_TEMPLATE_SUBCATEGORY" val="0"/>
  <p:tag name="KSO_WM_TEMPLATE_MASTER_TYPE" val="0"/>
  <p:tag name="KSO_WM_TEMPLATE_COLOR_TYPE" val="0"/>
  <p:tag name="KSO_WM_SLIDE_TYPE" val="text"/>
  <p:tag name="KSO_WM_SLIDE_SUBTYPE" val="pureTxt"/>
  <p:tag name="KSO_WM_SLIDE_ITEM_CNT" val="0"/>
  <p:tag name="KSO_WM_SLIDE_INDEX" val="1"/>
  <p:tag name="KSO_WM_SLIDE_SIZE" val="960*512"/>
  <p:tag name="KSO_WM_SLIDE_POSITION" val="0*28"/>
  <p:tag name="KSO_WM_TAG_VERSION" val="3.0"/>
  <p:tag name="KSO_WM_SLIDE_LAYOUT" val="a_f"/>
  <p:tag name="KSO_WM_SLIDE_LAYOUT_CNT" val="1_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quot;text_align&quot;:&quot;ct&quot;,&quot;text_direction&quot;:&quot;horizontal&quot;,&quot;support_big_font&quot;:false,&quot;picture_toward&quot;:0,&quot;picture_dockside&quot;:[],&quot;fill_id&quot;:&quot;fbc1d1c81b9c4bca8f09873cfc4ac6db&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862a40b1085942b3ac37b2627f08a9a8&quot;,&quot;fill_align&quot;:&quot;cm&quot;,&quot;chip_types&quot;:[&quot;diagram&quot;,&quot;pictext&quot;,&quot;text&quot;,&quot;picture&quot;,&quot;chart&quot;,&quot;table&quot;,&quot;video&quot;]}]]"/>
  <p:tag name="KSO_WM_CHIP_GROUPID" val="5eda18a25860357932c55e72"/>
  <p:tag name="KSO_WM_CHIP_XID" val="5eda18ef5860357932c55e83"/>
  <p:tag name="KSO_WM_CHIP_DECFILLPROP" val="[]"/>
  <p:tag name="KSO_WM_SLIDE_BK_DARK_LIGHT" val="2"/>
  <p:tag name="KSO_WM_SLIDE_BACKGROUND_TYPE" val="bottomTop"/>
  <p:tag name="KSO_WM_SLIDE_SUPPORT_FEATURE_TYPE" val="0"/>
  <p:tag name="KSO_WM_TEMPLATE_ASSEMBLE_XID" val="637600a50c9383becde15bb6"/>
  <p:tag name="KSO_WM_TEMPLATE_ASSEMBLE_GROUPID" val="637600a50c9383becde15bb6"/>
</p:tagLst>
</file>

<file path=ppt/tags/tag6.xml><?xml version="1.0" encoding="utf-8"?>
<p:tagLst xmlns:p="http://schemas.openxmlformats.org/presentationml/2006/main">
  <p:tag name="KSO_WM_UNIT_ISCONTENTSTITLE" val="0"/>
  <p:tag name="KSO_WM_UNIT_ISNUMDGMTITLE" val="0"/>
  <p:tag name="KSO_WM_UNIT_NOCLEAR" val="0"/>
  <p:tag name="KSO_WM_UNIT_VALUE" val="23"/>
  <p:tag name="KSO_WM_UNIT_HIGHLIGHT" val="0"/>
  <p:tag name="KSO_WM_UNIT_COMPATIBLE" val="0"/>
  <p:tag name="KSO_WM_UNIT_DIAGRAM_ISNUMVISUAL" val="0"/>
  <p:tag name="KSO_WM_UNIT_DIAGRAM_ISREFERUNIT" val="0"/>
  <p:tag name="KSO_WM_UNIT_TYPE" val="a"/>
  <p:tag name="KSO_WM_UNIT_INDEX" val="1"/>
  <p:tag name="KSO_WM_UNIT_ID" val="custom20238440_1*a*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大标题内容"/>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0_1*i*1"/>
  <p:tag name="KSO_WM_UNIT_LAYERLEVEL" val="1"/>
  <p:tag name="KSO_WM_TAG_VERSION" val="3.0"/>
  <p:tag name="KSO_WM_BEAUTIFY_FLAG" val="#wm#"/>
  <p:tag name="KSO_WM_UNIT_TYPE" val="i"/>
  <p:tag name="KSO_WM_UNIT_INDEX" val="1"/>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custom"/>
  <p:tag name="KSO_WM_TEMPLATE_INDEX" val="20238440"/>
  <p:tag name="KSO_WM_TEMPLATE_ASSEMBLE_XID" val="637600a50c9383becde15bb6"/>
  <p:tag name="KSO_WM_TEMPLATE_ASSEMBLE_GROUPID" val="637600a50c9383becde15bb6"/>
</p:tagLst>
</file>

<file path=ppt/tags/tag8.xml><?xml version="1.0" encoding="utf-8"?>
<p:tagLst xmlns:p="http://schemas.openxmlformats.org/presentationml/2006/main">
  <p:tag name="KSO_WM_UNIT_BLOCK" val="0"/>
  <p:tag name="KSO_WM_UNIT_HIGHLIGHT" val="0"/>
  <p:tag name="KSO_WM_UNIT_COMPATIBLE" val="0"/>
  <p:tag name="KSO_WM_UNIT_DIAGRAM_ISNUMVISUAL" val="0"/>
  <p:tag name="KSO_WM_UNIT_DIAGRAM_ISREFERUNIT" val="0"/>
  <p:tag name="KSO_WM_UNIT_TYPE" val="i"/>
  <p:tag name="KSO_WM_UNIT_INDEX" val="2"/>
  <p:tag name="KSO_WM_UNIT_ID" val="custom20238440_1*i*2"/>
  <p:tag name="KSO_WM_TEMPLATE_CATEGORY" val="custom"/>
  <p:tag name="KSO_WM_TEMPLATE_INDEX" val="20238440"/>
  <p:tag name="KSO_WM_UNIT_LAYERLEVEL" val="1"/>
  <p:tag name="KSO_WM_TAG_VERSION" val="3.0"/>
  <p:tag name="KSO_WM_BEAUTIFY_FLAG" val="#wm#"/>
  <p:tag name="KSO_WM_CHIP_GROUPID" val="5eda18a25860357932c55e72"/>
  <p:tag name="KSO_WM_UNIT_SM_LIMIT_TYPE" val="2"/>
  <p:tag name="KSO_WM_UNIT_DECORATE_INFO" val="{&quot;DecorateInfoH&quot;:{&quot;IsAbs&quot;:false},&quot;DecorateInfoW&quot;:{&quot;IsAbs&quot;:false},&quot;DecorateInfoX&quot;:{&quot;IsAbs&quot;:false,&quot;Pos&quot;:1},&quot;DecorateInfoY&quot;:{&quot;IsAbs&quot;:false,&quot;Pos&quot;:1},&quot;ReferentInfo&quot;:{&quot;Id&quot;:&quot;72e7dc758fee4e6db4f5488c2d49ac62&quot;,&quot;X&quot;:{&quot;Pos&quot;:1},&quot;Y&quot;:{&quot;Pos&quot;:1}},&quot;whChangeMode&quot;:0}"/>
  <p:tag name="KSO_WM_UNIT_DEC_AREA_ID" val="0a8fc41e3c7145f98573150470e3ff5e"/>
  <p:tag name="KSO_WM_CHIP_XID" val="5eda18ef5860357932c55e83"/>
  <p:tag name="KSO_WM_UNIT_FILL_FORE_SCHEMECOLOR_INDEX_BRIGHTNESS" val="0"/>
  <p:tag name="KSO_WM_UNIT_FILL_FORE_SCHEMECOLOR_INDEX" val="14"/>
  <p:tag name="KSO_WM_UNIT_FILL_TYPE" val="1"/>
  <p:tag name="KSO_WM_UNIT_SHADOW_SCHEMECOLOR_INDEX_BRIGHTNESS" val="0"/>
  <p:tag name="KSO_WM_UNIT_SHADOW_SCHEMECOLOR_INDEX" val="13"/>
  <p:tag name="KSO_WM_UNIT_VALUE" val="864"/>
  <p:tag name="KSO_WM_TEMPLATE_ASSEMBLE_XID" val="637600a50c9383becde15bb6"/>
  <p:tag name="KSO_WM_TEMPLATE_ASSEMBLE_GROUPID" val="637600a50c9383becde15bb6"/>
</p:tagLst>
</file>

<file path=ppt/tags/tag9.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0_1*f*1"/>
  <p:tag name="KSO_WM_TEMPLATE_CATEGORY" val="custom"/>
  <p:tag name="KSO_WM_TEMPLATE_INDEX" val="20238440"/>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4348</Words>
  <Application>WPS 演示</Application>
  <PresentationFormat>宽屏</PresentationFormat>
  <Paragraphs>54</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宋体</vt:lpstr>
      <vt:lpstr>Wingdings</vt:lpstr>
      <vt:lpstr>Arial Unicode MS</vt:lpstr>
      <vt:lpstr>Calibri</vt:lpstr>
      <vt:lpstr>微软雅黑</vt:lpstr>
      <vt:lpstr>Times New Roman</vt:lpstr>
      <vt:lpstr>-apple-system</vt:lpstr>
      <vt:lpstr>Segoe Print</vt:lpstr>
      <vt:lpstr>WPS</vt:lpstr>
      <vt:lpstr>PowerPoint 演示文稿</vt:lpstr>
      <vt:lpstr>​遗传相关性分析：HDL</vt:lpstr>
      <vt:lpstr>​遗传相关性分析：HDL</vt:lpstr>
      <vt:lpstr>遗传相关性分析：MiXeR</vt:lpstr>
      <vt:lpstr>跨性状分析：conjFDR</vt:lpstr>
      <vt:lpstr>跨性状分析：conjFDR</vt:lpstr>
      <vt:lpstr>因果推断：TwoSampleMR</vt:lpstr>
      <vt:lpstr>因果推断：CAUSE</vt:lpstr>
      <vt:lpstr>因果推断：CAUSE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Baiqiang Xue</cp:lastModifiedBy>
  <cp:revision>5</cp:revision>
  <dcterms:created xsi:type="dcterms:W3CDTF">2023-08-09T12:44:00Z</dcterms:created>
  <dcterms:modified xsi:type="dcterms:W3CDTF">2025-03-30T06:49:56Z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2052-12.1.0.20305</vt:lpwstr>
  </property>
</Properties>
</file>