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6" r:id="rId3"/>
    <p:sldId id="263" r:id="rId4"/>
    <p:sldId id="275" r:id="rId5"/>
    <p:sldId id="264" r:id="rId6"/>
    <p:sldId id="259" r:id="rId7"/>
    <p:sldId id="274" r:id="rId8"/>
    <p:sldId id="257" r:id="rId9"/>
    <p:sldId id="258" r:id="rId10"/>
    <p:sldId id="260" r:id="rId11"/>
    <p:sldId id="262" r:id="rId12"/>
    <p:sldId id="261" r:id="rId13"/>
    <p:sldId id="266" r:id="rId14"/>
    <p:sldId id="267" r:id="rId15"/>
    <p:sldId id="270" r:id="rId16"/>
    <p:sldId id="268" r:id="rId17"/>
    <p:sldId id="271" r:id="rId18"/>
    <p:sldId id="277" r:id="rId19"/>
    <p:sldId id="272" r:id="rId20"/>
    <p:sldId id="269" r:id="rId21"/>
    <p:sldId id="27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95"/>
    <p:restoredTop sz="94650"/>
  </p:normalViewPr>
  <p:slideViewPr>
    <p:cSldViewPr snapToGrid="0" snapToObjects="1" showGuides="1">
      <p:cViewPr varScale="1">
        <p:scale>
          <a:sx n="102" d="100"/>
          <a:sy n="102" d="100"/>
        </p:scale>
        <p:origin x="216" y="2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0D359-46EA-7E4C-9352-CDBE6B5593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4115BE-AA45-064A-BCEF-5885332839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35AD52-AA92-EF4F-8ED4-AEFA6C5E5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468BC-A4BA-3748-B8EF-7826B6D31768}" type="datetimeFigureOut">
              <a:rPr lang="en-US" smtClean="0"/>
              <a:t>11/25/18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FD0CC8-A60A-C940-B416-DA4049B61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D947B-BA59-494E-840A-0C719D53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90DEA-1790-4C49-9F29-66D71B7CB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42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2E9B9-5285-E342-987C-48225B3F5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C248F8-F501-4C44-A7AB-2B8B8B2281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A124C-E860-424A-A8AF-F4DD454D6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468BC-A4BA-3748-B8EF-7826B6D31768}" type="datetimeFigureOut">
              <a:rPr lang="en-US" smtClean="0"/>
              <a:t>11/25/18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5DC7F-D053-6241-AB43-A2E844DE6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C2A4E-F489-FE47-82C5-6A87A77EF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90DEA-1790-4C49-9F29-66D71B7CB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884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458F4C-8736-C040-AA8E-A67BB53019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67F47B-AFA2-5C4A-BC95-3BEBFCBFE1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7FA3E-3620-1D42-98F9-24836D8F5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468BC-A4BA-3748-B8EF-7826B6D31768}" type="datetimeFigureOut">
              <a:rPr lang="en-US" smtClean="0"/>
              <a:t>11/25/18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C8C76-8164-5840-B54A-6D0FA1A3A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A31AB-2D5E-C94F-907F-112E6ECC0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90DEA-1790-4C49-9F29-66D71B7CB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420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334CE-6F7B-A647-9883-D0E9AB559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CC9C0-0851-4C4A-950E-EF191584F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CA63CA-CB7E-3940-A204-0CCB6CC24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468BC-A4BA-3748-B8EF-7826B6D31768}" type="datetimeFigureOut">
              <a:rPr lang="en-US" smtClean="0"/>
              <a:t>11/25/18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41B467-164D-A841-9066-985C1FDBC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69679-8D99-E647-A874-C20B0A424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90DEA-1790-4C49-9F29-66D71B7CB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102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752CB-FE50-5248-BC8D-84DA4F22B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1C6B4F-0E9A-6143-9059-5D3BF205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CAC09-52DD-2741-9CA0-2A9C1DAE9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468BC-A4BA-3748-B8EF-7826B6D31768}" type="datetimeFigureOut">
              <a:rPr lang="en-US" smtClean="0"/>
              <a:t>11/25/18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6D522A-0C3E-0648-A95F-45AE7B3E0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60D14-61EC-4743-AE53-75A51F33F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90DEA-1790-4C49-9F29-66D71B7CB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669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D3AE0-7997-CB41-871A-E50F2D0D4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D515A-6DB0-DD42-BC24-20BABE8413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1F73AF-79D5-844B-8EC8-D089822BEA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DD1CE8-DBD2-D042-95C8-51C03CF0E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468BC-A4BA-3748-B8EF-7826B6D31768}" type="datetimeFigureOut">
              <a:rPr lang="en-US" smtClean="0"/>
              <a:t>11/25/18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1B999B-289D-A64A-B960-D472A8AC2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12E8D3-7A38-DA46-9606-3544EA049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90DEA-1790-4C49-9F29-66D71B7CB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213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DA127-F128-2D4C-A3FB-361152E5E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CA2ACC-EEF8-A449-B218-23BCBB7003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5FEDFA-AA79-BF40-864B-1A8ABCD4D9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D6E8D8-61B2-4448-91EC-CE151AF626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47AC1B-6EAA-CF4F-A7B0-39E3AFC385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9439A1-5D82-C842-A4FB-3B43A1015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468BC-A4BA-3748-B8EF-7826B6D31768}" type="datetimeFigureOut">
              <a:rPr lang="en-US" smtClean="0"/>
              <a:t>11/25/18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5C58E5-1219-E04D-863A-2DEB201F4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098E6D-8C48-6F4D-AF67-961392F6D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90DEA-1790-4C49-9F29-66D71B7CB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935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2A69C-50C1-2D48-9EEE-45BDAEC7D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56BBA4-7D06-C049-915E-1411A94DA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468BC-A4BA-3748-B8EF-7826B6D31768}" type="datetimeFigureOut">
              <a:rPr lang="en-US" smtClean="0"/>
              <a:t>11/25/18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AE518B-80BA-4B43-81EA-E0D858625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4077CA-9390-0343-BACA-72C3005D5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90DEA-1790-4C49-9F29-66D71B7CB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615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8D559E-7DA9-9B40-B993-22B789B48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468BC-A4BA-3748-B8EF-7826B6D31768}" type="datetimeFigureOut">
              <a:rPr lang="en-US" smtClean="0"/>
              <a:t>11/25/18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50F5D0-4938-AA45-B234-9BB2F4142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D0BE46-B97E-A441-92D6-0BD673E6D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90DEA-1790-4C49-9F29-66D71B7CB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990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9C83A-55E5-5E4B-948E-C2F200AFD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33370-6376-C845-8ACB-2F3EE179B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687A2E-C285-F843-95E9-8DDD682BBD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C774EA-7B70-A342-B0E5-FCB5641CB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468BC-A4BA-3748-B8EF-7826B6D31768}" type="datetimeFigureOut">
              <a:rPr lang="en-US" smtClean="0"/>
              <a:t>11/25/18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DE5D0-03B2-E742-9CE8-8389C4170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0E6780-CAC9-1047-B140-E55109793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90DEA-1790-4C49-9F29-66D71B7CB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622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F17CF-DE24-9E4F-91B4-3CDFA9B43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418EAE-3B07-794B-92F4-C93A317E62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921ADA-F991-4F4C-857E-3FF74A59CA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93F504-6924-2C4C-942C-C90AD3EB5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468BC-A4BA-3748-B8EF-7826B6D31768}" type="datetimeFigureOut">
              <a:rPr lang="en-US" smtClean="0"/>
              <a:t>11/25/18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97CBC2-E373-E442-9491-0FC0C3D43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BA4BAD-2AAD-0949-AC7E-8089B7693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90DEA-1790-4C49-9F29-66D71B7CB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733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16783E-3900-FE47-A3C0-5697C1E37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90738D-BB53-8547-A388-45C5913D7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CEC81-EB05-C64E-BD38-3E6840B073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E468BC-A4BA-3748-B8EF-7826B6D31768}" type="datetimeFigureOut">
              <a:rPr lang="en-US" smtClean="0"/>
              <a:t>11/25/18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D59910-8723-4C4D-BBD9-2CD5702C14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7D704-3ECE-E84A-9DE6-FA69908E6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90DEA-1790-4C49-9F29-66D71B7CB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672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ep8.org/" TargetMode="External"/><Relationship Id="rId2" Type="http://schemas.openxmlformats.org/officeDocument/2006/relationships/hyperlink" Target="https://www.python.org/dev/peps/pep-0008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tif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hyperlink" Target="https://docs.scipy.org/doc/numpy-dev/user/numpy-for-matlab-users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conda.io/docs/user-guide/getting-started.html" TargetMode="Externa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airdlangenbrunner/ESS-Python-Tutoria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onda.io/miniconda.html" TargetMode="External"/><Relationship Id="rId2" Type="http://schemas.openxmlformats.org/officeDocument/2006/relationships/hyperlink" Target="https://www.anaconda.com/download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1009B-54B1-304E-AB34-6193B5DD9A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Python </a:t>
            </a:r>
            <a:r>
              <a:rPr lang="en-US" b="1"/>
              <a:t>tutorial week 1</a:t>
            </a:r>
            <a:r>
              <a:rPr lang="en-US" b="1" dirty="0"/>
              <a:t>:</a:t>
            </a:r>
            <a:br>
              <a:rPr lang="en-US" b="1" dirty="0"/>
            </a:br>
            <a:r>
              <a:rPr lang="en-US" b="1" dirty="0"/>
              <a:t>Anaconda + </a:t>
            </a:r>
            <a:r>
              <a:rPr lang="en-US" b="1" dirty="0" err="1"/>
              <a:t>Jupyter</a:t>
            </a:r>
            <a:r>
              <a:rPr lang="en-US" b="1" dirty="0"/>
              <a:t> Notebook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16BDD4-6A51-AA41-89F4-0570ADA766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b">
            <a:normAutofit/>
          </a:bodyPr>
          <a:lstStyle/>
          <a:p>
            <a:r>
              <a:rPr lang="en-US" sz="2800" dirty="0"/>
              <a:t>November 26, 2018</a:t>
            </a:r>
          </a:p>
        </p:txBody>
      </p:sp>
    </p:spTree>
    <p:extLst>
      <p:ext uri="{BB962C8B-B14F-4D97-AF65-F5344CB8AC3E}">
        <p14:creationId xmlns:p14="http://schemas.microsoft.com/office/powerpoint/2010/main" val="397324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45F6E-FA06-3749-9C52-4600BD19E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 anchor="t"/>
          <a:lstStyle/>
          <a:p>
            <a:r>
              <a:rPr lang="en-US" b="1" dirty="0"/>
              <a:t>History of Python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9589C34-523E-F64F-BECD-AA7471273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8514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PEP 8:</a:t>
            </a:r>
            <a:r>
              <a:rPr lang="en-US" dirty="0"/>
              <a:t>  Style guide for Python code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https://www.python.org/dev/peps/pep-0008/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Stylized website version: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https://pep8.org/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High-level take-home points:</a:t>
            </a:r>
          </a:p>
          <a:p>
            <a:r>
              <a:rPr lang="en-US" dirty="0"/>
              <a:t>Indentation matters in Python (4 spaces preferred, not tabs)</a:t>
            </a:r>
          </a:p>
          <a:p>
            <a:r>
              <a:rPr lang="en-US" dirty="0"/>
              <a:t>Code should be 79 characters in width, then use continuation character: \</a:t>
            </a:r>
          </a:p>
          <a:p>
            <a:r>
              <a:rPr lang="en-US" dirty="0"/>
              <a:t>Use spaces for clarity (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a = 5</a:t>
            </a:r>
            <a:r>
              <a:rPr lang="en-US" dirty="0"/>
              <a:t>, not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a=5</a:t>
            </a:r>
            <a:r>
              <a:rPr lang="en-US" dirty="0"/>
              <a:t>).</a:t>
            </a:r>
          </a:p>
          <a:p>
            <a:r>
              <a:rPr lang="en-US" dirty="0"/>
              <a:t>But rules should be broken if it’s a matter of readability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42DB29-4B2A-8C40-9081-23E31CCEF8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4016" y="0"/>
            <a:ext cx="3727984" cy="4070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149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04F92C7-A5A3-F44A-A833-E8C1EA3D531B}"/>
              </a:ext>
            </a:extLst>
          </p:cNvPr>
          <p:cNvSpPr txBox="1">
            <a:spLocks/>
          </p:cNvSpPr>
          <p:nvPr/>
        </p:nvSpPr>
        <p:spPr>
          <a:xfrm>
            <a:off x="838200" y="1325563"/>
            <a:ext cx="5181600" cy="485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Python 1</a:t>
            </a:r>
          </a:p>
          <a:p>
            <a:r>
              <a:rPr lang="en-US" dirty="0"/>
              <a:t>Python 2 – released 2000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Sunset date:  was 2015, now 2020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Python 2.7 is considered “legacy”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Still used, though </a:t>
            </a:r>
            <a:r>
              <a:rPr lang="en-US" dirty="0">
                <a:solidFill>
                  <a:srgbClr val="C00000"/>
                </a:solidFill>
                <a:sym typeface="Wingdings" pitchFamily="2" charset="2"/>
              </a:rPr>
              <a:t>(</a:t>
            </a:r>
            <a:r>
              <a:rPr lang="en-US" dirty="0">
                <a:solidFill>
                  <a:srgbClr val="C00000"/>
                </a:solidFill>
              </a:rPr>
              <a:t>e.g., UVCDAT)</a:t>
            </a:r>
          </a:p>
          <a:p>
            <a:pPr lvl="1"/>
            <a:r>
              <a:rPr lang="en-US" dirty="0">
                <a:solidFill>
                  <a:srgbClr val="00B050"/>
                </a:solidFill>
                <a:latin typeface="Courier" pitchFamily="2" charset="0"/>
              </a:rPr>
              <a:t>print a</a:t>
            </a:r>
          </a:p>
          <a:p>
            <a:r>
              <a:rPr lang="en-US" dirty="0"/>
              <a:t>Python 3 – released 2008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Major overhaul to language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Most changes are behind the scenes</a:t>
            </a:r>
          </a:p>
          <a:p>
            <a:pPr lvl="1"/>
            <a:r>
              <a:rPr lang="en-US" dirty="0">
                <a:solidFill>
                  <a:srgbClr val="00B050"/>
                </a:solidFill>
                <a:latin typeface="Courier" pitchFamily="2" charset="0"/>
              </a:rPr>
              <a:t>print(a)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1889BDA-F18A-E94A-913F-BF44BBE4CE2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History of Python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4026ED-1E55-4142-8F09-038DEB4C0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2091" y="0"/>
            <a:ext cx="37407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231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45F6E-FA06-3749-9C52-4600BD19E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 anchor="t"/>
          <a:lstStyle/>
          <a:p>
            <a:r>
              <a:rPr lang="en-US" b="1" dirty="0"/>
              <a:t>Python structure (compared to MATLAB)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9589C34-523E-F64F-BECD-AA7471273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37988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Numpy</a:t>
            </a:r>
            <a:r>
              <a:rPr lang="en-US" dirty="0"/>
              <a:t> for MATLAB users (from </a:t>
            </a:r>
            <a:r>
              <a:rPr lang="en-US" dirty="0" err="1"/>
              <a:t>python.org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https://docs.scipy.org/doc/numpy-dev/user/numpy-for-matlab-users.html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36B323B-E207-074F-8023-06D0F87ADC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7647" y="2496050"/>
            <a:ext cx="7776705" cy="379114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E772FF1-C026-2E47-A70E-67CCC42CB6C4}"/>
              </a:ext>
            </a:extLst>
          </p:cNvPr>
          <p:cNvSpPr/>
          <p:nvPr/>
        </p:nvSpPr>
        <p:spPr>
          <a:xfrm>
            <a:off x="7738096" y="6488668"/>
            <a:ext cx="44925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/>
              <a:t>http://</a:t>
            </a:r>
            <a:r>
              <a:rPr lang="en-US" dirty="0" err="1"/>
              <a:t>www.pyzo.org</a:t>
            </a:r>
            <a:r>
              <a:rPr lang="en-US" dirty="0"/>
              <a:t>/</a:t>
            </a:r>
            <a:r>
              <a:rPr lang="en-US" dirty="0" err="1"/>
              <a:t>python_vs_matlab.html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801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45F6E-FA06-3749-9C52-4600BD19E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 anchor="t"/>
          <a:lstStyle/>
          <a:p>
            <a:r>
              <a:rPr lang="en-US" b="1" dirty="0"/>
              <a:t>Python structure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36B323B-E207-074F-8023-06D0F87ADC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/>
          <a:stretch/>
        </p:blipFill>
        <p:spPr>
          <a:xfrm>
            <a:off x="6673743" y="1325563"/>
            <a:ext cx="4975794" cy="48514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22A43A7-D234-9642-929B-D73A20DF5873}"/>
              </a:ext>
            </a:extLst>
          </p:cNvPr>
          <p:cNvSpPr/>
          <p:nvPr/>
        </p:nvSpPr>
        <p:spPr>
          <a:xfrm>
            <a:off x="7699488" y="6488668"/>
            <a:ext cx="44925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/>
              <a:t>http://</a:t>
            </a:r>
            <a:r>
              <a:rPr lang="en-US" dirty="0" err="1"/>
              <a:t>www.pyzo.org</a:t>
            </a:r>
            <a:r>
              <a:rPr lang="en-US" dirty="0"/>
              <a:t>/</a:t>
            </a:r>
            <a:r>
              <a:rPr lang="en-US" dirty="0" err="1"/>
              <a:t>python_vs_matlab.html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B2B4E9F-E01A-8840-987B-ED91F401FA88}"/>
              </a:ext>
            </a:extLst>
          </p:cNvPr>
          <p:cNvSpPr txBox="1">
            <a:spLocks/>
          </p:cNvSpPr>
          <p:nvPr/>
        </p:nvSpPr>
        <p:spPr>
          <a:xfrm>
            <a:off x="838200" y="1325563"/>
            <a:ext cx="5181600" cy="485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Core Python (lightweight, fast)</a:t>
            </a:r>
          </a:p>
          <a:p>
            <a:r>
              <a:rPr lang="en-US" dirty="0"/>
              <a:t>Numerical/scientific capabilities are imported as </a:t>
            </a:r>
            <a:r>
              <a:rPr lang="en-US" b="1" dirty="0">
                <a:solidFill>
                  <a:srgbClr val="C00000"/>
                </a:solidFill>
              </a:rPr>
              <a:t>modules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Most useful:  </a:t>
            </a:r>
            <a:r>
              <a:rPr lang="en-US" dirty="0" err="1">
                <a:solidFill>
                  <a:srgbClr val="C00000"/>
                </a:solidFill>
              </a:rPr>
              <a:t>Numpy</a:t>
            </a:r>
            <a:r>
              <a:rPr lang="en-US" dirty="0">
                <a:solidFill>
                  <a:srgbClr val="C00000"/>
                </a:solidFill>
              </a:rPr>
              <a:t>, </a:t>
            </a:r>
            <a:r>
              <a:rPr lang="en-US" dirty="0" err="1">
                <a:solidFill>
                  <a:srgbClr val="C00000"/>
                </a:solidFill>
              </a:rPr>
              <a:t>Scipy</a:t>
            </a:r>
            <a:r>
              <a:rPr lang="en-US" dirty="0">
                <a:solidFill>
                  <a:srgbClr val="C00000"/>
                </a:solidFill>
              </a:rPr>
              <a:t>, </a:t>
            </a:r>
            <a:r>
              <a:rPr lang="en-US" dirty="0" err="1">
                <a:solidFill>
                  <a:srgbClr val="C00000"/>
                </a:solidFill>
              </a:rPr>
              <a:t>Matplotlib</a:t>
            </a:r>
            <a:endParaRPr lang="en-US" dirty="0">
              <a:solidFill>
                <a:srgbClr val="C00000"/>
              </a:solidFill>
            </a:endParaRPr>
          </a:p>
          <a:p>
            <a:endParaRPr lang="en-US" dirty="0"/>
          </a:p>
          <a:p>
            <a:r>
              <a:rPr lang="en-US" dirty="0"/>
              <a:t>IDEs = integrated development environments (like the MATLAB GUI); PyCharm, Spyder, etc.</a:t>
            </a:r>
          </a:p>
          <a:p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3D1F178-D38D-AE47-8EB6-F4D185305DD1}"/>
              </a:ext>
            </a:extLst>
          </p:cNvPr>
          <p:cNvCxnSpPr>
            <a:cxnSpLocks/>
          </p:cNvCxnSpPr>
          <p:nvPr/>
        </p:nvCxnSpPr>
        <p:spPr>
          <a:xfrm>
            <a:off x="5656881" y="1596325"/>
            <a:ext cx="1224366" cy="1069383"/>
          </a:xfrm>
          <a:prstGeom prst="straightConnector1">
            <a:avLst/>
          </a:prstGeom>
          <a:ln w="508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99067E2-303A-0F43-8924-69ABEAF6A141}"/>
              </a:ext>
            </a:extLst>
          </p:cNvPr>
          <p:cNvCxnSpPr>
            <a:cxnSpLocks/>
          </p:cNvCxnSpPr>
          <p:nvPr/>
        </p:nvCxnSpPr>
        <p:spPr>
          <a:xfrm>
            <a:off x="5240012" y="3021445"/>
            <a:ext cx="1726475" cy="1507934"/>
          </a:xfrm>
          <a:prstGeom prst="straightConnector1">
            <a:avLst/>
          </a:prstGeom>
          <a:ln w="508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55761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45F6E-FA06-3749-9C52-4600BD19E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 anchor="t"/>
          <a:lstStyle/>
          <a:p>
            <a:r>
              <a:rPr lang="en-US" b="1" dirty="0"/>
              <a:t>Anaconda and </a:t>
            </a:r>
            <a:r>
              <a:rPr lang="en-US" b="1" dirty="0" err="1"/>
              <a:t>conda</a:t>
            </a:r>
            <a:endParaRPr lang="en-US" b="1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B2B4E9F-E01A-8840-987B-ED91F401FA88}"/>
              </a:ext>
            </a:extLst>
          </p:cNvPr>
          <p:cNvSpPr txBox="1">
            <a:spLocks/>
          </p:cNvSpPr>
          <p:nvPr/>
        </p:nvSpPr>
        <p:spPr>
          <a:xfrm>
            <a:off x="838200" y="1325563"/>
            <a:ext cx="5181600" cy="48514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tabLst>
                <a:tab pos="3135313" algn="l"/>
              </a:tabLst>
            </a:pPr>
            <a:r>
              <a:rPr lang="en-US" dirty="0"/>
              <a:t>Anaconda is a free Python distribution that comes with </a:t>
            </a:r>
            <a:r>
              <a:rPr lang="en-US" b="1" dirty="0" err="1">
                <a:solidFill>
                  <a:srgbClr val="C00000"/>
                </a:solidFill>
              </a:rPr>
              <a:t>conda</a:t>
            </a:r>
            <a:r>
              <a:rPr lang="en-US" dirty="0"/>
              <a:t>, a package manager</a:t>
            </a:r>
          </a:p>
          <a:p>
            <a:pPr marL="0" indent="0">
              <a:buNone/>
              <a:tabLst>
                <a:tab pos="3135313" algn="l"/>
              </a:tabLst>
            </a:pPr>
            <a:endParaRPr lang="en-US" dirty="0"/>
          </a:p>
          <a:p>
            <a:r>
              <a:rPr lang="en-US" dirty="0"/>
              <a:t>Lets you install packages and will check dependencies/versions, keeping [almost] everything up-to-date</a:t>
            </a:r>
          </a:p>
          <a:p>
            <a:r>
              <a:rPr lang="en-US" dirty="0"/>
              <a:t>Also allows for different </a:t>
            </a:r>
            <a:r>
              <a:rPr lang="en-US" b="1" dirty="0">
                <a:solidFill>
                  <a:srgbClr val="C00000"/>
                </a:solidFill>
              </a:rPr>
              <a:t>environments</a:t>
            </a:r>
            <a:r>
              <a:rPr lang="en-US" dirty="0"/>
              <a:t>, so you can have working, parallel builds of Python 2.7 </a:t>
            </a:r>
            <a:r>
              <a:rPr lang="en-US" b="1" dirty="0"/>
              <a:t>and </a:t>
            </a:r>
            <a:r>
              <a:rPr lang="en-US" dirty="0"/>
              <a:t>3.7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6896B19-1679-4F4D-AB1F-515CC08B4550}"/>
              </a:ext>
            </a:extLst>
          </p:cNvPr>
          <p:cNvSpPr txBox="1">
            <a:spLocks/>
          </p:cNvSpPr>
          <p:nvPr/>
        </p:nvSpPr>
        <p:spPr>
          <a:xfrm>
            <a:off x="6172200" y="1325563"/>
            <a:ext cx="5181600" cy="48514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Comes with a ton of libraries (</a:t>
            </a:r>
            <a:r>
              <a:rPr lang="en-US" dirty="0" err="1"/>
              <a:t>Numpy</a:t>
            </a:r>
            <a:r>
              <a:rPr lang="en-US" dirty="0"/>
              <a:t>, </a:t>
            </a:r>
            <a:r>
              <a:rPr lang="en-US" dirty="0" err="1"/>
              <a:t>Scipy</a:t>
            </a:r>
            <a:r>
              <a:rPr lang="en-US" dirty="0"/>
              <a:t>, </a:t>
            </a:r>
            <a:r>
              <a:rPr lang="en-US" dirty="0" err="1"/>
              <a:t>Matplotlib</a:t>
            </a:r>
            <a:r>
              <a:rPr lang="en-US" dirty="0"/>
              <a:t>, etc.) preinstalled, so most of the work is already done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•</a:t>
            </a:r>
            <a:r>
              <a:rPr lang="en-US" b="1" dirty="0">
                <a:solidFill>
                  <a:srgbClr val="C00000"/>
                </a:solidFill>
              </a:rPr>
              <a:t> Worth reading:</a:t>
            </a:r>
            <a:r>
              <a:rPr lang="en-US" dirty="0">
                <a:solidFill>
                  <a:srgbClr val="C00000"/>
                </a:solidFill>
              </a:rPr>
              <a:t>  30-minute “getting started with </a:t>
            </a:r>
            <a:r>
              <a:rPr lang="en-US" dirty="0" err="1">
                <a:solidFill>
                  <a:srgbClr val="C00000"/>
                </a:solidFill>
              </a:rPr>
              <a:t>conda</a:t>
            </a:r>
            <a:r>
              <a:rPr lang="en-US" dirty="0">
                <a:solidFill>
                  <a:srgbClr val="C00000"/>
                </a:solidFill>
              </a:rPr>
              <a:t>” tutorial at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  <a:hlinkClick r:id="rId2"/>
              </a:rPr>
              <a:t>https://conda.io/docs/user-guide/getting-started.html</a:t>
            </a:r>
            <a:endParaRPr lang="en-US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•</a:t>
            </a:r>
            <a:r>
              <a:rPr lang="en-US" b="1" dirty="0">
                <a:solidFill>
                  <a:srgbClr val="C00000"/>
                </a:solidFill>
              </a:rPr>
              <a:t> See also:  </a:t>
            </a:r>
            <a:r>
              <a:rPr lang="en-US" dirty="0" err="1">
                <a:solidFill>
                  <a:srgbClr val="C00000"/>
                </a:solidFill>
              </a:rPr>
              <a:t>conda-cheatsheet.pdf</a:t>
            </a:r>
            <a:r>
              <a:rPr lang="en-US" dirty="0">
                <a:solidFill>
                  <a:srgbClr val="C00000"/>
                </a:solidFill>
              </a:rPr>
              <a:t> in the week1 directory</a:t>
            </a:r>
          </a:p>
        </p:txBody>
      </p:sp>
    </p:spTree>
    <p:extLst>
      <p:ext uri="{BB962C8B-B14F-4D97-AF65-F5344CB8AC3E}">
        <p14:creationId xmlns:p14="http://schemas.microsoft.com/office/powerpoint/2010/main" val="23895551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B2B4E9F-E01A-8840-987B-ED91F401FA88}"/>
              </a:ext>
            </a:extLst>
          </p:cNvPr>
          <p:cNvSpPr txBox="1">
            <a:spLocks/>
          </p:cNvSpPr>
          <p:nvPr/>
        </p:nvSpPr>
        <p:spPr>
          <a:xfrm>
            <a:off x="838200" y="1325563"/>
            <a:ext cx="10515600" cy="48514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tabLst>
                <a:tab pos="3135313" algn="l"/>
              </a:tabLst>
            </a:pPr>
            <a:r>
              <a:rPr lang="en-US" dirty="0"/>
              <a:t>Once you install an Anaconda Python distribution, check if it’s working by typing python in a terminal shell:</a:t>
            </a:r>
          </a:p>
          <a:p>
            <a:pPr marL="0" indent="0">
              <a:buNone/>
              <a:tabLst>
                <a:tab pos="3135313" algn="l"/>
              </a:tabLs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python</a:t>
            </a:r>
          </a:p>
          <a:p>
            <a:pPr marL="0" indent="0">
              <a:buNone/>
              <a:tabLst>
                <a:tab pos="3135313" algn="l"/>
              </a:tabLst>
            </a:pPr>
            <a:endParaRPr lang="en-US" dirty="0">
              <a:solidFill>
                <a:schemeClr val="bg1">
                  <a:lumMod val="50000"/>
                </a:schemeClr>
              </a:solidFill>
              <a:latin typeface="Courier" pitchFamily="2" charset="0"/>
            </a:endParaRPr>
          </a:p>
          <a:p>
            <a:pPr marL="0" indent="0">
              <a:buNone/>
              <a:tabLst>
                <a:tab pos="3135313" algn="l"/>
              </a:tabLs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Something like this should be returned:</a:t>
            </a:r>
          </a:p>
          <a:p>
            <a:pPr marL="0" indent="0">
              <a:buNone/>
              <a:tabLst>
                <a:tab pos="3135313" algn="l"/>
              </a:tabLst>
            </a:pPr>
            <a:r>
              <a:rPr lang="en-US" dirty="0">
                <a:solidFill>
                  <a:srgbClr val="C00000"/>
                </a:solidFill>
                <a:latin typeface="Courier" pitchFamily="2" charset="0"/>
              </a:rPr>
              <a:t>Python 3.6.4 |Anaconda custom (64-bit)| (default, Jan 16 2018, 12:04:33)[GCC 4.2.1 Compatible Clang 4.0.1 (tags/RELEASE_401/final)] on </a:t>
            </a:r>
            <a:r>
              <a:rPr lang="en-US" dirty="0" err="1">
                <a:solidFill>
                  <a:srgbClr val="C00000"/>
                </a:solidFill>
                <a:latin typeface="Courier" pitchFamily="2" charset="0"/>
              </a:rPr>
              <a:t>darwinType</a:t>
            </a:r>
            <a:r>
              <a:rPr lang="en-US" dirty="0">
                <a:solidFill>
                  <a:srgbClr val="C00000"/>
                </a:solidFill>
                <a:latin typeface="Courier" pitchFamily="2" charset="0"/>
              </a:rPr>
              <a:t> "help", "copyright", "credits" or "license" for more information.</a:t>
            </a:r>
          </a:p>
          <a:p>
            <a:pPr marL="0" indent="0">
              <a:buNone/>
              <a:tabLst>
                <a:tab pos="3135313" algn="l"/>
              </a:tabLs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&gt;&gt;&gt; |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745F6E-FA06-3749-9C52-4600BD19E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 anchor="t"/>
          <a:lstStyle/>
          <a:p>
            <a:r>
              <a:rPr lang="en-US" b="1" dirty="0"/>
              <a:t>Anaconda and </a:t>
            </a:r>
            <a:r>
              <a:rPr lang="en-US" b="1" dirty="0" err="1"/>
              <a:t>conda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010014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B2B4E9F-E01A-8840-987B-ED91F401FA88}"/>
              </a:ext>
            </a:extLst>
          </p:cNvPr>
          <p:cNvSpPr txBox="1">
            <a:spLocks/>
          </p:cNvSpPr>
          <p:nvPr/>
        </p:nvSpPr>
        <p:spPr>
          <a:xfrm>
            <a:off x="838200" y="1325563"/>
            <a:ext cx="10515600" cy="485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tabLst>
                <a:tab pos="3135313" algn="l"/>
              </a:tabLst>
            </a:pP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baird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$</a:t>
            </a:r>
            <a:r>
              <a:rPr lang="en-US" sz="2000" dirty="0">
                <a:latin typeface="Courier" pitchFamily="2" charset="0"/>
              </a:rPr>
              <a:t> </a:t>
            </a:r>
            <a:r>
              <a:rPr lang="en-US" sz="2000" dirty="0" err="1">
                <a:solidFill>
                  <a:srgbClr val="C00000"/>
                </a:solidFill>
                <a:latin typeface="Courier" pitchFamily="2" charset="0"/>
              </a:rPr>
              <a:t>conda</a:t>
            </a:r>
            <a:r>
              <a:rPr lang="en-US" sz="2000" dirty="0">
                <a:solidFill>
                  <a:srgbClr val="C00000"/>
                </a:solidFill>
                <a:latin typeface="Courier" pitchFamily="2" charset="0"/>
              </a:rPr>
              <a:t> info --</a:t>
            </a:r>
            <a:r>
              <a:rPr lang="en-US" sz="2000" dirty="0" err="1">
                <a:solidFill>
                  <a:srgbClr val="C00000"/>
                </a:solidFill>
                <a:latin typeface="Courier" pitchFamily="2" charset="0"/>
              </a:rPr>
              <a:t>envs</a:t>
            </a:r>
            <a:endParaRPr lang="en-US" sz="2000" dirty="0">
              <a:solidFill>
                <a:srgbClr val="C00000"/>
              </a:solidFill>
              <a:latin typeface="Courier" pitchFamily="2" charset="0"/>
            </a:endParaRPr>
          </a:p>
          <a:p>
            <a:pPr marL="0" indent="0">
              <a:buNone/>
              <a:tabLst>
                <a:tab pos="3135313" algn="l"/>
              </a:tabLst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#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conda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 environments:</a:t>
            </a:r>
          </a:p>
          <a:p>
            <a:pPr marL="0" indent="0">
              <a:buNone/>
              <a:tabLst>
                <a:tab pos="3135313" algn="l"/>
              </a:tabLst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#</a:t>
            </a:r>
          </a:p>
          <a:p>
            <a:pPr marL="0" indent="0">
              <a:buNone/>
              <a:tabLst>
                <a:tab pos="3135313" algn="l"/>
              </a:tabLst>
            </a:pPr>
            <a:r>
              <a:rPr lang="en-US" sz="2000" dirty="0">
                <a:solidFill>
                  <a:srgbClr val="C00000"/>
                </a:solidFill>
                <a:latin typeface="Courier" pitchFamily="2" charset="0"/>
              </a:rPr>
              <a:t>base                  *  /Users/</a:t>
            </a:r>
            <a:r>
              <a:rPr lang="en-US" sz="2000" dirty="0" err="1">
                <a:solidFill>
                  <a:srgbClr val="C00000"/>
                </a:solidFill>
                <a:latin typeface="Courier" pitchFamily="2" charset="0"/>
              </a:rPr>
              <a:t>baird</a:t>
            </a:r>
            <a:r>
              <a:rPr lang="en-US" sz="2000" dirty="0">
                <a:solidFill>
                  <a:srgbClr val="C00000"/>
                </a:solidFill>
                <a:latin typeface="Courier" pitchFamily="2" charset="0"/>
              </a:rPr>
              <a:t>/anaconda</a:t>
            </a:r>
          </a:p>
          <a:p>
            <a:pPr marL="0" indent="0">
              <a:buNone/>
              <a:tabLst>
                <a:tab pos="3135313" algn="l"/>
              </a:tabLst>
            </a:pP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basemap_stable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           /Users/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baird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/anaconda/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envs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/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basemap_stable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Courier" pitchFamily="2" charset="0"/>
            </a:endParaRPr>
          </a:p>
          <a:p>
            <a:pPr marL="0" indent="0">
              <a:buNone/>
              <a:tabLst>
                <a:tab pos="3135313" algn="l"/>
              </a:tabLst>
            </a:pP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cdo_stable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               /Users/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baird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/anaconda/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envs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/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cdo_stable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Courier" pitchFamily="2" charset="0"/>
            </a:endParaRPr>
          </a:p>
          <a:p>
            <a:pPr marL="0" indent="0">
              <a:buNone/>
              <a:tabLst>
                <a:tab pos="3135313" algn="l"/>
              </a:tabLst>
            </a:pP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ncl_stable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               /Users/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baird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/anaconda/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envs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/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ncl_stable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Courier" pitchFamily="2" charset="0"/>
            </a:endParaRPr>
          </a:p>
          <a:p>
            <a:pPr marL="0" indent="0">
              <a:buNone/>
              <a:tabLst>
                <a:tab pos="3135313" algn="l"/>
              </a:tabLst>
            </a:pP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nco_stable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               /Users/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baird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/anaconda/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envs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/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nco_stable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Courier" pitchFamily="2" charset="0"/>
            </a:endParaRPr>
          </a:p>
          <a:p>
            <a:pPr marL="0" indent="0">
              <a:buNone/>
              <a:tabLst>
                <a:tab pos="3135313" algn="l"/>
              </a:tabLst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py27                     /Users/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baird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/anaconda/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envs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/py27</a:t>
            </a:r>
          </a:p>
          <a:p>
            <a:pPr marL="0" indent="0">
              <a:buNone/>
              <a:tabLst>
                <a:tab pos="3135313" algn="l"/>
              </a:tabLst>
            </a:pP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r_stable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                 /Users/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baird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/anaconda/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envs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/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r_stable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Courier" pitchFamily="2" charset="0"/>
            </a:endParaRPr>
          </a:p>
          <a:p>
            <a:pPr marL="0" indent="0">
              <a:buNone/>
              <a:tabLst>
                <a:tab pos="3135313" algn="l"/>
              </a:tabLst>
            </a:pP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uvcdat_stable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            /Users/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baird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/anaconda/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envs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/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uvcdat_stable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Courier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745F6E-FA06-3749-9C52-4600BD19E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 anchor="t"/>
          <a:lstStyle/>
          <a:p>
            <a:r>
              <a:rPr lang="en-US" b="1" dirty="0" err="1"/>
              <a:t>conda</a:t>
            </a:r>
            <a:r>
              <a:rPr lang="en-US" b="1" dirty="0"/>
              <a:t> environments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B1498E-1D06-5440-B4F2-00D514177195}"/>
              </a:ext>
            </a:extLst>
          </p:cNvPr>
          <p:cNvSpPr txBox="1"/>
          <p:nvPr/>
        </p:nvSpPr>
        <p:spPr>
          <a:xfrm>
            <a:off x="8511151" y="1047630"/>
            <a:ext cx="22832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base = default</a:t>
            </a:r>
          </a:p>
          <a:p>
            <a:pPr algn="ctr"/>
            <a:r>
              <a:rPr lang="en-US" sz="2400" b="1" dirty="0">
                <a:solidFill>
                  <a:srgbClr val="C00000"/>
                </a:solidFill>
              </a:rPr>
              <a:t>* = active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E42710F-ED2F-464C-A2BE-759D2C8FEA15}"/>
              </a:ext>
            </a:extLst>
          </p:cNvPr>
          <p:cNvCxnSpPr>
            <a:cxnSpLocks/>
          </p:cNvCxnSpPr>
          <p:nvPr/>
        </p:nvCxnSpPr>
        <p:spPr>
          <a:xfrm flipH="1">
            <a:off x="5098942" y="1325563"/>
            <a:ext cx="3270144" cy="1030179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14090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B2B4E9F-E01A-8840-987B-ED91F401FA88}"/>
              </a:ext>
            </a:extLst>
          </p:cNvPr>
          <p:cNvSpPr txBox="1">
            <a:spLocks/>
          </p:cNvSpPr>
          <p:nvPr/>
        </p:nvSpPr>
        <p:spPr>
          <a:xfrm>
            <a:off x="838200" y="1325563"/>
            <a:ext cx="10515600" cy="485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tabLst>
                <a:tab pos="3135313" algn="l"/>
              </a:tabLst>
            </a:pP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baird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$</a:t>
            </a:r>
            <a:r>
              <a:rPr lang="en-US" sz="2000" dirty="0">
                <a:latin typeface="Courier" pitchFamily="2" charset="0"/>
              </a:rPr>
              <a:t> </a:t>
            </a:r>
            <a:r>
              <a:rPr lang="en-US" sz="2000" dirty="0" err="1">
                <a:solidFill>
                  <a:srgbClr val="C00000"/>
                </a:solidFill>
                <a:latin typeface="Courier" pitchFamily="2" charset="0"/>
              </a:rPr>
              <a:t>conda</a:t>
            </a:r>
            <a:r>
              <a:rPr lang="en-US" sz="2000" dirty="0">
                <a:solidFill>
                  <a:srgbClr val="C00000"/>
                </a:solidFill>
                <a:latin typeface="Courier" pitchFamily="2" charset="0"/>
              </a:rPr>
              <a:t> info --</a:t>
            </a:r>
            <a:r>
              <a:rPr lang="en-US" sz="2000" dirty="0" err="1">
                <a:solidFill>
                  <a:srgbClr val="C00000"/>
                </a:solidFill>
                <a:latin typeface="Courier" pitchFamily="2" charset="0"/>
              </a:rPr>
              <a:t>envs</a:t>
            </a:r>
            <a:endParaRPr lang="en-US" sz="2000" dirty="0">
              <a:solidFill>
                <a:srgbClr val="C00000"/>
              </a:solidFill>
              <a:latin typeface="Courier" pitchFamily="2" charset="0"/>
            </a:endParaRPr>
          </a:p>
          <a:p>
            <a:pPr marL="0" indent="0">
              <a:buNone/>
              <a:tabLst>
                <a:tab pos="3135313" algn="l"/>
              </a:tabLst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#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conda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 environments:</a:t>
            </a:r>
          </a:p>
          <a:p>
            <a:pPr marL="0" indent="0">
              <a:buNone/>
              <a:tabLst>
                <a:tab pos="3135313" algn="l"/>
              </a:tabLst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#</a:t>
            </a:r>
          </a:p>
          <a:p>
            <a:pPr marL="0" indent="0">
              <a:buNone/>
              <a:tabLst>
                <a:tab pos="3135313" algn="l"/>
              </a:tabLst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base                  *  /Users/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baird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/anaconda</a:t>
            </a:r>
          </a:p>
          <a:p>
            <a:pPr marL="0" indent="0">
              <a:buNone/>
              <a:tabLst>
                <a:tab pos="3135313" algn="l"/>
              </a:tabLst>
            </a:pP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basemap_stable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           /Users/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baird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/anaconda/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envs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/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basemap_stable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Courier" pitchFamily="2" charset="0"/>
            </a:endParaRPr>
          </a:p>
          <a:p>
            <a:pPr marL="0" indent="0">
              <a:buNone/>
              <a:tabLst>
                <a:tab pos="3135313" algn="l"/>
              </a:tabLst>
            </a:pP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cdo_stable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               /Users/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baird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/anaconda/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envs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/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cdo_stable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Courier" pitchFamily="2" charset="0"/>
            </a:endParaRPr>
          </a:p>
          <a:p>
            <a:pPr marL="0" indent="0">
              <a:buNone/>
              <a:tabLst>
                <a:tab pos="3135313" algn="l"/>
              </a:tabLst>
            </a:pP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ncl_stable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               /Users/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baird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/anaconda/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envs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/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ncl_stable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Courier" pitchFamily="2" charset="0"/>
            </a:endParaRPr>
          </a:p>
          <a:p>
            <a:pPr marL="0" indent="0">
              <a:buNone/>
              <a:tabLst>
                <a:tab pos="3135313" algn="l"/>
              </a:tabLst>
            </a:pPr>
            <a:r>
              <a:rPr lang="en-US" sz="2000" dirty="0" err="1">
                <a:solidFill>
                  <a:srgbClr val="C00000"/>
                </a:solidFill>
                <a:latin typeface="Courier" pitchFamily="2" charset="0"/>
              </a:rPr>
              <a:t>nco_stable</a:t>
            </a:r>
            <a:r>
              <a:rPr lang="en-US" sz="2000" dirty="0">
                <a:solidFill>
                  <a:srgbClr val="C00000"/>
                </a:solidFill>
                <a:latin typeface="Courier" pitchFamily="2" charset="0"/>
              </a:rPr>
              <a:t>               /Users/</a:t>
            </a:r>
            <a:r>
              <a:rPr lang="en-US" sz="2000" dirty="0" err="1">
                <a:solidFill>
                  <a:srgbClr val="C00000"/>
                </a:solidFill>
                <a:latin typeface="Courier" pitchFamily="2" charset="0"/>
              </a:rPr>
              <a:t>baird</a:t>
            </a:r>
            <a:r>
              <a:rPr lang="en-US" sz="2000" dirty="0">
                <a:solidFill>
                  <a:srgbClr val="C00000"/>
                </a:solidFill>
                <a:latin typeface="Courier" pitchFamily="2" charset="0"/>
              </a:rPr>
              <a:t>/anaconda/</a:t>
            </a:r>
            <a:r>
              <a:rPr lang="en-US" sz="2000" dirty="0" err="1">
                <a:solidFill>
                  <a:srgbClr val="C00000"/>
                </a:solidFill>
                <a:latin typeface="Courier" pitchFamily="2" charset="0"/>
              </a:rPr>
              <a:t>envs</a:t>
            </a:r>
            <a:r>
              <a:rPr lang="en-US" sz="2000" dirty="0">
                <a:solidFill>
                  <a:srgbClr val="C00000"/>
                </a:solidFill>
                <a:latin typeface="Courier" pitchFamily="2" charset="0"/>
              </a:rPr>
              <a:t>/</a:t>
            </a:r>
            <a:r>
              <a:rPr lang="en-US" sz="2000" dirty="0" err="1">
                <a:solidFill>
                  <a:srgbClr val="C00000"/>
                </a:solidFill>
                <a:latin typeface="Courier" pitchFamily="2" charset="0"/>
              </a:rPr>
              <a:t>nco_stable</a:t>
            </a:r>
            <a:endParaRPr lang="en-US" sz="2000" dirty="0">
              <a:solidFill>
                <a:srgbClr val="C00000"/>
              </a:solidFill>
              <a:latin typeface="Courier" pitchFamily="2" charset="0"/>
            </a:endParaRPr>
          </a:p>
          <a:p>
            <a:pPr marL="0" indent="0">
              <a:buNone/>
              <a:tabLst>
                <a:tab pos="3135313" algn="l"/>
              </a:tabLst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py27                     /Users/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baird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/anaconda/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envs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/py27</a:t>
            </a:r>
          </a:p>
          <a:p>
            <a:pPr marL="0" indent="0">
              <a:buNone/>
              <a:tabLst>
                <a:tab pos="3135313" algn="l"/>
              </a:tabLst>
            </a:pP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r_stable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                 /Users/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baird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/anaconda/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envs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/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r_stable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Courier" pitchFamily="2" charset="0"/>
            </a:endParaRPr>
          </a:p>
          <a:p>
            <a:pPr marL="0" indent="0">
              <a:buNone/>
              <a:tabLst>
                <a:tab pos="3135313" algn="l"/>
              </a:tabLst>
            </a:pP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uvcdat_stable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            /Users/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baird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/anaconda/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envs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/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uvcdat_stable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Courier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745F6E-FA06-3749-9C52-4600BD19E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 anchor="t"/>
          <a:lstStyle/>
          <a:p>
            <a:r>
              <a:rPr lang="en-US" b="1" dirty="0" err="1"/>
              <a:t>conda</a:t>
            </a:r>
            <a:r>
              <a:rPr lang="en-US" b="1" dirty="0"/>
              <a:t> environments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8F4BA1-7D42-6141-B961-6E7B9F395164}"/>
              </a:ext>
            </a:extLst>
          </p:cNvPr>
          <p:cNvSpPr txBox="1"/>
          <p:nvPr/>
        </p:nvSpPr>
        <p:spPr>
          <a:xfrm>
            <a:off x="6096000" y="494566"/>
            <a:ext cx="5705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to use another installed environment, type:</a:t>
            </a:r>
          </a:p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source activate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nco_stable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Courier" pitchFamily="2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E42710F-ED2F-464C-A2BE-759D2C8FEA15}"/>
              </a:ext>
            </a:extLst>
          </p:cNvPr>
          <p:cNvCxnSpPr>
            <a:cxnSpLocks/>
          </p:cNvCxnSpPr>
          <p:nvPr/>
        </p:nvCxnSpPr>
        <p:spPr>
          <a:xfrm flipH="1">
            <a:off x="2743200" y="1325563"/>
            <a:ext cx="5625886" cy="2889976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21802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B2B4E9F-E01A-8840-987B-ED91F401FA88}"/>
              </a:ext>
            </a:extLst>
          </p:cNvPr>
          <p:cNvSpPr txBox="1">
            <a:spLocks/>
          </p:cNvSpPr>
          <p:nvPr/>
        </p:nvSpPr>
        <p:spPr>
          <a:xfrm>
            <a:off x="838200" y="1325563"/>
            <a:ext cx="10515600" cy="485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tabLst>
                <a:tab pos="3135313" algn="l"/>
              </a:tabLst>
            </a:pPr>
            <a:r>
              <a:rPr lang="en-US" dirty="0"/>
              <a:t>To list all the Python libraries installed by the active Anaconda/</a:t>
            </a:r>
            <a:r>
              <a:rPr lang="en-US" dirty="0" err="1"/>
              <a:t>Miniconda</a:t>
            </a:r>
            <a:r>
              <a:rPr lang="en-US" dirty="0"/>
              <a:t> environment, type:</a:t>
            </a:r>
          </a:p>
          <a:p>
            <a:pPr marL="0" indent="0">
              <a:buNone/>
              <a:tabLst>
                <a:tab pos="3135313" algn="l"/>
              </a:tabLst>
            </a:pPr>
            <a:endParaRPr lang="en-US" dirty="0"/>
          </a:p>
          <a:p>
            <a:pPr marL="0" indent="0">
              <a:buNone/>
              <a:tabLst>
                <a:tab pos="3135313" algn="l"/>
              </a:tabLst>
            </a:pP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conda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 list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745F6E-FA06-3749-9C52-4600BD19E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 anchor="t"/>
          <a:lstStyle/>
          <a:p>
            <a:r>
              <a:rPr lang="en-US" b="1" dirty="0"/>
              <a:t>Anaconda and </a:t>
            </a:r>
            <a:r>
              <a:rPr lang="en-US" b="1" dirty="0" err="1"/>
              <a:t>conda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780033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B2B4E9F-E01A-8840-987B-ED91F401FA88}"/>
              </a:ext>
            </a:extLst>
          </p:cNvPr>
          <p:cNvSpPr txBox="1">
            <a:spLocks/>
          </p:cNvSpPr>
          <p:nvPr/>
        </p:nvSpPr>
        <p:spPr>
          <a:xfrm>
            <a:off x="838200" y="1325563"/>
            <a:ext cx="10515600" cy="485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tabLst>
                <a:tab pos="3135313" algn="l"/>
              </a:tabLst>
            </a:pPr>
            <a:r>
              <a:rPr lang="en-US" dirty="0"/>
              <a:t>NOTE:  If you’re using Mac/Linux, Anaconda </a:t>
            </a:r>
            <a:r>
              <a:rPr lang="en-US" dirty="0" err="1"/>
              <a:t>supercedes</a:t>
            </a:r>
            <a:r>
              <a:rPr lang="en-US" dirty="0"/>
              <a:t> the default Python on your computer by adding a PATH to </a:t>
            </a:r>
            <a:r>
              <a:rPr lang="en-US" dirty="0" err="1"/>
              <a:t>bash_profile</a:t>
            </a:r>
            <a:r>
              <a:rPr lang="en-US" dirty="0"/>
              <a:t>/</a:t>
            </a:r>
            <a:r>
              <a:rPr lang="en-US" dirty="0" err="1"/>
              <a:t>bashrc</a:t>
            </a:r>
            <a:r>
              <a:rPr lang="en-US" dirty="0"/>
              <a:t> </a:t>
            </a:r>
          </a:p>
          <a:p>
            <a:pPr>
              <a:tabLst>
                <a:tab pos="3135313" algn="l"/>
              </a:tabLst>
            </a:pPr>
            <a:r>
              <a:rPr lang="en-US" dirty="0"/>
              <a:t>If you want to revert to the default Python on your machine, comment out the red line below in your </a:t>
            </a:r>
            <a:r>
              <a:rPr lang="en-US" dirty="0" err="1"/>
              <a:t>bash_profile</a:t>
            </a:r>
            <a:r>
              <a:rPr lang="en-US" dirty="0"/>
              <a:t>/</a:t>
            </a:r>
            <a:r>
              <a:rPr lang="en-US" dirty="0" err="1"/>
              <a:t>bashrc</a:t>
            </a:r>
            <a:r>
              <a:rPr lang="en-US" dirty="0"/>
              <a:t> file</a:t>
            </a:r>
            <a:r>
              <a:rPr lang="en-US" dirty="0">
                <a:sym typeface="Wingdings" pitchFamily="2" charset="2"/>
              </a:rPr>
              <a:t> (Mac):</a:t>
            </a:r>
            <a:endParaRPr lang="en-US" dirty="0"/>
          </a:p>
          <a:p>
            <a:pPr marL="0" indent="0">
              <a:buNone/>
              <a:tabLst>
                <a:tab pos="3135313" algn="l"/>
              </a:tabLst>
            </a:pPr>
            <a:endParaRPr lang="en-US" dirty="0"/>
          </a:p>
          <a:p>
            <a:pPr marL="0" indent="0">
              <a:buNone/>
              <a:tabLst>
                <a:tab pos="3135313" algn="l"/>
              </a:tabLs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# added by Anaconda 5.1.0 installer</a:t>
            </a:r>
          </a:p>
          <a:p>
            <a:pPr marL="0" indent="0">
              <a:buNone/>
              <a:tabLst>
                <a:tab pos="3135313" algn="l"/>
              </a:tabLst>
            </a:pPr>
            <a:r>
              <a:rPr lang="en-US" sz="2400" dirty="0">
                <a:solidFill>
                  <a:srgbClr val="C00000"/>
                </a:solidFill>
                <a:latin typeface="Courier" pitchFamily="2" charset="0"/>
              </a:rPr>
              <a:t>export PATH="/Users/USER_NAME/anaconda/bin:$PATH"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745F6E-FA06-3749-9C52-4600BD19E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 anchor="t"/>
          <a:lstStyle/>
          <a:p>
            <a:r>
              <a:rPr lang="en-US" b="1" dirty="0"/>
              <a:t>Anaconda and </a:t>
            </a:r>
            <a:r>
              <a:rPr lang="en-US" b="1" dirty="0" err="1"/>
              <a:t>conda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63097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45F6E-FA06-3749-9C52-4600BD19E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 anchor="t"/>
          <a:lstStyle/>
          <a:p>
            <a:r>
              <a:rPr lang="en-US" b="1" dirty="0"/>
              <a:t>Tutorial structure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B2B4E9F-E01A-8840-987B-ED91F401FA88}"/>
              </a:ext>
            </a:extLst>
          </p:cNvPr>
          <p:cNvSpPr txBox="1">
            <a:spLocks/>
          </p:cNvSpPr>
          <p:nvPr/>
        </p:nvSpPr>
        <p:spPr>
          <a:xfrm>
            <a:off x="838200" y="1325563"/>
            <a:ext cx="10515600" cy="485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Week 1 (Feb. 28 2018)</a:t>
            </a:r>
            <a:endParaRPr lang="en-US" dirty="0"/>
          </a:p>
          <a:p>
            <a:pPr lvl="1"/>
            <a:r>
              <a:rPr lang="en-US" dirty="0"/>
              <a:t>Install Python via Anaconda</a:t>
            </a:r>
          </a:p>
          <a:p>
            <a:pPr lvl="1"/>
            <a:r>
              <a:rPr lang="en-US" dirty="0" err="1"/>
              <a:t>Jupyter</a:t>
            </a:r>
            <a:r>
              <a:rPr lang="en-US" dirty="0"/>
              <a:t> Notebook introduction</a:t>
            </a:r>
          </a:p>
          <a:p>
            <a:pPr lvl="1"/>
            <a:r>
              <a:rPr lang="en-US" dirty="0"/>
              <a:t>git/</a:t>
            </a:r>
            <a:r>
              <a:rPr lang="en-US" dirty="0" err="1"/>
              <a:t>github</a:t>
            </a:r>
            <a:r>
              <a:rPr lang="en-US" dirty="0"/>
              <a:t> and </a:t>
            </a:r>
            <a:r>
              <a:rPr lang="en-US" dirty="0" err="1"/>
              <a:t>conda</a:t>
            </a:r>
            <a:r>
              <a:rPr lang="en-US" dirty="0"/>
              <a:t> environments</a:t>
            </a:r>
          </a:p>
          <a:p>
            <a:r>
              <a:rPr lang="en-US" b="1" dirty="0"/>
              <a:t>Week 2 (Mar. 7 2018)</a:t>
            </a:r>
            <a:endParaRPr lang="en-US" dirty="0"/>
          </a:p>
          <a:p>
            <a:pPr lvl="1"/>
            <a:r>
              <a:rPr lang="en-US" dirty="0"/>
              <a:t>Python basics</a:t>
            </a:r>
          </a:p>
          <a:p>
            <a:pPr lvl="1"/>
            <a:r>
              <a:rPr lang="en-US" dirty="0"/>
              <a:t>More on git/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6896B19-1679-4F4D-AB1F-515CC08B4550}"/>
              </a:ext>
            </a:extLst>
          </p:cNvPr>
          <p:cNvSpPr txBox="1">
            <a:spLocks/>
          </p:cNvSpPr>
          <p:nvPr/>
        </p:nvSpPr>
        <p:spPr>
          <a:xfrm>
            <a:off x="6172200" y="1325563"/>
            <a:ext cx="5181600" cy="485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5230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45F6E-FA06-3749-9C52-4600BD19E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 anchor="t"/>
          <a:lstStyle/>
          <a:p>
            <a:r>
              <a:rPr lang="en-US" b="1" dirty="0" err="1"/>
              <a:t>IPython</a:t>
            </a:r>
            <a:r>
              <a:rPr lang="en-US" b="1" dirty="0"/>
              <a:t> and </a:t>
            </a:r>
            <a:r>
              <a:rPr lang="en-US" b="1" dirty="0" err="1"/>
              <a:t>Jupyter</a:t>
            </a:r>
            <a:r>
              <a:rPr lang="en-US" b="1" dirty="0"/>
              <a:t> Notebook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B2B4E9F-E01A-8840-987B-ED91F401FA88}"/>
              </a:ext>
            </a:extLst>
          </p:cNvPr>
          <p:cNvSpPr txBox="1">
            <a:spLocks/>
          </p:cNvSpPr>
          <p:nvPr/>
        </p:nvSpPr>
        <p:spPr>
          <a:xfrm>
            <a:off x="838200" y="1325563"/>
            <a:ext cx="5181600" cy="485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tabLst>
                <a:tab pos="3135313" algn="l"/>
              </a:tabLst>
            </a:pPr>
            <a:r>
              <a:rPr lang="en-US" dirty="0" err="1">
                <a:solidFill>
                  <a:srgbClr val="C00000"/>
                </a:solidFill>
              </a:rPr>
              <a:t>IPython</a:t>
            </a:r>
            <a:r>
              <a:rPr lang="en-US" dirty="0">
                <a:solidFill>
                  <a:srgbClr val="C00000"/>
                </a:solidFill>
              </a:rPr>
              <a:t> = Interactive Python</a:t>
            </a:r>
          </a:p>
          <a:p>
            <a:pPr marL="0" indent="0">
              <a:buNone/>
              <a:tabLst>
                <a:tab pos="3135313" algn="l"/>
              </a:tabLst>
            </a:pPr>
            <a:endParaRPr lang="en-US" dirty="0"/>
          </a:p>
          <a:p>
            <a:pPr marL="0" indent="0">
              <a:buNone/>
              <a:tabLst>
                <a:tab pos="3135313" algn="l"/>
              </a:tabLst>
            </a:pPr>
            <a:r>
              <a:rPr lang="en-US" dirty="0"/>
              <a:t>• Command line interface for interactive computing, useful for troubleshooting code</a:t>
            </a:r>
          </a:p>
          <a:p>
            <a:pPr marL="0" indent="0">
              <a:buNone/>
              <a:tabLst>
                <a:tab pos="3135313" algn="l"/>
              </a:tabLst>
            </a:pPr>
            <a:r>
              <a:rPr lang="en-US" dirty="0"/>
              <a:t>• Used to have a “notebook” option</a:t>
            </a:r>
          </a:p>
          <a:p>
            <a:pPr marL="0" indent="0">
              <a:buNone/>
              <a:tabLst>
                <a:tab pos="3135313" algn="l"/>
              </a:tabLst>
            </a:pPr>
            <a:r>
              <a:rPr lang="en-US" dirty="0"/>
              <a:t>• </a:t>
            </a:r>
            <a:r>
              <a:rPr lang="en-US" dirty="0" err="1">
                <a:solidFill>
                  <a:srgbClr val="C00000"/>
                </a:solidFill>
                <a:latin typeface="Courier" pitchFamily="2" charset="0"/>
              </a:rPr>
              <a:t>ipython</a:t>
            </a:r>
            <a:r>
              <a:rPr lang="en-US" dirty="0"/>
              <a:t> at the command line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6896B19-1679-4F4D-AB1F-515CC08B4550}"/>
              </a:ext>
            </a:extLst>
          </p:cNvPr>
          <p:cNvSpPr txBox="1">
            <a:spLocks/>
          </p:cNvSpPr>
          <p:nvPr/>
        </p:nvSpPr>
        <p:spPr>
          <a:xfrm>
            <a:off x="6172200" y="1325563"/>
            <a:ext cx="5181600" cy="485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>
                <a:solidFill>
                  <a:srgbClr val="C00000"/>
                </a:solidFill>
              </a:rPr>
              <a:t>Jupyter</a:t>
            </a:r>
            <a:r>
              <a:rPr lang="en-US" dirty="0">
                <a:solidFill>
                  <a:srgbClr val="C00000"/>
                </a:solidFill>
              </a:rPr>
              <a:t> Notebook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• What </a:t>
            </a:r>
            <a:r>
              <a:rPr lang="en-US" dirty="0" err="1"/>
              <a:t>IPython</a:t>
            </a:r>
            <a:r>
              <a:rPr lang="en-US" dirty="0"/>
              <a:t> Notebook is </a:t>
            </a:r>
            <a:r>
              <a:rPr lang="en-US" i="1" dirty="0"/>
              <a:t>now</a:t>
            </a:r>
            <a:r>
              <a:rPr lang="en-US" dirty="0"/>
              <a:t> called</a:t>
            </a:r>
          </a:p>
          <a:p>
            <a:pPr marL="0" indent="0">
              <a:buNone/>
            </a:pPr>
            <a:r>
              <a:rPr lang="en-US" dirty="0"/>
              <a:t>• Interactive computing docs (.</a:t>
            </a:r>
            <a:r>
              <a:rPr lang="en-US" dirty="0" err="1"/>
              <a:t>ipynb</a:t>
            </a:r>
            <a:r>
              <a:rPr lang="en-US" dirty="0"/>
              <a:t> files) run via web browser</a:t>
            </a:r>
          </a:p>
          <a:p>
            <a:pPr marL="0" indent="0">
              <a:buNone/>
            </a:pPr>
            <a:r>
              <a:rPr lang="en-US" dirty="0"/>
              <a:t>• Can be used for other languages, not just Python…</a:t>
            </a:r>
          </a:p>
          <a:p>
            <a:pPr marL="0" indent="0">
              <a:buNone/>
            </a:pPr>
            <a:r>
              <a:rPr lang="en-US" dirty="0"/>
              <a:t>• </a:t>
            </a:r>
            <a:r>
              <a:rPr lang="en-US" dirty="0" err="1">
                <a:solidFill>
                  <a:srgbClr val="C00000"/>
                </a:solidFill>
                <a:latin typeface="Courier" pitchFamily="2" charset="0"/>
              </a:rPr>
              <a:t>jupyter</a:t>
            </a:r>
            <a:r>
              <a:rPr lang="en-US" dirty="0">
                <a:solidFill>
                  <a:srgbClr val="C00000"/>
                </a:solidFill>
                <a:latin typeface="Courier" pitchFamily="2" charset="0"/>
              </a:rPr>
              <a:t> notebook</a:t>
            </a:r>
            <a:r>
              <a:rPr lang="en-US" dirty="0"/>
              <a:t> at the command line</a:t>
            </a:r>
          </a:p>
        </p:txBody>
      </p:sp>
    </p:spTree>
    <p:extLst>
      <p:ext uri="{BB962C8B-B14F-4D97-AF65-F5344CB8AC3E}">
        <p14:creationId xmlns:p14="http://schemas.microsoft.com/office/powerpoint/2010/main" val="36090602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45F6E-FA06-3749-9C52-4600BD19E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 anchor="t"/>
          <a:lstStyle/>
          <a:p>
            <a:r>
              <a:rPr lang="en-US" b="1" dirty="0" err="1"/>
              <a:t>Jupyter</a:t>
            </a:r>
            <a:r>
              <a:rPr lang="en-US" b="1" dirty="0"/>
              <a:t> Notebook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B2B4E9F-E01A-8840-987B-ED91F401FA88}"/>
              </a:ext>
            </a:extLst>
          </p:cNvPr>
          <p:cNvSpPr txBox="1">
            <a:spLocks/>
          </p:cNvSpPr>
          <p:nvPr/>
        </p:nvSpPr>
        <p:spPr>
          <a:xfrm>
            <a:off x="838200" y="1325563"/>
            <a:ext cx="10515600" cy="485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tabLst>
                <a:tab pos="3135313" algn="l"/>
              </a:tabLst>
            </a:pPr>
            <a:r>
              <a:rPr lang="en-US" dirty="0"/>
              <a:t>Navigate to the folder for this week’s class materials,                       where </a:t>
            </a:r>
            <a:r>
              <a:rPr lang="en-US" dirty="0" err="1"/>
              <a:t>jupyter-intro.ipynb</a:t>
            </a:r>
            <a:r>
              <a:rPr lang="en-US" dirty="0"/>
              <a:t> is located</a:t>
            </a:r>
          </a:p>
          <a:p>
            <a:pPr marL="0" indent="0">
              <a:buNone/>
              <a:tabLst>
                <a:tab pos="3135313" algn="l"/>
              </a:tabLst>
            </a:pPr>
            <a:endParaRPr lang="en-US" dirty="0"/>
          </a:p>
          <a:p>
            <a:pPr marL="0" indent="0">
              <a:buNone/>
              <a:tabLst>
                <a:tab pos="3135313" algn="l"/>
              </a:tabLst>
            </a:pPr>
            <a:r>
              <a:rPr lang="en-US" dirty="0"/>
              <a:t>Assuming Anaconda was successfully installed, Open </a:t>
            </a:r>
            <a:r>
              <a:rPr lang="en-US" dirty="0" err="1"/>
              <a:t>Jupyter</a:t>
            </a:r>
            <a:r>
              <a:rPr lang="en-US" dirty="0"/>
              <a:t> Notebook by typing:</a:t>
            </a:r>
          </a:p>
          <a:p>
            <a:pPr marL="0" indent="0">
              <a:buNone/>
              <a:tabLst>
                <a:tab pos="3135313" algn="l"/>
              </a:tabLst>
            </a:pP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jupyter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 notebook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6896B19-1679-4F4D-AB1F-515CC08B4550}"/>
              </a:ext>
            </a:extLst>
          </p:cNvPr>
          <p:cNvSpPr txBox="1">
            <a:spLocks/>
          </p:cNvSpPr>
          <p:nvPr/>
        </p:nvSpPr>
        <p:spPr>
          <a:xfrm>
            <a:off x="6172200" y="1325563"/>
            <a:ext cx="5181600" cy="485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271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DDFA4-DC58-A648-987C-CF9E0A7C9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851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• Download week 1 materials</a:t>
            </a:r>
          </a:p>
          <a:p>
            <a:pPr marL="0" indent="0">
              <a:buNone/>
            </a:pPr>
            <a:r>
              <a:rPr lang="en-US" dirty="0"/>
              <a:t>• Download/install Python via Anaconda (or </a:t>
            </a:r>
            <a:r>
              <a:rPr lang="en-US" dirty="0" err="1"/>
              <a:t>Miniconda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• Python’s history</a:t>
            </a:r>
          </a:p>
          <a:p>
            <a:pPr marL="0" indent="0">
              <a:buNone/>
            </a:pPr>
            <a:r>
              <a:rPr lang="en-US" dirty="0"/>
              <a:t>• Python’s structure</a:t>
            </a:r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dirty="0" err="1"/>
              <a:t>IPython</a:t>
            </a:r>
            <a:r>
              <a:rPr lang="en-US" dirty="0"/>
              <a:t> and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2F56B34-5293-014B-BBB9-60EB3E853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 anchor="t"/>
          <a:lstStyle/>
          <a:p>
            <a:r>
              <a:rPr lang="en-US" b="1" dirty="0"/>
              <a:t>Today</a:t>
            </a:r>
          </a:p>
        </p:txBody>
      </p:sp>
    </p:spTree>
    <p:extLst>
      <p:ext uri="{BB962C8B-B14F-4D97-AF65-F5344CB8AC3E}">
        <p14:creationId xmlns:p14="http://schemas.microsoft.com/office/powerpoint/2010/main" val="1380077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DDFA4-DC58-A648-987C-CF9E0A7C9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851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Grab course materials from GitHub</a:t>
            </a:r>
          </a:p>
          <a:p>
            <a:pPr marL="0" indent="0">
              <a:buNone/>
            </a:pPr>
            <a:r>
              <a:rPr lang="en-US" i="1" dirty="0">
                <a:solidFill>
                  <a:srgbClr val="C00000"/>
                </a:solidFill>
              </a:rPr>
              <a:t>Recommended:  clone the repository using “</a:t>
            </a:r>
            <a:r>
              <a:rPr lang="en-US" i="1" dirty="0" err="1">
                <a:solidFill>
                  <a:srgbClr val="C00000"/>
                </a:solidFill>
              </a:rPr>
              <a:t>git</a:t>
            </a:r>
            <a:r>
              <a:rPr lang="en-US" i="1" dirty="0">
                <a:solidFill>
                  <a:srgbClr val="C00000"/>
                </a:solidFill>
              </a:rPr>
              <a:t> clone”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Open a terminal shell, cd into a directory where you’d like to keep contents from this tutorial, and enter the command below.  The repository will be downloaded into the folder </a:t>
            </a:r>
            <a:r>
              <a:rPr lang="en-US" b="1" dirty="0">
                <a:solidFill>
                  <a:srgbClr val="C00000"/>
                </a:solidFill>
              </a:rPr>
              <a:t>ESS-Python-Tutorial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git clone https://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github.com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/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bairdlangenbrunner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/ESS-Python-Tutorial</a:t>
            </a:r>
            <a:endParaRPr lang="en-US" sz="20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2F56B34-5293-014B-BBB9-60EB3E853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 anchor="t"/>
          <a:lstStyle/>
          <a:p>
            <a:r>
              <a:rPr lang="en-US" b="1" dirty="0"/>
              <a:t>Before we start… get this week’s material</a:t>
            </a:r>
          </a:p>
        </p:txBody>
      </p:sp>
    </p:spTree>
    <p:extLst>
      <p:ext uri="{BB962C8B-B14F-4D97-AF65-F5344CB8AC3E}">
        <p14:creationId xmlns:p14="http://schemas.microsoft.com/office/powerpoint/2010/main" val="3619159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DDFA4-DC58-A648-987C-CF9E0A7C9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85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Grab course materials from GitHub</a:t>
            </a:r>
          </a:p>
          <a:p>
            <a:pPr marL="0" indent="0">
              <a:buNone/>
            </a:pPr>
            <a:r>
              <a:rPr lang="en-US" i="1" dirty="0">
                <a:solidFill>
                  <a:srgbClr val="C00000"/>
                </a:solidFill>
              </a:rPr>
              <a:t>If you don’t have </a:t>
            </a:r>
            <a:r>
              <a:rPr lang="en-US" i="1" dirty="0" err="1">
                <a:solidFill>
                  <a:srgbClr val="C00000"/>
                </a:solidFill>
              </a:rPr>
              <a:t>git</a:t>
            </a:r>
            <a:r>
              <a:rPr lang="en-US" i="1" dirty="0">
                <a:solidFill>
                  <a:srgbClr val="C00000"/>
                </a:solidFill>
              </a:rPr>
              <a:t> on your computer…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Download/unzip the contents the GitHub repository directly at: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https://github.com/bairdlangenbrunner/ESS-Python-Tutorial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2F56B34-5293-014B-BBB9-60EB3E853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 anchor="t"/>
          <a:lstStyle/>
          <a:p>
            <a:r>
              <a:rPr lang="en-US" b="1" dirty="0"/>
              <a:t>Before we start… get this week’s material</a:t>
            </a:r>
          </a:p>
        </p:txBody>
      </p:sp>
    </p:spTree>
    <p:extLst>
      <p:ext uri="{BB962C8B-B14F-4D97-AF65-F5344CB8AC3E}">
        <p14:creationId xmlns:p14="http://schemas.microsoft.com/office/powerpoint/2010/main" val="3745262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DDFA4-DC58-A648-987C-CF9E0A7C9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851400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If you’re working on a personal laptop:</a:t>
            </a:r>
          </a:p>
          <a:p>
            <a:pPr marL="0" indent="0">
              <a:buNone/>
            </a:pPr>
            <a:endParaRPr lang="en-US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/>
              <a:t>Download Anaconda (recommended:  Python 3.7)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https://www.anaconda.com/download/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There’s also a “lightweight” version called </a:t>
            </a:r>
            <a:r>
              <a:rPr lang="en-US" dirty="0" err="1"/>
              <a:t>Miniconda</a:t>
            </a:r>
            <a:r>
              <a:rPr lang="en-US" dirty="0"/>
              <a:t>, if your computer is very short on memory (or internet is slow):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https://conda.io/miniconda.html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If you already have it, run the Anaconda installer on your machine (following default install settings)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2F56B34-5293-014B-BBB9-60EB3E853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 anchor="t"/>
          <a:lstStyle/>
          <a:p>
            <a:r>
              <a:rPr lang="en-US" b="1" dirty="0"/>
              <a:t>Before we start… download Anaconda</a:t>
            </a:r>
          </a:p>
        </p:txBody>
      </p:sp>
    </p:spTree>
    <p:extLst>
      <p:ext uri="{BB962C8B-B14F-4D97-AF65-F5344CB8AC3E}">
        <p14:creationId xmlns:p14="http://schemas.microsoft.com/office/powerpoint/2010/main" val="524429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DDFA4-DC58-A648-987C-CF9E0A7C9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85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If you’re working on a remote machine (e.g., </a:t>
            </a:r>
            <a:r>
              <a:rPr lang="en-US" b="1" dirty="0" err="1">
                <a:solidFill>
                  <a:srgbClr val="C00000"/>
                </a:solidFill>
              </a:rPr>
              <a:t>greenplanet</a:t>
            </a:r>
            <a:r>
              <a:rPr lang="en-US" b="1" dirty="0">
                <a:solidFill>
                  <a:srgbClr val="C00000"/>
                </a:solidFill>
              </a:rPr>
              <a:t>), download it remotely on the machine: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1.  </a:t>
            </a:r>
            <a:r>
              <a:rPr lang="en-US" dirty="0" err="1"/>
              <a:t>ssh</a:t>
            </a:r>
            <a:r>
              <a:rPr lang="en-US" dirty="0"/>
              <a:t> into the remote machine and cd into your home directory</a:t>
            </a:r>
          </a:p>
          <a:p>
            <a:pPr marL="0" indent="0">
              <a:buNone/>
            </a:pPr>
            <a:r>
              <a:rPr lang="en-US" dirty="0"/>
              <a:t>2.  </a:t>
            </a:r>
            <a:r>
              <a:rPr lang="en-US" dirty="0" err="1"/>
              <a:t>wget</a:t>
            </a:r>
            <a:r>
              <a:rPr lang="en-US" dirty="0"/>
              <a:t> the install file (Linux and Mac options below):</a:t>
            </a:r>
          </a:p>
          <a:p>
            <a:pPr marL="0" indent="0">
              <a:buNone/>
            </a:pPr>
            <a:r>
              <a:rPr lang="en-US" sz="1900" dirty="0" err="1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wget</a:t>
            </a:r>
            <a:r>
              <a:rPr lang="en-US" sz="1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 https://</a:t>
            </a:r>
            <a:r>
              <a:rPr lang="en-US" sz="1900" dirty="0" err="1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repo.anaconda.com</a:t>
            </a:r>
            <a:r>
              <a:rPr lang="en-US" sz="1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/archive/Anaconda3-5.3.1-MacOSX-x86_64.sh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 or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https://</a:t>
            </a:r>
            <a:r>
              <a:rPr lang="en-US" sz="1900" dirty="0" err="1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repo.anaconda.com</a:t>
            </a:r>
            <a:r>
              <a:rPr lang="en-US" sz="1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/archive/Anaconda3-5.3.1-Linux-x86_64.sh</a:t>
            </a:r>
          </a:p>
          <a:p>
            <a:pPr marL="0" indent="0">
              <a:buNone/>
            </a:pPr>
            <a:r>
              <a:rPr lang="en-US" dirty="0"/>
              <a:t>Run the </a:t>
            </a:r>
            <a:r>
              <a:rPr lang="en-US" dirty="0" err="1"/>
              <a:t>sh</a:t>
            </a:r>
            <a:r>
              <a:rPr lang="en-US" dirty="0"/>
              <a:t> file, go with the default settings:</a:t>
            </a:r>
          </a:p>
          <a:p>
            <a:pPr marL="9525" indent="0">
              <a:buNone/>
              <a:tabLst>
                <a:tab pos="341313" algn="l"/>
              </a:tabLst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bash Anaconda3-5.3.1-Linux-x86_64.sh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2F56B34-5293-014B-BBB9-60EB3E853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 anchor="t"/>
          <a:lstStyle/>
          <a:p>
            <a:r>
              <a:rPr lang="en-US" b="1" dirty="0"/>
              <a:t>Before we start… download Anaconda</a:t>
            </a:r>
          </a:p>
        </p:txBody>
      </p:sp>
    </p:spTree>
    <p:extLst>
      <p:ext uri="{BB962C8B-B14F-4D97-AF65-F5344CB8AC3E}">
        <p14:creationId xmlns:p14="http://schemas.microsoft.com/office/powerpoint/2010/main" val="3826432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C2E3E4A-590E-7645-BCAB-B36051C25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5592" y="371959"/>
            <a:ext cx="3905916" cy="426526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0F02F-987A-E340-B2E4-236ED90FCC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25563"/>
            <a:ext cx="5181600" cy="48514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Conceived by Guido van Rossum in the late 1980s</a:t>
            </a:r>
          </a:p>
          <a:p>
            <a:pPr lvl="1"/>
            <a:r>
              <a:rPr lang="en-US" dirty="0"/>
              <a:t>Dutch programmer who was bored during the 1989 Christmas holiday</a:t>
            </a:r>
          </a:p>
          <a:p>
            <a:pPr lvl="1"/>
            <a:r>
              <a:rPr lang="en-US" dirty="0"/>
              <a:t>Currently works at Dropbox (50% time on Python)</a:t>
            </a:r>
          </a:p>
          <a:p>
            <a:r>
              <a:rPr lang="en-US" dirty="0"/>
              <a:t>Wanted language that would “bridge the gap between C and the shell”</a:t>
            </a:r>
          </a:p>
          <a:p>
            <a:r>
              <a:rPr lang="en-US" dirty="0"/>
              <a:t>Name comes from Monty Python’s Flying Circus</a:t>
            </a:r>
          </a:p>
          <a:p>
            <a:r>
              <a:rPr lang="en-US" dirty="0"/>
              <a:t>Van Rossum is referred to as the BDFL:  Benevolent Dictator for Life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D6075C-5B80-C143-AF74-D89A7BD8A7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1508" y="2642246"/>
            <a:ext cx="2332864" cy="349929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73FDEEA8-AABB-BE40-8829-709C66759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 anchor="t"/>
          <a:lstStyle/>
          <a:p>
            <a:r>
              <a:rPr lang="en-US" b="1" dirty="0"/>
              <a:t>History of Python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4E7AA04-9ACD-3246-B0BF-B7D67E6696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986292"/>
            <a:ext cx="3130240" cy="105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932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9589C34-523E-F64F-BECD-AA74712730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25563"/>
            <a:ext cx="5181600" cy="485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Official development happens via “Python Enhancement Proposals,” or </a:t>
            </a: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PEPs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New features/implementations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Guidelines, info, and recommendations for Python community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Meta-PEPs on development at large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D4A85-E443-EB46-BA96-383BEC9078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25563"/>
            <a:ext cx="5181600" cy="485140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PEP 20:</a:t>
            </a:r>
            <a:r>
              <a:rPr lang="en-US" dirty="0"/>
              <a:t>  The “Zen of Python,” by Tim Peters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20 guiding design principles</a:t>
            </a:r>
          </a:p>
          <a:p>
            <a:r>
              <a:rPr lang="en-US" dirty="0"/>
              <a:t>Only 19 were written down…(?)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python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&gt;&gt;&gt; import this</a:t>
            </a:r>
          </a:p>
          <a:p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4CDFC8C-DBEF-5742-B03D-D25E5EBF0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 anchor="t"/>
          <a:lstStyle/>
          <a:p>
            <a:r>
              <a:rPr lang="en-US" b="1" dirty="0"/>
              <a:t>History of Python</a:t>
            </a:r>
          </a:p>
        </p:txBody>
      </p:sp>
    </p:spTree>
    <p:extLst>
      <p:ext uri="{BB962C8B-B14F-4D97-AF65-F5344CB8AC3E}">
        <p14:creationId xmlns:p14="http://schemas.microsoft.com/office/powerpoint/2010/main" val="2608985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1496</TotalTime>
  <Words>1374</Words>
  <Application>Microsoft Macintosh PowerPoint</Application>
  <PresentationFormat>Widescreen</PresentationFormat>
  <Paragraphs>176</Paragraphs>
  <Slides>21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Courier</vt:lpstr>
      <vt:lpstr>Wingdings</vt:lpstr>
      <vt:lpstr>Office Theme</vt:lpstr>
      <vt:lpstr>Python tutorial week 1: Anaconda + Jupyter Notebook</vt:lpstr>
      <vt:lpstr>Tutorial structure</vt:lpstr>
      <vt:lpstr>Today</vt:lpstr>
      <vt:lpstr>Before we start… get this week’s material</vt:lpstr>
      <vt:lpstr>Before we start… get this week’s material</vt:lpstr>
      <vt:lpstr>Before we start… download Anaconda</vt:lpstr>
      <vt:lpstr>Before we start… download Anaconda</vt:lpstr>
      <vt:lpstr>History of Python</vt:lpstr>
      <vt:lpstr>History of Python</vt:lpstr>
      <vt:lpstr>History of Python</vt:lpstr>
      <vt:lpstr>PowerPoint Presentation</vt:lpstr>
      <vt:lpstr>Python structure (compared to MATLAB)</vt:lpstr>
      <vt:lpstr>Python structure</vt:lpstr>
      <vt:lpstr>Anaconda and conda</vt:lpstr>
      <vt:lpstr>Anaconda and conda</vt:lpstr>
      <vt:lpstr>conda environments</vt:lpstr>
      <vt:lpstr>conda environments</vt:lpstr>
      <vt:lpstr>Anaconda and conda</vt:lpstr>
      <vt:lpstr>Anaconda and conda</vt:lpstr>
      <vt:lpstr>IPython and Jupyter Notebook</vt:lpstr>
      <vt:lpstr>Jupyter Notebook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Baird</dc:creator>
  <cp:lastModifiedBy>Baird</cp:lastModifiedBy>
  <cp:revision>89</cp:revision>
  <cp:lastPrinted>2018-02-28T20:48:50Z</cp:lastPrinted>
  <dcterms:created xsi:type="dcterms:W3CDTF">2018-02-22T22:10:25Z</dcterms:created>
  <dcterms:modified xsi:type="dcterms:W3CDTF">2018-11-26T04:23:53Z</dcterms:modified>
</cp:coreProperties>
</file>