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3" r:id="rId4"/>
    <p:sldId id="275" r:id="rId5"/>
    <p:sldId id="264" r:id="rId6"/>
    <p:sldId id="259" r:id="rId7"/>
    <p:sldId id="274" r:id="rId8"/>
    <p:sldId id="257" r:id="rId9"/>
    <p:sldId id="258" r:id="rId10"/>
    <p:sldId id="260" r:id="rId11"/>
    <p:sldId id="262" r:id="rId12"/>
    <p:sldId id="261" r:id="rId13"/>
    <p:sldId id="266" r:id="rId14"/>
    <p:sldId id="267" r:id="rId15"/>
    <p:sldId id="270" r:id="rId16"/>
    <p:sldId id="268" r:id="rId17"/>
    <p:sldId id="271" r:id="rId18"/>
    <p:sldId id="277" r:id="rId19"/>
    <p:sldId id="272" r:id="rId20"/>
    <p:sldId id="26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5"/>
    <p:restoredTop sz="94650"/>
  </p:normalViewPr>
  <p:slideViewPr>
    <p:cSldViewPr snapToGrid="0" snapToObjects="1" showGuides="1">
      <p:cViewPr varScale="1">
        <p:scale>
          <a:sx n="102" d="100"/>
          <a:sy n="102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D359-46EA-7E4C-9352-CDBE6B55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115BE-AA45-064A-BCEF-588533283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AD52-AA92-EF4F-8ED4-AEFA6C5E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0CC8-A60A-C940-B416-DA4049B6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947B-BA59-494E-840A-0C719D5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9B9-5285-E342-987C-48225B3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48F8-F501-4C44-A7AB-2B8B8B22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124C-E860-424A-A8AF-F4DD454D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DC7F-D053-6241-AB43-A2E844DE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2A4E-F489-FE47-82C5-6A87A77E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58F4C-8736-C040-AA8E-A67BB5301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F47B-AFA2-5C4A-BC95-3BEBFCBF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FA3E-3620-1D42-98F9-24836D8F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8C76-8164-5840-B54A-6D0FA1A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31AB-2D5E-C94F-907F-112E6EC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34CE-6F7B-A647-9883-D0E9AB55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C9C0-0851-4C4A-950E-EF1915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63CA-CB7E-3940-A204-0CCB6CC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467-164D-A841-9066-985C1FD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9679-8D99-E647-A874-C20B0A42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52CB-FE50-5248-BC8D-84DA4F22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C6B4F-0E9A-6143-9059-5D3BF205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AC09-52DD-2741-9CA0-2A9C1DAE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522A-0C3E-0648-A95F-45AE7B3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0D14-61EC-4743-AE53-75A51F3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AE0-7997-CB41-871A-E50F2D0D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515A-6DB0-DD42-BC24-20BABE841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73AF-79D5-844B-8EC8-D089822B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D1CE8-DBD2-D042-95C8-51C03CF0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999B-289D-A64A-B960-D472A8AC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E8D3-7A38-DA46-9606-3544EA0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127-F128-2D4C-A3FB-361152E5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A2ACC-EEF8-A449-B218-23BCBB70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FEDFA-AA79-BF40-864B-1A8ABCD4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E8D8-61B2-4448-91EC-CE151AF62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7AC1B-6EAA-CF4F-A7B0-39E3AFC3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439A1-5D82-C842-A4FB-3B43A101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C58E5-1219-E04D-863A-2DEB201F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98E6D-8C48-6F4D-AF67-961392F6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A69C-50C1-2D48-9EEE-45BDAEC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6BBA4-7D06-C049-915E-1411A94D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E518B-80BA-4B43-81EA-E0D8586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77CA-9390-0343-BACA-72C3005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559E-7DA9-9B40-B993-22B789B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F5D0-4938-AA45-B234-9BB2F414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BE46-B97E-A441-92D6-0BD673E6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83A-55E5-5E4B-948E-C2F200AF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3370-6376-C845-8ACB-2F3EE179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7A2E-C285-F843-95E9-8DDD682B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74EA-7B70-A342-B0E5-FCB5641C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DE5D0-03B2-E742-9CE8-8389C41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6780-CAC9-1047-B140-E5510979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7CF-DE24-9E4F-91B4-3CDFA9B4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18EAE-3B07-794B-92F4-C93A317E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21ADA-F991-4F4C-857E-3FF74A59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3F504-6924-2C4C-942C-C90AD3E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CBC2-E373-E442-9491-0FC0C3D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4BAD-2AAD-0949-AC7E-8089B76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783E-3900-FE47-A3C0-5697C1E3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738D-BB53-8547-A388-45C5913D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EC81-EB05-C64E-BD38-3E6840B07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9910-8723-4C4D-BBD9-2CD5702C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D704-3ECE-E84A-9DE6-FA69908E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docs.scipy.org/doc/numpy-dev/user/numpy-for-matlab-us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getting-started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rdlangenbrunner/ESS-Python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009B-54B1-304E-AB34-6193B5DD9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/>
              <a:t>tutorial week 1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Anaconda +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BDD4-6A51-AA41-89F4-0570ADA76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November 26, 2018</a:t>
            </a:r>
          </a:p>
        </p:txBody>
      </p:sp>
    </p:spTree>
    <p:extLst>
      <p:ext uri="{BB962C8B-B14F-4D97-AF65-F5344CB8AC3E}">
        <p14:creationId xmlns:p14="http://schemas.microsoft.com/office/powerpoint/2010/main" val="3973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PEP 8:</a:t>
            </a:r>
            <a:r>
              <a:rPr lang="en-US" dirty="0"/>
              <a:t>  Style guide for Python code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https://www.python.org/dev/peps/pep-0008/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Stylized website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https://pep8.org/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High-level take-home points:</a:t>
            </a:r>
          </a:p>
          <a:p>
            <a:r>
              <a:rPr lang="en-US" dirty="0"/>
              <a:t>Indentation matters in Python (4 spaces preferred, not tabs)</a:t>
            </a:r>
          </a:p>
          <a:p>
            <a:r>
              <a:rPr lang="en-US" dirty="0"/>
              <a:t>Code should be 79 characters in width, then use continuation character: \</a:t>
            </a:r>
          </a:p>
          <a:p>
            <a:r>
              <a:rPr lang="en-US" dirty="0"/>
              <a:t>Use spaces for clarity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 = 5</a:t>
            </a:r>
            <a:r>
              <a:rPr lang="en-US" dirty="0"/>
              <a:t>, not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a=5</a:t>
            </a:r>
            <a:r>
              <a:rPr lang="en-US" dirty="0"/>
              <a:t>).</a:t>
            </a:r>
          </a:p>
          <a:p>
            <a:r>
              <a:rPr lang="en-US" dirty="0"/>
              <a:t>But rules should be broken if it’s a matter of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2DB29-4B2A-8C40-9081-23E31CCE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016" y="0"/>
            <a:ext cx="3727984" cy="4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4F92C7-A5A3-F44A-A833-E8C1EA3D531B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1</a:t>
            </a:r>
          </a:p>
          <a:p>
            <a:r>
              <a:rPr lang="en-US" dirty="0"/>
              <a:t>Python 2 – released 2000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Sunset date:  was 2015, now 2020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Python 2.7 is considered “legacy”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Still used, though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e.g., UVCDAT)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print a</a:t>
            </a:r>
          </a:p>
          <a:p>
            <a:r>
              <a:rPr lang="en-US" dirty="0"/>
              <a:t>Python 3 – released 2008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Major overhaul to language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Most changes are behind the scenes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889BDA-F18A-E94A-913F-BF44BBE4CE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History of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026ED-1E55-4142-8F09-038DEB4C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91" y="0"/>
            <a:ext cx="3740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Python structure (compared to MATLAB)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79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for MATLAB users (from </a:t>
            </a:r>
            <a:r>
              <a:rPr lang="en-US" dirty="0" err="1"/>
              <a:t>python.org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https://docs.scipy.org/doc/numpy-dev/user/numpy-for-matlab-users.html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B323B-E207-074F-8023-06D0F87A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47" y="2496050"/>
            <a:ext cx="7776705" cy="3791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772FF1-C026-2E47-A70E-67CCC42CB6C4}"/>
              </a:ext>
            </a:extLst>
          </p:cNvPr>
          <p:cNvSpPr/>
          <p:nvPr/>
        </p:nvSpPr>
        <p:spPr>
          <a:xfrm>
            <a:off x="7738096" y="6488668"/>
            <a:ext cx="449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www.pyzo.org</a:t>
            </a:r>
            <a:r>
              <a:rPr lang="en-US" dirty="0"/>
              <a:t>/</a:t>
            </a:r>
            <a:r>
              <a:rPr lang="en-US" dirty="0" err="1"/>
              <a:t>python_vs_matlab.html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Python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B323B-E207-074F-8023-06D0F87AD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673743" y="1325563"/>
            <a:ext cx="4975794" cy="4851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2A43A7-D234-9642-929B-D73A20DF5873}"/>
              </a:ext>
            </a:extLst>
          </p:cNvPr>
          <p:cNvSpPr/>
          <p:nvPr/>
        </p:nvSpPr>
        <p:spPr>
          <a:xfrm>
            <a:off x="7699488" y="6488668"/>
            <a:ext cx="449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www.pyzo.org</a:t>
            </a:r>
            <a:r>
              <a:rPr lang="en-US" dirty="0"/>
              <a:t>/</a:t>
            </a:r>
            <a:r>
              <a:rPr lang="en-US" dirty="0" err="1"/>
              <a:t>python_vs_matlab.html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Python (lightweight, fast)</a:t>
            </a:r>
          </a:p>
          <a:p>
            <a:r>
              <a:rPr lang="en-US" dirty="0"/>
              <a:t>Numerical/scientific capabilities are imported as </a:t>
            </a:r>
            <a:r>
              <a:rPr lang="en-US" b="1" dirty="0">
                <a:solidFill>
                  <a:srgbClr val="C00000"/>
                </a:solidFill>
              </a:rPr>
              <a:t>modules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Most useful:  </a:t>
            </a:r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Scipy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Matplotlib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IDEs = integrated development environments (like the MATLAB GUI); PyCharm, Spyder, etc.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D1F178-D38D-AE47-8EB6-F4D185305DD1}"/>
              </a:ext>
            </a:extLst>
          </p:cNvPr>
          <p:cNvCxnSpPr>
            <a:cxnSpLocks/>
          </p:cNvCxnSpPr>
          <p:nvPr/>
        </p:nvCxnSpPr>
        <p:spPr>
          <a:xfrm>
            <a:off x="5656881" y="1596325"/>
            <a:ext cx="1224366" cy="10693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067E2-303A-0F43-8924-69ABEAF6A141}"/>
              </a:ext>
            </a:extLst>
          </p:cNvPr>
          <p:cNvCxnSpPr>
            <a:cxnSpLocks/>
          </p:cNvCxnSpPr>
          <p:nvPr/>
        </p:nvCxnSpPr>
        <p:spPr>
          <a:xfrm>
            <a:off x="5240012" y="3021445"/>
            <a:ext cx="1726475" cy="150793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7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Anaconda is a free Python distribution that comes with </a:t>
            </a:r>
            <a:r>
              <a:rPr lang="en-US" b="1" dirty="0" err="1">
                <a:solidFill>
                  <a:srgbClr val="C00000"/>
                </a:solidFill>
              </a:rPr>
              <a:t>conda</a:t>
            </a:r>
            <a:r>
              <a:rPr lang="en-US" dirty="0"/>
              <a:t>, a package manager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r>
              <a:rPr lang="en-US" dirty="0"/>
              <a:t>Lets you install packages and will check dependencies/versions, keeping [almost] everything up-to-date</a:t>
            </a:r>
          </a:p>
          <a:p>
            <a:r>
              <a:rPr lang="en-US" dirty="0"/>
              <a:t>Also allows for different </a:t>
            </a:r>
            <a:r>
              <a:rPr lang="en-US" b="1" dirty="0">
                <a:solidFill>
                  <a:srgbClr val="C00000"/>
                </a:solidFill>
              </a:rPr>
              <a:t>environments</a:t>
            </a:r>
            <a:r>
              <a:rPr lang="en-US" dirty="0"/>
              <a:t>, so you can have working, parallel builds of Python 2.7 </a:t>
            </a:r>
            <a:r>
              <a:rPr lang="en-US" b="1" dirty="0"/>
              <a:t>and </a:t>
            </a:r>
            <a:r>
              <a:rPr lang="en-US" dirty="0"/>
              <a:t>3.7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Comes with a ton of libraries (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etc.) preinstalled, so most of the work is already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</a:t>
            </a:r>
            <a:r>
              <a:rPr lang="en-US" b="1" dirty="0">
                <a:solidFill>
                  <a:srgbClr val="C00000"/>
                </a:solidFill>
              </a:rPr>
              <a:t> Worth reading:</a:t>
            </a:r>
            <a:r>
              <a:rPr lang="en-US" dirty="0">
                <a:solidFill>
                  <a:srgbClr val="C00000"/>
                </a:solidFill>
              </a:rPr>
              <a:t>  30-minute “getting started with </a:t>
            </a:r>
            <a:r>
              <a:rPr lang="en-US" dirty="0" err="1">
                <a:solidFill>
                  <a:srgbClr val="C00000"/>
                </a:solidFill>
              </a:rPr>
              <a:t>conda</a:t>
            </a:r>
            <a:r>
              <a:rPr lang="en-US" dirty="0">
                <a:solidFill>
                  <a:srgbClr val="C00000"/>
                </a:solidFill>
              </a:rPr>
              <a:t>” tutorial at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2"/>
              </a:rPr>
              <a:t>https://conda.io/docs/user-guide/getting-started.html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</a:t>
            </a:r>
            <a:r>
              <a:rPr lang="en-US" b="1" dirty="0">
                <a:solidFill>
                  <a:srgbClr val="C00000"/>
                </a:solidFill>
              </a:rPr>
              <a:t> See also:  </a:t>
            </a:r>
            <a:r>
              <a:rPr lang="en-US" dirty="0" err="1">
                <a:solidFill>
                  <a:srgbClr val="C00000"/>
                </a:solidFill>
              </a:rPr>
              <a:t>conda-cheatsheet.pdf</a:t>
            </a:r>
            <a:r>
              <a:rPr lang="en-US" dirty="0">
                <a:solidFill>
                  <a:srgbClr val="C00000"/>
                </a:solidFill>
              </a:rPr>
              <a:t> in the week1 directory</a:t>
            </a:r>
          </a:p>
        </p:txBody>
      </p:sp>
    </p:spTree>
    <p:extLst>
      <p:ext uri="{BB962C8B-B14F-4D97-AF65-F5344CB8AC3E}">
        <p14:creationId xmlns:p14="http://schemas.microsoft.com/office/powerpoint/2010/main" val="238955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Once you install an Anaconda Python distribution, check if it’s working by typing python in a terminal shell: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python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Something like this should be returned: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Python 3.6.4 |Anaconda custom (64-bit)| (default, Jan 16 2018, 12:04:33)[GCC 4.2.1 Compatible Clang 4.0.1 (tags/RELEASE_401/final)] on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darwinType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"help", "copyright", "credits" or "license" for more information.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&gt;&gt;&gt; 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100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info --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environments: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base                  *  /Users/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/anaconda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py27    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/py27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conda</a:t>
            </a:r>
            <a:r>
              <a:rPr lang="en-US" b="1" dirty="0"/>
              <a:t>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498E-1D06-5440-B4F2-00D514177195}"/>
              </a:ext>
            </a:extLst>
          </p:cNvPr>
          <p:cNvSpPr txBox="1"/>
          <p:nvPr/>
        </p:nvSpPr>
        <p:spPr>
          <a:xfrm>
            <a:off x="8511151" y="1047630"/>
            <a:ext cx="228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base = default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* = active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42710F-ED2F-464C-A2BE-759D2C8FEA15}"/>
              </a:ext>
            </a:extLst>
          </p:cNvPr>
          <p:cNvCxnSpPr>
            <a:cxnSpLocks/>
          </p:cNvCxnSpPr>
          <p:nvPr/>
        </p:nvCxnSpPr>
        <p:spPr>
          <a:xfrm flipH="1">
            <a:off x="5098942" y="1325563"/>
            <a:ext cx="3270144" cy="103017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0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info --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environments: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                  *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nco_stable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nco_stable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py27    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/py27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conda</a:t>
            </a:r>
            <a:r>
              <a:rPr lang="en-US" b="1" dirty="0"/>
              <a:t> environments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F4BA1-7D42-6141-B961-6E7B9F395164}"/>
              </a:ext>
            </a:extLst>
          </p:cNvPr>
          <p:cNvSpPr txBox="1"/>
          <p:nvPr/>
        </p:nvSpPr>
        <p:spPr>
          <a:xfrm>
            <a:off x="6096000" y="494566"/>
            <a:ext cx="570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use another installed environment, type: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source activate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42710F-ED2F-464C-A2BE-759D2C8FEA15}"/>
              </a:ext>
            </a:extLst>
          </p:cNvPr>
          <p:cNvCxnSpPr>
            <a:cxnSpLocks/>
          </p:cNvCxnSpPr>
          <p:nvPr/>
        </p:nvCxnSpPr>
        <p:spPr>
          <a:xfrm flipH="1">
            <a:off x="2743200" y="1325563"/>
            <a:ext cx="5625886" cy="28899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8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To list all the Python libraries installed by the active Anaconda/</a:t>
            </a:r>
            <a:r>
              <a:rPr lang="en-US" dirty="0" err="1"/>
              <a:t>Miniconda</a:t>
            </a:r>
            <a:r>
              <a:rPr lang="en-US" dirty="0"/>
              <a:t> environment, type: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00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NOTE:  If you’re using Mac/Linux, Anaconda </a:t>
            </a:r>
            <a:r>
              <a:rPr lang="en-US" dirty="0" err="1"/>
              <a:t>supercedes</a:t>
            </a:r>
            <a:r>
              <a:rPr lang="en-US" dirty="0"/>
              <a:t> the default Python on your computer by adding a PATH to </a:t>
            </a:r>
            <a:r>
              <a:rPr lang="en-US" dirty="0" err="1"/>
              <a:t>bash_profile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pPr>
              <a:tabLst>
                <a:tab pos="3135313" algn="l"/>
              </a:tabLst>
            </a:pPr>
            <a:r>
              <a:rPr lang="en-US" dirty="0"/>
              <a:t>If you want to revert to the default Python on your machine, comment out the red line below in your </a:t>
            </a:r>
            <a:r>
              <a:rPr lang="en-US" dirty="0" err="1"/>
              <a:t>bash_profile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file</a:t>
            </a:r>
            <a:r>
              <a:rPr lang="en-US" dirty="0">
                <a:sym typeface="Wingdings" pitchFamily="2" charset="2"/>
              </a:rPr>
              <a:t> (Mac):</a:t>
            </a: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added by Anaconda 5.1.0 installer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export PATH="/Users/USER_NAME/anaconda/bin:$PATH"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309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Tutorial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Week 1 (Feb. 28 2018)</a:t>
            </a:r>
            <a:endParaRPr lang="en-US" dirty="0"/>
          </a:p>
          <a:p>
            <a:pPr lvl="1"/>
            <a:r>
              <a:rPr lang="en-US" dirty="0"/>
              <a:t>Install Python via 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introduction</a:t>
            </a:r>
          </a:p>
          <a:p>
            <a:pPr lvl="1"/>
            <a:r>
              <a:rPr lang="en-US" dirty="0"/>
              <a:t>git/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b="1" dirty="0"/>
              <a:t>Week 2 (Mar. 7 2018)</a:t>
            </a:r>
            <a:endParaRPr lang="en-US" dirty="0"/>
          </a:p>
          <a:p>
            <a:pPr lvl="1"/>
            <a:r>
              <a:rPr lang="en-US" dirty="0"/>
              <a:t>Python basics</a:t>
            </a:r>
          </a:p>
          <a:p>
            <a:pPr lvl="1"/>
            <a:r>
              <a:rPr lang="en-US" dirty="0"/>
              <a:t>More on git/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2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IPython</a:t>
            </a:r>
            <a:r>
              <a:rPr lang="en-US" b="1" dirty="0"/>
              <a:t> and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rgbClr val="C00000"/>
                </a:solidFill>
              </a:rPr>
              <a:t>IPython</a:t>
            </a:r>
            <a:r>
              <a:rPr lang="en-US" dirty="0">
                <a:solidFill>
                  <a:srgbClr val="C00000"/>
                </a:solidFill>
              </a:rPr>
              <a:t> = Interactive Python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Command line interface for interactive computing, useful for troubleshooting code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Used to have a “notebook” option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ipython</a:t>
            </a:r>
            <a:r>
              <a:rPr lang="en-US" dirty="0"/>
              <a:t> at the command 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Jupyter</a:t>
            </a:r>
            <a:r>
              <a:rPr lang="en-US" dirty="0">
                <a:solidFill>
                  <a:srgbClr val="C00000"/>
                </a:solidFill>
              </a:rPr>
              <a:t>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</a:t>
            </a:r>
            <a:r>
              <a:rPr lang="en-US" dirty="0" err="1"/>
              <a:t>IPython</a:t>
            </a:r>
            <a:r>
              <a:rPr lang="en-US" dirty="0"/>
              <a:t> Notebook is </a:t>
            </a:r>
            <a:r>
              <a:rPr lang="en-US" i="1" dirty="0"/>
              <a:t>now</a:t>
            </a:r>
            <a:r>
              <a:rPr lang="en-US" dirty="0"/>
              <a:t> called</a:t>
            </a:r>
          </a:p>
          <a:p>
            <a:pPr marL="0" indent="0">
              <a:buNone/>
            </a:pPr>
            <a:r>
              <a:rPr lang="en-US" dirty="0"/>
              <a:t>• Interactive computing docs (.</a:t>
            </a:r>
            <a:r>
              <a:rPr lang="en-US" dirty="0" err="1"/>
              <a:t>ipynb</a:t>
            </a:r>
            <a:r>
              <a:rPr lang="en-US" dirty="0"/>
              <a:t> files) run via web browser</a:t>
            </a:r>
          </a:p>
          <a:p>
            <a:pPr marL="0" indent="0">
              <a:buNone/>
            </a:pPr>
            <a:r>
              <a:rPr lang="en-US" dirty="0"/>
              <a:t>• Can be used for other languages, not just Python…</a:t>
            </a:r>
          </a:p>
          <a:p>
            <a:pPr marL="0" indent="0">
              <a:buNone/>
            </a:pPr>
            <a:r>
              <a:rPr lang="en-US" dirty="0"/>
              <a:t>• 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jupyter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notebook</a:t>
            </a:r>
            <a:r>
              <a:rPr lang="en-US" dirty="0"/>
              <a:t> at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60906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Navigate to the folder for this week’s class materials,                       where </a:t>
            </a:r>
            <a:r>
              <a:rPr lang="en-US" dirty="0" err="1"/>
              <a:t>jupyter-intro.ipynb</a:t>
            </a:r>
            <a:r>
              <a:rPr lang="en-US" dirty="0"/>
              <a:t> is located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Assuming Anaconda was successfully installed, Open </a:t>
            </a:r>
            <a:r>
              <a:rPr lang="en-US" dirty="0" err="1"/>
              <a:t>Jupyter</a:t>
            </a:r>
            <a:r>
              <a:rPr lang="en-US" dirty="0"/>
              <a:t> Notebook by typing: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notebook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Download week 1 materials</a:t>
            </a:r>
          </a:p>
          <a:p>
            <a:pPr marL="0" indent="0">
              <a:buNone/>
            </a:pPr>
            <a:r>
              <a:rPr lang="en-US" dirty="0"/>
              <a:t>• Download/install Python via Anaconda (or </a:t>
            </a:r>
            <a:r>
              <a:rPr lang="en-US" dirty="0" err="1"/>
              <a:t>Miniconda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Python’s history</a:t>
            </a:r>
          </a:p>
          <a:p>
            <a:pPr marL="0" indent="0">
              <a:buNone/>
            </a:pPr>
            <a:r>
              <a:rPr lang="en-US" dirty="0"/>
              <a:t>• Python’s structure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IPython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800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Grab course materials from GitHub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Recommended:  clone the repository using “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clone”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a terminal shell, cd into a directory where you’d like to keep contents from this tutorial, and enter the command below.  The repository will be downloaded into the folder </a:t>
            </a:r>
            <a:r>
              <a:rPr lang="en-US" b="1" dirty="0">
                <a:solidFill>
                  <a:srgbClr val="C00000"/>
                </a:solidFill>
              </a:rPr>
              <a:t>ESS-Python-Tutorial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git clone https://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github.com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bairdlangenbrunner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/ESS-Python-Tutorial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get this week’s material</a:t>
            </a:r>
          </a:p>
        </p:txBody>
      </p:sp>
    </p:spTree>
    <p:extLst>
      <p:ext uri="{BB962C8B-B14F-4D97-AF65-F5344CB8AC3E}">
        <p14:creationId xmlns:p14="http://schemas.microsoft.com/office/powerpoint/2010/main" val="36191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Grab course materials from GitHub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you don’t have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on your computer…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Download/unzip the contents the GitHub repository directly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https://github.com/bairdlangenbrunner/ESS-Python-Tutorial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get this week’s material</a:t>
            </a:r>
          </a:p>
        </p:txBody>
      </p:sp>
    </p:spTree>
    <p:extLst>
      <p:ext uri="{BB962C8B-B14F-4D97-AF65-F5344CB8AC3E}">
        <p14:creationId xmlns:p14="http://schemas.microsoft.com/office/powerpoint/2010/main" val="37452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 you’re working on a personal laptop: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Download Anaconda (recommended:  Python 3.7)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There’s also a “lightweight” version called </a:t>
            </a:r>
            <a:r>
              <a:rPr lang="en-US" dirty="0" err="1"/>
              <a:t>Miniconda</a:t>
            </a:r>
            <a:r>
              <a:rPr lang="en-US" dirty="0"/>
              <a:t>, if your computer is very short on memory (or internet is slow):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https://conda.io/miniconda.html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already have it, run the Anaconda installer on your machine (following default install settings)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download Anaconda</a:t>
            </a:r>
          </a:p>
        </p:txBody>
      </p:sp>
    </p:spTree>
    <p:extLst>
      <p:ext uri="{BB962C8B-B14F-4D97-AF65-F5344CB8AC3E}">
        <p14:creationId xmlns:p14="http://schemas.microsoft.com/office/powerpoint/2010/main" val="52442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 you’re working on a remote machine (e.g., </a:t>
            </a:r>
            <a:r>
              <a:rPr lang="en-US" b="1" dirty="0" err="1">
                <a:solidFill>
                  <a:srgbClr val="C00000"/>
                </a:solidFill>
              </a:rPr>
              <a:t>greenplanet</a:t>
            </a:r>
            <a:r>
              <a:rPr lang="en-US" b="1" dirty="0">
                <a:solidFill>
                  <a:srgbClr val="C00000"/>
                </a:solidFill>
              </a:rPr>
              <a:t>), download it remotely on the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 </a:t>
            </a:r>
            <a:r>
              <a:rPr lang="en-US" dirty="0" err="1"/>
              <a:t>ssh</a:t>
            </a:r>
            <a:r>
              <a:rPr lang="en-US" dirty="0"/>
              <a:t> into the remote machine and cd into your home directory</a:t>
            </a:r>
          </a:p>
          <a:p>
            <a:pPr marL="0" indent="0">
              <a:buNone/>
            </a:pPr>
            <a:r>
              <a:rPr lang="en-US" dirty="0"/>
              <a:t>2.  </a:t>
            </a:r>
            <a:r>
              <a:rPr lang="en-US" dirty="0" err="1"/>
              <a:t>wget</a:t>
            </a:r>
            <a:r>
              <a:rPr lang="en-US" dirty="0"/>
              <a:t> the install file (Linux and Mac options below):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wget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https://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repo.anaconda.com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/archive/Anaconda3-5.3.1-MacOSX-x86_64.sh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or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repo.anaconda.com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/archive/Anaconda3-5.3.1-Linux-x86_64.sh</a:t>
            </a:r>
          </a:p>
          <a:p>
            <a:pPr marL="0" indent="0">
              <a:buNone/>
            </a:pPr>
            <a:r>
              <a:rPr lang="en-US" dirty="0"/>
              <a:t>Run the </a:t>
            </a:r>
            <a:r>
              <a:rPr lang="en-US" dirty="0" err="1"/>
              <a:t>sh</a:t>
            </a:r>
            <a:r>
              <a:rPr lang="en-US" dirty="0"/>
              <a:t> file, go with the default settings:</a:t>
            </a:r>
          </a:p>
          <a:p>
            <a:pPr marL="9525" indent="0">
              <a:buNone/>
              <a:tabLst>
                <a:tab pos="341313" algn="l"/>
              </a:tabLs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bash Anaconda3-5.3.1-Linux-x86_64.sh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download Anaconda</a:t>
            </a:r>
          </a:p>
        </p:txBody>
      </p:sp>
    </p:spTree>
    <p:extLst>
      <p:ext uri="{BB962C8B-B14F-4D97-AF65-F5344CB8AC3E}">
        <p14:creationId xmlns:p14="http://schemas.microsoft.com/office/powerpoint/2010/main" val="38264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2E3E4A-590E-7645-BCAB-B36051C2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92" y="371959"/>
            <a:ext cx="3905916" cy="4265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02F-987A-E340-B2E4-236ED90FC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Conceived by Guido van Rossum in the late 1980s</a:t>
            </a:r>
          </a:p>
          <a:p>
            <a:pPr lvl="1"/>
            <a:r>
              <a:rPr lang="en-US" dirty="0"/>
              <a:t>Dutch programmer who was bored during the 1989 Christmas holiday</a:t>
            </a:r>
          </a:p>
          <a:p>
            <a:pPr lvl="1"/>
            <a:r>
              <a:rPr lang="en-US" dirty="0"/>
              <a:t>Currently works at Dropbox (50% time on Python)</a:t>
            </a:r>
          </a:p>
          <a:p>
            <a:r>
              <a:rPr lang="en-US" dirty="0"/>
              <a:t>Wanted language that would “bridge the gap between C and the shell”</a:t>
            </a:r>
          </a:p>
          <a:p>
            <a:r>
              <a:rPr lang="en-US" dirty="0"/>
              <a:t>Name comes from Monty Python’s Flying Circus</a:t>
            </a:r>
          </a:p>
          <a:p>
            <a:r>
              <a:rPr lang="en-US" dirty="0"/>
              <a:t>Van Rossum is referred to as the BDFL:  Benevolent Dictator for Life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6075C-5B80-C143-AF74-D89A7BD8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08" y="2642246"/>
            <a:ext cx="2332864" cy="34992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FDEEA8-AABB-BE40-8829-709C6675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7AA04-9ACD-3246-B0BF-B7D67E669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6292"/>
            <a:ext cx="3130240" cy="10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development happens via “Python Enhancement Proposals,” or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features/implementations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Guidelines, info, and recommendations for Python community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Meta-PEPs on development at large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A85-E443-EB46-BA96-383BEC90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485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PEP 20:</a:t>
            </a:r>
            <a:r>
              <a:rPr lang="en-US" dirty="0"/>
              <a:t>  The “Zen of Python,” by Tim Peters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 guiding design principles</a:t>
            </a:r>
          </a:p>
          <a:p>
            <a:r>
              <a:rPr lang="en-US" dirty="0"/>
              <a:t>Only 19 were written down…(?)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python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&gt;&gt;&gt; import this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CDFC8C-DBEF-5742-B03D-D25E5EBF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</p:spTree>
    <p:extLst>
      <p:ext uri="{BB962C8B-B14F-4D97-AF65-F5344CB8AC3E}">
        <p14:creationId xmlns:p14="http://schemas.microsoft.com/office/powerpoint/2010/main" val="26089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1374</Words>
  <Application>Microsoft Macintosh PowerPoint</Application>
  <PresentationFormat>Widescreen</PresentationFormat>
  <Paragraphs>176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Wingdings</vt:lpstr>
      <vt:lpstr>Office Theme</vt:lpstr>
      <vt:lpstr>Python tutorial week 1: Anaconda + Jupyter Notebook</vt:lpstr>
      <vt:lpstr>Tutorial structure</vt:lpstr>
      <vt:lpstr>Today</vt:lpstr>
      <vt:lpstr>Before we start… get this week’s material</vt:lpstr>
      <vt:lpstr>Before we start… get this week’s material</vt:lpstr>
      <vt:lpstr>Before we start… download Anaconda</vt:lpstr>
      <vt:lpstr>Before we start… download Anaconda</vt:lpstr>
      <vt:lpstr>History of Python</vt:lpstr>
      <vt:lpstr>History of Python</vt:lpstr>
      <vt:lpstr>History of Python</vt:lpstr>
      <vt:lpstr>PowerPoint Presentation</vt:lpstr>
      <vt:lpstr>Python structure (compared to MATLAB)</vt:lpstr>
      <vt:lpstr>Python structure</vt:lpstr>
      <vt:lpstr>Anaconda and conda</vt:lpstr>
      <vt:lpstr>Anaconda and conda</vt:lpstr>
      <vt:lpstr>conda environments</vt:lpstr>
      <vt:lpstr>conda environments</vt:lpstr>
      <vt:lpstr>Anaconda and conda</vt:lpstr>
      <vt:lpstr>Anaconda and conda</vt:lpstr>
      <vt:lpstr>IPython and Jupyter Notebook</vt:lpstr>
      <vt:lpstr>Jupyter Notebook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Baird</dc:creator>
  <cp:lastModifiedBy>Baird</cp:lastModifiedBy>
  <cp:revision>89</cp:revision>
  <cp:lastPrinted>2018-02-28T20:48:50Z</cp:lastPrinted>
  <dcterms:created xsi:type="dcterms:W3CDTF">2018-02-22T22:10:25Z</dcterms:created>
  <dcterms:modified xsi:type="dcterms:W3CDTF">2018-11-26T04:19:31Z</dcterms:modified>
</cp:coreProperties>
</file>