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61972CD-9322-409D-AFEA-F78F74A1AC63}" type="datetimeFigureOut">
              <a:rPr lang="en-PK" smtClean="0"/>
              <a:t>17/02/2024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8F710B3-974A-4A09-9B03-05FFABC9B8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7610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2CD-9322-409D-AFEA-F78F74A1AC63}" type="datetimeFigureOut">
              <a:rPr lang="en-PK" smtClean="0"/>
              <a:t>17/02/2024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10B3-974A-4A09-9B03-05FFABC9B8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231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1972CD-9322-409D-AFEA-F78F74A1AC63}" type="datetimeFigureOut">
              <a:rPr lang="en-PK" smtClean="0"/>
              <a:t>17/02/2024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F710B3-974A-4A09-9B03-05FFABC9B8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3671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1972CD-9322-409D-AFEA-F78F74A1AC63}" type="datetimeFigureOut">
              <a:rPr lang="en-PK" smtClean="0"/>
              <a:t>17/02/2024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F710B3-974A-4A09-9B03-05FFABC9B8BB}" type="slidenum">
              <a:rPr lang="en-PK" smtClean="0"/>
              <a:t>‹#›</a:t>
            </a:fld>
            <a:endParaRPr lang="en-P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93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1972CD-9322-409D-AFEA-F78F74A1AC63}" type="datetimeFigureOut">
              <a:rPr lang="en-PK" smtClean="0"/>
              <a:t>17/02/2024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F710B3-974A-4A09-9B03-05FFABC9B8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9520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2CD-9322-409D-AFEA-F78F74A1AC63}" type="datetimeFigureOut">
              <a:rPr lang="en-PK" smtClean="0"/>
              <a:t>17/02/2024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10B3-974A-4A09-9B03-05FFABC9B8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12022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2CD-9322-409D-AFEA-F78F74A1AC63}" type="datetimeFigureOut">
              <a:rPr lang="en-PK" smtClean="0"/>
              <a:t>17/02/2024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10B3-974A-4A09-9B03-05FFABC9B8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4978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2CD-9322-409D-AFEA-F78F74A1AC63}" type="datetimeFigureOut">
              <a:rPr lang="en-PK" smtClean="0"/>
              <a:t>17/02/2024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10B3-974A-4A09-9B03-05FFABC9B8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8398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1972CD-9322-409D-AFEA-F78F74A1AC63}" type="datetimeFigureOut">
              <a:rPr lang="en-PK" smtClean="0"/>
              <a:t>17/02/2024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F710B3-974A-4A09-9B03-05FFABC9B8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8895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2CD-9322-409D-AFEA-F78F74A1AC63}" type="datetimeFigureOut">
              <a:rPr lang="en-PK" smtClean="0"/>
              <a:t>17/02/2024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10B3-974A-4A09-9B03-05FFABC9B8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904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1972CD-9322-409D-AFEA-F78F74A1AC63}" type="datetimeFigureOut">
              <a:rPr lang="en-PK" smtClean="0"/>
              <a:t>17/02/2024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F710B3-974A-4A09-9B03-05FFABC9B8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4051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2CD-9322-409D-AFEA-F78F74A1AC63}" type="datetimeFigureOut">
              <a:rPr lang="en-PK" smtClean="0"/>
              <a:t>17/02/2024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10B3-974A-4A09-9B03-05FFABC9B8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766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2CD-9322-409D-AFEA-F78F74A1AC63}" type="datetimeFigureOut">
              <a:rPr lang="en-PK" smtClean="0"/>
              <a:t>17/02/2024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10B3-974A-4A09-9B03-05FFABC9B8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254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2CD-9322-409D-AFEA-F78F74A1AC63}" type="datetimeFigureOut">
              <a:rPr lang="en-PK" smtClean="0"/>
              <a:t>17/02/2024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10B3-974A-4A09-9B03-05FFABC9B8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5569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2CD-9322-409D-AFEA-F78F74A1AC63}" type="datetimeFigureOut">
              <a:rPr lang="en-PK" smtClean="0"/>
              <a:t>17/02/2024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10B3-974A-4A09-9B03-05FFABC9B8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73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2CD-9322-409D-AFEA-F78F74A1AC63}" type="datetimeFigureOut">
              <a:rPr lang="en-PK" smtClean="0"/>
              <a:t>17/02/2024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10B3-974A-4A09-9B03-05FFABC9B8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8930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2CD-9322-409D-AFEA-F78F74A1AC63}" type="datetimeFigureOut">
              <a:rPr lang="en-PK" smtClean="0"/>
              <a:t>17/02/2024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10B3-974A-4A09-9B03-05FFABC9B8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220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972CD-9322-409D-AFEA-F78F74A1AC63}" type="datetimeFigureOut">
              <a:rPr lang="en-PK" smtClean="0"/>
              <a:t>17/02/2024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710B3-974A-4A09-9B03-05FFABC9B8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6564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411C-F0AB-3CC6-EEBF-60A284815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843" y="604911"/>
            <a:ext cx="11197883" cy="113948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Understanding the </a:t>
            </a:r>
            <a:r>
              <a:rPr lang="en-US" sz="3200" b="1" dirty="0" err="1"/>
              <a:t>Kataia</a:t>
            </a:r>
            <a:r>
              <a:rPr lang="en-US" sz="3200" b="1" dirty="0"/>
              <a:t> Publishing Collective System</a:t>
            </a:r>
            <a:br>
              <a:rPr lang="en-US" sz="3200" b="1" dirty="0"/>
            </a:br>
            <a:endParaRPr lang="en-PK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689CF-14D8-BBF4-1174-94B84E73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089" y="2235199"/>
            <a:ext cx="9645748" cy="330747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This dynamic system streamlines the end-to-end process of publishing books.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We'll provide an overview of its key components, functionalities, and the roles of various entities involved in the publishing workflow.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53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E4FC-4DAF-7E53-00E0-8BFE1102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298" y="778441"/>
            <a:ext cx="3983502" cy="1293028"/>
          </a:xfrm>
        </p:spPr>
        <p:txBody>
          <a:bodyPr>
            <a:normAutofit/>
          </a:bodyPr>
          <a:lstStyle/>
          <a:p>
            <a:r>
              <a:rPr lang="en-US" b="1" dirty="0"/>
              <a:t>			Thankyou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39B7-DF15-9AC6-F4CA-29C6700E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382" y="3429000"/>
            <a:ext cx="5824024" cy="1522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ANY QUESTIONS?</a:t>
            </a:r>
            <a:endParaRPr lang="en-PK" sz="2800" b="1" dirty="0"/>
          </a:p>
        </p:txBody>
      </p:sp>
    </p:spTree>
    <p:extLst>
      <p:ext uri="{BB962C8B-B14F-4D97-AF65-F5344CB8AC3E}">
        <p14:creationId xmlns:p14="http://schemas.microsoft.com/office/powerpoint/2010/main" val="376532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E939-D990-2F80-40DB-3DDB04EA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1704320" cy="1293028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Kataia</a:t>
            </a:r>
            <a:r>
              <a:rPr lang="en-US" sz="3600" b="1" dirty="0"/>
              <a:t> Publishing Collective System Overview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FA3ED-39F8-985C-F66E-FFBAFB7B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2145325"/>
            <a:ext cx="10820400" cy="46001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</a:t>
            </a:r>
            <a:r>
              <a:rPr lang="en-US" dirty="0" err="1"/>
              <a:t>Kataia</a:t>
            </a:r>
            <a:r>
              <a:rPr lang="en-US" dirty="0"/>
              <a:t> Publishing Collective is an integrated platform facilitating book publishing.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Key entities include authors, collective members, typesetters, printers, sales/marketing staff, dispatch clerks, customers, and account clerks.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entity contributes significantly to the creation, production, promotion, and distribution of books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6721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DE88-0600-1C54-B3D2-D8CF0035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12" y="764373"/>
            <a:ext cx="9481624" cy="642396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Roles of Entities in the Publishing Process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43F1E-A0B9-F35C-FAA9-2ABED3687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3250"/>
            <a:ext cx="10515600" cy="43922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Authors: </a:t>
            </a:r>
            <a:r>
              <a:rPr lang="en-US" dirty="0"/>
              <a:t>Submit manuscripts for review and publication, providing essential details.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Collective Members: </a:t>
            </a:r>
            <a:r>
              <a:rPr lang="en-US" dirty="0"/>
              <a:t>Review and edit manuscripts to ensure quality and coherence.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Typesetters: </a:t>
            </a:r>
            <a:r>
              <a:rPr lang="en-US" dirty="0"/>
              <a:t>Format edited manuscripts for printing, ensuring layout consistency.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Printers: </a:t>
            </a:r>
            <a:r>
              <a:rPr lang="en-US" dirty="0"/>
              <a:t>Produce physical copies of books based on formatted text.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2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C4A8-6A9C-CB45-EE48-0F4FAA81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871" y="398613"/>
            <a:ext cx="4039772" cy="1293028"/>
          </a:xfrm>
        </p:spPr>
        <p:txBody>
          <a:bodyPr/>
          <a:lstStyle/>
          <a:p>
            <a:r>
              <a:rPr lang="en-US" b="1" dirty="0"/>
              <a:t>CONT…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93DE-4D6A-051D-3C91-CB30BB77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Sales/Marketing: </a:t>
            </a:r>
            <a:r>
              <a:rPr lang="en-US" dirty="0"/>
              <a:t>Promote and sell books to customers.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Dispatcher Clerks: </a:t>
            </a:r>
            <a:r>
              <a:rPr lang="en-US" dirty="0"/>
              <a:t>Manage shipping and distribution to ensure timely delivery.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Customers: </a:t>
            </a:r>
            <a:r>
              <a:rPr lang="en-US" dirty="0"/>
              <a:t>Purchase books online or through retail channels.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Account Clerks: </a:t>
            </a:r>
            <a:r>
              <a:rPr lang="en-US" dirty="0"/>
              <a:t>Handle financial transactions within the collective, managing invoicing, payments, and records</a:t>
            </a: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2266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9032-EF94-9508-D728-353095DC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8" y="764373"/>
            <a:ext cx="9889588" cy="6423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Dominant Functionalities of the System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C176F-E4BE-D0A0-801F-CD7AA8DE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87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Manuscript Submission and Review: </a:t>
            </a:r>
            <a:r>
              <a:rPr lang="en-US" dirty="0"/>
              <a:t>Authors submit manuscripts online; collective members review and edit within the system.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Typesetting and Printing: </a:t>
            </a:r>
            <a:r>
              <a:rPr lang="en-US" dirty="0"/>
              <a:t>Typesetters format manuscripts; printers produce physical copies for distribution.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Sales and Marketing: </a:t>
            </a:r>
            <a:r>
              <a:rPr lang="en-US" dirty="0"/>
              <a:t>Supports promotional activities, sales tracking, and customer management.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Order Processing and Distribution: </a:t>
            </a:r>
            <a:r>
              <a:rPr lang="en-US" dirty="0"/>
              <a:t>Efficiently processes orders; dispatch clerks manage shipping and delivery logistics.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Financial Management: </a:t>
            </a:r>
            <a:r>
              <a:rPr lang="en-US" dirty="0"/>
              <a:t>Account clerks handle invoicing, payments, and financial reporting.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7180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3C16-7DED-12C5-3897-E2047592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129" y="764373"/>
            <a:ext cx="10410093" cy="1293028"/>
          </a:xfrm>
        </p:spPr>
        <p:txBody>
          <a:bodyPr>
            <a:normAutofit/>
          </a:bodyPr>
          <a:lstStyle/>
          <a:p>
            <a:r>
              <a:rPr lang="en-US" sz="3200" b="1" dirty="0"/>
              <a:t>Ensuring Accuracy and Completeness of ERDs</a:t>
            </a:r>
            <a:br>
              <a:rPr lang="en-US" sz="3200" b="1" dirty="0"/>
            </a:b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19FE-FBB4-E0C6-1DEA-05D1E71D2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29" y="2057401"/>
            <a:ext cx="8918916" cy="45122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Validation Measures: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Comparison with Process Models: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Alignment of Data Flows and Entities 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Verification of Entity Relationships: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Cross-referencing Entities and Processes 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Completeness Assurance: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116418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F38B-F394-5C3D-6D4E-A02BA6FE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764373"/>
            <a:ext cx="10719581" cy="1293028"/>
          </a:xfrm>
        </p:spPr>
        <p:txBody>
          <a:bodyPr>
            <a:normAutofit/>
          </a:bodyPr>
          <a:lstStyle/>
          <a:p>
            <a:r>
              <a:rPr lang="en-US" sz="3600" b="1" dirty="0"/>
              <a:t>CRUD(Create, Read, Update, Delete) Matrix 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1CBA-3C0A-F297-FB7B-682AA3EC7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We have implemented a CRUD matrix to manage access control within the </a:t>
            </a:r>
            <a:r>
              <a:rPr lang="en-US" dirty="0" err="1"/>
              <a:t>Kataia</a:t>
            </a:r>
            <a:r>
              <a:rPr lang="en-US" dirty="0"/>
              <a:t> Publishing Collective system.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matrix illustrates which processes have which level of access (Create, Read, Update, Delete) on various data entities.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This helps in ensuring data security and defining roles and permissions within the system.[See Matrix in excel file(both versions)].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row of first column represents a data entity attributes, and each column of first row represents a process.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intersections indicate the level of access each process has on each data entity.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1609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93B8-35DE-7DC3-AD5D-6815BD72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3899095" cy="1293028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461D5-1A9B-B99E-5237-C5EE33E1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Through rigorous validation procedures, ERDs were successfully verified against process models.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Any discrepancies were promptly addressed, resulting in accurate and comprehensive representations.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This enhances the reliability and integrity of the system design, laying a solid foundation for development and implementation.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9035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C502-F3F8-4DA7-8281-A9C97E24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514" y="2743200"/>
            <a:ext cx="9748911" cy="347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Diagrams and Matrices are attached in the zip file.</a:t>
            </a:r>
            <a:endParaRPr lang="en-PK" sz="2800" b="1" dirty="0"/>
          </a:p>
        </p:txBody>
      </p:sp>
    </p:spTree>
    <p:extLst>
      <p:ext uri="{BB962C8B-B14F-4D97-AF65-F5344CB8AC3E}">
        <p14:creationId xmlns:p14="http://schemas.microsoft.com/office/powerpoint/2010/main" val="220637347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</TotalTime>
  <Words>535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Vapor Trail</vt:lpstr>
      <vt:lpstr>Understanding the Kataia Publishing Collective System </vt:lpstr>
      <vt:lpstr>Kataia Publishing Collective System Overview</vt:lpstr>
      <vt:lpstr>Roles of Entities in the Publishing Process</vt:lpstr>
      <vt:lpstr>CONT…</vt:lpstr>
      <vt:lpstr>Dominant Functionalities of the System</vt:lpstr>
      <vt:lpstr>Ensuring Accuracy and Completeness of ERDs </vt:lpstr>
      <vt:lpstr>CRUD(Create, Read, Update, Delete) Matrix </vt:lpstr>
      <vt:lpstr>Conclusion</vt:lpstr>
      <vt:lpstr>PowerPoint Presentation</vt:lpstr>
      <vt:lpstr>   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Kataia Publishing Collective System </dc:title>
  <dc:creator>Zubair Khan</dc:creator>
  <cp:lastModifiedBy>Zubair Khan</cp:lastModifiedBy>
  <cp:revision>1</cp:revision>
  <dcterms:created xsi:type="dcterms:W3CDTF">2024-02-17T15:34:18Z</dcterms:created>
  <dcterms:modified xsi:type="dcterms:W3CDTF">2024-02-17T15:53:54Z</dcterms:modified>
</cp:coreProperties>
</file>