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12" r:id="rId25"/>
    <p:sldId id="394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教员首先分析问题需求，得出可以使用</a:t>
            </a:r>
            <a:r>
              <a:rPr lang="en-US" altLang="zh-CN"/>
              <a:t>for</a:t>
            </a:r>
            <a:r>
              <a:rPr lang="zh-CN" altLang="en-US"/>
              <a:t>循环解决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然后分析使用</a:t>
            </a:r>
            <a:r>
              <a:rPr lang="en-US" altLang="zh-CN"/>
              <a:t>for</a:t>
            </a:r>
            <a:r>
              <a:rPr lang="zh-CN" altLang="en-US"/>
              <a:t>循环解决问题的步骤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最后转化成代码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分析问题解决问题的过程需要不断的对学员引导，让学员逐步培养能够独立分析问题解决问题的能力，这也是个习惯问题，切忌直接给学员讲代码，而忽略分析的过程。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en-US"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3D1D9D1-B62D-46E2-BE8B-20B926EBA23E}" type="slidenum">
              <a:rPr lang="zh-CN" altLang="en-US" sz="1200">
                <a:latin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对比使用循环前和使用循环后的代码（突出视觉上的冲击力），让学员初步体会循环的好处。不需要展开讲解循环代码，只需要告诉学员这就是循环的一种实现形式即可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教员在环境中演示效果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020FF8F-8F3B-4270-B5E1-D94FD63D15A5}" type="slidenum">
              <a:rPr lang="zh-CN" altLang="en-US" sz="1200">
                <a:latin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216267F-386A-4502-B7AA-6D8D36C07924}" type="slidenum">
              <a:rPr lang="zh-CN" altLang="en-US" sz="1200">
                <a:latin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教学指导：结合贴近学员生活的案例讲解循环的概念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DBA8E2A-C105-47ED-94D4-94010CAE3272}" type="slidenum">
              <a:rPr lang="zh-CN" altLang="en-US" sz="1200">
                <a:latin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 sz="2400"/>
              <a:t>教学指导：</a:t>
            </a:r>
            <a:r>
              <a:rPr lang="zh-CN" altLang="en-US" sz="2400">
                <a:ea typeface="黑体" panose="02010609060101010101" pitchFamily="2" charset="-122"/>
              </a:rPr>
              <a:t>教员带领学员分析问题和解决问题的过程，让学员理解使用程序解决现实问题的思路，逐步培养学员独立分析问题和解决问题的能力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E242050-030F-4E18-A524-D4B6FA2A60C4}" type="slidenum">
              <a:rPr lang="zh-CN" altLang="en-US" sz="1200">
                <a:latin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教员再次讲解从问题到程序代码的分析过程，尤其重点强调循环的几个要素是如何分析出来的。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教员可以在白板上引导学员划出流程图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5659EBA-B59E-4A94-A5BE-5D95C2B9E6CD}" type="slidenum">
              <a:rPr lang="zh-CN" altLang="en-US" sz="1200">
                <a:latin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marL="228600" lvl="1" indent="-228600" eaLnBrk="1" hangingPunct="1"/>
            <a:r>
              <a:rPr lang="zh-CN" altLang="en-US" b="1">
                <a:solidFill>
                  <a:schemeClr val="bg1"/>
                </a:solidFill>
                <a:ea typeface="黑体" panose="02010609060101010101" pitchFamily="2" charset="-122"/>
              </a:rPr>
              <a:t>先执行一遍循环操作</a:t>
            </a:r>
          </a:p>
          <a:p>
            <a:pPr marL="228600" lvl="1" indent="-228600" eaLnBrk="1" hangingPunct="1"/>
            <a:r>
              <a:rPr lang="zh-CN" altLang="en-US" b="1">
                <a:solidFill>
                  <a:schemeClr val="bg1"/>
                </a:solidFill>
                <a:ea typeface="黑体" panose="02010609060101010101" pitchFamily="2" charset="-122"/>
              </a:rPr>
              <a:t>分号不可少</a:t>
            </a:r>
          </a:p>
          <a:p>
            <a:pPr marL="228600" lvl="1" indent="-228600" eaLnBrk="1" hangingPunct="1"/>
            <a:r>
              <a:rPr lang="zh-CN" altLang="en-US" b="1">
                <a:solidFill>
                  <a:schemeClr val="bg1"/>
                </a:solidFill>
                <a:ea typeface="黑体" panose="02010609060101010101" pitchFamily="2" charset="-122"/>
              </a:rPr>
              <a:t>符合条件，循环继续执行；否则，循环退出</a:t>
            </a:r>
          </a:p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F5BAE80-73F5-4915-9E99-ADDC74B69645}" type="slidenum">
              <a:rPr lang="zh-CN" altLang="en-US" sz="1200">
                <a:latin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D2DE1EF-9942-4E8C-8366-DE604FBB0753}" type="slidenum">
              <a:rPr lang="zh-CN" altLang="en-US" sz="1200">
                <a:latin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）讲语法，有三个表达式，分别用来做什么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）讲执行顺序，对应着引例讲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）讲代码规范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4413" y="512763"/>
            <a:ext cx="4572000" cy="257175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3255963"/>
            <a:ext cx="7315200" cy="3086100"/>
          </a:xfrm>
        </p:spPr>
        <p:txBody>
          <a:bodyPr/>
          <a:lstStyle/>
          <a:p>
            <a:pPr eaLnBrk="1" hangingPunct="1"/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教员讲解从问题到程序代码的分析过程，尤其重点强调循环的几个要素是如何分析出来的。</a:t>
            </a:r>
            <a:endParaRPr 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教员可以在白板上引导学员划出流程图</a:t>
            </a:r>
            <a:endParaRPr lang="en-US">
              <a:ea typeface="宋体" panose="02010600030101010101" pitchFamily="2" charset="-122"/>
            </a:endParaRPr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5178425" y="6511925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F78C575-28B6-42B4-ADA0-42747DE61ACB}" type="slidenum">
              <a:rPr lang="zh-CN" altLang="en-US" sz="1200">
                <a:latin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/44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循环结构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1619250" y="898525"/>
            <a:ext cx="59753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2400" b="1">
              <a:ea typeface="黑体" panose="02010609060101010101" pitchFamily="2" charset="-122"/>
            </a:endParaRPr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6013450" y="2787650"/>
            <a:ext cx="2303463" cy="13234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/>
              <a:t>do {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  </a:t>
            </a:r>
            <a:r>
              <a:rPr lang="zh-CN" altLang="en-US" sz="1600" b="1" dirty="0"/>
              <a:t>循环操作</a:t>
            </a:r>
          </a:p>
          <a:p>
            <a:endParaRPr lang="zh-CN" altLang="en-US" sz="1600" b="1" dirty="0"/>
          </a:p>
          <a:p>
            <a:r>
              <a:rPr lang="en-US" altLang="zh-CN" sz="1600" b="1" dirty="0"/>
              <a:t>}while ( </a:t>
            </a:r>
            <a:r>
              <a:rPr lang="zh-CN" altLang="en-US" sz="1600" b="1" dirty="0"/>
              <a:t>循环条件 </a:t>
            </a:r>
            <a:r>
              <a:rPr lang="en-US" altLang="zh-CN" sz="1600" b="1" dirty="0"/>
              <a:t>);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900113" y="2787650"/>
            <a:ext cx="2305050" cy="13234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/>
              <a:t>while (</a:t>
            </a:r>
            <a:r>
              <a:rPr lang="zh-CN" altLang="en-US" sz="1600" b="1" dirty="0"/>
              <a:t>循环条件</a:t>
            </a:r>
            <a:r>
              <a:rPr lang="en-US" altLang="zh-CN" sz="1600" b="1" dirty="0"/>
              <a:t>){</a:t>
            </a:r>
          </a:p>
          <a:p>
            <a:endParaRPr lang="en-US" sz="1600" b="1" dirty="0"/>
          </a:p>
          <a:p>
            <a:r>
              <a:rPr lang="en-US" altLang="zh-CN" sz="1600" b="1" dirty="0"/>
              <a:t>     </a:t>
            </a:r>
            <a:r>
              <a:rPr lang="zh-CN" altLang="en-US" sz="1600" b="1" dirty="0"/>
              <a:t>循环操作</a:t>
            </a:r>
          </a:p>
          <a:p>
            <a:endParaRPr lang="zh-CN" altLang="en-US" sz="1600" b="1" dirty="0"/>
          </a:p>
          <a:p>
            <a:r>
              <a:rPr lang="en-US" altLang="zh-CN" sz="1600" b="1" dirty="0"/>
              <a:t>}</a:t>
            </a: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>
            <a:off x="3203575" y="3184525"/>
            <a:ext cx="3065463" cy="646986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Ctr="1">
            <a:spAutoFit/>
          </a:bodyPr>
          <a:lstStyle/>
          <a:p>
            <a:r>
              <a:rPr lang="en-US" altLang="zh-CN" sz="1600" b="1" dirty="0">
                <a:ea typeface="黑体" panose="02010609060101010101" pitchFamily="2" charset="-122"/>
              </a:rPr>
              <a:t>while</a:t>
            </a:r>
            <a:r>
              <a:rPr lang="zh-CN" altLang="en-US" sz="1600" b="1" dirty="0">
                <a:ea typeface="黑体" panose="02010609060101010101" pitchFamily="2" charset="-122"/>
              </a:rPr>
              <a:t>循环先判断，再执行</a:t>
            </a:r>
          </a:p>
          <a:p>
            <a:r>
              <a:rPr lang="zh-CN" altLang="en-US" sz="1600" b="1" dirty="0">
                <a:ea typeface="黑体" panose="02010609060101010101" pitchFamily="2" charset="-122"/>
              </a:rPr>
              <a:t>不适合描述此故事 </a:t>
            </a:r>
          </a:p>
        </p:txBody>
      </p:sp>
      <p:sp>
        <p:nvSpPr>
          <p:cNvPr id="13320" name="Rectangle 14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7762875" cy="46166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如何用程序讲述下面的故事？</a:t>
            </a:r>
            <a:endParaRPr lang="en-US" altLang="zh-CN" dirty="0"/>
          </a:p>
          <a:p>
            <a:pPr lvl="1"/>
            <a:r>
              <a:rPr lang="zh-CN" altLang="en-US" dirty="0"/>
              <a:t>经过几天的学习，老师给张浩一道测试题，让他先上机编写程序完成，然后老师检查是否合格。如果不合格，则继续编写</a:t>
            </a:r>
            <a:r>
              <a:rPr lang="en-US" altLang="zh-CN" dirty="0"/>
              <a:t>…… </a:t>
            </a:r>
          </a:p>
          <a:p>
            <a:endParaRPr lang="zh-CN" altLang="en-US" dirty="0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3857625" y="3725863"/>
            <a:ext cx="1441450" cy="479425"/>
          </a:xfrm>
          <a:prstGeom prst="rightArrow">
            <a:avLst>
              <a:gd name="adj1" fmla="val 47056"/>
              <a:gd name="adj2" fmla="val 181107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215968">
                <a:alpha val="25098"/>
              </a:srgbClr>
            </a:solidFill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2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为什么需要do-while循环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r>
              <a:rPr lang="en-US" altLang="zh-CN" dirty="0"/>
              <a:t>/25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9512" y="2382515"/>
            <a:ext cx="436880" cy="549275"/>
            <a:chOff x="2960053" y="2405380"/>
            <a:chExt cx="436880" cy="549275"/>
          </a:xfrm>
        </p:grpSpPr>
        <p:sp>
          <p:nvSpPr>
            <p:cNvPr id="13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4" name="图片 13" descr="C:\Users\Lenovo\Desktop\icon\书籍.png书籍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84195" y="971446"/>
            <a:ext cx="436880" cy="549275"/>
            <a:chOff x="314008" y="938530"/>
            <a:chExt cx="436880" cy="549275"/>
          </a:xfrm>
        </p:grpSpPr>
        <p:sp>
          <p:nvSpPr>
            <p:cNvPr id="1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7" name="图片 16" descr="疑问 gray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  <p:bldP spid="20485" grpId="0" bldLvl="0" animBg="1"/>
      <p:bldP spid="20486" grpId="0"/>
      <p:bldP spid="2048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834438" y="869950"/>
            <a:ext cx="3095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</a:endParaRP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900113" y="1339850"/>
            <a:ext cx="3313112" cy="1336238"/>
          </a:xfrm>
          <a:prstGeom prst="roundRect">
            <a:avLst>
              <a:gd name="adj" fmla="val 1745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/>
              <a:t>do {</a:t>
            </a:r>
          </a:p>
          <a:p>
            <a:pPr lvl="1"/>
            <a:endParaRPr lang="en-US" altLang="zh-CN" sz="1600" b="1" dirty="0"/>
          </a:p>
          <a:p>
            <a:pPr lvl="1"/>
            <a:r>
              <a:rPr lang="en-US" altLang="zh-CN" sz="1600" b="1" dirty="0"/>
              <a:t>	</a:t>
            </a:r>
            <a:r>
              <a:rPr lang="zh-CN" altLang="en-US" sz="1600" b="1" dirty="0"/>
              <a:t>循环操作</a:t>
            </a:r>
          </a:p>
          <a:p>
            <a:pPr lvl="1"/>
            <a:endParaRPr lang="zh-CN" altLang="en-US" sz="1600" b="1" dirty="0"/>
          </a:p>
          <a:p>
            <a:pPr lvl="1"/>
            <a:r>
              <a:rPr lang="en-US" altLang="zh-CN" sz="1600" b="1" dirty="0"/>
              <a:t>} while ( </a:t>
            </a:r>
            <a:r>
              <a:rPr lang="zh-CN" altLang="en-US" sz="1600" b="1" dirty="0"/>
              <a:t>循环条件 </a:t>
            </a:r>
            <a:r>
              <a:rPr lang="en-US" altLang="zh-CN" sz="1600" b="1" dirty="0"/>
              <a:t>);</a:t>
            </a:r>
          </a:p>
        </p:txBody>
      </p:sp>
      <p:grpSp>
        <p:nvGrpSpPr>
          <p:cNvPr id="14340" name="Group 8"/>
          <p:cNvGrpSpPr/>
          <p:nvPr/>
        </p:nvGrpSpPr>
        <p:grpSpPr bwMode="auto">
          <a:xfrm>
            <a:off x="5795963" y="1276350"/>
            <a:ext cx="2592387" cy="1835150"/>
            <a:chOff x="0" y="0"/>
            <a:chExt cx="1633" cy="1543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953" y="1224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454" y="309"/>
              <a:ext cx="1179" cy="236"/>
            </a:xfrm>
            <a:prstGeom prst="flowChartProcess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anose="02010609060101010101" pitchFamily="2" charset="-122"/>
                </a:rPr>
                <a:t>循环操作 </a:t>
              </a: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0" y="998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V="1">
              <a:off x="0" y="182"/>
              <a:ext cx="0" cy="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0" y="182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953" y="0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AutoShape 15"/>
            <p:cNvSpPr>
              <a:spLocks noChangeArrowheads="1"/>
            </p:cNvSpPr>
            <p:nvPr/>
          </p:nvSpPr>
          <p:spPr bwMode="auto">
            <a:xfrm>
              <a:off x="318" y="817"/>
              <a:ext cx="1315" cy="394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anose="02010609060101010101" pitchFamily="2" charset="-122"/>
                </a:rPr>
                <a:t>循环条件 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72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anose="02010609060101010101" pitchFamily="2" charset="-122"/>
                </a:rPr>
                <a:t>真</a:t>
              </a: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953" y="127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anose="02010609060101010101" pitchFamily="2" charset="-122"/>
                </a:rPr>
                <a:t>假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953" y="545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1" name="Rectangle 20"/>
          <p:cNvSpPr>
            <a:spLocks noChangeArrowheads="1"/>
          </p:cNvSpPr>
          <p:nvPr/>
        </p:nvSpPr>
        <p:spPr bwMode="auto">
          <a:xfrm>
            <a:off x="735013" y="206375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4342" name="Rectangle 21"/>
          <p:cNvSpPr>
            <a:spLocks noChangeArrowheads="1"/>
          </p:cNvSpPr>
          <p:nvPr/>
        </p:nvSpPr>
        <p:spPr bwMode="auto">
          <a:xfrm>
            <a:off x="755650" y="176213"/>
            <a:ext cx="82296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 b="1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21521" name="Rectangle 23"/>
          <p:cNvSpPr>
            <a:spLocks noChangeArrowheads="1"/>
          </p:cNvSpPr>
          <p:nvPr/>
        </p:nvSpPr>
        <p:spPr bwMode="auto">
          <a:xfrm>
            <a:off x="785813" y="3322638"/>
            <a:ext cx="4392612" cy="43338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特点：先执行，再判断</a:t>
            </a:r>
          </a:p>
        </p:txBody>
      </p:sp>
      <p:sp>
        <p:nvSpPr>
          <p:cNvPr id="1434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什么是do-while循环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r>
              <a:rPr lang="en-US" altLang="zh-CN" dirty="0"/>
              <a:t>/25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483768" y="4443958"/>
            <a:ext cx="4750511" cy="377612"/>
            <a:chOff x="1403648" y="3795886"/>
            <a:chExt cx="5842480" cy="322299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861468" y="3829223"/>
              <a:ext cx="3669309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do-while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循环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1520" y="840536"/>
            <a:ext cx="436880" cy="549275"/>
            <a:chOff x="2960053" y="2405380"/>
            <a:chExt cx="436880" cy="549275"/>
          </a:xfrm>
        </p:grpSpPr>
        <p:sp>
          <p:nvSpPr>
            <p:cNvPr id="27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8" name="图片 27" descr="C:\Users\Lenovo\Desktop\icon\书籍.png书籍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89255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while</a:t>
            </a:r>
            <a:r>
              <a:rPr lang="zh-CN" altLang="en-US" dirty="0"/>
              <a:t>循环和</a:t>
            </a:r>
            <a:r>
              <a:rPr lang="en-US" altLang="zh-CN" dirty="0"/>
              <a:t>do-while</a:t>
            </a:r>
            <a:r>
              <a:rPr lang="zh-CN" altLang="en-US" dirty="0"/>
              <a:t>循环的区别</a:t>
            </a:r>
          </a:p>
          <a:p>
            <a:pPr lvl="1"/>
            <a:r>
              <a:rPr lang="zh-CN" altLang="en-US" dirty="0"/>
              <a:t>语法不同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执行次序不同 </a:t>
            </a:r>
            <a:endParaRPr lang="en-US" dirty="0"/>
          </a:p>
          <a:p>
            <a:pPr lvl="1"/>
            <a:r>
              <a:rPr lang="zh-CN" altLang="en-US" dirty="0"/>
              <a:t>初始情况不满足循环条件时</a:t>
            </a:r>
          </a:p>
          <a:p>
            <a:pPr lvl="2"/>
            <a:r>
              <a:rPr lang="en-US" altLang="zh-CN" dirty="0"/>
              <a:t>while</a:t>
            </a:r>
            <a:r>
              <a:rPr lang="zh-CN" altLang="en-US" dirty="0"/>
              <a:t>循环一次都不会执行</a:t>
            </a:r>
          </a:p>
          <a:p>
            <a:pPr lvl="2"/>
            <a:r>
              <a:rPr lang="en-US" altLang="zh-CN" dirty="0"/>
              <a:t>do-while</a:t>
            </a:r>
            <a:r>
              <a:rPr lang="zh-CN" altLang="en-US" dirty="0"/>
              <a:t>循环不管任何情况都至少执行一次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5219699" y="1864519"/>
            <a:ext cx="3173413" cy="1323439"/>
          </a:xfrm>
          <a:prstGeom prst="roundRect">
            <a:avLst>
              <a:gd name="adj" fmla="val 119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/>
              <a:t>do {</a:t>
            </a:r>
          </a:p>
          <a:p>
            <a:pPr lvl="1"/>
            <a:endParaRPr lang="en-US" altLang="zh-CN" sz="1600" b="1" dirty="0"/>
          </a:p>
          <a:p>
            <a:pPr lvl="1"/>
            <a:r>
              <a:rPr lang="en-US" altLang="zh-CN" sz="1600" b="1" dirty="0"/>
              <a:t>	</a:t>
            </a:r>
            <a:r>
              <a:rPr lang="zh-CN" altLang="en-US" sz="1600" b="1" dirty="0"/>
              <a:t>循环操作</a:t>
            </a:r>
          </a:p>
          <a:p>
            <a:pPr lvl="1"/>
            <a:endParaRPr lang="zh-CN" altLang="en-US" sz="1600" b="1" dirty="0"/>
          </a:p>
          <a:p>
            <a:pPr lvl="1"/>
            <a:r>
              <a:rPr lang="en-US" altLang="zh-CN" sz="1600" b="1" dirty="0"/>
              <a:t>} while( </a:t>
            </a:r>
            <a:r>
              <a:rPr lang="zh-CN" altLang="en-US" sz="1600" b="1" dirty="0"/>
              <a:t>循环条件 </a:t>
            </a:r>
            <a:r>
              <a:rPr lang="en-US" altLang="zh-CN" sz="1600" b="1" dirty="0"/>
              <a:t>) ;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971600" y="1822450"/>
            <a:ext cx="3167063" cy="1323439"/>
          </a:xfrm>
          <a:prstGeom prst="roundRect">
            <a:avLst>
              <a:gd name="adj" fmla="val 119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/>
              <a:t>while ( </a:t>
            </a:r>
            <a:r>
              <a:rPr lang="zh-CN" altLang="en-US" sz="1600" b="1" dirty="0"/>
              <a:t>循环条件 </a:t>
            </a:r>
            <a:r>
              <a:rPr lang="en-US" altLang="zh-CN" sz="1600" b="1" dirty="0"/>
              <a:t>) {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	</a:t>
            </a:r>
            <a:r>
              <a:rPr lang="zh-CN" altLang="en-US" sz="1600" b="1" dirty="0"/>
              <a:t>循环操作</a:t>
            </a:r>
          </a:p>
          <a:p>
            <a:pPr lvl="1"/>
            <a:endParaRPr lang="zh-CN" altLang="en-US" sz="1600" b="1" dirty="0"/>
          </a:p>
          <a:p>
            <a:pPr lvl="1"/>
            <a:r>
              <a:rPr lang="en-US" altLang="zh-CN" sz="1600" b="1" dirty="0"/>
              <a:t>}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1928813" y="2733675"/>
            <a:ext cx="2030412" cy="715089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先判断，再执行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695428" y="3157545"/>
            <a:ext cx="2030413" cy="715089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chemeClr val="l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先执行，再判断</a:t>
            </a:r>
          </a:p>
        </p:txBody>
      </p:sp>
      <p:sp>
        <p:nvSpPr>
          <p:cNvPr id="15367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比较while和do-while循环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ldLvl="0" animBg="1"/>
      <p:bldP spid="2355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613775" y="1709738"/>
            <a:ext cx="3095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187450" y="3759200"/>
            <a:ext cx="15843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>
            <a:off x="251520" y="1606550"/>
            <a:ext cx="4320480" cy="1491615"/>
          </a:xfrm>
          <a:prstGeom prst="roundRect">
            <a:avLst>
              <a:gd name="adj" fmla="val 2306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i=0;</a:t>
            </a:r>
          </a:p>
          <a:p>
            <a:r>
              <a:rPr lang="en-US" altLang="zh-CN" b="1" dirty="0"/>
              <a:t>while(i&lt;100){</a:t>
            </a:r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zh-CN" altLang="en-US" b="1" dirty="0"/>
              <a:t>"好好学习！</a:t>
            </a:r>
            <a:r>
              <a:rPr lang="en-US" altLang="zh-CN" b="1" dirty="0"/>
              <a:t>");</a:t>
            </a:r>
          </a:p>
          <a:p>
            <a:r>
              <a:rPr lang="en-US" b="1" dirty="0"/>
              <a:t>      </a:t>
            </a:r>
            <a:r>
              <a:rPr lang="en-US" altLang="zh-CN" b="1" dirty="0"/>
              <a:t>i++;</a:t>
            </a:r>
          </a:p>
          <a:p>
            <a:r>
              <a:rPr lang="en-US" altLang="zh-CN" b="1" dirty="0"/>
              <a:t>}   </a:t>
            </a: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>
            <a:off x="4788024" y="1635646"/>
            <a:ext cx="3959101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i=0;i&lt;100;i++){ </a:t>
            </a:r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zh-CN" altLang="en-US" b="1" dirty="0"/>
              <a:t>"好好学习！</a:t>
            </a:r>
            <a:r>
              <a:rPr lang="en-US" altLang="zh-CN" b="1" dirty="0"/>
              <a:t>");</a:t>
            </a:r>
          </a:p>
          <a:p>
            <a:r>
              <a:rPr lang="en-US" b="1" dirty="0"/>
              <a:t> </a:t>
            </a:r>
            <a:r>
              <a:rPr lang="en-US" altLang="zh-CN" b="1" dirty="0"/>
              <a:t>}</a:t>
            </a:r>
          </a:p>
        </p:txBody>
      </p:sp>
      <p:sp>
        <p:nvSpPr>
          <p:cNvPr id="24582" name="AutoShape 8"/>
          <p:cNvSpPr>
            <a:spLocks noChangeArrowheads="1"/>
          </p:cNvSpPr>
          <p:nvPr/>
        </p:nvSpPr>
        <p:spPr bwMode="auto">
          <a:xfrm>
            <a:off x="2052638" y="3795713"/>
            <a:ext cx="4714875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循环次数固定，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2" charset="-122"/>
              </a:rPr>
              <a:t>for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比</a:t>
            </a:r>
            <a:r>
              <a:rPr lang="en-US" altLang="zh-CN" sz="1600" b="1" dirty="0">
                <a:solidFill>
                  <a:schemeClr val="bg1"/>
                </a:solidFill>
                <a:ea typeface="黑体" panose="02010609060101010101" pitchFamily="2" charset="-122"/>
              </a:rPr>
              <a:t>while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更简洁</a:t>
            </a:r>
          </a:p>
        </p:txBody>
      </p:sp>
      <p:sp>
        <p:nvSpPr>
          <p:cNvPr id="16391" name="内容占位符 13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7762875" cy="904863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回顾问题：输出</a:t>
            </a:r>
            <a:r>
              <a:rPr lang="en-US" altLang="zh-CN" dirty="0"/>
              <a:t>100</a:t>
            </a:r>
            <a:r>
              <a:rPr lang="zh-CN" altLang="en-US" dirty="0"/>
              <a:t>次“好好学习！”</a:t>
            </a:r>
          </a:p>
          <a:p>
            <a:endParaRPr lang="zh-CN" altLang="en-US" dirty="0"/>
          </a:p>
        </p:txBody>
      </p:sp>
      <p:sp>
        <p:nvSpPr>
          <p:cNvPr id="16392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为什么使用for循环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ldLvl="0" animBg="1"/>
      <p:bldP spid="24581" grpId="0" bldLvl="0" animBg="1"/>
      <p:bldP spid="2458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31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/>
              <a:t>for</a:t>
            </a:r>
            <a:r>
              <a:rPr lang="zh-CN" altLang="en-US"/>
              <a:t>循环的语法和执行顺序</a:t>
            </a:r>
          </a:p>
          <a:p>
            <a:endParaRPr lang="zh-CN" altLang="en-US"/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1522413" y="2590800"/>
            <a:ext cx="30257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5003800" y="2179638"/>
            <a:ext cx="1871663" cy="457200"/>
          </a:xfrm>
          <a:prstGeom prst="wedgeRectCallout">
            <a:avLst>
              <a:gd name="adj1" fmla="val -50764"/>
              <a:gd name="adj2" fmla="val 1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900113" y="1690688"/>
            <a:ext cx="77755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2" charset="-122"/>
              </a:rPr>
              <a:t>for</a:t>
            </a:r>
            <a:r>
              <a:rPr lang="en-US" altLang="zh-CN" sz="2000" b="1" dirty="0">
                <a:ea typeface="黑体" panose="02010609060101010101" pitchFamily="2" charset="-122"/>
              </a:rPr>
              <a:t>( </a:t>
            </a:r>
            <a:r>
              <a:rPr lang="en-US" altLang="zh-CN" sz="2000" dirty="0">
                <a:ea typeface="黑体" panose="02010609060101010101" pitchFamily="2" charset="-122"/>
              </a:rPr>
              <a:t>                         </a:t>
            </a:r>
            <a:r>
              <a:rPr lang="en-US" altLang="zh-CN" sz="2400" b="1" dirty="0">
                <a:ea typeface="黑体" panose="02010609060101010101" pitchFamily="2" charset="-122"/>
              </a:rPr>
              <a:t>;</a:t>
            </a:r>
            <a:r>
              <a:rPr lang="en-US" altLang="zh-CN" sz="2400" dirty="0">
                <a:ea typeface="黑体" panose="02010609060101010101" pitchFamily="2" charset="-122"/>
              </a:rPr>
              <a:t>                        </a:t>
            </a:r>
            <a:r>
              <a:rPr lang="en-US" altLang="zh-CN" sz="2400" b="1" dirty="0">
                <a:ea typeface="黑体" panose="02010609060101010101" pitchFamily="2" charset="-122"/>
              </a:rPr>
              <a:t>;</a:t>
            </a:r>
            <a:r>
              <a:rPr lang="en-US" altLang="zh-CN" sz="2400" dirty="0">
                <a:ea typeface="黑体" panose="02010609060101010101" pitchFamily="2" charset="-122"/>
              </a:rPr>
              <a:t>                        </a:t>
            </a:r>
            <a:r>
              <a:rPr lang="en-US" altLang="zh-CN" sz="2000" b="1" dirty="0">
                <a:ea typeface="黑体" panose="02010609060101010101" pitchFamily="2" charset="-122"/>
              </a:rPr>
              <a:t>){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ea typeface="黑体" panose="02010609060101010101" pitchFamily="2" charset="-122"/>
              </a:rPr>
              <a:t>                         </a:t>
            </a:r>
            <a:endParaRPr lang="en-US" altLang="zh-CN" sz="2400" b="1" dirty="0"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ea typeface="黑体" panose="02010609060101010101" pitchFamily="2" charset="-122"/>
              </a:rPr>
              <a:t>} </a:t>
            </a: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4660375" y="1428533"/>
            <a:ext cx="103292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条件为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2" charset="-122"/>
              </a:rPr>
              <a:t>true</a:t>
            </a:r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3807969" y="2547719"/>
            <a:ext cx="1247076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循环体被执行</a:t>
            </a:r>
          </a:p>
        </p:txBody>
      </p:sp>
      <p:sp>
        <p:nvSpPr>
          <p:cNvPr id="26632" name="AutoShape 9"/>
          <p:cNvSpPr>
            <a:spLocks noChangeArrowheads="1"/>
          </p:cNvSpPr>
          <p:nvPr/>
        </p:nvSpPr>
        <p:spPr bwMode="auto">
          <a:xfrm>
            <a:off x="911225" y="3267075"/>
            <a:ext cx="7032625" cy="923330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dirty="0"/>
              <a:t>for (   </a:t>
            </a:r>
            <a:r>
              <a:rPr lang="en-US" altLang="zh-CN" b="1" dirty="0" err="1"/>
              <a:t>int</a:t>
            </a:r>
            <a:r>
              <a:rPr lang="en-US" altLang="zh-CN" b="1" dirty="0"/>
              <a:t> i = 0 ;    i  &lt; 100 ;     i++  ) {</a:t>
            </a:r>
          </a:p>
          <a:p>
            <a:pPr lvl="1"/>
            <a:r>
              <a:rPr lang="en-US" altLang="zh-CN" b="1" dirty="0"/>
              <a:t>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zh-CN" altLang="en-US" b="1" dirty="0"/>
              <a:t>"好好学习！"</a:t>
            </a:r>
            <a:r>
              <a:rPr lang="en-US" altLang="zh-CN" b="1" dirty="0"/>
              <a:t>);</a:t>
            </a:r>
          </a:p>
          <a:p>
            <a:pPr lvl="1"/>
            <a:r>
              <a:rPr lang="en-US" altLang="zh-CN" b="1" dirty="0"/>
              <a:t>}    </a:t>
            </a:r>
          </a:p>
        </p:txBody>
      </p:sp>
      <p:sp>
        <p:nvSpPr>
          <p:cNvPr id="26633" name="AutoShape 10"/>
          <p:cNvSpPr>
            <a:spLocks noChangeArrowheads="1"/>
          </p:cNvSpPr>
          <p:nvPr/>
        </p:nvSpPr>
        <p:spPr bwMode="auto">
          <a:xfrm>
            <a:off x="971550" y="4587875"/>
            <a:ext cx="6654800" cy="354925"/>
          </a:xfrm>
          <a:prstGeom prst="roundRect">
            <a:avLst>
              <a:gd name="adj" fmla="val 8435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代码规范：格式对齐、代码的缩进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1312863" y="1774825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2" charset="-122"/>
              </a:rPr>
              <a:t>       </a:t>
            </a:r>
            <a:r>
              <a:rPr lang="zh-CN" altLang="en-US" sz="2000" b="1">
                <a:ea typeface="黑体" panose="02010609060101010101" pitchFamily="2" charset="-122"/>
              </a:rPr>
              <a:t>表达式</a:t>
            </a:r>
            <a:r>
              <a:rPr lang="en-US" altLang="zh-CN" sz="2000" b="1">
                <a:ea typeface="黑体" panose="02010609060101010101" pitchFamily="2" charset="-122"/>
              </a:rPr>
              <a:t>1       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3201988" y="1781175"/>
            <a:ext cx="225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2" charset="-122"/>
              </a:rPr>
              <a:t>       </a:t>
            </a:r>
            <a:r>
              <a:rPr lang="zh-CN" altLang="en-US" sz="2000" b="1">
                <a:ea typeface="黑体" panose="02010609060101010101" pitchFamily="2" charset="-122"/>
              </a:rPr>
              <a:t>表达式</a:t>
            </a:r>
            <a:r>
              <a:rPr lang="en-US" altLang="zh-CN" sz="2000" b="1">
                <a:ea typeface="黑体" panose="02010609060101010101" pitchFamily="2" charset="-122"/>
              </a:rPr>
              <a:t>2 </a:t>
            </a:r>
            <a:r>
              <a:rPr lang="en-US" altLang="zh-CN" sz="2400" b="1">
                <a:ea typeface="黑体" panose="02010609060101010101" pitchFamily="2" charset="-122"/>
              </a:rPr>
              <a:t>      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5067300" y="1760538"/>
            <a:ext cx="200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黑体" panose="02010609060101010101" pitchFamily="2" charset="-122"/>
              </a:rPr>
              <a:t>       </a:t>
            </a:r>
            <a:r>
              <a:rPr lang="zh-CN" altLang="en-US" sz="2000" b="1">
                <a:ea typeface="黑体" panose="02010609060101010101" pitchFamily="2" charset="-122"/>
              </a:rPr>
              <a:t>表达式</a:t>
            </a:r>
            <a:r>
              <a:rPr lang="en-US" altLang="zh-CN" sz="2000" b="1">
                <a:ea typeface="黑体" panose="02010609060101010101" pitchFamily="2" charset="-122"/>
              </a:rPr>
              <a:t>3 </a:t>
            </a:r>
            <a:r>
              <a:rPr lang="en-US" altLang="zh-CN" sz="2400" b="1">
                <a:ea typeface="黑体" panose="02010609060101010101" pitchFamily="2" charset="-122"/>
              </a:rPr>
              <a:t>   </a:t>
            </a:r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1836738" y="3321754"/>
            <a:ext cx="881062" cy="277813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2820987" y="3269112"/>
            <a:ext cx="936625" cy="277813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4041775" y="3331848"/>
            <a:ext cx="577850" cy="277813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1575594" y="3609661"/>
            <a:ext cx="3816350" cy="27781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900113" y="2284413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       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 循环操作 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</a:p>
        </p:txBody>
      </p:sp>
      <p:sp>
        <p:nvSpPr>
          <p:cNvPr id="26642" name="AutoShape 19"/>
          <p:cNvSpPr>
            <a:spLocks noChangeArrowheads="1"/>
          </p:cNvSpPr>
          <p:nvPr/>
        </p:nvSpPr>
        <p:spPr bwMode="auto">
          <a:xfrm>
            <a:off x="1692275" y="1852613"/>
            <a:ext cx="1597025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参数初始化</a:t>
            </a:r>
          </a:p>
        </p:txBody>
      </p:sp>
      <p:sp>
        <p:nvSpPr>
          <p:cNvPr id="26643" name="AutoShape 20"/>
          <p:cNvSpPr>
            <a:spLocks noChangeArrowheads="1"/>
          </p:cNvSpPr>
          <p:nvPr/>
        </p:nvSpPr>
        <p:spPr bwMode="auto">
          <a:xfrm>
            <a:off x="3635375" y="1852613"/>
            <a:ext cx="1441450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条件判断</a:t>
            </a:r>
          </a:p>
        </p:txBody>
      </p:sp>
      <p:sp>
        <p:nvSpPr>
          <p:cNvPr id="26644" name="AutoShape 21"/>
          <p:cNvSpPr>
            <a:spLocks noChangeArrowheads="1"/>
          </p:cNvSpPr>
          <p:nvPr/>
        </p:nvSpPr>
        <p:spPr bwMode="auto">
          <a:xfrm>
            <a:off x="5580063" y="1852613"/>
            <a:ext cx="1890712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更新循环变量</a:t>
            </a:r>
          </a:p>
        </p:txBody>
      </p:sp>
      <p:grpSp>
        <p:nvGrpSpPr>
          <p:cNvPr id="26649" name="Freeform 12"/>
          <p:cNvGrpSpPr/>
          <p:nvPr/>
        </p:nvGrpSpPr>
        <p:grpSpPr bwMode="auto">
          <a:xfrm>
            <a:off x="4989513" y="1706563"/>
            <a:ext cx="804862" cy="973137"/>
            <a:chOff x="0" y="0"/>
            <a:chExt cx="507" cy="818"/>
          </a:xfrm>
        </p:grpSpPr>
        <p:pic>
          <p:nvPicPr>
            <p:cNvPr id="17435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7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6" name="文本框 26650"/>
            <p:cNvSpPr txBox="1">
              <a:spLocks noChangeArrowheads="1"/>
            </p:cNvSpPr>
            <p:nvPr/>
          </p:nvSpPr>
          <p:spPr bwMode="auto">
            <a:xfrm rot="6247613">
              <a:off x="-26" y="222"/>
              <a:ext cx="59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sp>
        <p:nvSpPr>
          <p:cNvPr id="1743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什么是for循环</a:t>
            </a:r>
          </a:p>
        </p:txBody>
      </p:sp>
      <p:sp>
        <p:nvSpPr>
          <p:cNvPr id="29" name="椭圆 28"/>
          <p:cNvSpPr/>
          <p:nvPr/>
        </p:nvSpPr>
        <p:spPr bwMode="auto">
          <a:xfrm>
            <a:off x="2364436" y="1474786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椭圆 29"/>
          <p:cNvSpPr/>
          <p:nvPr/>
        </p:nvSpPr>
        <p:spPr bwMode="auto">
          <a:xfrm>
            <a:off x="3962366" y="1474786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1835445" y="2444555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椭圆 31"/>
          <p:cNvSpPr/>
          <p:nvPr/>
        </p:nvSpPr>
        <p:spPr bwMode="auto">
          <a:xfrm>
            <a:off x="6589711" y="1365250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r>
              <a:rPr lang="en-US" altLang="zh-CN" dirty="0"/>
              <a:t>/25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79512" y="1707654"/>
            <a:ext cx="436880" cy="549275"/>
            <a:chOff x="2960053" y="2405380"/>
            <a:chExt cx="436880" cy="549275"/>
          </a:xfrm>
        </p:grpSpPr>
        <p:sp>
          <p:nvSpPr>
            <p:cNvPr id="34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35" name="图片 34" descr="C:\Users\Lenovo\Desktop\icon\书籍.png书籍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bldLvl="0" animBg="1"/>
      <p:bldP spid="26634" grpId="0"/>
      <p:bldP spid="26634" grpId="1"/>
      <p:bldP spid="26635" grpId="0"/>
      <p:bldP spid="26636" grpId="0"/>
      <p:bldP spid="26637" grpId="0" bldLvl="0" animBg="1"/>
      <p:bldP spid="26637" grpId="1" bldLvl="0" animBg="1"/>
      <p:bldP spid="26638" grpId="0" bldLvl="0" animBg="1"/>
      <p:bldP spid="26638" grpId="1" bldLvl="0" animBg="1"/>
      <p:bldP spid="26639" grpId="0" bldLvl="0" animBg="1"/>
      <p:bldP spid="26640" grpId="0" bldLvl="0" animBg="1"/>
      <p:bldP spid="26640" grpId="1" bldLvl="0" animBg="1"/>
      <p:bldP spid="26642" grpId="0" bldLvl="0" animBg="1"/>
      <p:bldP spid="26643" grpId="0" bldLvl="0" animBg="1"/>
      <p:bldP spid="2664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6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循环输入某同学</a:t>
            </a:r>
            <a:r>
              <a:rPr lang="en-US" altLang="zh-CN" dirty="0"/>
              <a:t>S1</a:t>
            </a:r>
            <a:r>
              <a:rPr lang="zh-CN" altLang="en-US" dirty="0"/>
              <a:t>结业考试的</a:t>
            </a:r>
            <a:r>
              <a:rPr lang="en-US" altLang="zh-CN" dirty="0"/>
              <a:t>5</a:t>
            </a:r>
            <a:r>
              <a:rPr lang="zh-CN" altLang="en-US" dirty="0"/>
              <a:t>门课成绩，并计算平均分</a:t>
            </a:r>
          </a:p>
        </p:txBody>
      </p:sp>
      <p:pic>
        <p:nvPicPr>
          <p:cNvPr id="18435" name="图片 18" descr="图6.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2139950"/>
            <a:ext cx="3675062" cy="1928813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如何使用for循环-1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r>
              <a:rPr lang="en-US" altLang="zh-CN" dirty="0"/>
              <a:t>/25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39752" y="4443958"/>
            <a:ext cx="4750511" cy="377612"/>
            <a:chOff x="1403648" y="3795886"/>
            <a:chExt cx="5842480" cy="32229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674178" y="3829223"/>
              <a:ext cx="4043890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：计算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门课程的平均分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4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输出如图所示加法表</a:t>
            </a:r>
          </a:p>
          <a:p>
            <a:endParaRPr lang="zh-CN" altLang="en-US" dirty="0"/>
          </a:p>
        </p:txBody>
      </p:sp>
      <p:pic>
        <p:nvPicPr>
          <p:cNvPr id="19459" name="图片 17" descr="加法表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554163"/>
            <a:ext cx="2960687" cy="1928812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如何使用for循环-2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r>
              <a:rPr lang="en-US" altLang="zh-CN" dirty="0"/>
              <a:t>/25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339752" y="4443958"/>
            <a:ext cx="4750511" cy="377612"/>
            <a:chOff x="1403648" y="3795886"/>
            <a:chExt cx="5842480" cy="322299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246891" y="3829223"/>
              <a:ext cx="2898462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6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：输出加法表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ChangeArrowheads="1"/>
          </p:cNvSpPr>
          <p:nvPr/>
        </p:nvSpPr>
        <p:spPr bwMode="auto">
          <a:xfrm>
            <a:off x="966788" y="1579563"/>
            <a:ext cx="7329487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for(;i&lt;10;i++){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"这是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"+i);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32771" name="AutoShape 4"/>
          <p:cNvSpPr>
            <a:spLocks noChangeArrowheads="1"/>
          </p:cNvSpPr>
          <p:nvPr/>
        </p:nvSpPr>
        <p:spPr bwMode="auto">
          <a:xfrm>
            <a:off x="1044575" y="1635125"/>
            <a:ext cx="1225550" cy="2714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2999"/>
              </a:srgbClr>
            </a:outerShdw>
          </a:effectLst>
        </p:spPr>
        <p:txBody>
          <a:bodyPr anchor="ctr" anchorCtr="1"/>
          <a:lstStyle/>
          <a:p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/>
              <a:t> i=0;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1259632" y="3723878"/>
            <a:ext cx="5112568" cy="408623"/>
          </a:xfrm>
          <a:prstGeom prst="wedgeRoundRectCallout">
            <a:avLst>
              <a:gd name="adj1" fmla="val -21648"/>
              <a:gd name="adj2" fmla="val 50833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编译错误：变量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i 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没有初始化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for循环常见问题1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/>
      <p:bldP spid="3277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3"/>
          <p:cNvSpPr>
            <a:spLocks noChangeArrowheads="1"/>
          </p:cNvSpPr>
          <p:nvPr/>
        </p:nvSpPr>
        <p:spPr bwMode="auto">
          <a:xfrm>
            <a:off x="1044575" y="1347788"/>
            <a:ext cx="7300913" cy="12464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for(int i=0;;i++){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      System.out.println(</a:t>
            </a:r>
            <a:r>
              <a:rPr lang="zh-CN" altLang="en-US" sz="1600" b="1">
                <a:solidFill>
                  <a:schemeClr val="accent5">
                    <a:lumMod val="10000"/>
                  </a:schemeClr>
                </a:solidFill>
              </a:rPr>
              <a:t>"这是</a:t>
            </a: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"+i);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pic>
        <p:nvPicPr>
          <p:cNvPr id="33795" name="图片 6" descr="for常见问题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33675"/>
            <a:ext cx="288131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for循环常见问题2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r>
              <a:rPr lang="en-US" altLang="zh-CN" dirty="0"/>
              <a:t>/25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91680" y="4539391"/>
            <a:ext cx="5112568" cy="408623"/>
          </a:xfrm>
          <a:prstGeom prst="wedgeRoundRectCallout">
            <a:avLst>
              <a:gd name="adj1" fmla="val -21648"/>
              <a:gd name="adj2" fmla="val 50833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缺少循环条件，死循环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3"/>
          <p:cNvSpPr>
            <a:spLocks noChangeArrowheads="1"/>
          </p:cNvSpPr>
          <p:nvPr/>
        </p:nvSpPr>
        <p:spPr bwMode="auto">
          <a:xfrm>
            <a:off x="900113" y="1131888"/>
            <a:ext cx="7335837" cy="15314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for(int i=0;i&lt;10;){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       System.out.println(</a:t>
            </a:r>
            <a:r>
              <a:rPr lang="zh-CN" altLang="en-US" sz="1600" b="1">
                <a:solidFill>
                  <a:schemeClr val="accent5">
                    <a:lumMod val="10000"/>
                  </a:schemeClr>
                </a:solidFill>
              </a:rPr>
              <a:t>"这是</a:t>
            </a: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"+i);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    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1476375" y="1997075"/>
            <a:ext cx="1223963" cy="300082"/>
          </a:xfrm>
          <a:prstGeom prst="roundRect">
            <a:avLst>
              <a:gd name="adj" fmla="val 292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zh-CN" sz="1350" b="1">
                <a:solidFill>
                  <a:schemeClr val="bg1"/>
                </a:solidFill>
                <a:ea typeface="黑体" panose="02010609060101010101" pitchFamily="2" charset="-122"/>
              </a:rPr>
              <a:t>i++;</a:t>
            </a:r>
          </a:p>
        </p:txBody>
      </p:sp>
      <p:pic>
        <p:nvPicPr>
          <p:cNvPr id="34820" name="图片 8" descr="for常见问题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840038"/>
            <a:ext cx="28717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for循环常见问题3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r>
              <a:rPr lang="en-US" altLang="zh-CN" dirty="0"/>
              <a:t>/25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91680" y="4467383"/>
            <a:ext cx="5112568" cy="408623"/>
          </a:xfrm>
          <a:prstGeom prst="wedgeRoundRectCallout">
            <a:avLst>
              <a:gd name="adj1" fmla="val -21648"/>
              <a:gd name="adj2" fmla="val 50833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循环变量不发生变化 ，会导致死循环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r>
              <a:rPr lang="en-US" altLang="zh-CN" dirty="0"/>
              <a:t>/25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/>
          <p:cNvSpPr>
            <a:spLocks noChangeArrowheads="1"/>
          </p:cNvSpPr>
          <p:nvPr/>
        </p:nvSpPr>
        <p:spPr bwMode="auto">
          <a:xfrm>
            <a:off x="1117600" y="1397000"/>
            <a:ext cx="7299325" cy="12464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for(;;){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     System.out.println(</a:t>
            </a:r>
            <a:r>
              <a:rPr lang="zh-CN" altLang="en-US" sz="1600" b="1">
                <a:solidFill>
                  <a:schemeClr val="accent5">
                    <a:lumMod val="10000"/>
                  </a:schemeClr>
                </a:solidFill>
              </a:rPr>
              <a:t>"这是测试</a:t>
            </a: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pic>
        <p:nvPicPr>
          <p:cNvPr id="35843" name="图片 7" descr="常见问题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860675"/>
            <a:ext cx="28622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for循环常见问题4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r>
              <a:rPr lang="en-US" altLang="zh-CN" dirty="0"/>
              <a:t>/25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91680" y="4467383"/>
            <a:ext cx="5112568" cy="408623"/>
          </a:xfrm>
          <a:prstGeom prst="wedgeRoundRectCallout">
            <a:avLst>
              <a:gd name="adj1" fmla="val -21648"/>
              <a:gd name="adj2" fmla="val 50833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循环中缺少必要的循环控制，会导致死循环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需求说明</a:t>
            </a:r>
            <a:endParaRPr 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while</a:t>
            </a:r>
            <a:r>
              <a:rPr lang="zh-CN" altLang="en-US"/>
              <a:t>、</a:t>
            </a:r>
            <a:r>
              <a:rPr lang="en-US" altLang="zh-CN"/>
              <a:t>do-while</a:t>
            </a:r>
            <a:r>
              <a:rPr lang="zh-CN" altLang="en-US"/>
              <a:t>以及</a:t>
            </a:r>
            <a:r>
              <a:rPr lang="en-US" altLang="zh-CN"/>
              <a:t>for</a:t>
            </a:r>
            <a:r>
              <a:rPr lang="zh-CN" altLang="en-US"/>
              <a:t>循环三种编程方式实现：计算</a:t>
            </a:r>
            <a:r>
              <a:rPr lang="en-US" altLang="zh-CN"/>
              <a:t>100</a:t>
            </a:r>
            <a:r>
              <a:rPr lang="zh-CN" altLang="en-US"/>
              <a:t>以内（包括</a:t>
            </a:r>
            <a:r>
              <a:rPr lang="en-US" altLang="zh-CN"/>
              <a:t>100</a:t>
            </a:r>
            <a:r>
              <a:rPr lang="zh-CN" altLang="en-US"/>
              <a:t>）的偶数之和</a:t>
            </a:r>
          </a:p>
          <a:p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457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课后作业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到目前为止所学的循环结构有哪些？ </a:t>
            </a:r>
          </a:p>
        </p:txBody>
      </p:sp>
      <p:pic>
        <p:nvPicPr>
          <p:cNvPr id="37891" name="Picture 5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600200"/>
            <a:ext cx="6238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AutoShape 7"/>
          <p:cNvSpPr>
            <a:spLocks noChangeArrowheads="1"/>
          </p:cNvSpPr>
          <p:nvPr/>
        </p:nvSpPr>
        <p:spPr bwMode="auto">
          <a:xfrm>
            <a:off x="1042988" y="3921125"/>
            <a:ext cx="7404100" cy="300082"/>
          </a:xfrm>
          <a:prstGeom prst="roundRect">
            <a:avLst>
              <a:gd name="adj" fmla="val 759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无论哪一种循环结构，都有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2" charset="-122"/>
              </a:rPr>
              <a:t>4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个必不可少的部分：初始部分、循环条件、循环体、更新循环变量</a:t>
            </a:r>
          </a:p>
        </p:txBody>
      </p: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1042988" y="3381375"/>
            <a:ext cx="7375525" cy="304800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2" charset="-122"/>
              </a:rPr>
              <a:t>需要多次重复执行一个或多个任务的问题考虑使用循环来解决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15365"/>
            <a:ext cx="8197850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区别</a:t>
            </a:r>
            <a:r>
              <a:rPr lang="en-US" altLang="zh-CN" dirty="0"/>
              <a:t>1</a:t>
            </a:r>
            <a:r>
              <a:rPr lang="zh-CN" altLang="en-US" dirty="0"/>
              <a:t>：语法</a:t>
            </a:r>
          </a:p>
          <a:p>
            <a:pPr lvl="2"/>
            <a:endParaRPr lang="zh-CN" altLang="en-US" dirty="0"/>
          </a:p>
          <a:p>
            <a:pPr marL="1371600" lvl="3" indent="0">
              <a:buNone/>
            </a:pPr>
            <a:r>
              <a:rPr lang="en-US" altLang="zh-CN" dirty="0"/>
              <a:t>		</a:t>
            </a:r>
          </a:p>
          <a:p>
            <a:pPr lvl="0"/>
            <a:r>
              <a:rPr lang="zh-CN" altLang="en-US" dirty="0"/>
              <a:t>区别</a:t>
            </a:r>
            <a:r>
              <a:rPr lang="en-US" altLang="zh-CN" dirty="0"/>
              <a:t>2</a:t>
            </a:r>
            <a:r>
              <a:rPr lang="zh-CN" altLang="en-US" dirty="0"/>
              <a:t>：执行顺序 </a:t>
            </a:r>
          </a:p>
          <a:p>
            <a:pPr lvl="1"/>
            <a:r>
              <a:rPr lang="en-US" altLang="zh-CN" dirty="0"/>
              <a:t>while </a:t>
            </a:r>
            <a:r>
              <a:rPr lang="zh-CN" altLang="en-US" dirty="0"/>
              <a:t>循环：先判断，再执行</a:t>
            </a:r>
          </a:p>
          <a:p>
            <a:pPr lvl="1"/>
            <a:r>
              <a:rPr lang="en-US" altLang="zh-CN" dirty="0"/>
              <a:t>do-while</a:t>
            </a:r>
            <a:r>
              <a:rPr lang="zh-CN" altLang="en-US" dirty="0"/>
              <a:t>循环：先执行，再判断</a:t>
            </a:r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循环：先判断，再执行</a:t>
            </a:r>
          </a:p>
          <a:p>
            <a:pPr lvl="0"/>
            <a:r>
              <a:rPr lang="zh-CN" altLang="en-US" dirty="0"/>
              <a:t>区别</a:t>
            </a:r>
            <a:r>
              <a:rPr lang="en-US" altLang="zh-CN" dirty="0"/>
              <a:t>3</a:t>
            </a:r>
            <a:r>
              <a:rPr lang="zh-CN" altLang="en-US" dirty="0"/>
              <a:t>：适用情况</a:t>
            </a:r>
          </a:p>
          <a:p>
            <a:pPr lvl="1"/>
            <a:r>
              <a:rPr lang="zh-CN" altLang="en-US" dirty="0"/>
              <a:t>循环次数确定的情况，通常选用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  <a:p>
            <a:pPr lvl="1"/>
            <a:r>
              <a:rPr lang="zh-CN" altLang="en-US" dirty="0"/>
              <a:t>循环次数不确定的情况，通常选用</a:t>
            </a:r>
            <a:r>
              <a:rPr lang="en-US" altLang="zh-CN" dirty="0"/>
              <a:t>while</a:t>
            </a:r>
            <a:r>
              <a:rPr lang="zh-CN" altLang="en-US" dirty="0"/>
              <a:t>或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-182563"/>
            <a:ext cx="309563" cy="3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227070" y="1107440"/>
          <a:ext cx="4371975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4528185" imgH="1220470" progId="Word.Picture.8">
                  <p:embed/>
                </p:oleObj>
              </mc:Choice>
              <mc:Fallback>
                <p:oleObj r:id="rId4" imgW="4528185" imgH="1220470" progId="Word.Picture.8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070" y="1107440"/>
                        <a:ext cx="4371975" cy="883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r>
              <a:rPr lang="en-US" altLang="zh-CN" dirty="0"/>
              <a:t>/25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while</a:t>
            </a:r>
            <a:r>
              <a:rPr lang="zh-CN" altLang="en-US" dirty="0"/>
              <a:t>循环结构</a:t>
            </a:r>
            <a:endParaRPr lang="en-US" dirty="0"/>
          </a:p>
          <a:p>
            <a:r>
              <a:rPr lang="zh-CN" altLang="en-US" dirty="0"/>
              <a:t>掌握</a:t>
            </a:r>
            <a:r>
              <a:rPr lang="en-US" altLang="zh-CN" dirty="0"/>
              <a:t>do-while</a:t>
            </a:r>
            <a:r>
              <a:rPr lang="zh-CN" altLang="en-US" dirty="0"/>
              <a:t>循环结构</a:t>
            </a:r>
            <a:endParaRPr lang="en-US" dirty="0"/>
          </a:p>
          <a:p>
            <a:r>
              <a:rPr lang="zh-CN" altLang="en-US" dirty="0"/>
              <a:t>掌握</a:t>
            </a:r>
            <a:r>
              <a:rPr lang="en-US" altLang="zh-CN" dirty="0"/>
              <a:t>for</a:t>
            </a:r>
            <a:r>
              <a:rPr lang="zh-CN" altLang="en-US" dirty="0"/>
              <a:t>循环结构</a:t>
            </a:r>
            <a:endParaRPr lang="en-US" dirty="0"/>
          </a:p>
          <a:p>
            <a:r>
              <a:rPr lang="zh-CN" altLang="en-US" dirty="0"/>
              <a:t>理解各种循环结构的适用场景</a:t>
            </a:r>
          </a:p>
          <a:p>
            <a:endParaRPr lang="zh-CN" alt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本课目标</a:t>
            </a:r>
          </a:p>
        </p:txBody>
      </p:sp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08104" y="1347614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10550" y="987574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C:\Users\Lenovo\Desktop\修改版\重点.png重点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08104" y="1707654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568747" y="1997075"/>
            <a:ext cx="6769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ea typeface="黑体" panose="02010609060101010101" pitchFamily="2" charset="-122"/>
              </a:rPr>
              <a:t>System.out.println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/>
              <a:t>"</a:t>
            </a:r>
            <a:r>
              <a:rPr lang="zh-CN" altLang="en-US" b="1" dirty="0">
                <a:ea typeface="黑体" panose="02010609060101010101" pitchFamily="2" charset="-122"/>
              </a:rPr>
              <a:t>第1遍写：好好学习，天天向上！</a:t>
            </a:r>
            <a:r>
              <a:rPr lang="en-US" altLang="zh-CN" b="1" dirty="0">
                <a:ea typeface="黑体" panose="02010609060101010101" pitchFamily="2" charset="-122"/>
              </a:rPr>
              <a:t>");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ea typeface="黑体" panose="02010609060101010101" pitchFamily="2" charset="-122"/>
              </a:rPr>
              <a:t>System.out.println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/>
              <a:t>“</a:t>
            </a:r>
            <a:r>
              <a:rPr lang="zh-CN" altLang="en-US" b="1" dirty="0">
                <a:ea typeface="黑体" panose="02010609060101010101" pitchFamily="2" charset="-122"/>
              </a:rPr>
              <a:t>第2遍写：好好学习，天天向上！</a:t>
            </a:r>
            <a:r>
              <a:rPr lang="en-US" altLang="zh-CN" b="1" dirty="0">
                <a:ea typeface="黑体" panose="02010609060101010101" pitchFamily="2" charset="-122"/>
              </a:rPr>
              <a:t>");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ea typeface="黑体" panose="02010609060101010101" pitchFamily="2" charset="-122"/>
              </a:rPr>
              <a:t>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ea typeface="黑体" panose="02010609060101010101" pitchFamily="2" charset="-122"/>
              </a:rPr>
              <a:t>System.out.println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/>
              <a:t>“</a:t>
            </a:r>
            <a:r>
              <a:rPr lang="zh-CN" altLang="en-US" b="1" dirty="0">
                <a:ea typeface="黑体" panose="02010609060101010101" pitchFamily="2" charset="-122"/>
              </a:rPr>
              <a:t>第10</a:t>
            </a:r>
            <a:r>
              <a:rPr lang="en-US" altLang="zh-CN" b="1" dirty="0">
                <a:ea typeface="黑体" panose="02010609060101010101" pitchFamily="2" charset="-122"/>
              </a:rPr>
              <a:t>0</a:t>
            </a:r>
            <a:r>
              <a:rPr lang="zh-CN" altLang="en-US" b="1" dirty="0">
                <a:ea typeface="黑体" panose="02010609060101010101" pitchFamily="2" charset="-122"/>
              </a:rPr>
              <a:t>遍写：好好学习，天天向上！</a:t>
            </a:r>
            <a:r>
              <a:rPr lang="en-US" altLang="zh-CN" b="1" dirty="0">
                <a:ea typeface="黑体" panose="02010609060101010101" pitchFamily="2" charset="-122"/>
              </a:rPr>
              <a:t>");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50938" y="952500"/>
            <a:ext cx="7453312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黑体" panose="02010609060101010101" pitchFamily="2" charset="-122"/>
              </a:rPr>
              <a:t>    </a:t>
            </a:r>
          </a:p>
        </p:txBody>
      </p:sp>
      <p:sp>
        <p:nvSpPr>
          <p:cNvPr id="10244" name="AutoShape 5"/>
          <p:cNvSpPr/>
          <p:nvPr/>
        </p:nvSpPr>
        <p:spPr bwMode="auto">
          <a:xfrm flipH="1">
            <a:off x="1187450" y="2212975"/>
            <a:ext cx="361950" cy="1023938"/>
          </a:xfrm>
          <a:prstGeom prst="rightBrace">
            <a:avLst>
              <a:gd name="adj1" fmla="val 23548"/>
              <a:gd name="adj2" fmla="val 48597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79388" y="257175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2" charset="-122"/>
              </a:rPr>
              <a:t>100</a:t>
            </a:r>
            <a:r>
              <a:rPr lang="zh-CN" altLang="en-US" b="1">
                <a:ea typeface="黑体" panose="02010609060101010101" pitchFamily="2" charset="-122"/>
              </a:rPr>
              <a:t>条</a:t>
            </a:r>
          </a:p>
        </p:txBody>
      </p:sp>
      <p:sp>
        <p:nvSpPr>
          <p:cNvPr id="10246" name="AutoShape 16"/>
          <p:cNvSpPr>
            <a:spLocks noChangeArrowheads="1"/>
          </p:cNvSpPr>
          <p:nvPr/>
        </p:nvSpPr>
        <p:spPr bwMode="auto">
          <a:xfrm>
            <a:off x="1403350" y="4156075"/>
            <a:ext cx="5613400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决定写一万遍“好好学习，天天向上！” ，怎么办？</a:t>
            </a:r>
          </a:p>
        </p:txBody>
      </p:sp>
      <p:sp>
        <p:nvSpPr>
          <p:cNvPr id="7175" name="Rectangle 17"/>
          <p:cNvSpPr>
            <a:spLocks noChangeArrowheads="1"/>
          </p:cNvSpPr>
          <p:nvPr/>
        </p:nvSpPr>
        <p:spPr bwMode="auto">
          <a:xfrm>
            <a:off x="784225" y="965200"/>
            <a:ext cx="7416800" cy="10795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张浩</a:t>
            </a:r>
            <a:r>
              <a:rPr lang="en-US" altLang="zh-CN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考试成绩未达到自己的目标。为了表明自己勤奋学习的决心，他决定写一百遍“好好学习，天天向上！”</a:t>
            </a:r>
          </a:p>
        </p:txBody>
      </p:sp>
      <p:pic>
        <p:nvPicPr>
          <p:cNvPr id="10248" name="图片 12" descr="示例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52613"/>
            <a:ext cx="3043237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为什么需要循环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84994" y="3988038"/>
            <a:ext cx="484187" cy="678815"/>
            <a:chOff x="950913" y="1581785"/>
            <a:chExt cx="484187" cy="678815"/>
          </a:xfrm>
        </p:grpSpPr>
        <p:sp>
          <p:nvSpPr>
            <p:cNvPr id="11" name="TextBox 65"/>
            <p:cNvSpPr txBox="1"/>
            <p:nvPr/>
          </p:nvSpPr>
          <p:spPr>
            <a:xfrm>
              <a:off x="950913" y="2015490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提问</a:t>
              </a:r>
            </a:p>
          </p:txBody>
        </p:sp>
        <p:pic>
          <p:nvPicPr>
            <p:cNvPr id="12" name="图片 11" descr="C:\Users\Lenovo\Desktop\icon\疑问问题.png疑问问题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979805" y="1581785"/>
              <a:ext cx="455295" cy="45656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 bldLvl="0" animBg="1"/>
      <p:bldP spid="10245" grpId="0"/>
      <p:bldP spid="1024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-1" y="1490663"/>
            <a:ext cx="5170449" cy="159956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遍写：好好学习，天天向上！</a:t>
            </a:r>
            <a:r>
              <a:rPr lang="en-US" altLang="zh-CN" sz="1400" b="1" dirty="0"/>
              <a:t>");</a:t>
            </a:r>
          </a:p>
          <a:p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遍写：好好学习，天天向上！</a:t>
            </a:r>
            <a:r>
              <a:rPr lang="en-US" altLang="zh-CN" sz="1400" b="1" dirty="0"/>
              <a:t>");</a:t>
            </a:r>
          </a:p>
          <a:p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遍写：好好学习，天天向上！</a:t>
            </a:r>
            <a:r>
              <a:rPr lang="en-US" altLang="zh-CN" sz="1400" b="1" dirty="0"/>
              <a:t>");</a:t>
            </a:r>
          </a:p>
          <a:p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遍写：好好学习，天天向上！</a:t>
            </a:r>
            <a:r>
              <a:rPr lang="en-US" altLang="zh-CN" sz="1400" b="1" dirty="0"/>
              <a:t>");</a:t>
            </a:r>
            <a:endParaRPr lang="en-US" sz="1400" b="1" dirty="0"/>
          </a:p>
          <a:p>
            <a:r>
              <a:rPr lang="en-US" altLang="zh-CN" sz="1400" b="1" dirty="0"/>
              <a:t>……</a:t>
            </a:r>
          </a:p>
          <a:p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9999</a:t>
            </a:r>
            <a:r>
              <a:rPr lang="zh-CN" altLang="en-US" sz="1400" b="1" dirty="0"/>
              <a:t>遍写：好好学习，天天向上！</a:t>
            </a:r>
            <a:r>
              <a:rPr lang="en-US" altLang="zh-CN" sz="1400" b="1" dirty="0"/>
              <a:t>");</a:t>
            </a:r>
          </a:p>
          <a:p>
            <a:r>
              <a:rPr lang="en-US" altLang="zh-CN" sz="1400" b="1" dirty="0" err="1"/>
              <a:t>System.out.println</a:t>
            </a:r>
            <a:r>
              <a:rPr lang="en-US" altLang="zh-CN" sz="1400" b="1" dirty="0"/>
              <a:t>("</a:t>
            </a:r>
            <a:r>
              <a:rPr lang="zh-CN" altLang="en-US" sz="1400" b="1" dirty="0"/>
              <a:t>第</a:t>
            </a:r>
            <a:r>
              <a:rPr lang="en-US" altLang="zh-CN" sz="1400" b="1" dirty="0"/>
              <a:t>10000</a:t>
            </a:r>
            <a:r>
              <a:rPr lang="zh-CN" altLang="en-US" sz="1400" b="1" dirty="0"/>
              <a:t>遍写：好好学习，天天向上！</a:t>
            </a:r>
            <a:r>
              <a:rPr lang="en-US" altLang="zh-CN" sz="1400" b="1" dirty="0"/>
              <a:t>");</a:t>
            </a:r>
          </a:p>
        </p:txBody>
      </p:sp>
      <p:sp>
        <p:nvSpPr>
          <p:cNvPr id="11267" name="AutoShape 4"/>
          <p:cNvSpPr>
            <a:spLocks noChangeArrowheads="1"/>
          </p:cNvSpPr>
          <p:nvPr/>
        </p:nvSpPr>
        <p:spPr bwMode="auto">
          <a:xfrm>
            <a:off x="5194220" y="1520226"/>
            <a:ext cx="3712473" cy="18148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 err="1"/>
              <a:t>int</a:t>
            </a:r>
            <a:r>
              <a:rPr lang="en-US" altLang="zh-CN" sz="1600" b="1" dirty="0"/>
              <a:t> i = 1;</a:t>
            </a:r>
          </a:p>
          <a:p>
            <a:r>
              <a:rPr lang="en-US" altLang="zh-CN" sz="1600" b="1" dirty="0"/>
              <a:t>while (  i  &lt;= 100         ){</a:t>
            </a:r>
          </a:p>
          <a:p>
            <a:r>
              <a:rPr lang="en-US" altLang="zh-CN" sz="1600" b="1" dirty="0"/>
              <a:t>	   </a:t>
            </a:r>
          </a:p>
          <a:p>
            <a:r>
              <a:rPr lang="en-US" altLang="zh-CN" sz="1600" b="1" dirty="0"/>
              <a:t> 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第</a:t>
            </a:r>
            <a:r>
              <a:rPr lang="en-US" altLang="zh-CN" sz="1600" b="1" dirty="0"/>
              <a:t>" +i+ "</a:t>
            </a:r>
            <a:r>
              <a:rPr lang="zh-CN" altLang="en-US" sz="1600" b="1" dirty="0"/>
              <a:t>遍写：</a:t>
            </a:r>
          </a:p>
          <a:p>
            <a:r>
              <a:rPr lang="zh-CN" altLang="en-US" sz="1600" b="1" dirty="0"/>
              <a:t>                 好好学习，天天向上！</a:t>
            </a:r>
            <a:r>
              <a:rPr lang="en-US" altLang="zh-CN" sz="1600" b="1" dirty="0"/>
              <a:t>");</a:t>
            </a:r>
          </a:p>
          <a:p>
            <a:r>
              <a:rPr lang="en-US" sz="1600" b="1" dirty="0"/>
              <a:t>	   </a:t>
            </a:r>
            <a:r>
              <a:rPr lang="en-US" altLang="zh-CN" sz="1600" b="1" dirty="0"/>
              <a:t>i ++;</a:t>
            </a:r>
          </a:p>
          <a:p>
            <a:r>
              <a:rPr lang="en-US" altLang="zh-CN" sz="1600" b="1" dirty="0"/>
              <a:t>}</a:t>
            </a:r>
            <a:endParaRPr lang="en-US" dirty="0"/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5868144" y="1779662"/>
            <a:ext cx="1080120" cy="374571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/>
              <a:t>i&lt;=10000</a:t>
            </a:r>
          </a:p>
        </p:txBody>
      </p:sp>
      <p:sp>
        <p:nvSpPr>
          <p:cNvPr id="8197" name="Rectangle 18"/>
          <p:cNvSpPr>
            <a:spLocks noChangeArrowheads="1"/>
          </p:cNvSpPr>
          <p:nvPr/>
        </p:nvSpPr>
        <p:spPr bwMode="auto">
          <a:xfrm>
            <a:off x="825500" y="952500"/>
            <a:ext cx="4032250" cy="5937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没有使用循环结构</a:t>
            </a:r>
          </a:p>
        </p:txBody>
      </p:sp>
      <p:sp>
        <p:nvSpPr>
          <p:cNvPr id="11270" name="Rectangle 19"/>
          <p:cNvSpPr>
            <a:spLocks noChangeArrowheads="1"/>
          </p:cNvSpPr>
          <p:nvPr/>
        </p:nvSpPr>
        <p:spPr bwMode="auto">
          <a:xfrm>
            <a:off x="4643438" y="958850"/>
            <a:ext cx="4032250" cy="59531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"/>
            </a:pP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while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循环</a:t>
            </a:r>
          </a:p>
        </p:txBody>
      </p:sp>
      <p:sp>
        <p:nvSpPr>
          <p:cNvPr id="819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为什么需要循环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en-US" altLang="zh-CN" dirty="0"/>
              <a:t>/25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88062" y="4440002"/>
            <a:ext cx="3949384" cy="371891"/>
            <a:chOff x="1403648" y="3795886"/>
            <a:chExt cx="5842480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2717100" y="3829223"/>
              <a:ext cx="395804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：使用循环解决问题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 animBg="1"/>
      <p:bldP spid="11268" grpId="0" bldLvl="0" animBg="1"/>
      <p:bldP spid="112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708025"/>
          </a:xfrm>
          <a:noFill/>
          <a:ln w="9525">
            <a:noFill/>
            <a:miter lim="800000"/>
          </a:ln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ym typeface="Arial" panose="020B0604020202020204" pitchFamily="34" charset="0"/>
              </a:rPr>
              <a:t>为什么需要循环</a:t>
            </a:r>
            <a:endParaRPr lang="zh-CN" altLang="en-US" dirty="0"/>
          </a:p>
        </p:txBody>
      </p:sp>
      <p:grpSp>
        <p:nvGrpSpPr>
          <p:cNvPr id="13314" name="Group 14"/>
          <p:cNvGrpSpPr/>
          <p:nvPr/>
        </p:nvGrpSpPr>
        <p:grpSpPr bwMode="auto">
          <a:xfrm>
            <a:off x="1780438" y="3610338"/>
            <a:ext cx="5185316" cy="906940"/>
            <a:chOff x="-276" y="-348"/>
            <a:chExt cx="3330" cy="252"/>
          </a:xfrm>
        </p:grpSpPr>
        <p:grpSp>
          <p:nvGrpSpPr>
            <p:cNvPr id="9230" name="Group 15"/>
            <p:cNvGrpSpPr/>
            <p:nvPr/>
          </p:nvGrpSpPr>
          <p:grpSpPr bwMode="auto">
            <a:xfrm>
              <a:off x="-276" y="-348"/>
              <a:ext cx="3330" cy="252"/>
              <a:chOff x="-276" y="-348"/>
              <a:chExt cx="3330" cy="252"/>
            </a:xfrm>
          </p:grpSpPr>
          <p:sp>
            <p:nvSpPr>
              <p:cNvPr id="9232" name="AutoShape 16"/>
              <p:cNvSpPr>
                <a:spLocks noChangeArrowheads="1"/>
              </p:cNvSpPr>
              <p:nvPr/>
            </p:nvSpPr>
            <p:spPr bwMode="auto">
              <a:xfrm>
                <a:off x="-276" y="-348"/>
                <a:ext cx="3330" cy="252"/>
              </a:xfrm>
              <a:prstGeom prst="roundRect">
                <a:avLst>
                  <a:gd name="adj" fmla="val 0"/>
                </a:avLst>
              </a:prstGeom>
              <a:solidFill>
                <a:srgbClr val="009ADA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224155" indent="-224155" algn="ctr" fontAlgn="base"/>
                <a:r>
                  <a:rPr lang="zh-CN" altLang="en-US" sz="1350" b="1">
                    <a:solidFill>
                      <a:schemeClr val="bg1"/>
                    </a:solidFill>
                    <a:ea typeface="黑体" panose="02010609060101010101" pitchFamily="2" charset="-122"/>
                  </a:rPr>
                  <a:t>循环结构 </a:t>
                </a:r>
              </a:p>
            </p:txBody>
          </p:sp>
          <p:sp>
            <p:nvSpPr>
              <p:cNvPr id="9233" name="AutoShape 17"/>
              <p:cNvSpPr>
                <a:spLocks noChangeArrowheads="1"/>
              </p:cNvSpPr>
              <p:nvPr/>
            </p:nvSpPr>
            <p:spPr bwMode="auto">
              <a:xfrm>
                <a:off x="1436" y="-210"/>
                <a:ext cx="1515" cy="83"/>
              </a:xfrm>
              <a:prstGeom prst="roundRect">
                <a:avLst>
                  <a:gd name="adj" fmla="val 0"/>
                </a:avLst>
              </a:prstGeom>
              <a:solidFill>
                <a:srgbClr val="009ADA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224155" indent="-224155" algn="ctr" fontAlgn="base"/>
                <a:r>
                  <a:rPr lang="zh-CN" altLang="en-US" sz="1350" b="1">
                    <a:solidFill>
                      <a:schemeClr val="bg1"/>
                    </a:solidFill>
                    <a:ea typeface="黑体" panose="02010609060101010101" pitchFamily="2" charset="-122"/>
                  </a:rPr>
                  <a:t>循环条件</a:t>
                </a:r>
              </a:p>
            </p:txBody>
          </p:sp>
        </p:grpSp>
        <p:sp>
          <p:nvSpPr>
            <p:cNvPr id="9231" name="AutoShape 18"/>
            <p:cNvSpPr>
              <a:spLocks noChangeArrowheads="1"/>
            </p:cNvSpPr>
            <p:nvPr/>
          </p:nvSpPr>
          <p:spPr bwMode="auto">
            <a:xfrm>
              <a:off x="-120" y="-211"/>
              <a:ext cx="1064" cy="83"/>
            </a:xfrm>
            <a:prstGeom prst="roundRect">
              <a:avLst>
                <a:gd name="adj" fmla="val 0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sz="135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循环操作</a:t>
              </a:r>
            </a:p>
          </p:txBody>
        </p:sp>
      </p:grp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64844" y="945640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000" dirty="0"/>
              <a:t>生活中的循环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sz="2000" dirty="0"/>
              <a:t>循环结构的特点   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221" name="Group 4"/>
          <p:cNvGrpSpPr/>
          <p:nvPr/>
        </p:nvGrpSpPr>
        <p:grpSpPr bwMode="auto">
          <a:xfrm>
            <a:off x="1509713" y="1663700"/>
            <a:ext cx="1463675" cy="1418865"/>
            <a:chOff x="0" y="0"/>
            <a:chExt cx="922" cy="1191"/>
          </a:xfrm>
        </p:grpSpPr>
        <p:pic>
          <p:nvPicPr>
            <p:cNvPr id="9228" name="Picture 5" descr="MMj0288911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" y="0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9" name="Rectangle 6"/>
            <p:cNvSpPr>
              <a:spLocks noChangeArrowheads="1"/>
            </p:cNvSpPr>
            <p:nvPr/>
          </p:nvSpPr>
          <p:spPr bwMode="auto">
            <a:xfrm>
              <a:off x="0" y="907"/>
              <a:ext cx="92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份试卷</a:t>
              </a:r>
            </a:p>
          </p:txBody>
        </p:sp>
      </p:grpSp>
      <p:grpSp>
        <p:nvGrpSpPr>
          <p:cNvPr id="9222" name="Group 7"/>
          <p:cNvGrpSpPr/>
          <p:nvPr/>
        </p:nvGrpSpPr>
        <p:grpSpPr bwMode="auto">
          <a:xfrm>
            <a:off x="3470275" y="1711325"/>
            <a:ext cx="1655763" cy="1364872"/>
            <a:chOff x="0" y="0"/>
            <a:chExt cx="1043" cy="1146"/>
          </a:xfrm>
        </p:grpSpPr>
        <p:pic>
          <p:nvPicPr>
            <p:cNvPr id="9226" name="Picture 8" descr="pg0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43" cy="782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44" y="862"/>
              <a:ext cx="903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米赛跑</a:t>
              </a:r>
            </a:p>
          </p:txBody>
        </p:sp>
      </p:grpSp>
      <p:grpSp>
        <p:nvGrpSpPr>
          <p:cNvPr id="9223" name="Group 19"/>
          <p:cNvGrpSpPr/>
          <p:nvPr/>
        </p:nvGrpSpPr>
        <p:grpSpPr bwMode="auto">
          <a:xfrm>
            <a:off x="5556250" y="1654175"/>
            <a:ext cx="1873250" cy="1418035"/>
            <a:chOff x="0" y="0"/>
            <a:chExt cx="1180" cy="1191"/>
          </a:xfrm>
        </p:grpSpPr>
        <p:sp>
          <p:nvSpPr>
            <p:cNvPr id="9224" name="Rectangle 20"/>
            <p:cNvSpPr>
              <a:spLocks noChangeArrowheads="1"/>
            </p:cNvSpPr>
            <p:nvPr/>
          </p:nvSpPr>
          <p:spPr bwMode="auto">
            <a:xfrm>
              <a:off x="44" y="907"/>
              <a:ext cx="100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道编程题</a:t>
              </a:r>
            </a:p>
          </p:txBody>
        </p:sp>
        <p:pic>
          <p:nvPicPr>
            <p:cNvPr id="9225" name="Picture 21" descr="StudyingComput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80" cy="84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4"/>
          <p:cNvSpPr>
            <a:spLocks noChangeArrowheads="1"/>
          </p:cNvSpPr>
          <p:nvPr/>
        </p:nvSpPr>
        <p:spPr bwMode="auto">
          <a:xfrm>
            <a:off x="573088" y="1408113"/>
            <a:ext cx="3419475" cy="13234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/>
              <a:t>while ( </a:t>
            </a:r>
            <a:r>
              <a:rPr lang="zh-CN" altLang="en-US" sz="1600" b="1" dirty="0"/>
              <a:t>循环条件 </a:t>
            </a:r>
            <a:r>
              <a:rPr lang="en-US" altLang="zh-CN" sz="1600" b="1" dirty="0"/>
              <a:t>) {</a:t>
            </a:r>
          </a:p>
          <a:p>
            <a:pPr lvl="1"/>
            <a:r>
              <a:rPr lang="en-US" altLang="zh-CN" sz="1600" b="1" dirty="0"/>
              <a:t>	    </a:t>
            </a:r>
          </a:p>
          <a:p>
            <a:pPr lvl="1"/>
            <a:r>
              <a:rPr lang="en-US" altLang="zh-CN" sz="1600" b="1" dirty="0"/>
              <a:t>       </a:t>
            </a:r>
            <a:r>
              <a:rPr lang="zh-CN" altLang="en-US" sz="1600" b="1" dirty="0"/>
              <a:t>循环操作</a:t>
            </a:r>
          </a:p>
          <a:p>
            <a:pPr lvl="1"/>
            <a:endParaRPr lang="zh-CN" altLang="en-US" sz="1600" b="1" dirty="0"/>
          </a:p>
          <a:p>
            <a:pPr lvl="1"/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  <p:sp>
        <p:nvSpPr>
          <p:cNvPr id="10243" name="AutoShape 7"/>
          <p:cNvSpPr>
            <a:spLocks noChangeArrowheads="1"/>
          </p:cNvSpPr>
          <p:nvPr/>
        </p:nvSpPr>
        <p:spPr bwMode="auto">
          <a:xfrm>
            <a:off x="4140200" y="1419225"/>
            <a:ext cx="445770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sz="1600" b="1" dirty="0" err="1"/>
              <a:t>int</a:t>
            </a:r>
            <a:r>
              <a:rPr lang="en-US" altLang="zh-CN" sz="1600" b="1" dirty="0"/>
              <a:t> i = 1;</a:t>
            </a:r>
          </a:p>
          <a:p>
            <a:pPr lvl="1"/>
            <a:r>
              <a:rPr lang="en-US" altLang="zh-CN" sz="1600" b="1" dirty="0"/>
              <a:t>while (  i  &lt;= 100  ) {	       </a:t>
            </a:r>
          </a:p>
          <a:p>
            <a:pPr lvl="1"/>
            <a:r>
              <a:rPr lang="en-US" altLang="zh-CN" sz="1600" b="1" dirty="0"/>
              <a:t>      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("</a:t>
            </a:r>
            <a:r>
              <a:rPr lang="zh-CN" altLang="en-US" sz="1600" b="1" dirty="0"/>
              <a:t>第</a:t>
            </a:r>
            <a:r>
              <a:rPr lang="en-US" altLang="zh-CN" sz="1600" b="1" dirty="0"/>
              <a:t>" +i+ "</a:t>
            </a:r>
            <a:r>
              <a:rPr lang="zh-CN" altLang="en-US" sz="1600" b="1" dirty="0"/>
              <a:t>遍写：</a:t>
            </a:r>
          </a:p>
          <a:p>
            <a:pPr lvl="1"/>
            <a:r>
              <a:rPr lang="zh-CN" altLang="en-US" sz="1600" b="1" dirty="0"/>
              <a:t>                 好好学习，天天向上！</a:t>
            </a:r>
            <a:r>
              <a:rPr lang="en-US" altLang="zh-CN" sz="1600" b="1" dirty="0"/>
              <a:t>");</a:t>
            </a:r>
          </a:p>
          <a:p>
            <a:pPr lvl="1"/>
            <a:r>
              <a:rPr lang="zh-CN" altLang="en-US" sz="1600" b="1" dirty="0"/>
              <a:t>     </a:t>
            </a:r>
            <a:r>
              <a:rPr lang="en-US" sz="1600" b="1" dirty="0"/>
              <a:t> </a:t>
            </a:r>
            <a:r>
              <a:rPr lang="en-US" altLang="zh-CN" sz="1600" b="1" dirty="0"/>
              <a:t>i ++;</a:t>
            </a:r>
          </a:p>
          <a:p>
            <a:pPr lvl="1"/>
            <a:r>
              <a:rPr lang="en-US" altLang="zh-CN" sz="1600" b="1" dirty="0"/>
              <a:t>}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5270755" y="1635646"/>
            <a:ext cx="947483" cy="287337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4856955" y="1923678"/>
            <a:ext cx="3377408" cy="709711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366" name="AutoShape 10"/>
          <p:cNvSpPr>
            <a:spLocks noChangeArrowheads="1"/>
          </p:cNvSpPr>
          <p:nvPr/>
        </p:nvSpPr>
        <p:spPr bwMode="auto">
          <a:xfrm>
            <a:off x="898525" y="4319588"/>
            <a:ext cx="4984750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2" charset="-122"/>
              </a:rPr>
              <a:t>编码规范：缩进、换行</a:t>
            </a:r>
          </a:p>
        </p:txBody>
      </p:sp>
      <p:grpSp>
        <p:nvGrpSpPr>
          <p:cNvPr id="15367" name="Group 11"/>
          <p:cNvGrpSpPr/>
          <p:nvPr/>
        </p:nvGrpSpPr>
        <p:grpSpPr bwMode="auto">
          <a:xfrm>
            <a:off x="6073775" y="2840038"/>
            <a:ext cx="2552700" cy="1782762"/>
            <a:chOff x="0" y="0"/>
            <a:chExt cx="1608" cy="1497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136" y="907"/>
              <a:ext cx="1225" cy="236"/>
            </a:xfrm>
            <a:prstGeom prst="flowChartProcess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循环操作 </a:t>
              </a:r>
            </a:p>
          </p:txBody>
        </p:sp>
        <p:sp>
          <p:nvSpPr>
            <p:cNvPr id="10253" name="AutoShape 13"/>
            <p:cNvSpPr>
              <a:spLocks noChangeArrowheads="1"/>
            </p:cNvSpPr>
            <p:nvPr/>
          </p:nvSpPr>
          <p:spPr bwMode="auto">
            <a:xfrm>
              <a:off x="91" y="289"/>
              <a:ext cx="1270" cy="394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循环条件 </a:t>
              </a: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flipH="1">
              <a:off x="736" y="683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 flipH="1">
              <a:off x="0" y="1261"/>
              <a:ext cx="7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0" y="227"/>
              <a:ext cx="0" cy="10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V="1">
              <a:off x="0" y="210"/>
              <a:ext cx="736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736" y="0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736" y="1156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H="1" flipV="1">
              <a:off x="1361" y="499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1542" y="499"/>
              <a:ext cx="0" cy="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 flipH="1">
              <a:off x="736" y="1392"/>
              <a:ext cx="8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736" y="1392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750" y="62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真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1332" y="19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假</a:t>
              </a:r>
            </a:p>
          </p:txBody>
        </p:sp>
      </p:grpSp>
      <p:sp>
        <p:nvSpPr>
          <p:cNvPr id="1024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什么是while循环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1520" y="840536"/>
            <a:ext cx="436880" cy="549275"/>
            <a:chOff x="2960053" y="2405380"/>
            <a:chExt cx="436880" cy="549275"/>
          </a:xfrm>
        </p:grpSpPr>
        <p:sp>
          <p:nvSpPr>
            <p:cNvPr id="27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8" name="图片 27" descr="C:\Users\Lenovo\Desktop\icon\书籍.png书籍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r>
              <a:rPr lang="en-US" altLang="zh-CN" dirty="0"/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15365" grpId="0" bldLvl="0" animBg="1"/>
      <p:bldP spid="1536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ChangeArrowheads="1"/>
          </p:cNvSpPr>
          <p:nvPr/>
        </p:nvSpPr>
        <p:spPr bwMode="auto">
          <a:xfrm>
            <a:off x="784225" y="1041400"/>
            <a:ext cx="6888163" cy="501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实现打印</a:t>
            </a: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50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份试卷</a:t>
            </a:r>
            <a:endParaRPr 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6388" name="内容占位符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2132013"/>
            <a:ext cx="4548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内容占位符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97025"/>
            <a:ext cx="4548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椭圆 28"/>
          <p:cNvSpPr>
            <a:spLocks noChangeArrowheads="1"/>
          </p:cNvSpPr>
          <p:nvPr/>
        </p:nvSpPr>
        <p:spPr bwMode="auto">
          <a:xfrm>
            <a:off x="1071563" y="1697038"/>
            <a:ext cx="357187" cy="26828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  <a:rou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/>
          <a:p>
            <a:r>
              <a:rPr lang="en-US" altLang="zh-CN" sz="2000" b="1">
                <a:solidFill>
                  <a:schemeClr val="bg1"/>
                </a:solidFill>
              </a:rPr>
              <a:t>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6391" name="椭圆 31"/>
          <p:cNvSpPr>
            <a:spLocks noChangeArrowheads="1"/>
          </p:cNvSpPr>
          <p:nvPr/>
        </p:nvSpPr>
        <p:spPr bwMode="auto">
          <a:xfrm>
            <a:off x="1071563" y="2233613"/>
            <a:ext cx="357187" cy="268287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  <a:rou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/>
          <a:p>
            <a:r>
              <a:rPr lang="en-US" altLang="zh-CN" sz="2000" b="1">
                <a:solidFill>
                  <a:schemeClr val="bg1"/>
                </a:solidFill>
              </a:rPr>
              <a:t>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pic>
        <p:nvPicPr>
          <p:cNvPr id="16392" name="内容占位符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667000"/>
            <a:ext cx="4548187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椭圆 33"/>
          <p:cNvSpPr>
            <a:spLocks noChangeArrowheads="1"/>
          </p:cNvSpPr>
          <p:nvPr/>
        </p:nvSpPr>
        <p:spPr bwMode="auto">
          <a:xfrm>
            <a:off x="1071563" y="2768600"/>
            <a:ext cx="357187" cy="268288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  <a:rou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 anchor="ctr"/>
          <a:lstStyle/>
          <a:p>
            <a:r>
              <a:rPr lang="en-US" altLang="zh-CN" sz="2000" b="1">
                <a:solidFill>
                  <a:schemeClr val="bg1"/>
                </a:solidFill>
              </a:rPr>
              <a:t>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1273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使用while循环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r>
              <a:rPr lang="en-US" altLang="zh-CN" dirty="0"/>
              <a:t>/25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23728" y="4443958"/>
            <a:ext cx="4536504" cy="435715"/>
            <a:chOff x="1403648" y="3795886"/>
            <a:chExt cx="5920452" cy="371891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2068146" y="3829223"/>
              <a:ext cx="525595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while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循环打印试卷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ldLvl="0" animBg="1"/>
      <p:bldP spid="16391" grpId="0" bldLvl="0" animBg="1"/>
      <p:bldP spid="1639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758238" y="900113"/>
            <a:ext cx="309562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490774" y="2627064"/>
            <a:ext cx="1409923" cy="268288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085452" y="2211710"/>
            <a:ext cx="4438876" cy="385529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5" name="Rectangle 14"/>
          <p:cNvSpPr>
            <a:spLocks noChangeArrowheads="1"/>
          </p:cNvSpPr>
          <p:nvPr/>
        </p:nvSpPr>
        <p:spPr bwMode="auto">
          <a:xfrm>
            <a:off x="785813" y="1112838"/>
            <a:ext cx="6888162" cy="501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如何用程序描述下面这个故事呢？</a:t>
            </a:r>
            <a:endParaRPr lang="en-US" altLang="zh-CN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老师每天检查张浩的学习任务是否合格，如果不合格，则继续进行。老师给张浩安排的每天的学习任务为：上午阅读教材，学习理论部分，下午上机编程，掌握代码部分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6627431" y="1563638"/>
            <a:ext cx="896897" cy="351395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297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使用while循环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r>
              <a:rPr lang="en-US" altLang="zh-CN" dirty="0"/>
              <a:t>/25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23728" y="4371950"/>
            <a:ext cx="4752528" cy="377612"/>
            <a:chOff x="1403648" y="3795886"/>
            <a:chExt cx="5844961" cy="322299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143637" y="3829223"/>
              <a:ext cx="5104972" cy="28896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：使用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while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循环完成学习任务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47665" y="1932323"/>
            <a:ext cx="792088" cy="351395"/>
          </a:xfrm>
          <a:prstGeom prst="rect">
            <a:avLst/>
          </a:prstGeom>
          <a:solidFill>
            <a:srgbClr val="FFDDDD">
              <a:alpha val="9804"/>
            </a:srgbClr>
          </a:solidFill>
          <a:ln w="28575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295" y="1052726"/>
            <a:ext cx="436880" cy="549275"/>
            <a:chOff x="314008" y="938530"/>
            <a:chExt cx="436880" cy="549275"/>
          </a:xfrm>
        </p:grpSpPr>
        <p:sp>
          <p:nvSpPr>
            <p:cNvPr id="1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7" name="图片 16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7" grpId="0" bldLvl="0" animBg="1"/>
      <p:bldP spid="18441" grpId="0" bldLvl="0" animBg="1"/>
      <p:bldP spid="15" grpId="0" bldLvl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1382</Words>
  <Application>Microsoft Office PowerPoint</Application>
  <PresentationFormat>全屏显示(16:9)</PresentationFormat>
  <Paragraphs>283</Paragraphs>
  <Slides>25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微软雅黑</vt:lpstr>
      <vt:lpstr>Arial</vt:lpstr>
      <vt:lpstr>Calibri</vt:lpstr>
      <vt:lpstr>Tahoma</vt:lpstr>
      <vt:lpstr>Webdings</vt:lpstr>
      <vt:lpstr>Wingdings</vt:lpstr>
      <vt:lpstr>1_自定义设计方案</vt:lpstr>
      <vt:lpstr>Microsoft Word Picture</vt:lpstr>
      <vt:lpstr>循环结构</vt:lpstr>
      <vt:lpstr>PowerPoint 演示文稿</vt:lpstr>
      <vt:lpstr>本课目标</vt:lpstr>
      <vt:lpstr>PowerPoint 演示文稿</vt:lpstr>
      <vt:lpstr>PowerPoint 演示文稿</vt:lpstr>
      <vt:lpstr>为什么需要循环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567</cp:revision>
  <dcterms:created xsi:type="dcterms:W3CDTF">2013-09-17T02:35:00Z</dcterms:created>
  <dcterms:modified xsi:type="dcterms:W3CDTF">2019-02-18T05:52:10Z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