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290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12" r:id="rId25"/>
    <p:sldId id="394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79850" y="868045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7399FD2-FD24-4C01-85A2-C256AD3FEA9A}" type="slidenum">
              <a:rPr lang="zh-CN" altLang="en-US" sz="1200">
                <a:latin typeface="Calibri" panose="020F0502020204030204" pitchFamily="34" charset="0"/>
              </a:rPr>
              <a:t>22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每个</a:t>
            </a:r>
            <a:r>
              <a:rPr lang="en-US" altLang="zh-CN">
                <a:latin typeface="Times New Roman" panose="02020603050405020304" pitchFamily="18" charset="0"/>
              </a:rPr>
              <a:t>PPT</a:t>
            </a:r>
            <a:r>
              <a:rPr lang="zh-CN" altLang="en-US">
                <a:latin typeface="Times New Roman" panose="02020603050405020304" pitchFamily="18" charset="0"/>
              </a:rPr>
              <a:t>最后要进行总结，总结不是简单的技能点罗列，要突出重难点。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推荐可以采用问答的方式。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6C1DB2E-07E0-4224-9CF0-61AF3FE098DA}" type="slidenum">
              <a:rPr lang="zh-CN" altLang="en-US" sz="1200">
                <a:latin typeface="Calibri" panose="020F0502020204030204" pitchFamily="34" charset="0"/>
              </a:rPr>
              <a:t>23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技能点讲解必须思路清晰，推荐采用</a:t>
            </a:r>
            <a:r>
              <a:rPr lang="en-US" altLang="zh-CN" b="1">
                <a:latin typeface="Arial" panose="020B0604020202020204" pitchFamily="34" charset="0"/>
              </a:rPr>
              <a:t>3W1H</a:t>
            </a:r>
            <a:r>
              <a:rPr lang="zh-CN" altLang="en-US" b="1">
                <a:latin typeface="Arial" panose="020B0604020202020204" pitchFamily="34" charset="0"/>
              </a:rPr>
              <a:t>方式</a:t>
            </a:r>
            <a:r>
              <a:rPr lang="zh-CN" altLang="en-US">
                <a:latin typeface="Arial" panose="020B0604020202020204" pitchFamily="34" charset="0"/>
              </a:rPr>
              <a:t>，介绍一个技能点必须向学员讲清楚其用途，可以通过案例引入。讲解如何实现时，必须先给出明确的实现步骤，再讲解细节，然后说明注意事项，最后需要对学员的学习效果进行验证。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BF02408-9D6F-4630-BB2E-9E4642739B20}" type="slidenum">
              <a:rPr lang="zh-CN" altLang="en-US" sz="1200">
                <a:latin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地球公转和自转</a:t>
            </a:r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4D77F31-5BF6-4AF0-8CEE-C4864B66DA7C}" type="slidenum">
              <a:rPr lang="zh-CN" altLang="en-US" sz="1200">
                <a:latin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地球公转和自转</a:t>
            </a:r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2279F71-0642-44C7-AEA1-3CCEF8A6F116}" type="slidenum">
              <a:rPr lang="zh-CN" altLang="en-US" sz="1200">
                <a:latin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\01 </a:t>
            </a:r>
            <a:r>
              <a:rPr lang="zh-CN" altLang="en-US">
                <a:latin typeface="Arial" panose="020B0604020202020204" pitchFamily="34" charset="0"/>
              </a:rPr>
              <a:t>教学演示案例</a:t>
            </a:r>
            <a:r>
              <a:rPr lang="en-US" altLang="zh-CN">
                <a:latin typeface="Arial" panose="020B0604020202020204" pitchFamily="34" charset="0"/>
              </a:rPr>
              <a:t>\</a:t>
            </a:r>
            <a:r>
              <a:rPr lang="zh-CN" altLang="en-US">
                <a:latin typeface="Arial" panose="020B0604020202020204" pitchFamily="34" charset="0"/>
              </a:rPr>
              <a:t>现场编程</a:t>
            </a:r>
            <a:r>
              <a:rPr lang="en-US" altLang="zh-CN">
                <a:latin typeface="Arial" panose="020B0604020202020204" pitchFamily="34" charset="0"/>
              </a:rPr>
              <a:t>\TestBreak.java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教学指导：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</a:t>
            </a:r>
            <a:r>
              <a:rPr lang="zh-CN" altLang="en-US">
                <a:latin typeface="Arial" panose="020B0604020202020204" pitchFamily="34" charset="0"/>
              </a:rPr>
              <a:t>教员引导学员分析问题，可以看出问题中包含次数固定的重复操作，故采用</a:t>
            </a:r>
            <a:r>
              <a:rPr lang="en-US" altLang="zh-CN">
                <a:latin typeface="Arial" panose="020B0604020202020204" pitchFamily="34" charset="0"/>
              </a:rPr>
              <a:t>for</a:t>
            </a:r>
            <a:r>
              <a:rPr lang="zh-CN" altLang="en-US">
                <a:latin typeface="Arial" panose="020B0604020202020204" pitchFamily="34" charset="0"/>
              </a:rPr>
              <a:t>循环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</a:t>
            </a:r>
            <a:r>
              <a:rPr lang="zh-CN" altLang="en-US">
                <a:latin typeface="Arial" panose="020B0604020202020204" pitchFamily="34" charset="0"/>
              </a:rPr>
              <a:t>教员引导引导学员列出使用</a:t>
            </a:r>
            <a:r>
              <a:rPr lang="en-US" altLang="zh-CN">
                <a:latin typeface="Arial" panose="020B0604020202020204" pitchFamily="34" charset="0"/>
              </a:rPr>
              <a:t>for</a:t>
            </a:r>
            <a:r>
              <a:rPr lang="zh-CN" altLang="en-US">
                <a:latin typeface="Arial" panose="020B0604020202020204" pitchFamily="34" charset="0"/>
              </a:rPr>
              <a:t>循环的步骤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3.</a:t>
            </a:r>
            <a:r>
              <a:rPr lang="zh-CN" altLang="en-US">
                <a:latin typeface="Arial" panose="020B0604020202020204" pitchFamily="34" charset="0"/>
              </a:rPr>
              <a:t>编写代码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B2DE0AE-CEC8-4A26-8877-2B4287D6771F}" type="slidenum">
              <a:rPr lang="zh-CN" altLang="en-US" sz="1200">
                <a:latin typeface="Calibri" panose="020F0502020204030204" pitchFamily="34" charset="0"/>
              </a:rPr>
              <a:t>11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F5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2" charset="-122"/>
              </a:rPr>
              <a:t>：单步跳入</a:t>
            </a:r>
          </a:p>
          <a:p>
            <a:pPr eaLnBrk="1" hangingPunct="1"/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F6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2" charset="-122"/>
              </a:rPr>
              <a:t>：单步跳过</a:t>
            </a:r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单击“继续”按钮或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F8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，执行时只在断点处停下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35A5D4-D799-45EC-B77E-D6266C8F6BFB}" type="slidenum">
              <a:rPr lang="zh-CN" altLang="en-US" sz="1200">
                <a:latin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marL="0" lvl="1" eaLnBrk="1" hangingPunct="1"/>
            <a:r>
              <a:rPr lang="zh-CN" altLang="en-US">
                <a:latin typeface="Arial" panose="020B0604020202020204" pitchFamily="34" charset="0"/>
              </a:rPr>
              <a:t>“课堂练习”部分：明确需求说明和完成时间，并提供效果图，或者在做练习前，先当场演示。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>
                <a:latin typeface="Arial" panose="020B0604020202020204" pitchFamily="34" charset="0"/>
              </a:rPr>
              <a:t>注意：每个课堂练习的完成时间需要控制在</a:t>
            </a:r>
            <a:r>
              <a:rPr lang="en-US" altLang="zh-CN">
                <a:latin typeface="Arial" panose="020B0604020202020204" pitchFamily="34" charset="0"/>
              </a:rPr>
              <a:t>10-15</a:t>
            </a:r>
            <a:r>
              <a:rPr lang="zh-CN" altLang="en-US">
                <a:latin typeface="Arial" panose="020B0604020202020204" pitchFamily="34" charset="0"/>
              </a:rPr>
              <a:t>分钟。</a:t>
            </a: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>
                <a:latin typeface="Arial" panose="020B0604020202020204" pitchFamily="34" charset="0"/>
              </a:rPr>
              <a:t>对于学员做的过程中，出现的共性问题进行集中讲解。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0A7EA24-88C1-49F9-AC2A-D941D5678930}" type="slidenum">
              <a:rPr lang="zh-CN" altLang="en-US" sz="1200">
                <a:latin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>
            <a:normAutofit fontScale="92500" lnSpcReduction="10000"/>
          </a:bodyPr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/*for(int i=100;i&gt;=5;i=i-5){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System.out.println(i);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}*/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/*int i=100;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do{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System.out.println(i);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i-=5;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}while(i&gt;=5);*/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int i=100;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while(i&gt;=5){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System.out.println(i);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i-=5;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}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5E5F194-B257-4C6F-8F79-EBA5AFC428BC}" type="slidenum">
              <a:rPr lang="zh-CN" altLang="en-US" sz="1200">
                <a:latin typeface="Calibri" panose="020F0502020204030204" pitchFamily="34" charset="0"/>
              </a:rPr>
              <a:t>20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7825" y="682625"/>
            <a:ext cx="6096000" cy="3429000"/>
          </a:xfrm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Scanner input = new Scanner(System.in);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int num=0;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do{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System.out.print("请输入一个1-7之间的数字，输入0退出程序:");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num = input.nextInt();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if(num&lt;0 || num&gt;7){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System.out.println("您输入的数字不合格，只能输入1-7范围的数字！\n");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continue;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}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switch(num){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case 1: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System.out.println("星期一");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break;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case 2: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System.out.println("星期二");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break;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case 3: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System.out.println("星期三");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break;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case 4: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System.out.println("星期四");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break;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case 5: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System.out.println("星期五");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break;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case 6: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System.out.println("星期六");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break;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case 7: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System.out.println("星期日");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		break;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	}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}while(num!=0);</a:t>
            </a:r>
          </a:p>
          <a:p>
            <a:pPr marL="0" lvl="1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		System.out.println("程序结束");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A5A29E2-0961-45FD-A452-502D51F94E26}" type="slidenum">
              <a:rPr lang="zh-CN" altLang="en-US" sz="1200">
                <a:latin typeface="Calibri" panose="020F0502020204030204" pitchFamily="34" charset="0"/>
              </a:rPr>
              <a:t>21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/44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多重循环及程序调试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1187624" y="1131590"/>
            <a:ext cx="699517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4BACC6"/>
              </a:buClr>
            </a:pPr>
            <a:r>
              <a:rPr lang="zh-CN" altLang="en-US" sz="2000" b="1" dirty="0">
                <a:solidFill>
                  <a:srgbClr val="0099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循环录入某学生</a:t>
            </a:r>
            <a:r>
              <a:rPr lang="en-US" altLang="zh-CN" sz="2000" b="1" dirty="0">
                <a:solidFill>
                  <a:srgbClr val="0099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5</a:t>
            </a:r>
            <a:r>
              <a:rPr lang="zh-CN" altLang="en-US" sz="2000" b="1" dirty="0">
                <a:solidFill>
                  <a:srgbClr val="0099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门课的成绩并计算平均分，如果某分数录入为负，停止录入并提示录入错误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•"/>
            </a:pPr>
            <a:endParaRPr lang="zh-CN" altLang="en-US" sz="2800" b="1" dirty="0">
              <a:ea typeface="黑体" panose="02010609060101010101" pitchFamily="2" charset="-122"/>
            </a:endParaRPr>
          </a:p>
        </p:txBody>
      </p:sp>
      <p:pic>
        <p:nvPicPr>
          <p:cNvPr id="13316" name="图片 7" descr="break演示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068513"/>
            <a:ext cx="28797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如何使用break语句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r>
              <a:rPr lang="zh-CN" altLang="en-US" dirty="0"/>
              <a:t>/</a:t>
            </a:r>
            <a:r>
              <a:rPr lang="en-US" altLang="zh-CN" dirty="0"/>
              <a:t>25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65705" y="4515966"/>
            <a:ext cx="4750511" cy="377612"/>
            <a:chOff x="1403648" y="3795886"/>
            <a:chExt cx="5842480" cy="3222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053687" y="3829223"/>
              <a:ext cx="3284872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break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ChangeArrowheads="1"/>
          </p:cNvSpPr>
          <p:nvPr/>
        </p:nvSpPr>
        <p:spPr bwMode="auto">
          <a:xfrm>
            <a:off x="1116012" y="2080468"/>
            <a:ext cx="5688235" cy="1223412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endParaRPr lang="zh-CN" altLang="en-US" sz="1350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224155" indent="-224155" fontAlgn="base"/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2" charset="-122"/>
              </a:rPr>
              <a:t>使用循环进行累加，从</a:t>
            </a:r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2" charset="-122"/>
              </a:rPr>
              <a:t>到</a:t>
            </a:r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10</a:t>
            </a:r>
          </a:p>
          <a:p>
            <a:pPr marL="224155" indent="-224155" fontAlgn="base"/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2" charset="-122"/>
              </a:rPr>
              <a:t>判断累加值是否大于</a:t>
            </a:r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20</a:t>
            </a:r>
          </a:p>
          <a:p>
            <a:pPr marL="224155" indent="-224155" fontAlgn="base"/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2" charset="-122"/>
              </a:rPr>
              <a:t>如果大于</a:t>
            </a:r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20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2" charset="-122"/>
              </a:rPr>
              <a:t>，则跳出循环，并打印当前值</a:t>
            </a:r>
          </a:p>
        </p:txBody>
      </p:sp>
      <p:sp>
        <p:nvSpPr>
          <p:cNvPr id="14339" name="内容占位符 7"/>
          <p:cNvSpPr>
            <a:spLocks noGrp="1" noChangeArrowheads="1"/>
          </p:cNvSpPr>
          <p:nvPr>
            <p:ph idx="1"/>
          </p:nvPr>
        </p:nvSpPr>
        <p:spPr>
          <a:xfrm>
            <a:off x="447206" y="955076"/>
            <a:ext cx="7762875" cy="3394075"/>
          </a:xfrm>
        </p:spPr>
        <p:txBody>
          <a:bodyPr/>
          <a:lstStyle/>
          <a:p>
            <a:r>
              <a:rPr lang="en-US" altLang="zh-CN" dirty="0"/>
              <a:t>1~10</a:t>
            </a:r>
            <a:r>
              <a:rPr lang="zh-CN" altLang="en-US" dirty="0"/>
              <a:t>之间的整数相加，得到累加值大于</a:t>
            </a:r>
            <a:r>
              <a:rPr lang="en-US" altLang="zh-CN" dirty="0"/>
              <a:t>20</a:t>
            </a:r>
            <a:r>
              <a:rPr lang="zh-CN" altLang="en-US" dirty="0"/>
              <a:t>的当前数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  <p:sp>
        <p:nvSpPr>
          <p:cNvPr id="6" name="TextBox 65"/>
          <p:cNvSpPr txBox="1"/>
          <p:nvPr/>
        </p:nvSpPr>
        <p:spPr>
          <a:xfrm>
            <a:off x="467544" y="2038608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提示</a:t>
            </a:r>
          </a:p>
        </p:txBody>
      </p:sp>
      <p:pic>
        <p:nvPicPr>
          <p:cNvPr id="7" name="图片 6" descr="C:\Users\Lenovo\Desktop\icon\提示.png提示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8024" y="1672848"/>
            <a:ext cx="375920" cy="375920"/>
          </a:xfrm>
          <a:prstGeom prst="rect">
            <a:avLst/>
          </a:prstGeom>
        </p:spPr>
      </p:pic>
      <p:sp>
        <p:nvSpPr>
          <p:cNvPr id="8" name="TextBox 65"/>
          <p:cNvSpPr txBox="1"/>
          <p:nvPr/>
        </p:nvSpPr>
        <p:spPr>
          <a:xfrm>
            <a:off x="-36512" y="1256030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现场编程</a:t>
            </a:r>
          </a:p>
        </p:txBody>
      </p:sp>
      <p:pic>
        <p:nvPicPr>
          <p:cNvPr id="9" name="图片 8" descr="C:\Users\Lenovo\Desktop\icon\讨论.png讨论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1766" y="969010"/>
            <a:ext cx="314325" cy="2800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ChangeArrowheads="1"/>
          </p:cNvSpPr>
          <p:nvPr/>
        </p:nvSpPr>
        <p:spPr bwMode="auto">
          <a:xfrm>
            <a:off x="785813" y="957263"/>
            <a:ext cx="719931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4BACC6"/>
              </a:buClr>
            </a:pPr>
            <a:endParaRPr lang="zh-CN" altLang="en-US" sz="2000" b="1" dirty="0">
              <a:solidFill>
                <a:srgbClr val="0099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5363" name="图片 6" descr="continue演示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52613"/>
            <a:ext cx="2881313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4643438" y="2143125"/>
            <a:ext cx="4078287" cy="1328023"/>
          </a:xfrm>
          <a:prstGeom prst="wedgeRoundRectCallout">
            <a:avLst>
              <a:gd name="adj1" fmla="val -66426"/>
              <a:gd name="adj2" fmla="val 4013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通过循环，获得</a:t>
            </a:r>
            <a:endParaRPr 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224155" indent="-224155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分数大于等于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80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分的学生人数</a:t>
            </a:r>
            <a:r>
              <a:rPr lang="en-US" altLang="zh-CN" b="1" dirty="0" err="1">
                <a:solidFill>
                  <a:schemeClr val="bg1"/>
                </a:solidFill>
                <a:ea typeface="黑体" panose="02010609060101010101" pitchFamily="2" charset="-122"/>
              </a:rPr>
              <a:t>num</a:t>
            </a:r>
            <a:endParaRPr lang="en-US" altLang="zh-CN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224155" indent="-224155" fontAlgn="base"/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判断：</a:t>
            </a:r>
            <a:r>
              <a:rPr lang="zh-CN" altLang="en-US" b="1" dirty="0">
                <a:solidFill>
                  <a:srgbClr val="FFFF00"/>
                </a:solidFill>
                <a:ea typeface="黑体" panose="02010609060101010101" pitchFamily="2" charset="-122"/>
              </a:rPr>
              <a:t>如果成绩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2" charset="-122"/>
              </a:rPr>
              <a:t>&lt;80</a:t>
            </a:r>
            <a:r>
              <a:rPr lang="zh-CN" altLang="en-US" b="1" dirty="0">
                <a:solidFill>
                  <a:srgbClr val="FFFF00"/>
                </a:solidFill>
                <a:ea typeface="黑体" panose="02010609060101010101" pitchFamily="2" charset="-122"/>
              </a:rPr>
              <a:t>，</a:t>
            </a:r>
            <a:endParaRPr lang="en-US" b="1" dirty="0">
              <a:solidFill>
                <a:srgbClr val="FFFF00"/>
              </a:solidFill>
              <a:ea typeface="黑体" panose="02010609060101010101" pitchFamily="2" charset="-122"/>
            </a:endParaRPr>
          </a:p>
          <a:p>
            <a:pPr marL="224155" indent="-224155" fontAlgn="base"/>
            <a:r>
              <a:rPr lang="zh-CN" altLang="en-US" b="1" dirty="0">
                <a:solidFill>
                  <a:srgbClr val="FFFF00"/>
                </a:solidFill>
                <a:ea typeface="黑体" panose="02010609060101010101" pitchFamily="2" charset="-122"/>
              </a:rPr>
              <a:t>不执行</a:t>
            </a:r>
            <a:r>
              <a:rPr lang="en-US" altLang="zh-CN" b="1" dirty="0" err="1">
                <a:solidFill>
                  <a:srgbClr val="FFFF00"/>
                </a:solidFill>
                <a:ea typeface="黑体" panose="02010609060101010101" pitchFamily="2" charset="-122"/>
              </a:rPr>
              <a:t>num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2" charset="-122"/>
              </a:rPr>
              <a:t>++</a:t>
            </a:r>
            <a:r>
              <a:rPr lang="zh-CN" altLang="en-US" b="1" dirty="0">
                <a:solidFill>
                  <a:srgbClr val="FFFF00"/>
                </a:solidFill>
                <a:ea typeface="黑体" panose="02010609060101010101" pitchFamily="2" charset="-122"/>
              </a:rPr>
              <a:t>，直接进入下一次循环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为什么需要continue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5152" y="843558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Calibri" panose="020F0502020204030204" pitchFamily="34" charset="0"/>
              </a:rPr>
              <a:t>循环录入</a:t>
            </a:r>
            <a:r>
              <a:rPr lang="en-US" altLang="zh-CN" dirty="0">
                <a:sym typeface="Calibri" panose="020F0502020204030204" pitchFamily="34" charset="0"/>
              </a:rPr>
              <a:t>Java</a:t>
            </a:r>
            <a:r>
              <a:rPr lang="zh-CN" altLang="en-US" dirty="0">
                <a:sym typeface="Calibri" panose="020F0502020204030204" pitchFamily="34" charset="0"/>
              </a:rPr>
              <a:t>课的学生成绩，统计分数大于等于</a:t>
            </a:r>
            <a:r>
              <a:rPr lang="en-US" altLang="zh-CN" dirty="0">
                <a:sym typeface="Calibri" panose="020F0502020204030204" pitchFamily="34" charset="0"/>
              </a:rPr>
              <a:t>80</a:t>
            </a:r>
            <a:r>
              <a:rPr lang="zh-CN" altLang="en-US" dirty="0">
                <a:sym typeface="Calibri" panose="020F0502020204030204" pitchFamily="34" charset="0"/>
              </a:rPr>
              <a:t>分的学生比例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en-US" altLang="zh-CN" dirty="0"/>
              <a:t>continue </a:t>
            </a:r>
            <a:r>
              <a:rPr lang="zh-CN" altLang="en-US" dirty="0"/>
              <a:t>：只能用在循环里</a:t>
            </a:r>
          </a:p>
          <a:p>
            <a:r>
              <a:rPr lang="en-US" altLang="zh-CN" dirty="0"/>
              <a:t>continue </a:t>
            </a:r>
            <a:r>
              <a:rPr lang="zh-CN" altLang="en-US" dirty="0"/>
              <a:t>作用：跳过循环体中剩余的语句而执行下一次循环</a:t>
            </a:r>
          </a:p>
          <a:p>
            <a:endParaRPr lang="zh-CN" altLang="en-US" dirty="0"/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908175" y="2340625"/>
            <a:ext cx="3594100" cy="2031325"/>
          </a:xfrm>
          <a:prstGeom prst="roundRect">
            <a:avLst>
              <a:gd name="adj" fmla="val 72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/>
              <a:t>while(…) {</a:t>
            </a:r>
          </a:p>
          <a:p>
            <a:pPr lvl="1"/>
            <a:r>
              <a:rPr lang="en-US" altLang="zh-CN" b="1" dirty="0"/>
              <a:t>     ……</a:t>
            </a:r>
          </a:p>
          <a:p>
            <a:pPr lvl="1"/>
            <a:r>
              <a:rPr lang="en-US" altLang="zh-CN" b="1" dirty="0"/>
              <a:t>     ……</a:t>
            </a:r>
          </a:p>
          <a:p>
            <a:pPr lvl="1"/>
            <a:r>
              <a:rPr lang="en-US" altLang="zh-CN" b="1" dirty="0"/>
              <a:t>     continue;</a:t>
            </a:r>
          </a:p>
          <a:p>
            <a:pPr lvl="1"/>
            <a:r>
              <a:rPr lang="en-US" altLang="zh-CN" b="1" dirty="0"/>
              <a:t>     ……</a:t>
            </a:r>
          </a:p>
          <a:p>
            <a:pPr lvl="1"/>
            <a:r>
              <a:rPr lang="en-US" altLang="zh-CN" b="1" dirty="0"/>
              <a:t>     ……</a:t>
            </a:r>
          </a:p>
          <a:p>
            <a:pPr lvl="1"/>
            <a:r>
              <a:rPr lang="en-US" altLang="zh-CN" b="1" dirty="0"/>
              <a:t>}</a:t>
            </a:r>
          </a:p>
        </p:txBody>
      </p:sp>
      <p:grpSp>
        <p:nvGrpSpPr>
          <p:cNvPr id="23556" name="Group 5"/>
          <p:cNvGrpSpPr/>
          <p:nvPr/>
        </p:nvGrpSpPr>
        <p:grpSpPr bwMode="auto">
          <a:xfrm>
            <a:off x="3113410" y="2211710"/>
            <a:ext cx="1098550" cy="1231900"/>
            <a:chOff x="0" y="0"/>
            <a:chExt cx="866" cy="1455"/>
          </a:xfrm>
        </p:grpSpPr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 flipH="1">
              <a:off x="609" y="1455"/>
              <a:ext cx="257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3" name="Group 7"/>
            <p:cNvGrpSpPr/>
            <p:nvPr/>
          </p:nvGrpSpPr>
          <p:grpSpPr bwMode="auto">
            <a:xfrm>
              <a:off x="0" y="0"/>
              <a:ext cx="859" cy="1451"/>
              <a:chOff x="0" y="0"/>
              <a:chExt cx="859" cy="1451"/>
            </a:xfrm>
          </p:grpSpPr>
          <p:grpSp>
            <p:nvGrpSpPr>
              <p:cNvPr id="16394" name="Group 8"/>
              <p:cNvGrpSpPr/>
              <p:nvPr/>
            </p:nvGrpSpPr>
            <p:grpSpPr bwMode="auto">
              <a:xfrm>
                <a:off x="0" y="0"/>
                <a:ext cx="859" cy="1451"/>
                <a:chOff x="0" y="0"/>
                <a:chExt cx="683" cy="1225"/>
              </a:xfrm>
            </p:grpSpPr>
            <p:sp>
              <p:nvSpPr>
                <p:cNvPr id="16396" name="Line 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81" cy="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7" name="Line 10"/>
                <p:cNvSpPr>
                  <a:spLocks noChangeShapeType="1"/>
                </p:cNvSpPr>
                <p:nvPr/>
              </p:nvSpPr>
              <p:spPr bwMode="auto">
                <a:xfrm>
                  <a:off x="683" y="0"/>
                  <a:ext cx="0" cy="122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>
                <a:off x="6" y="0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4175125" y="2157016"/>
            <a:ext cx="3968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2" charset="-122"/>
              </a:rPr>
              <a:t>继续下一次循环</a:t>
            </a:r>
          </a:p>
        </p:txBody>
      </p:sp>
      <p:sp>
        <p:nvSpPr>
          <p:cNvPr id="23564" name="AutoShape 13"/>
          <p:cNvSpPr>
            <a:spLocks noChangeArrowheads="1"/>
          </p:cNvSpPr>
          <p:nvPr/>
        </p:nvSpPr>
        <p:spPr bwMode="auto">
          <a:xfrm>
            <a:off x="5284291" y="2500313"/>
            <a:ext cx="2384053" cy="561856"/>
          </a:xfrm>
          <a:prstGeom prst="wedgeRoundRectCallout">
            <a:avLst>
              <a:gd name="adj1" fmla="val -72431"/>
              <a:gd name="adj2" fmla="val 53398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通常与条件语句一起使用，</a:t>
            </a:r>
            <a:endParaRPr lang="en-US" sz="1350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加速循环</a:t>
            </a:r>
          </a:p>
        </p:txBody>
      </p:sp>
      <p:sp>
        <p:nvSpPr>
          <p:cNvPr id="16391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什么是continue语句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824633" y="4555024"/>
            <a:ext cx="4750511" cy="377612"/>
            <a:chOff x="1403648" y="3795886"/>
            <a:chExt cx="5842480" cy="322299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861468" y="3829223"/>
              <a:ext cx="366931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continue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2356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1~10</a:t>
            </a:r>
            <a:r>
              <a:rPr lang="zh-CN" altLang="en-US" dirty="0"/>
              <a:t>之间的所有偶数和 </a:t>
            </a:r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965547" y="2534582"/>
            <a:ext cx="6054725" cy="1477328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  <a:sym typeface="Arial" panose="020B0604020202020204" pitchFamily="34" charset="0"/>
            </a:endParaRPr>
          </a:p>
          <a:p>
            <a:pPr marL="224155" indent="-224155" fontAlgn="base"/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、使用循环进行累加，循环的范围是从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至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10</a:t>
            </a:r>
          </a:p>
          <a:p>
            <a:pPr marL="224155" indent="-224155" fontAlgn="base"/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2 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、判断当前数是否为偶数</a:t>
            </a:r>
          </a:p>
          <a:p>
            <a:pPr marL="224155" indent="-224155" fontAlgn="base"/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3 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  <a:sym typeface="Arial" panose="020B0604020202020204" pitchFamily="34" charset="0"/>
              </a:rPr>
              <a:t>、如果为奇数跳过，执行下一个循环，如果为偶数，进行累加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  <p:sp>
        <p:nvSpPr>
          <p:cNvPr id="6" name="TextBox 65"/>
          <p:cNvSpPr txBox="1"/>
          <p:nvPr/>
        </p:nvSpPr>
        <p:spPr>
          <a:xfrm>
            <a:off x="467544" y="2326640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提示</a:t>
            </a:r>
          </a:p>
        </p:txBody>
      </p:sp>
      <p:pic>
        <p:nvPicPr>
          <p:cNvPr id="7" name="图片 6" descr="C:\Users\Lenovo\Desktop\icon\提示.png提示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8024" y="1960880"/>
            <a:ext cx="375920" cy="375920"/>
          </a:xfrm>
          <a:prstGeom prst="rect">
            <a:avLst/>
          </a:prstGeom>
        </p:spPr>
      </p:pic>
      <p:sp>
        <p:nvSpPr>
          <p:cNvPr id="8" name="TextBox 65"/>
          <p:cNvSpPr txBox="1"/>
          <p:nvPr/>
        </p:nvSpPr>
        <p:spPr>
          <a:xfrm>
            <a:off x="35496" y="1318528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现场编程</a:t>
            </a:r>
          </a:p>
        </p:txBody>
      </p:sp>
      <p:pic>
        <p:nvPicPr>
          <p:cNvPr id="9" name="图片 8" descr="C:\Users\Lenovo\Desktop\icon\讨论.png讨论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3774" y="1031508"/>
            <a:ext cx="314325" cy="2800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69900" y="1004853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使用场合</a:t>
            </a:r>
          </a:p>
          <a:p>
            <a:pPr lvl="1"/>
            <a:r>
              <a:rPr lang="en-US" altLang="zh-CN" sz="2000" dirty="0"/>
              <a:t>break</a:t>
            </a:r>
            <a:r>
              <a:rPr lang="zh-CN" altLang="en-US" sz="2000" dirty="0"/>
              <a:t>常用于</a:t>
            </a:r>
            <a:r>
              <a:rPr lang="en-US" altLang="zh-CN" sz="2000" dirty="0"/>
              <a:t>switch</a:t>
            </a:r>
            <a:r>
              <a:rPr lang="zh-CN" altLang="en-US" sz="2000" dirty="0"/>
              <a:t>结构和循环结构中</a:t>
            </a:r>
          </a:p>
          <a:p>
            <a:pPr lvl="1"/>
            <a:r>
              <a:rPr lang="en-US" altLang="zh-CN" sz="2000" dirty="0"/>
              <a:t>continue</a:t>
            </a:r>
            <a:r>
              <a:rPr lang="zh-CN" altLang="en-US" sz="2000" dirty="0"/>
              <a:t>一般用于循环结构中</a:t>
            </a:r>
          </a:p>
          <a:p>
            <a:endParaRPr lang="zh-CN" altLang="en-US" dirty="0"/>
          </a:p>
          <a:p>
            <a:r>
              <a:rPr lang="zh-CN" altLang="en-US" dirty="0"/>
              <a:t>作用（循环结构中）</a:t>
            </a:r>
          </a:p>
          <a:p>
            <a:pPr lvl="1"/>
            <a:r>
              <a:rPr lang="en-US" altLang="zh-CN" sz="2000" dirty="0"/>
              <a:t>break</a:t>
            </a:r>
            <a:r>
              <a:rPr lang="zh-CN" altLang="en-US" sz="2000" dirty="0"/>
              <a:t>语句终止某个循环，程序跳转到循环块外的下一条语句</a:t>
            </a:r>
          </a:p>
          <a:p>
            <a:pPr lvl="1"/>
            <a:r>
              <a:rPr lang="en-US" altLang="zh-CN" sz="2000" dirty="0"/>
              <a:t>continue</a:t>
            </a:r>
            <a:r>
              <a:rPr lang="zh-CN" altLang="en-US" sz="2000" dirty="0"/>
              <a:t>跳出本次循环，进入下一次循环</a:t>
            </a:r>
            <a:endParaRPr lang="en-US" sz="2000" dirty="0"/>
          </a:p>
          <a:p>
            <a:pPr lvl="1"/>
            <a:r>
              <a:rPr lang="zh-CN" altLang="en-US" sz="2000" dirty="0"/>
              <a:t>双重循环亦如此 </a:t>
            </a:r>
          </a:p>
        </p:txBody>
      </p:sp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755576" y="4371950"/>
            <a:ext cx="7560840" cy="400110"/>
          </a:xfrm>
          <a:prstGeom prst="roundRect">
            <a:avLst>
              <a:gd name="adj" fmla="val 0"/>
            </a:avLst>
          </a:prstGeom>
          <a:solidFill>
            <a:srgbClr val="0099D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2000" b="1" dirty="0">
                <a:solidFill>
                  <a:schemeClr val="bg1"/>
                </a:solidFill>
                <a:ea typeface="黑体" panose="02010609060101010101" pitchFamily="2" charset="-122"/>
              </a:rPr>
              <a:t>return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9060101010101" pitchFamily="2" charset="-122"/>
              </a:rPr>
              <a:t>：结束当前方法的执行并退出，返回到调用该方法的语句处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对比break和continue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编写程序过程中有时出现错误，但不好发现和定位错误，有没有好的方法呢？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通过代码阅读或者加输出语句查找程序错误</a:t>
            </a:r>
          </a:p>
          <a:p>
            <a:r>
              <a:rPr lang="zh-CN" altLang="en-US" dirty="0"/>
              <a:t>当程序结构越来越复杂时，需要专门的技术来发现和定位错误，就是“程序调试”</a:t>
            </a:r>
          </a:p>
          <a:p>
            <a:endParaRPr lang="zh-CN" altLang="en-US" dirty="0"/>
          </a:p>
        </p:txBody>
      </p:sp>
      <p:sp>
        <p:nvSpPr>
          <p:cNvPr id="19461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为什么需要程序调试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3059" y="895535"/>
            <a:ext cx="436880" cy="549275"/>
            <a:chOff x="314008" y="938530"/>
            <a:chExt cx="436880" cy="549275"/>
          </a:xfrm>
        </p:grpSpPr>
        <p:sp>
          <p:nvSpPr>
            <p:cNvPr id="14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5" name="图片 14" descr="疑问 gra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29955" y="2571750"/>
            <a:ext cx="436880" cy="532130"/>
            <a:chOff x="2317433" y="1741805"/>
            <a:chExt cx="436880" cy="532130"/>
          </a:xfrm>
        </p:grpSpPr>
        <p:sp>
          <p:nvSpPr>
            <p:cNvPr id="17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8" name="图片 17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684213" y="1060450"/>
            <a:ext cx="8064500" cy="25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当程序出错时，我们也希望能这样</a:t>
            </a: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程序执行时忽闪一下就运行结束，怎么让程序一步一步运行？</a:t>
            </a:r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1115963" y="3166666"/>
            <a:ext cx="2447925" cy="557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b="1">
                <a:solidFill>
                  <a:schemeClr val="bg1"/>
                </a:solidFill>
                <a:ea typeface="黑体" panose="02010609060101010101" pitchFamily="2" charset="-122"/>
              </a:rPr>
              <a:t>程序调试</a:t>
            </a:r>
          </a:p>
        </p:txBody>
      </p:sp>
      <p:pic>
        <p:nvPicPr>
          <p:cNvPr id="27652" name="Group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2757488"/>
            <a:ext cx="27543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Group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577975"/>
            <a:ext cx="79803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AutoShape 19"/>
          <p:cNvSpPr>
            <a:spLocks noChangeArrowheads="1"/>
          </p:cNvSpPr>
          <p:nvPr/>
        </p:nvSpPr>
        <p:spPr bwMode="auto">
          <a:xfrm>
            <a:off x="5940425" y="2984500"/>
            <a:ext cx="2952750" cy="561856"/>
          </a:xfrm>
          <a:prstGeom prst="wedgeRoundRectCallout">
            <a:avLst>
              <a:gd name="adj1" fmla="val -66829"/>
              <a:gd name="adj2" fmla="val -3993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断点：</a:t>
            </a:r>
            <a:b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程序暂停执行的代码行         </a:t>
            </a:r>
          </a:p>
        </p:txBody>
      </p:sp>
      <p:sp>
        <p:nvSpPr>
          <p:cNvPr id="20487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什么是程序调试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ldLvl="0" animBg="1"/>
      <p:bldP spid="2765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476375" y="3778101"/>
            <a:ext cx="65516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21507" name="AutoShape 4"/>
          <p:cNvSpPr>
            <a:spLocks noChangeArrowheads="1"/>
          </p:cNvSpPr>
          <p:nvPr/>
        </p:nvSpPr>
        <p:spPr bwMode="auto">
          <a:xfrm>
            <a:off x="395536" y="1602035"/>
            <a:ext cx="4967288" cy="2031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i = 1;</a:t>
            </a:r>
          </a:p>
          <a:p>
            <a:pPr lvl="1"/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程序调试演示，注意观察</a:t>
            </a:r>
            <a:r>
              <a:rPr lang="en-US" altLang="zh-CN" b="1" dirty="0"/>
              <a:t>i</a:t>
            </a:r>
            <a:r>
              <a:rPr lang="zh-CN" altLang="en-US" b="1" dirty="0"/>
              <a:t>的值：</a:t>
            </a:r>
            <a:r>
              <a:rPr lang="en-US" altLang="zh-CN" b="1" dirty="0"/>
              <a:t>");</a:t>
            </a:r>
          </a:p>
          <a:p>
            <a:pPr lvl="1"/>
            <a:r>
              <a:rPr lang="en-US" altLang="zh-CN" b="1" dirty="0"/>
              <a:t>while(i &lt; 5){</a:t>
            </a:r>
          </a:p>
          <a:p>
            <a:pPr lvl="1"/>
            <a:r>
              <a:rPr lang="en-US" b="1" dirty="0"/>
              <a:t>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(i);</a:t>
            </a:r>
          </a:p>
          <a:p>
            <a:pPr lvl="1"/>
            <a:r>
              <a:rPr lang="en-US" b="1" dirty="0"/>
              <a:t>	</a:t>
            </a:r>
            <a:r>
              <a:rPr lang="en-US" altLang="zh-CN" b="1" dirty="0"/>
              <a:t>i++;</a:t>
            </a:r>
          </a:p>
          <a:p>
            <a:pPr lvl="1"/>
            <a:r>
              <a:rPr lang="en-US" altLang="zh-CN" b="1" dirty="0"/>
              <a:t>}</a:t>
            </a:r>
          </a:p>
        </p:txBody>
      </p:sp>
      <p:pic>
        <p:nvPicPr>
          <p:cNvPr id="28676" name="Picture 11" descr="debug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1924050"/>
            <a:ext cx="3206750" cy="158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2"/>
          <p:cNvSpPr>
            <a:spLocks noChangeArrowheads="1"/>
          </p:cNvSpPr>
          <p:nvPr/>
        </p:nvSpPr>
        <p:spPr bwMode="auto">
          <a:xfrm>
            <a:off x="484157" y="941717"/>
            <a:ext cx="7319962" cy="4857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顺序输出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～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5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这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5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个数字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如何进行程序调试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909721" y="4515966"/>
            <a:ext cx="4750511" cy="377612"/>
            <a:chOff x="1403648" y="3795886"/>
            <a:chExt cx="5842480" cy="322299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374052" y="3829223"/>
              <a:ext cx="2644143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：程序调试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程序调试跟踪双重循环输出九九乘法表的过程</a:t>
            </a:r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28813"/>
            <a:ext cx="6726237" cy="1760537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：输出九九表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 dirty="0"/>
              <a:t>/25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使用循环输出 100、95、90、85.......5</a:t>
            </a:r>
          </a:p>
          <a:p>
            <a:pPr lvl="1"/>
            <a:r>
              <a:rPr lang="zh-CN" altLang="en-US" dirty="0"/>
              <a:t>提示：可尝试使用for、while、do-while三种循环实现</a:t>
            </a:r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5759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：打印数列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从键盘输入一位整数，当输入1~7时，输出“星期一”</a:t>
            </a:r>
            <a:r>
              <a:rPr lang="zh-CN" altLang="en-US"/>
              <a:t>~“星期日”</a:t>
            </a:r>
            <a:endParaRPr lang="zh-CN" altLang="en-US" dirty="0"/>
          </a:p>
          <a:p>
            <a:r>
              <a:rPr lang="zh-CN" altLang="en-US" dirty="0"/>
              <a:t>  输入其他数字时，提示用户重新输入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5759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：输出星期数</a:t>
            </a:r>
          </a:p>
        </p:txBody>
      </p:sp>
      <p:pic>
        <p:nvPicPr>
          <p:cNvPr id="24580" name="图片 3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355726"/>
            <a:ext cx="2962275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使用双重循环根据用户输入的数字，输出如下图形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/>
        </p:nvSpPr>
        <p:spPr bwMode="auto">
          <a:xfrm>
            <a:off x="468313" y="196850"/>
            <a:ext cx="5759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：输出星期数</a:t>
            </a:r>
          </a:p>
        </p:txBody>
      </p:sp>
      <p:pic>
        <p:nvPicPr>
          <p:cNvPr id="25604" name="图片 368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708150"/>
            <a:ext cx="1871662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r>
              <a:rPr lang="zh-CN" altLang="en-US" dirty="0"/>
              <a:t>/</a:t>
            </a:r>
            <a:r>
              <a:rPr lang="en-US" altLang="zh-CN" dirty="0"/>
              <a:t>25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双重循环中，外层循环变量与内层循环变量的关系是什么？</a:t>
            </a:r>
          </a:p>
          <a:p>
            <a:r>
              <a:rPr lang="zh-CN" altLang="en-US" dirty="0"/>
              <a:t>在循环中，</a:t>
            </a:r>
            <a:r>
              <a:rPr lang="en-US" altLang="zh-CN" dirty="0"/>
              <a:t>break</a:t>
            </a:r>
            <a:r>
              <a:rPr lang="zh-CN" altLang="en-US" dirty="0"/>
              <a:t>的作用是什么？</a:t>
            </a:r>
            <a:endParaRPr lang="en-US" dirty="0"/>
          </a:p>
          <a:p>
            <a:r>
              <a:rPr lang="zh-CN" altLang="en-US" dirty="0"/>
              <a:t>在循环中，</a:t>
            </a:r>
            <a:r>
              <a:rPr lang="en-US" altLang="zh-CN" dirty="0"/>
              <a:t>continue</a:t>
            </a:r>
            <a:r>
              <a:rPr lang="zh-CN" altLang="en-US" dirty="0"/>
              <a:t>的作用是什么？</a:t>
            </a:r>
            <a:endParaRPr lang="en-US" dirty="0"/>
          </a:p>
          <a:p>
            <a:r>
              <a:rPr lang="zh-CN" altLang="en-US" dirty="0"/>
              <a:t>如何进行程序调试？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r>
              <a:rPr lang="en-US" altLang="zh-CN" dirty="0"/>
              <a:t>/25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掌握Java二重循环</a:t>
            </a:r>
          </a:p>
          <a:p>
            <a:pPr lvl="1"/>
            <a:r>
              <a:rPr lang="zh-CN" altLang="en-US"/>
              <a:t>使用跳转语句控制程序流程</a:t>
            </a:r>
          </a:p>
          <a:p>
            <a:pPr lvl="1"/>
            <a:r>
              <a:rPr lang="zh-CN" altLang="en-US"/>
              <a:t>掌握程序调试</a:t>
            </a:r>
          </a:p>
          <a:p>
            <a:endParaRPr lang="zh-CN" altLang="en-US"/>
          </a:p>
        </p:txBody>
      </p:sp>
      <p:pic>
        <p:nvPicPr>
          <p:cNvPr id="8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73706" y="1415388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11707" y="915566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如何使用循环输出如下图形</a:t>
            </a:r>
            <a:endParaRPr lang="en-US" dirty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768475"/>
            <a:ext cx="12858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1660525"/>
            <a:ext cx="19113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1928813"/>
            <a:ext cx="16637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14"/>
          <p:cNvSpPr>
            <a:spLocks noChangeArrowheads="1"/>
          </p:cNvSpPr>
          <p:nvPr/>
        </p:nvSpPr>
        <p:spPr bwMode="auto">
          <a:xfrm>
            <a:off x="1643063" y="3800877"/>
            <a:ext cx="2000250" cy="715089"/>
          </a:xfrm>
          <a:prstGeom prst="wedgeRoundRectCallout">
            <a:avLst>
              <a:gd name="adj1" fmla="val -50670"/>
              <a:gd name="adj2" fmla="val -4474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控制行数</a:t>
            </a:r>
            <a:endParaRPr 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控制列数</a:t>
            </a:r>
            <a:endParaRPr 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7" name="AutoShape 14"/>
          <p:cNvSpPr>
            <a:spLocks noChangeArrowheads="1"/>
          </p:cNvSpPr>
          <p:nvPr/>
        </p:nvSpPr>
        <p:spPr bwMode="auto">
          <a:xfrm>
            <a:off x="4286250" y="3749675"/>
            <a:ext cx="2000250" cy="715089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外层循环</a:t>
            </a:r>
            <a:endParaRPr 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内层循环</a:t>
            </a:r>
            <a:endParaRPr 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6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为什么使用多重循环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ldLvl="0" animBg="1"/>
      <p:bldP spid="102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一个循环体内又包含另一个完整的循环结构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4887416" y="3288340"/>
            <a:ext cx="34290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while(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for(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	   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	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57250" y="1514376"/>
            <a:ext cx="34290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while(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while(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sz="12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771775" y="1508414"/>
            <a:ext cx="1368425" cy="332006"/>
          </a:xfrm>
          <a:prstGeom prst="wedgeRoundRectCallout">
            <a:avLst>
              <a:gd name="adj1" fmla="val -54176"/>
              <a:gd name="adj2" fmla="val 9462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外层循环</a:t>
            </a:r>
          </a:p>
        </p:txBody>
      </p:sp>
      <p:sp>
        <p:nvSpPr>
          <p:cNvPr id="12294" name="AutoShape 28"/>
          <p:cNvSpPr>
            <a:spLocks noChangeArrowheads="1"/>
          </p:cNvSpPr>
          <p:nvPr/>
        </p:nvSpPr>
        <p:spPr bwMode="auto">
          <a:xfrm>
            <a:off x="2941910" y="2805075"/>
            <a:ext cx="1439862" cy="332006"/>
          </a:xfrm>
          <a:prstGeom prst="wedgeRoundRectCallout">
            <a:avLst>
              <a:gd name="adj1" fmla="val -52537"/>
              <a:gd name="adj2" fmla="val -10856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内层循环</a:t>
            </a:r>
          </a:p>
        </p:txBody>
      </p:sp>
      <p:sp>
        <p:nvSpPr>
          <p:cNvPr id="8199" name="AutoShape 4"/>
          <p:cNvSpPr>
            <a:spLocks noChangeArrowheads="1"/>
          </p:cNvSpPr>
          <p:nvPr/>
        </p:nvSpPr>
        <p:spPr bwMode="auto">
          <a:xfrm>
            <a:off x="4815408" y="1419622"/>
            <a:ext cx="34290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do{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    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do{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}while(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}while(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1);</a:t>
            </a:r>
            <a:endParaRPr lang="zh-CN" altLang="en-US" sz="12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200" name="AutoShape 4"/>
          <p:cNvSpPr>
            <a:spLocks noChangeArrowheads="1"/>
          </p:cNvSpPr>
          <p:nvPr/>
        </p:nvSpPr>
        <p:spPr bwMode="auto">
          <a:xfrm>
            <a:off x="857250" y="3337704"/>
            <a:ext cx="34290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for(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for(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200" b="1" dirty="0">
                <a:solidFill>
                  <a:schemeClr val="accent5">
                    <a:lumMod val="10000"/>
                  </a:schemeClr>
                </a:solidFill>
              </a:rPr>
              <a:t>循环操作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sz="12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什么是多重循环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87624" y="4665054"/>
            <a:ext cx="3699792" cy="377612"/>
            <a:chOff x="1403648" y="3795886"/>
            <a:chExt cx="5842480" cy="322299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2611090" y="3829223"/>
              <a:ext cx="4170065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：使用双重循环打印图形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21556" y="2112634"/>
            <a:ext cx="1894260" cy="8584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04048" y="1962317"/>
            <a:ext cx="1894260" cy="8584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061149" y="3867894"/>
            <a:ext cx="1566635" cy="7371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148064" y="3896145"/>
            <a:ext cx="1894260" cy="8584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  <p:bldP spid="12294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  <a:p>
            <a:pPr lvl="1"/>
            <a:r>
              <a:rPr lang="zh-CN" altLang="en-US" dirty="0"/>
              <a:t>各循环可互相嵌套</a:t>
            </a:r>
            <a:endParaRPr lang="en-US" dirty="0"/>
          </a:p>
          <a:p>
            <a:pPr lvl="1"/>
            <a:r>
              <a:rPr lang="zh-CN" altLang="en-US" dirty="0"/>
              <a:t>一般不超过三层</a:t>
            </a:r>
            <a:endParaRPr lang="en-US" dirty="0"/>
          </a:p>
          <a:p>
            <a:pPr lvl="1"/>
            <a:r>
              <a:rPr lang="zh-CN" altLang="en-US" dirty="0"/>
              <a:t>外层循环变量变化一次，内层循环变量要变化一遍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003550"/>
            <a:ext cx="40640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多重循环的使用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使用双重循环输出九九乘法表</a:t>
            </a:r>
          </a:p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95488"/>
            <a:ext cx="6726237" cy="1760537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综合案例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979712" y="4498394"/>
            <a:ext cx="4750511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992571" y="3829223"/>
              <a:ext cx="3407103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：输出九九乘法表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/>
          <p:cNvSpPr>
            <a:spLocks noChangeArrowheads="1"/>
          </p:cNvSpPr>
          <p:nvPr/>
        </p:nvSpPr>
        <p:spPr bwMode="auto">
          <a:xfrm>
            <a:off x="485775" y="1673389"/>
            <a:ext cx="3798888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 err="1"/>
              <a:t>int</a:t>
            </a:r>
            <a:r>
              <a:rPr lang="en-US" altLang="zh-CN" sz="1600" b="1" dirty="0"/>
              <a:t> i = 2;</a:t>
            </a:r>
          </a:p>
          <a:p>
            <a:pPr lvl="1"/>
            <a:r>
              <a:rPr lang="en-US" altLang="zh-CN" sz="1600" b="1" dirty="0"/>
              <a:t>switch(i){</a:t>
            </a:r>
          </a:p>
          <a:p>
            <a:pPr lvl="1"/>
            <a:r>
              <a:rPr lang="en-US" altLang="zh-CN" sz="1600" b="1" dirty="0"/>
              <a:t>        case 1: </a:t>
            </a:r>
          </a:p>
          <a:p>
            <a:pPr lvl="1"/>
            <a:r>
              <a:rPr lang="en-US" altLang="zh-CN" sz="1600" b="1" dirty="0"/>
              <a:t>     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星期一</a:t>
            </a:r>
            <a:r>
              <a:rPr lang="en-US" altLang="zh-CN" sz="1600" b="1" dirty="0"/>
              <a:t>");</a:t>
            </a:r>
          </a:p>
          <a:p>
            <a:pPr lvl="1"/>
            <a:r>
              <a:rPr lang="en-US" sz="1600" b="1" dirty="0"/>
              <a:t>             </a:t>
            </a:r>
            <a:r>
              <a:rPr lang="en-US" altLang="zh-CN" sz="1600" b="1" dirty="0"/>
              <a:t>break;</a:t>
            </a:r>
          </a:p>
          <a:p>
            <a:pPr lvl="1"/>
            <a:r>
              <a:rPr lang="en-US" sz="1600" b="1" dirty="0"/>
              <a:t>        </a:t>
            </a:r>
            <a:r>
              <a:rPr lang="en-US" altLang="zh-CN" sz="1600" b="1" dirty="0"/>
              <a:t>case 2: </a:t>
            </a:r>
          </a:p>
          <a:p>
            <a:pPr lvl="1"/>
            <a:r>
              <a:rPr lang="en-US" sz="1600" b="1" dirty="0"/>
              <a:t>     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星期二</a:t>
            </a:r>
            <a:r>
              <a:rPr lang="en-US" altLang="zh-CN" sz="1600" b="1" dirty="0"/>
              <a:t>");</a:t>
            </a:r>
          </a:p>
          <a:p>
            <a:pPr lvl="1"/>
            <a:r>
              <a:rPr lang="en-US" sz="1600" b="1" dirty="0"/>
              <a:t>             </a:t>
            </a:r>
            <a:r>
              <a:rPr lang="en-US" altLang="zh-CN" sz="1600" b="1" dirty="0"/>
              <a:t>break;</a:t>
            </a:r>
          </a:p>
          <a:p>
            <a:pPr lvl="1"/>
            <a:r>
              <a:rPr lang="en-US" sz="1600" b="1" dirty="0"/>
              <a:t> </a:t>
            </a:r>
            <a:r>
              <a:rPr lang="en-US" altLang="zh-CN" sz="1600" b="1" dirty="0"/>
              <a:t>}</a:t>
            </a:r>
          </a:p>
          <a:p>
            <a:pPr lvl="1"/>
            <a:r>
              <a:rPr lang="en-US" altLang="zh-CN" sz="1600" b="1" dirty="0"/>
              <a:t>//</a:t>
            </a:r>
            <a:r>
              <a:rPr lang="zh-CN" altLang="en-US" sz="1600" b="1" dirty="0"/>
              <a:t>其他语句</a:t>
            </a:r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1331913" y="4299942"/>
            <a:ext cx="3702050" cy="338137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遇到</a:t>
            </a:r>
            <a:r>
              <a:rPr lang="en-US" altLang="zh-CN" sz="1350" b="1">
                <a:solidFill>
                  <a:schemeClr val="bg1"/>
                </a:solidFill>
                <a:ea typeface="黑体" panose="02010609060101010101" pitchFamily="2" charset="-122"/>
              </a:rPr>
              <a:t>break</a:t>
            </a:r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，立即跳出</a:t>
            </a:r>
            <a:r>
              <a:rPr lang="en-US" altLang="zh-CN" sz="1350" b="1">
                <a:solidFill>
                  <a:schemeClr val="bg1"/>
                </a:solidFill>
                <a:ea typeface="黑体" panose="02010609060101010101" pitchFamily="2" charset="-122"/>
              </a:rPr>
              <a:t>switch</a:t>
            </a:r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语句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69863" y="897905"/>
            <a:ext cx="8229600" cy="593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0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描述</a:t>
            </a:r>
            <a:r>
              <a:rPr lang="en-US" altLang="zh-CN" sz="20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4000</a:t>
            </a:r>
            <a:r>
              <a:rPr lang="zh-CN" altLang="en-US" sz="20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米长跑比赛</a:t>
            </a:r>
            <a:endParaRPr lang="en-US" altLang="zh-CN" sz="20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0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回顾</a:t>
            </a:r>
            <a:r>
              <a:rPr lang="en-US" altLang="zh-CN" sz="20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break</a:t>
            </a:r>
            <a:r>
              <a:rPr lang="zh-CN" altLang="en-US" sz="20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用于</a:t>
            </a:r>
            <a:r>
              <a:rPr lang="en-US" altLang="zh-CN" sz="20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switch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0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414" name="AutoShape 7"/>
          <p:cNvSpPr>
            <a:spLocks noChangeArrowheads="1"/>
          </p:cNvSpPr>
          <p:nvPr/>
        </p:nvSpPr>
        <p:spPr bwMode="auto">
          <a:xfrm>
            <a:off x="541338" y="2017380"/>
            <a:ext cx="5099050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i = 0; i&lt;10; i++) {</a:t>
            </a:r>
          </a:p>
          <a:p>
            <a:pPr lvl="1"/>
            <a:r>
              <a:rPr lang="en-US" altLang="zh-CN" b="1" dirty="0"/>
              <a:t>      //</a:t>
            </a:r>
            <a:r>
              <a:rPr lang="zh-CN" altLang="en-US" b="1" dirty="0"/>
              <a:t>跑</a:t>
            </a:r>
            <a:r>
              <a:rPr lang="en-US" altLang="zh-CN" b="1" dirty="0"/>
              <a:t>4000</a:t>
            </a:r>
            <a:r>
              <a:rPr lang="zh-CN" altLang="en-US" b="1" dirty="0"/>
              <a:t>米；</a:t>
            </a:r>
          </a:p>
          <a:p>
            <a:pPr lvl="1"/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r>
              <a:rPr lang="en-US" altLang="zh-CN" b="1" dirty="0"/>
              <a:t>}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1259905" y="2487985"/>
            <a:ext cx="32400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if </a:t>
            </a:r>
            <a:r>
              <a:rPr lang="en-US" altLang="zh-CN" sz="1200" b="1" dirty="0">
                <a:latin typeface="+mn-lt"/>
                <a:ea typeface="黑体" panose="02010609060101010101" pitchFamily="2" charset="-122"/>
              </a:rPr>
              <a:t>( </a:t>
            </a:r>
            <a:r>
              <a:rPr lang="zh-CN" altLang="en-US" sz="1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不能坚持 </a:t>
            </a:r>
            <a:r>
              <a:rPr lang="en-US" altLang="zh-CN" sz="1200" b="1" dirty="0"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sz="1200" b="1" dirty="0"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{</a:t>
            </a:r>
          </a:p>
          <a:p>
            <a:pPr eaLnBrk="1" hangingPunct="1"/>
            <a:r>
              <a:rPr lang="en-US" altLang="zh-CN" sz="1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         break;     //</a:t>
            </a:r>
            <a:r>
              <a:rPr lang="zh-CN" altLang="en-US" sz="1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退出比赛</a:t>
            </a:r>
          </a:p>
          <a:p>
            <a:pPr eaLnBrk="1" hangingPunct="1"/>
            <a:r>
              <a:rPr lang="zh-CN" altLang="en-US" sz="1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}</a:t>
            </a:r>
          </a:p>
        </p:txBody>
      </p:sp>
      <p:pic>
        <p:nvPicPr>
          <p:cNvPr id="17416" name="Picture 10" descr="ru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768475"/>
            <a:ext cx="1822450" cy="2052638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AutoShape 11"/>
          <p:cNvSpPr>
            <a:spLocks noChangeArrowheads="1"/>
          </p:cNvSpPr>
          <p:nvPr/>
        </p:nvSpPr>
        <p:spPr bwMode="auto">
          <a:xfrm>
            <a:off x="6011863" y="736600"/>
            <a:ext cx="1584325" cy="811213"/>
          </a:xfrm>
          <a:prstGeom prst="wedgeRoundRectCallout">
            <a:avLst>
              <a:gd name="adj1" fmla="val 70343"/>
              <a:gd name="adj2" fmla="val 13661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第</a:t>
            </a:r>
            <a:r>
              <a:rPr lang="en-US" altLang="zh-CN" sz="1350" b="1">
                <a:solidFill>
                  <a:schemeClr val="bg1"/>
                </a:solidFill>
                <a:ea typeface="黑体" panose="02010609060101010101" pitchFamily="2" charset="-122"/>
              </a:rPr>
              <a:t>8</a:t>
            </a:r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圈，</a:t>
            </a:r>
          </a:p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快累死了</a:t>
            </a:r>
            <a:r>
              <a:rPr lang="en-US" altLang="zh-CN" sz="1350" b="1">
                <a:solidFill>
                  <a:schemeClr val="bg1"/>
                </a:solidFill>
                <a:ea typeface="黑体" panose="02010609060101010101" pitchFamily="2" charset="-122"/>
              </a:rPr>
              <a:t>…</a:t>
            </a:r>
          </a:p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2" charset="-122"/>
              </a:rPr>
              <a:t>我要退出</a:t>
            </a:r>
            <a:r>
              <a:rPr lang="en-US" altLang="zh-CN" sz="1350" b="1">
                <a:solidFill>
                  <a:schemeClr val="bg1"/>
                </a:solidFill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11274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33115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break语句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17411" grpId="0" bldLvl="0" animBg="1"/>
      <p:bldP spid="17411" grpId="1" bldLvl="0" animBg="1"/>
      <p:bldP spid="17412" grpId="0" build="allAtOnce"/>
      <p:bldP spid="17414" grpId="0" bldLvl="0" animBg="1"/>
      <p:bldP spid="174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4"/>
          <p:cNvSpPr>
            <a:spLocks noChangeArrowheads="1"/>
          </p:cNvSpPr>
          <p:nvPr/>
        </p:nvSpPr>
        <p:spPr bwMode="auto">
          <a:xfrm>
            <a:off x="875505" y="2268542"/>
            <a:ext cx="2500313" cy="2247424"/>
          </a:xfrm>
          <a:prstGeom prst="roundRect">
            <a:avLst>
              <a:gd name="adj" fmla="val 9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while(…) {</a:t>
            </a:r>
          </a:p>
          <a:p>
            <a:pPr lvl="1"/>
            <a:r>
              <a:rPr lang="en-US" altLang="zh-CN"/>
              <a:t>     ……</a:t>
            </a:r>
          </a:p>
          <a:p>
            <a:pPr lvl="1"/>
            <a:r>
              <a:rPr lang="en-US" altLang="zh-CN"/>
              <a:t>     ……</a:t>
            </a:r>
          </a:p>
          <a:p>
            <a:pPr lvl="1"/>
            <a:r>
              <a:rPr lang="en-US" altLang="zh-CN"/>
              <a:t>     break;</a:t>
            </a:r>
          </a:p>
          <a:p>
            <a:pPr lvl="1"/>
            <a:r>
              <a:rPr lang="en-US" altLang="zh-CN"/>
              <a:t>     ……</a:t>
            </a:r>
          </a:p>
          <a:p>
            <a:pPr lvl="1"/>
            <a:r>
              <a:rPr lang="en-US" altLang="zh-CN"/>
              <a:t>     ……</a:t>
            </a:r>
          </a:p>
          <a:p>
            <a:pPr lvl="1"/>
            <a:r>
              <a:rPr lang="en-US" altLang="zh-CN"/>
              <a:t>}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987425"/>
            <a:ext cx="7762875" cy="3960589"/>
          </a:xfrm>
        </p:spPr>
        <p:txBody>
          <a:bodyPr/>
          <a:lstStyle/>
          <a:p>
            <a:r>
              <a:rPr lang="zh-CN" altLang="en-US" dirty="0"/>
              <a:t>改变程序控制流</a:t>
            </a:r>
          </a:p>
          <a:p>
            <a:pPr lvl="1"/>
            <a:r>
              <a:rPr lang="zh-CN" altLang="en-US" dirty="0"/>
              <a:t>用于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循环中，可跳出循环而执行循环后面的语句</a:t>
            </a:r>
          </a:p>
        </p:txBody>
      </p:sp>
      <p:grpSp>
        <p:nvGrpSpPr>
          <p:cNvPr id="18436" name="Group 5"/>
          <p:cNvGrpSpPr/>
          <p:nvPr/>
        </p:nvGrpSpPr>
        <p:grpSpPr bwMode="auto">
          <a:xfrm>
            <a:off x="1331913" y="3507854"/>
            <a:ext cx="2136775" cy="1392238"/>
            <a:chOff x="0" y="0"/>
            <a:chExt cx="1724" cy="1497"/>
          </a:xfrm>
        </p:grpSpPr>
        <p:grpSp>
          <p:nvGrpSpPr>
            <p:cNvPr id="12296" name="Group 6"/>
            <p:cNvGrpSpPr/>
            <p:nvPr/>
          </p:nvGrpSpPr>
          <p:grpSpPr bwMode="auto">
            <a:xfrm>
              <a:off x="1038" y="0"/>
              <a:ext cx="683" cy="1225"/>
              <a:chOff x="0" y="0"/>
              <a:chExt cx="683" cy="1225"/>
            </a:xfrm>
          </p:grpSpPr>
          <p:sp>
            <p:nvSpPr>
              <p:cNvPr id="12299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81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Line 8"/>
              <p:cNvSpPr>
                <a:spLocks noChangeShapeType="1"/>
              </p:cNvSpPr>
              <p:nvPr/>
            </p:nvSpPr>
            <p:spPr bwMode="auto">
              <a:xfrm>
                <a:off x="683" y="0"/>
                <a:ext cx="0" cy="122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H="1">
              <a:off x="0" y="1219"/>
              <a:ext cx="17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10" y="1225"/>
              <a:ext cx="0" cy="2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3492500" y="3292475"/>
            <a:ext cx="3968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2" charset="-122"/>
              </a:rPr>
              <a:t>跳出当前循环</a:t>
            </a:r>
          </a:p>
        </p:txBody>
      </p:sp>
      <p:sp>
        <p:nvSpPr>
          <p:cNvPr id="18443" name="AutoShape 12"/>
          <p:cNvSpPr>
            <a:spLocks noChangeArrowheads="1"/>
          </p:cNvSpPr>
          <p:nvPr/>
        </p:nvSpPr>
        <p:spPr bwMode="auto">
          <a:xfrm>
            <a:off x="2844800" y="2284413"/>
            <a:ext cx="2592388" cy="574675"/>
          </a:xfrm>
          <a:prstGeom prst="wedgeRoundRectCallout">
            <a:avLst>
              <a:gd name="adj1" fmla="val -57718"/>
              <a:gd name="adj2" fmla="val 105713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2" charset="-122"/>
              </a:rPr>
              <a:t>break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通常在循环中与条件语句一起使用</a:t>
            </a:r>
          </a:p>
        </p:txBody>
      </p:sp>
      <p:sp>
        <p:nvSpPr>
          <p:cNvPr id="12295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33115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break语句语法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r>
              <a:rPr lang="zh-CN" altLang="en-US"/>
              <a:t>/</a:t>
            </a:r>
            <a:r>
              <a:rPr lang="en-US" altLang="zh-CN"/>
              <a:t>25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1336</Words>
  <Application>Microsoft Office PowerPoint</Application>
  <PresentationFormat>全屏显示(16:9)</PresentationFormat>
  <Paragraphs>336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多重循环及程序调试</vt:lpstr>
      <vt:lpstr>PowerPoint 演示文稿</vt:lpstr>
      <vt:lpstr>本课目标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