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41" r:id="rId25"/>
    <p:sldId id="342" r:id="rId26"/>
    <p:sldId id="312" r:id="rId27"/>
    <p:sldId id="394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84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513" y="2147482688"/>
            <a:ext cx="1587" cy="1587"/>
          </a:xfrm>
          <a:ln>
            <a:miter lim="800000"/>
          </a:ln>
        </p:spPr>
      </p:sp>
      <p:sp>
        <p:nvSpPr>
          <p:cNvPr id="5120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3950"/>
            <a:ext cx="8072437" cy="5256213"/>
          </a:xfrm>
        </p:spPr>
        <p:txBody>
          <a:bodyPr/>
          <a:lstStyle/>
          <a:p>
            <a:pPr marL="0" lvl="1">
              <a:spcBef>
                <a:spcPct val="30000"/>
              </a:spcBef>
            </a:pPr>
            <a:r>
              <a:rPr lang="zh-CN" altLang="en-US"/>
              <a:t>“课堂练习”部分：明确需求说明和完成时间，并提供效果图，或者在做练习前，先当场演示。</a:t>
            </a:r>
            <a:endParaRPr lang="en-US">
              <a:ea typeface="宋体" panose="02010600030101010101" pitchFamily="2" charset="-122"/>
            </a:endParaRPr>
          </a:p>
          <a:p>
            <a:pPr marL="0" lvl="1">
              <a:spcBef>
                <a:spcPct val="30000"/>
              </a:spcBef>
            </a:pPr>
            <a:r>
              <a:rPr lang="zh-CN" altLang="en-US"/>
              <a:t>注意：每个课堂练习的完成时间需要控制在</a:t>
            </a:r>
            <a:r>
              <a:rPr lang="en-US" altLang="zh-CN"/>
              <a:t>10-15</a:t>
            </a:r>
            <a:r>
              <a:rPr lang="zh-CN" altLang="en-US"/>
              <a:t>分钟。</a:t>
            </a:r>
            <a:endParaRPr lang="en-US">
              <a:ea typeface="宋体" panose="02010600030101010101" pitchFamily="2" charset="-122"/>
            </a:endParaRPr>
          </a:p>
          <a:p>
            <a:pPr marL="0" lvl="1">
              <a:spcBef>
                <a:spcPct val="30000"/>
              </a:spcBef>
            </a:pPr>
            <a:r>
              <a:rPr lang="zh-CN" altLang="en-US"/>
              <a:t>对于学员做的过程中，出现的共性问题进行集中讲解。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  <a:ln>
            <a:miter lim="800000"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每个</a:t>
            </a:r>
            <a:r>
              <a:rPr lang="en-US" altLang="zh-CN">
                <a:latin typeface="Times New Roman" panose="02020603050405020304" pitchFamily="18" charset="0"/>
              </a:rPr>
              <a:t>PPT</a:t>
            </a:r>
            <a:r>
              <a:rPr lang="zh-CN" altLang="en-US">
                <a:latin typeface="Times New Roman" panose="02020603050405020304" pitchFamily="18" charset="0"/>
              </a:rPr>
              <a:t>最后要进行总结，总结不是简单的技能点罗列，要突出重难点。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推荐可以采用问答的方式。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BBF3695-296F-4FB6-91A6-A0C423502D07}" type="slidenum">
              <a:rPr lang="zh-CN" altLang="en-US" sz="1200"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154113" y="0"/>
            <a:ext cx="2311401" cy="1301750"/>
          </a:xfrm>
          <a:ln>
            <a:miter lim="800000"/>
          </a:ln>
        </p:spPr>
      </p:sp>
      <p:sp>
        <p:nvSpPr>
          <p:cNvPr id="4096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3950"/>
            <a:ext cx="8072437" cy="5256213"/>
          </a:xfrm>
        </p:spPr>
        <p:txBody>
          <a:bodyPr/>
          <a:lstStyle/>
          <a:p>
            <a:pPr marL="0" lvl="1">
              <a:spcBef>
                <a:spcPct val="30000"/>
              </a:spcBef>
            </a:pPr>
            <a:r>
              <a:rPr lang="zh-CN" altLang="en-US"/>
              <a:t>要求强调会干什么、能干什么。在目标的重点、难点右侧，插入“重点”、“难点”图片，以引起学员重视。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999272100" y="0"/>
            <a:ext cx="296422763" cy="166738300"/>
          </a:xfrm>
          <a:ln>
            <a:miter lim="800000"/>
          </a:ln>
        </p:spPr>
      </p:sp>
      <p:sp>
        <p:nvSpPr>
          <p:cNvPr id="41987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3950"/>
            <a:ext cx="8072437" cy="5256213"/>
          </a:xfrm>
        </p:spPr>
        <p:txBody>
          <a:bodyPr/>
          <a:lstStyle/>
          <a:p>
            <a:pPr lvl="1" eaLnBrk="1" hangingPunct="1"/>
            <a:r>
              <a:rPr lang="zh-CN" altLang="en-US"/>
              <a:t>标识符：数组的名称，用于区分不同的数组</a:t>
            </a:r>
          </a:p>
          <a:p>
            <a:pPr lvl="1" eaLnBrk="1" hangingPunct="1"/>
            <a:r>
              <a:rPr lang="zh-CN" altLang="en-US"/>
              <a:t>数组元素：向数组中存放的数据</a:t>
            </a:r>
          </a:p>
          <a:p>
            <a:pPr lvl="1" eaLnBrk="1" hangingPunct="1"/>
            <a:r>
              <a:rPr lang="zh-CN" altLang="en-US"/>
              <a:t>元素下标：对数组元素进行编号，从</a:t>
            </a:r>
            <a:r>
              <a:rPr lang="en-US" altLang="zh-CN"/>
              <a:t>0</a:t>
            </a:r>
            <a:r>
              <a:rPr lang="zh-CN" altLang="en-US"/>
              <a:t>开始，数组中的每个元素都可以通过下标来访问</a:t>
            </a:r>
          </a:p>
          <a:p>
            <a:pPr lvl="1" eaLnBrk="1" hangingPunct="1"/>
            <a:r>
              <a:rPr lang="zh-CN" altLang="en-US"/>
              <a:t>元素类型：数组元素的数据类型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88913" y="0"/>
            <a:ext cx="1266825" cy="712788"/>
          </a:xfrm>
          <a:ln>
            <a:miter lim="800000"/>
          </a:ln>
        </p:spPr>
      </p:sp>
      <p:sp>
        <p:nvSpPr>
          <p:cNvPr id="43011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pPr eaLnBrk="1" hangingPunct="1"/>
            <a:r>
              <a:rPr lang="zh-CN" altLang="en-US"/>
              <a:t>在画图中大概演示这个过程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154113" y="0"/>
            <a:ext cx="2311401" cy="1301750"/>
          </a:xfrm>
          <a:ln>
            <a:miter lim="800000"/>
          </a:ln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692650" y="0"/>
            <a:ext cx="10029825" cy="5641975"/>
          </a:xfrm>
          <a:ln>
            <a:miter lim="800000"/>
          </a:ln>
        </p:spPr>
      </p:sp>
      <p:sp>
        <p:nvSpPr>
          <p:cNvPr id="45059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pPr eaLnBrk="1" hangingPunct="1"/>
            <a:r>
              <a:rPr lang="zh-CN" altLang="en-US"/>
              <a:t>在方法中定义的变量，包括基本数据类型变量和引用数据类型变量，都将在栈内存中分配空间。当超过变量的作用范围之后，这里的变量会马上回收，所占用空间将另作他用，本次课之前所讲的变量都是在栈内存分配空间的。</a:t>
            </a:r>
          </a:p>
          <a:p>
            <a:pPr eaLnBrk="1" hangingPunct="1"/>
            <a:r>
              <a:rPr lang="en-US" altLang="zh-CN"/>
              <a:t> </a:t>
            </a:r>
            <a:endParaRPr lang="zh-CN" altLang="en-US"/>
          </a:p>
          <a:p>
            <a:pPr eaLnBrk="1" hangingPunct="1"/>
            <a:r>
              <a:rPr lang="zh-CN" altLang="en-US"/>
              <a:t>通过</a:t>
            </a:r>
            <a:r>
              <a:rPr lang="en-US" altLang="zh-CN"/>
              <a:t>new</a:t>
            </a:r>
            <a:r>
              <a:rPr lang="zh-CN" altLang="en-US"/>
              <a:t>创建的数组，还有以后要讲解的对象，将在堆内存中分配空间。</a:t>
            </a:r>
          </a:p>
          <a:p>
            <a:pPr eaLnBrk="1" hangingPunct="1"/>
            <a:r>
              <a:rPr lang="zh-CN" altLang="en-US"/>
              <a:t>同时还可以在栈内存中定义一个引用变量，取值为分配的数组或对象空间的首地址，用来实现对数组或对象内容的访问。</a:t>
            </a:r>
          </a:p>
          <a:p>
            <a:pPr eaLnBrk="1" hangingPunct="1"/>
            <a:r>
              <a:rPr lang="zh-CN" altLang="en-US"/>
              <a:t>当堆内存这里的内容变成垃圾后，将由垃圾回收器负责自动回收，释放所占用的内存空间。回收的时机是不确定的，并不见得马上回收，也可能程序执行完毕还没有回收，受内存剩余空间大小和垃圾回收器算法影响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513" y="0"/>
            <a:ext cx="1587" cy="0"/>
          </a:xfrm>
          <a:ln>
            <a:miter lim="800000"/>
          </a:ln>
        </p:spPr>
      </p:sp>
      <p:sp>
        <p:nvSpPr>
          <p:cNvPr id="46083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pPr eaLnBrk="1" hangingPunct="1"/>
            <a:r>
              <a:rPr lang="zh-CN" altLang="en-US"/>
              <a:t>教学指导：接下来的三个常见错误最好在环境中演示效果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" y="0"/>
            <a:ext cx="0" cy="0"/>
          </a:xfrm>
          <a:ln>
            <a:miter lim="800000"/>
          </a:ln>
        </p:spPr>
      </p:sp>
      <p:sp>
        <p:nvSpPr>
          <p:cNvPr id="47107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3950"/>
            <a:ext cx="8072437" cy="525621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563E20F-57A1-40A3-AC0E-C881026556D6}" type="slidenum">
              <a:rPr lang="zh-CN" altLang="en-US" sz="1200">
                <a:latin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9413" y="684213"/>
            <a:ext cx="6094412" cy="3429000"/>
          </a:xfrm>
          <a:ln>
            <a:miter lim="800000"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marL="228600" indent="-228600" eaLnBrk="1" hangingPunct="1"/>
            <a:r>
              <a:rPr lang="zh-CN" altLang="en-US"/>
              <a:t>教学指导：</a:t>
            </a:r>
          </a:p>
          <a:p>
            <a:pPr marL="228600" indent="-228600" eaLnBrk="1" hangingPunct="1"/>
            <a:r>
              <a:rPr lang="zh-CN" altLang="en-US">
                <a:solidFill>
                  <a:srgbClr val="000000"/>
                </a:solidFill>
              </a:rPr>
              <a:t>引入生活案例，打擂台的规则：</a:t>
            </a:r>
          </a:p>
          <a:p>
            <a:pPr marL="228600" indent="-228600" eaLnBrk="1" hangingPunct="1"/>
            <a:r>
              <a:rPr lang="zh-CN" altLang="en-US">
                <a:solidFill>
                  <a:srgbClr val="000000"/>
                </a:solidFill>
              </a:rPr>
              <a:t>有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人站在擂台上</a:t>
            </a:r>
          </a:p>
          <a:p>
            <a:pPr marL="228600" indent="-228600" eaLnBrk="1" hangingPunct="1"/>
            <a:r>
              <a:rPr lang="zh-CN" altLang="en-US">
                <a:solidFill>
                  <a:srgbClr val="000000"/>
                </a:solidFill>
              </a:rPr>
              <a:t>第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个人和他比武。如果比他强，则留在擂台上。</a:t>
            </a:r>
          </a:p>
          <a:p>
            <a:pPr marL="228600" indent="-228600" eaLnBrk="1" hangingPunct="1"/>
            <a:r>
              <a:rPr lang="zh-CN" altLang="en-US">
                <a:solidFill>
                  <a:srgbClr val="000000"/>
                </a:solidFill>
              </a:rPr>
              <a:t>依次类推，第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个人和擂台上的人比武，谁赢了谁就是擂主－老大！</a:t>
            </a:r>
          </a:p>
          <a:p>
            <a:pPr marL="228600" indent="-228600" eaLnBrk="1" hangingPunct="1"/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/27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一维数组及经典应用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3315" name="Text Box 2"/>
          <p:cNvSpPr>
            <a:spLocks noChangeArrowheads="1"/>
          </p:cNvSpPr>
          <p:nvPr/>
        </p:nvSpPr>
        <p:spPr bwMode="auto">
          <a:xfrm>
            <a:off x="8605838" y="812800"/>
            <a:ext cx="30956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971550" y="1349375"/>
            <a:ext cx="5257800" cy="9322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ym typeface="Calibri" panose="020F0502020204030204" pitchFamily="34" charset="0"/>
              </a:rPr>
              <a:t>scores = new </a:t>
            </a:r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[30]; 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avgAge</a:t>
            </a:r>
            <a:r>
              <a:rPr lang="en-US" altLang="zh-CN" dirty="0">
                <a:sym typeface="Calibri" panose="020F0502020204030204" pitchFamily="34" charset="0"/>
              </a:rPr>
              <a:t> = new </a:t>
            </a:r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[6];     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name = new String[30];</a:t>
            </a:r>
          </a:p>
        </p:txBody>
      </p:sp>
      <p:sp>
        <p:nvSpPr>
          <p:cNvPr id="13317" name="Text Box 26"/>
          <p:cNvSpPr>
            <a:spLocks noChangeArrowheads="1"/>
          </p:cNvSpPr>
          <p:nvPr/>
        </p:nvSpPr>
        <p:spPr bwMode="auto">
          <a:xfrm>
            <a:off x="785813" y="911225"/>
            <a:ext cx="778351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分配空间: 告诉计算机分配几个连续的空间</a:t>
            </a:r>
          </a:p>
        </p:txBody>
      </p:sp>
      <p:sp>
        <p:nvSpPr>
          <p:cNvPr id="19462" name="AutoShape 30"/>
          <p:cNvSpPr>
            <a:spLocks noChangeArrowheads="1"/>
          </p:cNvSpPr>
          <p:nvPr/>
        </p:nvSpPr>
        <p:spPr bwMode="auto">
          <a:xfrm>
            <a:off x="973138" y="3436938"/>
            <a:ext cx="5327650" cy="4194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宋体" panose="02010600030101010101" pitchFamily="2" charset="-122"/>
              </a:rPr>
              <a:t>数据类型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[ ]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宋体" panose="02010600030101010101" pitchFamily="2" charset="-122"/>
              </a:rPr>
              <a:t>数组名  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=   new 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宋体" panose="02010600030101010101" pitchFamily="2" charset="-122"/>
              </a:rPr>
              <a:t>数据类型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[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宋体" panose="02010600030101010101" pitchFamily="2" charset="-122"/>
              </a:rPr>
              <a:t>大小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]  ;             </a:t>
            </a:r>
          </a:p>
        </p:txBody>
      </p:sp>
      <p:sp>
        <p:nvSpPr>
          <p:cNvPr id="19463" name="Text Box 31"/>
          <p:cNvSpPr>
            <a:spLocks noChangeArrowheads="1"/>
          </p:cNvSpPr>
          <p:nvPr/>
        </p:nvSpPr>
        <p:spPr bwMode="auto">
          <a:xfrm>
            <a:off x="785813" y="2892425"/>
            <a:ext cx="4668837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声明数组并分配空间</a:t>
            </a:r>
          </a:p>
        </p:txBody>
      </p:sp>
      <p:sp>
        <p:nvSpPr>
          <p:cNvPr id="19464" name="AutoShape 4"/>
          <p:cNvSpPr>
            <a:spLocks noChangeArrowheads="1"/>
          </p:cNvSpPr>
          <p:nvPr/>
        </p:nvSpPr>
        <p:spPr bwMode="auto">
          <a:xfrm>
            <a:off x="1000125" y="3965575"/>
            <a:ext cx="5237163" cy="338554"/>
          </a:xfrm>
          <a:prstGeom prst="roundRect">
            <a:avLst>
              <a:gd name="adj" fmla="val 375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数组元素根据类型不同，有不同的初始值</a:t>
            </a:r>
          </a:p>
        </p:txBody>
      </p:sp>
      <p:sp>
        <p:nvSpPr>
          <p:cNvPr id="13321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分配空间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80035" y="3288677"/>
            <a:ext cx="436880" cy="549275"/>
            <a:chOff x="2960053" y="2405380"/>
            <a:chExt cx="436880" cy="549275"/>
          </a:xfrm>
        </p:grpSpPr>
        <p:sp>
          <p:nvSpPr>
            <p:cNvPr id="18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9" name="图片 18" descr="C:\Users\Lenovo\Desktop\icon\书籍.png书籍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7B6FE-5186-4C7E-BFBD-02B53B2A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  <p:bldP spid="19463" grpId="0" bldLvl="0"/>
      <p:bldP spid="1946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4339" name="Text Box 2"/>
          <p:cNvSpPr>
            <a:spLocks noChangeArrowheads="1"/>
          </p:cNvSpPr>
          <p:nvPr/>
        </p:nvSpPr>
        <p:spPr bwMode="auto">
          <a:xfrm>
            <a:off x="8605838" y="812800"/>
            <a:ext cx="30956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4340" name="Text Box 4"/>
          <p:cNvSpPr>
            <a:spLocks noChangeArrowheads="1"/>
          </p:cNvSpPr>
          <p:nvPr/>
        </p:nvSpPr>
        <p:spPr bwMode="auto">
          <a:xfrm>
            <a:off x="1042988" y="1546225"/>
            <a:ext cx="5184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</a:endParaRP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023938" y="1563638"/>
            <a:ext cx="4484687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>
                <a:sym typeface="Calibri" panose="020F0502020204030204" pitchFamily="34" charset="0"/>
              </a:rPr>
              <a:t>scores[0] = 89;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scores[1] = 79;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scores[2] = 76;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……</a:t>
            </a:r>
            <a:endParaRPr lang="zh-CN" altLang="en-US"/>
          </a:p>
        </p:txBody>
      </p:sp>
      <p:sp>
        <p:nvSpPr>
          <p:cNvPr id="14342" name="Text Box 6"/>
          <p:cNvSpPr>
            <a:spLocks noChangeArrowheads="1"/>
          </p:cNvSpPr>
          <p:nvPr/>
        </p:nvSpPr>
        <p:spPr bwMode="auto">
          <a:xfrm>
            <a:off x="354523" y="886514"/>
            <a:ext cx="691356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赋值：向分配的格子里放数据</a:t>
            </a:r>
          </a:p>
        </p:txBody>
      </p:sp>
      <p:sp>
        <p:nvSpPr>
          <p:cNvPr id="21511" name="AutoShape 34"/>
          <p:cNvSpPr>
            <a:spLocks noChangeArrowheads="1"/>
          </p:cNvSpPr>
          <p:nvPr/>
        </p:nvSpPr>
        <p:spPr bwMode="auto">
          <a:xfrm>
            <a:off x="1044575" y="3652838"/>
            <a:ext cx="4500563" cy="374571"/>
          </a:xfrm>
          <a:prstGeom prst="wedgeRoundRectCallout">
            <a:avLst>
              <a:gd name="adj1" fmla="val 731"/>
              <a:gd name="adj2" fmla="val -5438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太麻烦！能不能一起赋值？</a:t>
            </a:r>
            <a:endParaRPr lang="zh-CN" altLang="en-US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4345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数组赋值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F6934-5A04-476A-9810-54DF2E35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808847" y="993775"/>
            <a:ext cx="6880225" cy="223445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方法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1: 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边声明边赋值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方法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：动态地从键盘录入信息并赋值</a:t>
            </a:r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971550" y="1419225"/>
            <a:ext cx="5905500" cy="369332"/>
          </a:xfrm>
          <a:prstGeom prst="roundRect">
            <a:avLst>
              <a:gd name="adj" fmla="val 36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>
                <a:sym typeface="Calibri" panose="020F0502020204030204" pitchFamily="34" charset="0"/>
              </a:rPr>
              <a:t>int[ ] scores = {89, 79, 76};</a:t>
            </a:r>
            <a:endParaRPr lang="zh-CN" alt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1117600" y="3292475"/>
            <a:ext cx="5759450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ym typeface="Calibri" panose="020F0502020204030204" pitchFamily="34" charset="0"/>
              </a:rPr>
              <a:t>Scanner input = new Scanner(System.in);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for(</a:t>
            </a:r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i = 0; i &lt; 30; i ++){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     scores[i] = </a:t>
            </a:r>
            <a:r>
              <a:rPr lang="en-US" altLang="zh-CN" dirty="0" err="1">
                <a:sym typeface="Calibri" panose="020F0502020204030204" pitchFamily="34" charset="0"/>
              </a:rPr>
              <a:t>input.nextInt</a:t>
            </a:r>
            <a:r>
              <a:rPr lang="en-US" altLang="zh-CN" dirty="0">
                <a:sym typeface="Calibri" panose="020F0502020204030204" pitchFamily="34" charset="0"/>
              </a:rPr>
              <a:t>();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15366" name="AutoShape 7"/>
          <p:cNvSpPr>
            <a:spLocks noChangeArrowheads="1"/>
          </p:cNvSpPr>
          <p:nvPr/>
        </p:nvSpPr>
        <p:spPr bwMode="auto">
          <a:xfrm>
            <a:off x="973138" y="1997075"/>
            <a:ext cx="5832475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[ ] scores = new </a:t>
            </a:r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[ ]{89, 79, 76};</a:t>
            </a:r>
            <a:endParaRPr lang="zh-CN" altLang="en-US" dirty="0"/>
          </a:p>
        </p:txBody>
      </p:sp>
      <p:sp>
        <p:nvSpPr>
          <p:cNvPr id="22535" name="AutoShape 9"/>
          <p:cNvSpPr>
            <a:spLocks noChangeArrowheads="1"/>
          </p:cNvSpPr>
          <p:nvPr/>
        </p:nvSpPr>
        <p:spPr bwMode="auto">
          <a:xfrm>
            <a:off x="5148263" y="2139950"/>
            <a:ext cx="2711450" cy="374571"/>
          </a:xfrm>
          <a:prstGeom prst="wedgeRoundRectCallout">
            <a:avLst>
              <a:gd name="adj1" fmla="val -2019"/>
              <a:gd name="adj2" fmla="val -5170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不能指定数组长度          </a:t>
            </a:r>
            <a:endParaRPr lang="zh-CN" altLang="en-US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5368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数组赋值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9A13-FFD7-4D5F-A357-B7C06E84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6387" name="AutoShape 17"/>
          <p:cNvSpPr>
            <a:spLocks noChangeArrowheads="1"/>
          </p:cNvSpPr>
          <p:nvPr/>
        </p:nvSpPr>
        <p:spPr bwMode="auto">
          <a:xfrm>
            <a:off x="785813" y="1285875"/>
            <a:ext cx="6954837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>
                <a:sym typeface="Calibri" panose="020F0502020204030204" pitchFamily="34" charset="0"/>
              </a:rPr>
              <a:t>int [ ] scores = {60, 80, 90, 70, 85};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double avg;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avg = (scores[0] + scores[1] + scores[2] + scores[3] + scores[4])/5;  </a:t>
            </a:r>
          </a:p>
        </p:txBody>
      </p:sp>
      <p:sp>
        <p:nvSpPr>
          <p:cNvPr id="23556" name="AutoShape 18"/>
          <p:cNvSpPr>
            <a:spLocks noChangeArrowheads="1"/>
          </p:cNvSpPr>
          <p:nvPr/>
        </p:nvSpPr>
        <p:spPr bwMode="auto">
          <a:xfrm>
            <a:off x="757238" y="2500313"/>
            <a:ext cx="6983412" cy="2031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>
                <a:sym typeface="Calibri" panose="020F0502020204030204" pitchFamily="34" charset="0"/>
              </a:rPr>
              <a:t>int [ ] scores = {60, 80, 90, 70, 85};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int sum = 0;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double avg;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for(int i = 0; i &lt; scores.length; i++){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     sum = sum + scores[i];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}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avg = sum / scores.length; </a:t>
            </a:r>
          </a:p>
        </p:txBody>
      </p:sp>
      <p:sp>
        <p:nvSpPr>
          <p:cNvPr id="16389" name="Text Box 23"/>
          <p:cNvSpPr>
            <a:spLocks noChangeArrowheads="1"/>
          </p:cNvSpPr>
          <p:nvPr/>
        </p:nvSpPr>
        <p:spPr bwMode="auto">
          <a:xfrm>
            <a:off x="684213" y="790575"/>
            <a:ext cx="7488237" cy="43088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对数据进行处理：计算5位学生的平均分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0" y="-182563"/>
            <a:ext cx="309563" cy="3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zh-CN" b="1" i="1">
              <a:sym typeface="宋体" panose="02010600030101010101" pitchFamily="2" charset="-122"/>
            </a:endParaRPr>
          </a:p>
        </p:txBody>
      </p:sp>
      <p:sp>
        <p:nvSpPr>
          <p:cNvPr id="23559" name="AutoShape 17"/>
          <p:cNvSpPr>
            <a:spLocks noChangeArrowheads="1"/>
          </p:cNvSpPr>
          <p:nvPr/>
        </p:nvSpPr>
        <p:spPr bwMode="auto">
          <a:xfrm>
            <a:off x="4808562" y="3508375"/>
            <a:ext cx="257175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ym typeface="Calibri" panose="020F0502020204030204" pitchFamily="34" charset="0"/>
              </a:rPr>
              <a:t>for(</a:t>
            </a:r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ym typeface="Calibri" panose="020F0502020204030204" pitchFamily="34" charset="0"/>
              </a:rPr>
              <a:t>score:scores</a:t>
            </a:r>
            <a:r>
              <a:rPr lang="en-US" altLang="zh-CN" dirty="0">
                <a:sym typeface="Calibri" panose="020F0502020204030204" pitchFamily="34" charset="0"/>
              </a:rPr>
              <a:t>){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	sum += score;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}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16392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处理数据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051720" y="4553257"/>
            <a:ext cx="4750511" cy="394757"/>
            <a:chOff x="1403648" y="3781252"/>
            <a:chExt cx="5842480" cy="336933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4"/>
            <p:cNvSpPr txBox="1"/>
            <p:nvPr/>
          </p:nvSpPr>
          <p:spPr bwMode="auto">
            <a:xfrm>
              <a:off x="2801337" y="3829223"/>
              <a:ext cx="3789570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：计算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位学员平均分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865AB-0D43-4614-83C3-B344793A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/>
      <p:bldP spid="2355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pic>
        <p:nvPicPr>
          <p:cNvPr id="17411" name="Picture 2" descr="Sn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10" y="1281430"/>
            <a:ext cx="5238750" cy="270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数组与内存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AC0DB-2A15-4646-9A6A-123837B8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8436" name="Text Box 2"/>
          <p:cNvSpPr>
            <a:spLocks noChangeArrowheads="1"/>
          </p:cNvSpPr>
          <p:nvPr/>
        </p:nvSpPr>
        <p:spPr bwMode="auto">
          <a:xfrm>
            <a:off x="8605838" y="812800"/>
            <a:ext cx="30956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8437" name="AutoShape 3"/>
          <p:cNvSpPr>
            <a:spLocks noChangeArrowheads="1"/>
          </p:cNvSpPr>
          <p:nvPr/>
        </p:nvSpPr>
        <p:spPr bwMode="auto">
          <a:xfrm>
            <a:off x="612775" y="1060450"/>
            <a:ext cx="7416800" cy="2308324"/>
          </a:xfrm>
          <a:prstGeom prst="roundRect">
            <a:avLst>
              <a:gd name="adj" fmla="val 30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ym typeface="Calibri" panose="020F0502020204030204" pitchFamily="34" charset="0"/>
              </a:rPr>
              <a:t>public class </a:t>
            </a:r>
            <a:r>
              <a:rPr lang="en-US" altLang="zh-CN" dirty="0">
                <a:sym typeface="Calibri" panose="020F0502020204030204" pitchFamily="34" charset="0"/>
              </a:rPr>
              <a:t>ErrorDemo1 </a:t>
            </a:r>
            <a:r>
              <a:rPr lang="zh-CN" altLang="en-US" dirty="0">
                <a:sym typeface="Calibri" panose="020F0502020204030204" pitchFamily="34" charset="0"/>
              </a:rPr>
              <a:t>{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     public static void main(String[ ] args){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          int[ ] score = new int[ ];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          score[0] = 89;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          score[1] = 63;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          System.out.println(score[0]);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    }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} 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4429125" y="2786063"/>
            <a:ext cx="3671888" cy="408623"/>
          </a:xfrm>
          <a:prstGeom prst="wedgeRoundRectCallout">
            <a:avLst>
              <a:gd name="adj1" fmla="val -8042"/>
              <a:gd name="adj2" fmla="val -53412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编译出错，没有写明数组的大小</a:t>
            </a:r>
            <a:endParaRPr lang="zh-CN" altLang="en-US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357313" y="1648396"/>
            <a:ext cx="2963862" cy="275282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bevel/>
          </a:ln>
        </p:spPr>
        <p:txBody>
          <a:bodyPr wrap="none" anchor="ctr"/>
          <a:lstStyle/>
          <a:p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8441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常见错误3-1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8C5F1-0554-4DE5-B94A-AB0D06C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ldLvl="0" animBg="1"/>
      <p:bldP spid="2663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9459" name="Text Box 2"/>
          <p:cNvSpPr>
            <a:spLocks noChangeArrowheads="1"/>
          </p:cNvSpPr>
          <p:nvPr/>
        </p:nvSpPr>
        <p:spPr bwMode="auto">
          <a:xfrm>
            <a:off x="8605838" y="812800"/>
            <a:ext cx="30956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755650" y="915988"/>
            <a:ext cx="72898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[ ] scores = new </a:t>
            </a:r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[2];</a:t>
            </a: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scores[0] = 90;</a:t>
            </a: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scores[1] = 85;</a:t>
            </a: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scores[2] = 65;</a:t>
            </a: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System.out.println</a:t>
            </a:r>
            <a:r>
              <a:rPr lang="en-US" altLang="zh-CN" dirty="0">
                <a:sym typeface="Calibri" panose="020F0502020204030204" pitchFamily="34" charset="0"/>
              </a:rPr>
              <a:t>(scores[2]);</a:t>
            </a:r>
          </a:p>
          <a:p>
            <a:pPr lvl="1"/>
            <a:endParaRPr lang="en-US" altLang="zh-CN" dirty="0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141365" y="2139950"/>
            <a:ext cx="3382963" cy="408623"/>
          </a:xfrm>
          <a:prstGeom prst="wedgeRoundRectCallout">
            <a:avLst>
              <a:gd name="adj1" fmla="val 12185"/>
              <a:gd name="adj2" fmla="val 5347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编译出错，数组越界</a:t>
            </a:r>
            <a:endParaRPr lang="zh-CN" altLang="en-US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39771" y="1801813"/>
            <a:ext cx="2143125" cy="268287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bevel/>
          </a:ln>
        </p:spPr>
        <p:txBody>
          <a:bodyPr wrap="none" anchor="ctr"/>
          <a:lstStyle/>
          <a:p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9463" name="Rectangle 11"/>
          <p:cNvSpPr>
            <a:spLocks noChangeArrowheads="1"/>
          </p:cNvSpPr>
          <p:nvPr/>
        </p:nvSpPr>
        <p:spPr bwMode="auto">
          <a:xfrm>
            <a:off x="0" y="170180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aphicFrame>
        <p:nvGraphicFramePr>
          <p:cNvPr id="19464" name="Object 10"/>
          <p:cNvGraphicFramePr>
            <a:graphicFrameLocks noChangeAspect="1"/>
          </p:cNvGraphicFramePr>
          <p:nvPr/>
        </p:nvGraphicFramePr>
        <p:xfrm>
          <a:off x="1331913" y="3651250"/>
          <a:ext cx="67675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5477510" imgH="1879600" progId="">
                  <p:embed/>
                </p:oleObj>
              </mc:Choice>
              <mc:Fallback>
                <p:oleObj r:id="rId3" imgW="5477510" imgH="1879600" progId="">
                  <p:embed/>
                  <p:pic>
                    <p:nvPicPr>
                      <p:cNvPr id="194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51250"/>
                        <a:ext cx="676751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2" name="图片 16" descr="图8.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79813"/>
            <a:ext cx="70151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常见错误3-2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0278D-4016-4920-8F6B-516B82EC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/>
      <p:bldP spid="2867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612775" y="1060450"/>
            <a:ext cx="7642225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>
                <a:sym typeface="Calibri" panose="020F0502020204030204" pitchFamily="34" charset="0"/>
              </a:rPr>
              <a:t>       int[ ] score = new int[5];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       score = {60, 80, 90, 70, 85};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      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       int[ ] score2;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       score2 = {60, 80, 90, 70, 85}; 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4500066" y="1997075"/>
            <a:ext cx="3816350" cy="715089"/>
          </a:xfrm>
          <a:prstGeom prst="wedgeRoundRectCallout">
            <a:avLst>
              <a:gd name="adj1" fmla="val -50176"/>
              <a:gd name="adj2" fmla="val -1565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编译出错，创建数组并赋值的方式必须在一条语句中完成</a:t>
            </a:r>
            <a:endParaRPr lang="zh-CN" altLang="en-US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051919" y="1375523"/>
            <a:ext cx="3529012" cy="269875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bevel/>
          </a:ln>
        </p:spPr>
        <p:txBody>
          <a:bodyPr wrap="none" anchor="ctr"/>
          <a:lstStyle/>
          <a:p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25959" y="2258218"/>
            <a:ext cx="3502025" cy="269875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bevel/>
          </a:ln>
        </p:spPr>
        <p:txBody>
          <a:bodyPr wrap="none" anchor="ctr"/>
          <a:lstStyle/>
          <a:p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0487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常见错误3-3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D3F87-5329-42A2-B592-1391C2EB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ldLvl="0" animBg="1"/>
      <p:bldP spid="29701" grpId="0" bldLvl="0" animBg="1"/>
      <p:bldP spid="2970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有一个数列：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，</a:t>
            </a:r>
            <a:r>
              <a:rPr lang="en-US" altLang="zh-CN" dirty="0"/>
              <a:t>344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endParaRPr lang="zh-CN" altLang="en-US" dirty="0"/>
          </a:p>
          <a:p>
            <a:pPr lvl="1"/>
            <a:r>
              <a:rPr lang="zh-CN" altLang="en-US" dirty="0"/>
              <a:t>循环输出数列的值</a:t>
            </a:r>
          </a:p>
          <a:p>
            <a:pPr lvl="1"/>
            <a:r>
              <a:rPr lang="zh-CN" altLang="en-US" dirty="0"/>
              <a:t>求数列中所有数值的和</a:t>
            </a:r>
          </a:p>
          <a:p>
            <a:pPr lvl="1"/>
            <a:r>
              <a:rPr lang="zh-CN" altLang="en-US" dirty="0"/>
              <a:t>猜数游戏：从键盘中任意输入一个数据，判断数列中是否包含此数 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练习1：猜数游戏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C3C21-C4E1-46BC-9D34-F9154B1E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30325" y="898525"/>
            <a:ext cx="691356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    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795963" y="2355850"/>
            <a:ext cx="2447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grpSp>
        <p:nvGrpSpPr>
          <p:cNvPr id="11268" name="Group 8"/>
          <p:cNvGrpSpPr/>
          <p:nvPr/>
        </p:nvGrpSpPr>
        <p:grpSpPr bwMode="auto">
          <a:xfrm>
            <a:off x="1403350" y="2193925"/>
            <a:ext cx="5759450" cy="1674813"/>
            <a:chOff x="0" y="0"/>
            <a:chExt cx="3628" cy="1407"/>
          </a:xfrm>
        </p:grpSpPr>
        <p:sp>
          <p:nvSpPr>
            <p:cNvPr id="22535" name="AutoShape 9"/>
            <p:cNvSpPr>
              <a:spLocks noChangeArrowheads="1"/>
            </p:cNvSpPr>
            <p:nvPr/>
          </p:nvSpPr>
          <p:spPr bwMode="auto">
            <a:xfrm>
              <a:off x="0" y="998"/>
              <a:ext cx="1406" cy="363"/>
            </a:xfrm>
            <a:prstGeom prst="cube">
              <a:avLst>
                <a:gd name="adj" fmla="val 25000"/>
              </a:avLst>
            </a:prstGeom>
            <a:solidFill>
              <a:srgbClr val="BDEEF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b="1">
                  <a:ea typeface="黑体" panose="02010609060101010101" pitchFamily="49" charset="-122"/>
                </a:rPr>
                <a:t>               擂台</a:t>
              </a:r>
            </a:p>
          </p:txBody>
        </p:sp>
        <p:graphicFrame>
          <p:nvGraphicFramePr>
            <p:cNvPr id="22536" name="Object 10"/>
            <p:cNvGraphicFramePr>
              <a:graphicFrameLocks noChangeAspect="1"/>
            </p:cNvGraphicFramePr>
            <p:nvPr/>
          </p:nvGraphicFramePr>
          <p:xfrm>
            <a:off x="499" y="0"/>
            <a:ext cx="44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r:id="rId4" imgW="628650" imgH="1500505" progId="">
                    <p:embed/>
                  </p:oleObj>
                </mc:Choice>
                <mc:Fallback>
                  <p:oleObj r:id="rId4" imgW="628650" imgH="1500505" progId="">
                    <p:embed/>
                    <p:pic>
                      <p:nvPicPr>
                        <p:cNvPr id="2253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0"/>
                          <a:ext cx="448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11"/>
            <p:cNvGraphicFramePr>
              <a:graphicFrameLocks noChangeAspect="1"/>
            </p:cNvGraphicFramePr>
            <p:nvPr/>
          </p:nvGraphicFramePr>
          <p:xfrm>
            <a:off x="1849" y="500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r:id="rId6" imgW="628650" imgH="1500505" progId="">
                    <p:embed/>
                  </p:oleObj>
                </mc:Choice>
                <mc:Fallback>
                  <p:oleObj r:id="rId6" imgW="628650" imgH="1500505" progId="">
                    <p:embed/>
                    <p:pic>
                      <p:nvPicPr>
                        <p:cNvPr id="2253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500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12"/>
            <p:cNvGraphicFramePr>
              <a:graphicFrameLocks noChangeAspect="1"/>
            </p:cNvGraphicFramePr>
            <p:nvPr/>
          </p:nvGraphicFramePr>
          <p:xfrm>
            <a:off x="2812" y="499"/>
            <a:ext cx="374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r:id="rId7" imgW="628650" imgH="1500505" progId="">
                    <p:embed/>
                  </p:oleObj>
                </mc:Choice>
                <mc:Fallback>
                  <p:oleObj r:id="rId7" imgW="628650" imgH="1500505" progId="">
                    <p:embed/>
                    <p:pic>
                      <p:nvPicPr>
                        <p:cNvPr id="2253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499"/>
                          <a:ext cx="374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3"/>
            <p:cNvGraphicFramePr>
              <a:graphicFrameLocks noChangeAspect="1"/>
            </p:cNvGraphicFramePr>
            <p:nvPr/>
          </p:nvGraphicFramePr>
          <p:xfrm>
            <a:off x="2332" y="499"/>
            <a:ext cx="373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r:id="rId8" imgW="628650" imgH="1500505" progId="">
                    <p:embed/>
                  </p:oleObj>
                </mc:Choice>
                <mc:Fallback>
                  <p:oleObj r:id="rId8" imgW="628650" imgH="1500505" progId="">
                    <p:embed/>
                    <p:pic>
                      <p:nvPicPr>
                        <p:cNvPr id="2253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499"/>
                          <a:ext cx="373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14"/>
            <p:cNvGraphicFramePr>
              <a:graphicFrameLocks noChangeAspect="1"/>
            </p:cNvGraphicFramePr>
            <p:nvPr/>
          </p:nvGraphicFramePr>
          <p:xfrm>
            <a:off x="3255" y="499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r:id="rId9" imgW="628650" imgH="1500505" progId="">
                    <p:embed/>
                  </p:oleObj>
                </mc:Choice>
                <mc:Fallback>
                  <p:oleObj r:id="rId9" imgW="628650" imgH="1500505" progId="">
                    <p:embed/>
                    <p:pic>
                      <p:nvPicPr>
                        <p:cNvPr id="2254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499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3" name="Rectangle 17"/>
          <p:cNvSpPr>
            <a:spLocks noChangeArrowheads="1"/>
          </p:cNvSpPr>
          <p:nvPr/>
        </p:nvSpPr>
        <p:spPr bwMode="auto">
          <a:xfrm>
            <a:off x="784225" y="1101725"/>
            <a:ext cx="7573963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从键盘输入本次</a:t>
            </a:r>
            <a:r>
              <a:rPr lang="en-GB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考试五位学生的成绩，求考试成绩最高分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求最大值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FE2B2-088A-47F9-B11A-8E720B0B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854ABF-B5D0-465B-A87E-61E127EE1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AutoShape 6"/>
          <p:cNvSpPr>
            <a:spLocks noChangeArrowheads="1"/>
          </p:cNvSpPr>
          <p:nvPr/>
        </p:nvSpPr>
        <p:spPr bwMode="auto">
          <a:xfrm>
            <a:off x="986915" y="1514227"/>
            <a:ext cx="2428875" cy="31393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max = </a:t>
            </a:r>
            <a:r>
              <a:rPr lang="en-US" altLang="zh-CN" dirty="0" err="1"/>
              <a:t>stu</a:t>
            </a:r>
            <a:r>
              <a:rPr lang="en-US" altLang="zh-CN" dirty="0"/>
              <a:t>[0] ;</a:t>
            </a:r>
          </a:p>
          <a:p>
            <a:pPr lvl="1"/>
            <a:r>
              <a:rPr lang="en-US" altLang="zh-CN" dirty="0"/>
              <a:t>if  (</a:t>
            </a:r>
            <a:r>
              <a:rPr lang="en-US" altLang="zh-CN" dirty="0" err="1"/>
              <a:t>stu</a:t>
            </a:r>
            <a:r>
              <a:rPr lang="en-US" altLang="zh-CN" dirty="0"/>
              <a:t>[1]&gt;max ){</a:t>
            </a:r>
          </a:p>
          <a:p>
            <a:pPr lvl="1"/>
            <a:r>
              <a:rPr lang="en-US" altLang="zh-CN" dirty="0"/>
              <a:t>     max=</a:t>
            </a:r>
            <a:r>
              <a:rPr lang="en-US" altLang="zh-CN" dirty="0" err="1"/>
              <a:t>stu</a:t>
            </a:r>
            <a:r>
              <a:rPr lang="en-US" altLang="zh-CN" dirty="0"/>
              <a:t> [1] 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if  (</a:t>
            </a:r>
            <a:r>
              <a:rPr lang="en-US" altLang="zh-CN" dirty="0" err="1"/>
              <a:t>stu</a:t>
            </a:r>
            <a:r>
              <a:rPr lang="en-US" altLang="zh-CN" dirty="0"/>
              <a:t>[2]&gt;max ){</a:t>
            </a:r>
          </a:p>
          <a:p>
            <a:pPr lvl="1"/>
            <a:r>
              <a:rPr lang="en-US" altLang="zh-CN" dirty="0"/>
              <a:t>     max=</a:t>
            </a:r>
            <a:r>
              <a:rPr lang="en-US" altLang="zh-CN" dirty="0" err="1"/>
              <a:t>stu</a:t>
            </a:r>
            <a:r>
              <a:rPr lang="en-US" altLang="zh-CN" dirty="0"/>
              <a:t> [2] 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if  (</a:t>
            </a:r>
            <a:r>
              <a:rPr lang="en-US" altLang="zh-CN" dirty="0" err="1"/>
              <a:t>stu</a:t>
            </a:r>
            <a:r>
              <a:rPr lang="en-US" altLang="zh-CN" dirty="0"/>
              <a:t>[3]&gt;max ){</a:t>
            </a:r>
          </a:p>
          <a:p>
            <a:pPr lvl="1"/>
            <a:r>
              <a:rPr lang="en-US" altLang="zh-CN" dirty="0"/>
              <a:t>     max=</a:t>
            </a:r>
            <a:r>
              <a:rPr lang="en-US" altLang="zh-CN" dirty="0" err="1"/>
              <a:t>stu</a:t>
            </a:r>
            <a:r>
              <a:rPr lang="en-US" altLang="zh-CN" dirty="0"/>
              <a:t> [3] 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……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1331640" y="1635645"/>
            <a:ext cx="1943100" cy="2953777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317" name="AutoShape 13"/>
          <p:cNvSpPr>
            <a:spLocks noChangeArrowheads="1"/>
          </p:cNvSpPr>
          <p:nvPr/>
        </p:nvSpPr>
        <p:spPr bwMode="auto">
          <a:xfrm>
            <a:off x="3636678" y="2790467"/>
            <a:ext cx="2447489" cy="408623"/>
          </a:xfrm>
          <a:prstGeom prst="wedgeRoundRectCallout">
            <a:avLst>
              <a:gd name="adj1" fmla="val 19935"/>
              <a:gd name="adj2" fmla="val 50968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使用循环来解决</a:t>
            </a:r>
          </a:p>
        </p:txBody>
      </p:sp>
      <p:sp>
        <p:nvSpPr>
          <p:cNvPr id="23558" name="内容占位符 19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zh-CN" altLang="en-US" dirty="0"/>
              <a:t>根据打擂台的规则</a:t>
            </a:r>
          </a:p>
          <a:p>
            <a:endParaRPr lang="zh-CN" altLang="en-US" dirty="0"/>
          </a:p>
        </p:txBody>
      </p:sp>
      <p:sp>
        <p:nvSpPr>
          <p:cNvPr id="2355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求最大值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41769" y="4570402"/>
            <a:ext cx="4750511" cy="377612"/>
            <a:chOff x="1403648" y="3795886"/>
            <a:chExt cx="5842480" cy="322299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4"/>
            <p:cNvSpPr txBox="1"/>
            <p:nvPr/>
          </p:nvSpPr>
          <p:spPr bwMode="auto">
            <a:xfrm>
              <a:off x="3119731" y="3829223"/>
              <a:ext cx="3152782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：求数组最大值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EAE0F2-E1EC-4F53-96F5-AC38FFB1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/>
      <p:bldP spid="1331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有一组学员的成绩</a:t>
            </a:r>
            <a:r>
              <a:rPr lang="en-US" altLang="zh-CN" dirty="0"/>
              <a:t>{99</a:t>
            </a:r>
            <a:r>
              <a:rPr lang="zh-CN" altLang="en-US" dirty="0"/>
              <a:t>，</a:t>
            </a:r>
            <a:r>
              <a:rPr lang="en-US" altLang="zh-CN" dirty="0"/>
              <a:t>85</a:t>
            </a:r>
            <a:r>
              <a:rPr lang="zh-CN" altLang="en-US" dirty="0"/>
              <a:t>，</a:t>
            </a:r>
            <a:r>
              <a:rPr lang="en-US" altLang="zh-CN" dirty="0"/>
              <a:t>82</a:t>
            </a:r>
            <a:r>
              <a:rPr lang="zh-CN" altLang="en-US" dirty="0"/>
              <a:t>，</a:t>
            </a:r>
            <a:r>
              <a:rPr lang="en-US" altLang="zh-CN" dirty="0"/>
              <a:t>63</a:t>
            </a:r>
            <a:r>
              <a:rPr lang="zh-CN" altLang="en-US" dirty="0"/>
              <a:t>， </a:t>
            </a:r>
            <a:r>
              <a:rPr lang="en-US" altLang="zh-CN" dirty="0"/>
              <a:t>60}</a:t>
            </a:r>
            <a:r>
              <a:rPr lang="zh-CN" altLang="en-US" dirty="0"/>
              <a:t>，将它们按降序排列。要增加一个学员的成绩，将它插入成绩序列，并保持降序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24579" name="图片 12" descr="图8.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411413"/>
            <a:ext cx="390683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插入数值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41769" y="4443958"/>
            <a:ext cx="4750511" cy="377612"/>
            <a:chOff x="1403648" y="3795886"/>
            <a:chExt cx="5842480" cy="32229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4"/>
            <p:cNvSpPr txBox="1"/>
            <p:nvPr/>
          </p:nvSpPr>
          <p:spPr bwMode="auto">
            <a:xfrm>
              <a:off x="2611090" y="3829223"/>
              <a:ext cx="4170064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：向数组中插入一个元素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10EC5-760E-4941-AD21-100BCF5B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图示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92250"/>
            <a:ext cx="61214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插入数值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5600" y="1101725"/>
            <a:ext cx="436880" cy="532130"/>
            <a:chOff x="2317433" y="1741805"/>
            <a:chExt cx="436880" cy="532130"/>
          </a:xfrm>
        </p:grpSpPr>
        <p:sp>
          <p:nvSpPr>
            <p:cNvPr id="12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3" name="图片 12" descr="C:\Users\Lenovo\Desktop\icon\放大镜.png放大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4BBFC-2F4F-4C8F-91CD-4A2FF1F3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求出</a:t>
            </a:r>
            <a:r>
              <a:rPr lang="en-US" altLang="zh-CN" dirty="0"/>
              <a:t>4</a:t>
            </a:r>
            <a:r>
              <a:rPr lang="zh-CN" altLang="en-US" dirty="0"/>
              <a:t>家店的最低手机价格</a:t>
            </a:r>
            <a:endParaRPr lang="en-US" dirty="0"/>
          </a:p>
          <a:p>
            <a:endParaRPr lang="zh-CN" altLang="en-US" dirty="0"/>
          </a:p>
        </p:txBody>
      </p:sp>
      <p:pic>
        <p:nvPicPr>
          <p:cNvPr id="26627" name="图片 16" descr="图8.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98715"/>
            <a:ext cx="34988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练习2：获取最低价手机价格</a:t>
            </a:r>
          </a:p>
        </p:txBody>
      </p:sp>
      <p:sp>
        <p:nvSpPr>
          <p:cNvPr id="16392" name="内容占位符 2"/>
          <p:cNvSpPr txBox="1">
            <a:spLocks noChangeArrowheads="1"/>
          </p:cNvSpPr>
          <p:nvPr/>
        </p:nvSpPr>
        <p:spPr bwMode="auto">
          <a:xfrm>
            <a:off x="395288" y="2787650"/>
            <a:ext cx="7645400" cy="2152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1"/>
            <a:r>
              <a:rPr lang="zh-CN" altLang="en-US" dirty="0">
                <a:sym typeface="Calibri" panose="020F0502020204030204" pitchFamily="34" charset="0"/>
              </a:rPr>
              <a:t>步骤</a:t>
            </a:r>
          </a:p>
          <a:p>
            <a:pPr marL="914400" lvl="2" indent="0">
              <a:buNone/>
            </a:pPr>
            <a:r>
              <a:rPr lang="en-US" altLang="zh-CN" dirty="0">
                <a:sym typeface="Calibri" panose="020F0502020204030204" pitchFamily="34" charset="0"/>
              </a:rPr>
              <a:t>1.</a:t>
            </a:r>
            <a:r>
              <a:rPr lang="zh-CN" altLang="en-US" dirty="0">
                <a:sym typeface="Calibri" panose="020F0502020204030204" pitchFamily="34" charset="0"/>
              </a:rPr>
              <a:t>定义数组存储价格，并利用循环输入</a:t>
            </a:r>
          </a:p>
          <a:p>
            <a:pPr marL="914400" lvl="2" indent="0">
              <a:buNone/>
            </a:pPr>
            <a:r>
              <a:rPr lang="en-US" altLang="zh-CN" dirty="0">
                <a:sym typeface="Calibri" panose="020F0502020204030204" pitchFamily="34" charset="0"/>
              </a:rPr>
              <a:t>2.</a:t>
            </a:r>
            <a:r>
              <a:rPr lang="zh-CN" altLang="en-US" dirty="0">
                <a:sym typeface="Calibri" panose="020F0502020204030204" pitchFamily="34" charset="0"/>
              </a:rPr>
              <a:t>定义变量</a:t>
            </a:r>
            <a:r>
              <a:rPr lang="en-US" altLang="zh-CN" dirty="0">
                <a:sym typeface="Calibri" panose="020F0502020204030204" pitchFamily="34" charset="0"/>
              </a:rPr>
              <a:t>min</a:t>
            </a:r>
            <a:r>
              <a:rPr lang="zh-CN" altLang="en-US" dirty="0">
                <a:sym typeface="Calibri" panose="020F0502020204030204" pitchFamily="34" charset="0"/>
              </a:rPr>
              <a:t>保存当前的最低价</a:t>
            </a:r>
          </a:p>
          <a:p>
            <a:pPr marL="914400" lvl="2" indent="0">
              <a:buNone/>
            </a:pPr>
            <a:r>
              <a:rPr lang="en-US" altLang="zh-CN" dirty="0">
                <a:sym typeface="Calibri" panose="020F0502020204030204" pitchFamily="34" charset="0"/>
              </a:rPr>
              <a:t>3.</a:t>
            </a:r>
            <a:r>
              <a:rPr lang="zh-CN" altLang="en-US" dirty="0">
                <a:sym typeface="Calibri" panose="020F0502020204030204" pitchFamily="34" charset="0"/>
              </a:rPr>
              <a:t> 将</a:t>
            </a:r>
            <a:r>
              <a:rPr lang="en-US" altLang="zh-CN" dirty="0">
                <a:sym typeface="Calibri" panose="020F0502020204030204" pitchFamily="34" charset="0"/>
              </a:rPr>
              <a:t>min</a:t>
            </a:r>
            <a:r>
              <a:rPr lang="zh-CN" altLang="en-US" dirty="0">
                <a:sym typeface="Calibri" panose="020F0502020204030204" pitchFamily="34" charset="0"/>
              </a:rPr>
              <a:t>和数组中的其余元素依次比较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9873" y="2459355"/>
            <a:ext cx="436880" cy="610870"/>
            <a:chOff x="2993073" y="869950"/>
            <a:chExt cx="436880" cy="610870"/>
          </a:xfrm>
        </p:grpSpPr>
        <p:sp>
          <p:nvSpPr>
            <p:cNvPr id="13" name="TextBox 65"/>
            <p:cNvSpPr txBox="1"/>
            <p:nvPr/>
          </p:nvSpPr>
          <p:spPr>
            <a:xfrm>
              <a:off x="2993073" y="1235710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提示</a:t>
              </a:r>
            </a:p>
          </p:txBody>
        </p:sp>
        <p:pic>
          <p:nvPicPr>
            <p:cNvPr id="14" name="图片 13" descr="C:\Users\Lenovo\Desktop\icon\提示.png提示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023553" y="869950"/>
              <a:ext cx="375920" cy="375920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64FF7-028E-41AE-A097-3BF13847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数组存储</a:t>
            </a:r>
            <a:r>
              <a:rPr lang="en-US" altLang="zh-CN" dirty="0"/>
              <a:t>5</a:t>
            </a:r>
            <a:r>
              <a:rPr lang="zh-CN" altLang="en-US" dirty="0"/>
              <a:t>笔购物金额，在控制台输出并计算总金额</a:t>
            </a:r>
          </a:p>
          <a:p>
            <a:endParaRPr lang="zh-CN" altLang="en-US" dirty="0"/>
          </a:p>
        </p:txBody>
      </p:sp>
      <p:pic>
        <p:nvPicPr>
          <p:cNvPr id="33796" name="图片 6" descr="图8.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139950"/>
            <a:ext cx="250031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课后作业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3254AF-02FD-4FE4-8667-8A77B769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数组有何作用？</a:t>
            </a:r>
            <a:endParaRPr lang="en-US" dirty="0"/>
          </a:p>
          <a:p>
            <a:r>
              <a:rPr lang="zh-CN" altLang="en-US" dirty="0"/>
              <a:t>使用数组有哪些步骤？</a:t>
            </a:r>
            <a:endParaRPr lang="en-US" dirty="0"/>
          </a:p>
          <a:p>
            <a:r>
              <a:rPr lang="zh-CN" altLang="en-US" dirty="0"/>
              <a:t>如何遍历一个数组？</a:t>
            </a:r>
          </a:p>
          <a:p>
            <a:r>
              <a:rPr lang="zh-CN" altLang="en-US" dirty="0"/>
              <a:t>简述求最大值的实现思路是怎样的？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56626-329D-4BC6-B948-22663B39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ADF288-47E2-47F1-8DAD-413F5A181A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/>
              <a:t>/27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9218" name="内容占位符 16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zh-CN" altLang="en-US" dirty="0"/>
              <a:t>理解数组的作用</a:t>
            </a:r>
          </a:p>
          <a:p>
            <a:r>
              <a:rPr lang="zh-CN" altLang="en-US" dirty="0"/>
              <a:t>掌握数组的定义</a:t>
            </a:r>
          </a:p>
          <a:p>
            <a:r>
              <a:rPr lang="zh-CN" altLang="en-US" dirty="0"/>
              <a:t>掌握数组的基本使用及常用操作</a:t>
            </a:r>
            <a:endParaRPr lang="en-US" altLang="zh-CN" dirty="0"/>
          </a:p>
          <a:p>
            <a:r>
              <a:rPr lang="zh-CN" altLang="en-US" dirty="0"/>
              <a:t>掌握数组常用操作</a:t>
            </a:r>
            <a:endParaRPr lang="en-US" altLang="zh-CN" dirty="0"/>
          </a:p>
          <a:p>
            <a:pPr lvl="1"/>
            <a:r>
              <a:rPr lang="zh-CN" altLang="en-US" dirty="0"/>
              <a:t>获取最大、最小值</a:t>
            </a:r>
            <a:endParaRPr lang="en-US" altLang="zh-CN" dirty="0"/>
          </a:p>
          <a:p>
            <a:pPr lvl="1"/>
            <a:r>
              <a:rPr lang="zh-CN" altLang="en-US" dirty="0"/>
              <a:t>数字排序</a:t>
            </a:r>
            <a:endParaRPr lang="en-US" altLang="zh-CN" dirty="0"/>
          </a:p>
          <a:p>
            <a:pPr lvl="1"/>
            <a:r>
              <a:rPr lang="zh-CN" altLang="en-US" dirty="0"/>
              <a:t>插入数字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本课目标</a:t>
            </a:r>
          </a:p>
        </p:txBody>
      </p:sp>
      <p:pic>
        <p:nvPicPr>
          <p:cNvPr id="10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87276" y="2216269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87276" y="1884931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C783A-8D6F-4104-AFA4-B940159E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auto">
          <a:xfrm>
            <a:off x="971550" y="2063626"/>
            <a:ext cx="4941888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stu1 = 95;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stu2 = 89;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stu3 = 79;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stu4 = 64;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stu5 = 76;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int</a:t>
            </a:r>
            <a:r>
              <a:rPr lang="en-US" altLang="zh-CN" dirty="0">
                <a:sym typeface="Calibri" panose="020F0502020204030204" pitchFamily="34" charset="0"/>
              </a:rPr>
              <a:t> stu6 = 88;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……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/>
            <a:r>
              <a:rPr lang="en-US" altLang="zh-CN" dirty="0" err="1">
                <a:sym typeface="Calibri" panose="020F0502020204030204" pitchFamily="34" charset="0"/>
              </a:rPr>
              <a:t>avg</a:t>
            </a:r>
            <a:r>
              <a:rPr lang="en-US" altLang="zh-CN" dirty="0">
                <a:sym typeface="Calibri" panose="020F0502020204030204" pitchFamily="34" charset="0"/>
              </a:rPr>
              <a:t> = (stu1+stu2+stu3+stu4+stu5…+stu30)/30;</a:t>
            </a:r>
          </a:p>
        </p:txBody>
      </p:sp>
      <p:sp>
        <p:nvSpPr>
          <p:cNvPr id="7172" name="Text Box 2"/>
          <p:cNvSpPr>
            <a:spLocks noChangeArrowheads="1"/>
          </p:cNvSpPr>
          <p:nvPr/>
        </p:nvSpPr>
        <p:spPr bwMode="auto">
          <a:xfrm>
            <a:off x="8758238" y="900113"/>
            <a:ext cx="309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73" name="Text Box 3"/>
          <p:cNvSpPr>
            <a:spLocks noChangeArrowheads="1"/>
          </p:cNvSpPr>
          <p:nvPr/>
        </p:nvSpPr>
        <p:spPr bwMode="auto">
          <a:xfrm>
            <a:off x="755650" y="1546225"/>
            <a:ext cx="7488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zh-CN" altLang="zh-CN" sz="24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1270" name="AutoShape 7"/>
          <p:cNvSpPr/>
          <p:nvPr/>
        </p:nvSpPr>
        <p:spPr bwMode="auto">
          <a:xfrm>
            <a:off x="5940425" y="1779588"/>
            <a:ext cx="720725" cy="2592387"/>
          </a:xfrm>
          <a:prstGeom prst="rightBrace">
            <a:avLst>
              <a:gd name="adj1" fmla="val 24079"/>
              <a:gd name="adj2" fmla="val 50000"/>
            </a:avLst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bevel/>
          </a:ln>
        </p:spPr>
        <p:txBody>
          <a:bodyPr wrap="none" anchor="ctr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1271" name="Text Box 8"/>
          <p:cNvSpPr>
            <a:spLocks noChangeArrowheads="1"/>
          </p:cNvSpPr>
          <p:nvPr/>
        </p:nvSpPr>
        <p:spPr bwMode="auto">
          <a:xfrm>
            <a:off x="6804025" y="2355850"/>
            <a:ext cx="1139825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  <a:sym typeface="Calibri" panose="020F0502020204030204" pitchFamily="34" charset="0"/>
              </a:rPr>
              <a:t>30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个变量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1272" name="AutoShape 10"/>
          <p:cNvSpPr>
            <a:spLocks noChangeArrowheads="1"/>
          </p:cNvSpPr>
          <p:nvPr/>
        </p:nvSpPr>
        <p:spPr bwMode="auto">
          <a:xfrm>
            <a:off x="6877050" y="2933700"/>
            <a:ext cx="1079500" cy="332006"/>
          </a:xfrm>
          <a:prstGeom prst="wedgeRoundRectCallout">
            <a:avLst>
              <a:gd name="adj1" fmla="val -18047"/>
              <a:gd name="adj2" fmla="val 51458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太繁琐</a:t>
            </a:r>
            <a:endParaRPr lang="zh-CN" alt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7177" name="Rectangle 13"/>
          <p:cNvSpPr>
            <a:spLocks noChangeArrowheads="1"/>
          </p:cNvSpPr>
          <p:nvPr/>
        </p:nvSpPr>
        <p:spPr bwMode="auto">
          <a:xfrm>
            <a:off x="785813" y="958850"/>
            <a:ext cx="7319962" cy="755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en-US" altLang="zh-CN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考试结束后，老师给张浩分配了一项任务，让他计算全班（</a:t>
            </a:r>
            <a:r>
              <a:rPr lang="en-US" altLang="zh-CN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30</a:t>
            </a: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人）Java课程考试的平均分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516688" y="3581400"/>
            <a:ext cx="2016125" cy="332006"/>
          </a:xfrm>
          <a:prstGeom prst="wedgeRoundRectCallout">
            <a:avLst>
              <a:gd name="adj1" fmla="val -3555"/>
              <a:gd name="adj2" fmla="val 51458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不利于数据处理</a:t>
            </a:r>
          </a:p>
        </p:txBody>
      </p:sp>
      <p:sp>
        <p:nvSpPr>
          <p:cNvPr id="717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为什么需要数组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99F7C-8A2F-404F-9C97-A66F04D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 animBg="1"/>
      <p:bldP spid="11270" grpId="0" bldLvl="0" animBg="1"/>
      <p:bldP spid="11271" grpId="0" bldLvl="0" animBg="1"/>
      <p:bldP spid="11272" grpId="0" bldLvl="0" animBg="1"/>
      <p:bldP spid="1127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数组是一个变量，存储相同数据类型的一组数据</a:t>
            </a:r>
          </a:p>
          <a:p>
            <a:endParaRPr lang="zh-CN" altLang="en-US" dirty="0"/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177800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2293" name="AutoShape 11"/>
          <p:cNvSpPr>
            <a:spLocks noChangeArrowheads="1"/>
          </p:cNvSpPr>
          <p:nvPr/>
        </p:nvSpPr>
        <p:spPr bwMode="auto">
          <a:xfrm>
            <a:off x="1247775" y="3853135"/>
            <a:ext cx="6670675" cy="584775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声明一个变量就是在内存空间划出一块合适的空间</a:t>
            </a:r>
          </a:p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声明一个数组就是在内存空间划出一串连续的空间</a:t>
            </a:r>
            <a:endParaRPr lang="zh-CN" altLang="en-US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-1841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aphicFrame>
        <p:nvGraphicFramePr>
          <p:cNvPr id="8199" name="Object 3"/>
          <p:cNvGraphicFramePr>
            <a:graphicFrameLocks noChangeAspect="1"/>
          </p:cNvGraphicFramePr>
          <p:nvPr/>
        </p:nvGraphicFramePr>
        <p:xfrm>
          <a:off x="1785938" y="1606550"/>
          <a:ext cx="54292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4851400" imgH="2184400" progId="">
                  <p:embed/>
                </p:oleObj>
              </mc:Choice>
              <mc:Fallback>
                <p:oleObj r:id="rId3" imgW="4851400" imgH="2184400" progId="">
                  <p:embed/>
                  <p:pic>
                    <p:nvPicPr>
                      <p:cNvPr id="81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606550"/>
                        <a:ext cx="54292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为什么需要数组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69CF4-1F3F-45CC-8723-69C6A0A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数组基本要素</a:t>
            </a:r>
          </a:p>
          <a:p>
            <a:pPr lvl="1"/>
            <a:r>
              <a:rPr lang="zh-CN" altLang="en-US" dirty="0"/>
              <a:t>标识符</a:t>
            </a:r>
          </a:p>
          <a:p>
            <a:pPr lvl="1"/>
            <a:r>
              <a:rPr lang="zh-CN" altLang="en-US" dirty="0"/>
              <a:t>数组元素</a:t>
            </a:r>
          </a:p>
          <a:p>
            <a:pPr lvl="1"/>
            <a:r>
              <a:rPr lang="zh-CN" altLang="en-US" dirty="0"/>
              <a:t>元素下标：从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开始</a:t>
            </a:r>
          </a:p>
          <a:p>
            <a:pPr lvl="1"/>
            <a:r>
              <a:rPr lang="zh-CN" altLang="en-US" dirty="0"/>
              <a:t>元素类型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-1841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317" name="AutoShape 11"/>
          <p:cNvSpPr>
            <a:spLocks noChangeArrowheads="1"/>
          </p:cNvSpPr>
          <p:nvPr/>
        </p:nvSpPr>
        <p:spPr bwMode="auto">
          <a:xfrm>
            <a:off x="2000250" y="3536950"/>
            <a:ext cx="4714875" cy="338554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数组长度固定不变，避免数组越界</a:t>
            </a:r>
            <a:endParaRPr lang="zh-CN" altLang="en-US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3995738" y="1276350"/>
          <a:ext cx="54292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4267200" imgH="1714500" progId="">
                  <p:embed/>
                </p:oleObj>
              </mc:Choice>
              <mc:Fallback>
                <p:oleObj r:id="rId4" imgW="4267200" imgH="1714500" progId="">
                  <p:embed/>
                  <p:pic>
                    <p:nvPicPr>
                      <p:cNvPr id="133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276350"/>
                        <a:ext cx="54292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什么是数组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63810-E410-4B00-9557-E7D7013C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下列哪组数据能存储在数组中？数组的类型是什么？ </a:t>
            </a:r>
          </a:p>
          <a:p>
            <a:pPr lvl="1"/>
            <a:r>
              <a:rPr lang="zh-CN" altLang="en-US" dirty="0"/>
              <a:t>“刘星”，“夏雨”，“夏雪”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98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endParaRPr lang="zh-CN" altLang="en-US" dirty="0"/>
          </a:p>
          <a:p>
            <a:pPr lvl="1"/>
            <a:r>
              <a:rPr lang="en-US" altLang="zh-CN" dirty="0"/>
              <a:t>98.1</a:t>
            </a:r>
            <a:r>
              <a:rPr lang="zh-CN" altLang="en-US" dirty="0"/>
              <a:t>，</a:t>
            </a:r>
            <a:r>
              <a:rPr lang="en-US" altLang="zh-CN" dirty="0"/>
              <a:t>341.2</a:t>
            </a:r>
            <a:r>
              <a:rPr lang="zh-CN" altLang="en-US" dirty="0"/>
              <a:t>，</a:t>
            </a:r>
            <a:r>
              <a:rPr lang="en-US" altLang="zh-CN" dirty="0"/>
              <a:t>34.3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601788" y="3000375"/>
            <a:ext cx="5237162" cy="338554"/>
          </a:xfrm>
          <a:prstGeom prst="roundRect">
            <a:avLst>
              <a:gd name="adj" fmla="val 375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数组中的所有元素必须属于相同的数据类型      </a:t>
            </a:r>
            <a:endParaRPr lang="zh-CN" altLang="en-US" sz="16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B3D508-794A-4FAA-A244-ED011D70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801688" y="1017588"/>
            <a:ext cx="6913562" cy="29845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使用数组四步走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 indent="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声明数组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 indent="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分配空间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 indent="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赋值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 indent="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处理数据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3352165" y="1854200"/>
            <a:ext cx="3317875" cy="3682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/>
            <a:r>
              <a:rPr lang="en-US" altLang="zh-CN" dirty="0" err="1">
                <a:sym typeface="Calibri" panose="020F0502020204030204" pitchFamily="34" charset="0"/>
              </a:rPr>
              <a:t>int[ ] a;             </a:t>
            </a:r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3347864" y="2746375"/>
            <a:ext cx="3379787" cy="369080"/>
          </a:xfrm>
          <a:prstGeom prst="roundRect">
            <a:avLst>
              <a:gd name="adj" fmla="val 36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/>
            <a:r>
              <a:rPr lang="en-US" altLang="zh-CN" dirty="0" err="1">
                <a:sym typeface="Calibri" panose="020F0502020204030204" pitchFamily="34" charset="0"/>
              </a:rPr>
              <a:t>a = new int[5];             </a:t>
            </a:r>
          </a:p>
        </p:txBody>
      </p:sp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3352453" y="3507854"/>
            <a:ext cx="3379787" cy="3682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/>
            <a:r>
              <a:rPr lang="en-US" altLang="zh-CN" dirty="0" err="1">
                <a:sym typeface="Calibri" panose="020F0502020204030204" pitchFamily="34" charset="0"/>
              </a:rPr>
              <a:t>a [0] = 8;             </a:t>
            </a:r>
          </a:p>
        </p:txBody>
      </p:sp>
      <p:sp>
        <p:nvSpPr>
          <p:cNvPr id="11271" name="AutoShape 8"/>
          <p:cNvSpPr>
            <a:spLocks noChangeArrowheads="1"/>
          </p:cNvSpPr>
          <p:nvPr/>
        </p:nvSpPr>
        <p:spPr bwMode="auto">
          <a:xfrm>
            <a:off x="3352453" y="4290650"/>
            <a:ext cx="3379787" cy="3682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/>
            <a:r>
              <a:rPr lang="en-US" altLang="zh-CN" dirty="0" err="1">
                <a:sym typeface="Calibri" panose="020F0502020204030204" pitchFamily="34" charset="0"/>
              </a:rPr>
              <a:t>a [0] = a[0] * 10;             </a:t>
            </a:r>
          </a:p>
        </p:txBody>
      </p:sp>
      <p:sp>
        <p:nvSpPr>
          <p:cNvPr id="11272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如何使用数组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D7D3C-1613-486B-881B-4AADF9FC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>
            <a:spLocks noChangeArrowheads="1"/>
          </p:cNvSpPr>
          <p:nvPr/>
        </p:nvSpPr>
        <p:spPr bwMode="auto">
          <a:xfrm>
            <a:off x="8605838" y="812800"/>
            <a:ext cx="30956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"/>
            <a:endParaRPr lang="zh-CN" altLang="zh-CN" sz="4400" b="1">
              <a:solidFill>
                <a:schemeClr val="tx2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258888" y="1600200"/>
            <a:ext cx="3744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</a:endParaRPr>
          </a:p>
        </p:txBody>
      </p:sp>
      <p:sp>
        <p:nvSpPr>
          <p:cNvPr id="12292" name="AutoShape 5"/>
          <p:cNvSpPr>
            <a:spLocks noChangeArrowheads="1"/>
          </p:cNvSpPr>
          <p:nvPr/>
        </p:nvSpPr>
        <p:spPr bwMode="auto">
          <a:xfrm>
            <a:off x="1187450" y="1420813"/>
            <a:ext cx="5976938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 err="1">
                <a:sym typeface="Calibri" panose="020F0502020204030204" pitchFamily="34" charset="0"/>
              </a:rPr>
              <a:t>int</a:t>
            </a:r>
            <a:r>
              <a:rPr lang="en-US" altLang="zh-CN" sz="1600" b="1" dirty="0">
                <a:sym typeface="Calibri" panose="020F0502020204030204" pitchFamily="34" charset="0"/>
              </a:rPr>
              <a:t>[ ] score1;             //Java</a:t>
            </a:r>
            <a:r>
              <a:rPr lang="zh-CN" altLang="en-US" sz="1600" b="1" dirty="0">
                <a:sym typeface="宋体" panose="02010600030101010101" pitchFamily="2" charset="-122"/>
              </a:rPr>
              <a:t>成绩</a:t>
            </a:r>
          </a:p>
          <a:p>
            <a:pPr lvl="1"/>
            <a:r>
              <a:rPr lang="en-US" altLang="zh-CN" sz="1600" b="1" dirty="0" err="1">
                <a:sym typeface="Calibri" panose="020F0502020204030204" pitchFamily="34" charset="0"/>
              </a:rPr>
              <a:t>int</a:t>
            </a:r>
            <a:r>
              <a:rPr lang="en-US" altLang="zh-CN" sz="1600" b="1" dirty="0">
                <a:sym typeface="Calibri" panose="020F0502020204030204" pitchFamily="34" charset="0"/>
              </a:rPr>
              <a:t> score2[ ];             //C#</a:t>
            </a:r>
            <a:r>
              <a:rPr lang="zh-CN" altLang="en-US" sz="1600" b="1" dirty="0">
                <a:sym typeface="宋体" panose="02010600030101010101" pitchFamily="2" charset="-122"/>
              </a:rPr>
              <a:t>成绩</a:t>
            </a:r>
          </a:p>
          <a:p>
            <a:pPr lvl="1"/>
            <a:r>
              <a:rPr lang="en-US" altLang="zh-CN" sz="1600" b="1" dirty="0">
                <a:sym typeface="Calibri" panose="020F0502020204030204" pitchFamily="34" charset="0"/>
              </a:rPr>
              <a:t>String[ ] name;        //</a:t>
            </a:r>
            <a:r>
              <a:rPr lang="zh-CN" altLang="en-US" sz="1600" b="1" dirty="0">
                <a:sym typeface="宋体" panose="02010600030101010101" pitchFamily="2" charset="-122"/>
              </a:rPr>
              <a:t>学生姓名</a:t>
            </a:r>
          </a:p>
        </p:txBody>
      </p:sp>
      <p:sp>
        <p:nvSpPr>
          <p:cNvPr id="12293" name="Text Box 6"/>
          <p:cNvSpPr>
            <a:spLocks noChangeArrowheads="1"/>
          </p:cNvSpPr>
          <p:nvPr/>
        </p:nvSpPr>
        <p:spPr bwMode="auto">
          <a:xfrm>
            <a:off x="857250" y="965200"/>
            <a:ext cx="6913563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声明数组: 告诉计算机数据类型是什么</a:t>
            </a:r>
          </a:p>
        </p:txBody>
      </p:sp>
      <p:sp>
        <p:nvSpPr>
          <p:cNvPr id="12294" name="AutoShape 9"/>
          <p:cNvSpPr>
            <a:spLocks noChangeArrowheads="1"/>
          </p:cNvSpPr>
          <p:nvPr/>
        </p:nvSpPr>
        <p:spPr bwMode="auto">
          <a:xfrm>
            <a:off x="2052638" y="2932113"/>
            <a:ext cx="2803525" cy="51077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宋体" panose="02010600030101010101" pitchFamily="2" charset="-122"/>
              </a:rPr>
              <a:t>数据类型    数组名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[ ] ; 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295" name="AutoShape 10"/>
          <p:cNvSpPr>
            <a:spLocks noChangeArrowheads="1"/>
          </p:cNvSpPr>
          <p:nvPr/>
        </p:nvSpPr>
        <p:spPr bwMode="auto">
          <a:xfrm>
            <a:off x="2052638" y="3579813"/>
            <a:ext cx="2808287" cy="51077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宋体" panose="02010600030101010101" pitchFamily="2" charset="-122"/>
              </a:rPr>
              <a:t>数据类型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[ ]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sym typeface="宋体" panose="02010600030101010101" pitchFamily="2" charset="-122"/>
              </a:rPr>
              <a:t>数组名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sym typeface="Calibri" panose="020F0502020204030204" pitchFamily="34" charset="0"/>
              </a:rPr>
              <a:t>; 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8440" name="AutoShape 14"/>
          <p:cNvSpPr>
            <a:spLocks noChangeArrowheads="1"/>
          </p:cNvSpPr>
          <p:nvPr/>
        </p:nvSpPr>
        <p:spPr bwMode="auto">
          <a:xfrm>
            <a:off x="2052638" y="4369095"/>
            <a:ext cx="3816350" cy="373663"/>
          </a:xfrm>
          <a:prstGeom prst="wedgeRoundRectCallout">
            <a:avLst>
              <a:gd name="adj1" fmla="val -69"/>
              <a:gd name="adj2" fmla="val 51509"/>
              <a:gd name="adj3" fmla="val 16667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marL="224155" lvl="0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  <a:sym typeface="宋体" panose="02010600030101010101" pitchFamily="2" charset="-122"/>
              </a:rPr>
              <a:t>声明数组时不规定数组长度          </a:t>
            </a:r>
          </a:p>
        </p:txBody>
      </p:sp>
      <p:sp>
        <p:nvSpPr>
          <p:cNvPr id="12298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声明数组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38810" y="2714637"/>
            <a:ext cx="436880" cy="549275"/>
            <a:chOff x="2960053" y="2405380"/>
            <a:chExt cx="436880" cy="549275"/>
          </a:xfrm>
        </p:grpSpPr>
        <p:sp>
          <p:nvSpPr>
            <p:cNvPr id="18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9" name="图片 18" descr="C:\Users\Lenovo\Desktop\icon\书籍.png书籍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57DE3-456F-44D0-9F0D-B9DF87AE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bldLvl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1582</Words>
  <Application>Microsoft Office PowerPoint</Application>
  <PresentationFormat>全屏显示(16:9)</PresentationFormat>
  <Paragraphs>253</Paragraphs>
  <Slides>27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微软雅黑</vt:lpstr>
      <vt:lpstr>Arial</vt:lpstr>
      <vt:lpstr>Calibri</vt:lpstr>
      <vt:lpstr>Tahoma</vt:lpstr>
      <vt:lpstr>Times New Roman</vt:lpstr>
      <vt:lpstr>Webdings</vt:lpstr>
      <vt:lpstr>Wingdings</vt:lpstr>
      <vt:lpstr>1_自定义设计方案</vt:lpstr>
      <vt:lpstr>一维数组及经典应用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569</cp:revision>
  <dcterms:created xsi:type="dcterms:W3CDTF">2013-09-17T02:35:00Z</dcterms:created>
  <dcterms:modified xsi:type="dcterms:W3CDTF">2019-02-18T06:01:08Z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