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283" r:id="rId3"/>
    <p:sldId id="290" r:id="rId4"/>
    <p:sldId id="31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2" r:id="rId22"/>
    <p:sldId id="333" r:id="rId23"/>
    <p:sldId id="334" r:id="rId24"/>
    <p:sldId id="335" r:id="rId25"/>
    <p:sldId id="336" r:id="rId26"/>
    <p:sldId id="331" r:id="rId27"/>
    <p:sldId id="312" r:id="rId28"/>
    <p:sldId id="394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教学指导：</a:t>
            </a:r>
            <a:endParaRPr lang="en-US" altLang="x-none" dirty="0"/>
          </a:p>
          <a:p>
            <a:pPr lvl="0"/>
            <a:r>
              <a:rPr lang="zh-CN" altLang="en-US" dirty="0"/>
              <a:t>分别讲解两种情况。并举例说明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44033"/>
          <p:cNvSpPr>
            <a:spLocks noGrp="1" noRot="1" noChangeAspect="1"/>
          </p:cNvSpPr>
          <p:nvPr>
            <p:ph type="sldImg"/>
          </p:nvPr>
        </p:nvSpPr>
        <p:spPr>
          <a:ln w="1"/>
        </p:spPr>
      </p:sp>
      <p:sp>
        <p:nvSpPr>
          <p:cNvPr id="18435" name="文本占位符 44034"/>
          <p:cNvSpPr>
            <a:spLocks noGrp="1"/>
          </p:cNvSpPr>
          <p:nvPr>
            <p:ph type="body"/>
          </p:nvPr>
        </p:nvSpPr>
        <p:spPr>
          <a:ln w="1"/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按自己的实现方式讲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说明：每门课程的第一章必须对本门课教学目标做整体介绍。注意课程目标不是章节目标的堆砌，而是对整个课程培养目标的高度提炼和总结。</a:t>
            </a:r>
            <a:endParaRPr 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A0AF09D-5C99-49A7-A6F5-B48FD3FC87F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B17BBE3-E7AB-4FF5-9068-CBFE432561C3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画图说明结构化开发的特点及缺点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软件设计、软件开发、软件测试、软件部署、软件维护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结构化：新增功能 ，有可能找乱原来的结构，功能发生变化，可扩展性不强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面向对象：各个对象的属性不同。对象做的事情发生变化 ，但对象是不变的。支持继承封装多态，子系统相对独立。面向对象编程过程称为</a:t>
            </a:r>
            <a:r>
              <a:rPr lang="en-US" altLang="zh-CN"/>
              <a:t>OOP.</a:t>
            </a:r>
            <a:endParaRPr lang="en-US" altLang="zh-CN"/>
          </a:p>
          <a:p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软件需求确认</a:t>
            </a:r>
            <a:endParaRPr lang="zh-CN" altLang="en-US"/>
          </a:p>
          <a:p>
            <a:r>
              <a:rPr lang="zh-CN" altLang="en-US"/>
              <a:t>确认后软件架构</a:t>
            </a:r>
            <a:endParaRPr lang="zh-CN" altLang="en-US"/>
          </a:p>
          <a:p>
            <a:r>
              <a:rPr lang="zh-CN" altLang="en-US"/>
              <a:t>软件编码（选择编程语言  实现具体功能 编码结束后实现测试工作 软件部署 软件维护（指导用户使用、升级））</a:t>
            </a:r>
            <a:endParaRPr lang="zh-CN" altLang="en-US"/>
          </a:p>
          <a:p>
            <a:r>
              <a:rPr lang="zh-CN" altLang="en-US"/>
              <a:t>以上软件开发生命周期中，如何进行软件很关键：</a:t>
            </a:r>
            <a:endParaRPr lang="zh-CN" altLang="en-US"/>
          </a:p>
          <a:p>
            <a:r>
              <a:rPr lang="zh-CN" altLang="en-US"/>
              <a:t>1、软件是可重用的，少做一些编码工作</a:t>
            </a:r>
            <a:endParaRPr lang="zh-CN" altLang="en-US"/>
          </a:p>
          <a:p>
            <a:r>
              <a:rPr lang="zh-CN" altLang="en-US"/>
              <a:t>2、可扩展性的</a:t>
            </a:r>
            <a:endParaRPr lang="zh-CN" altLang="en-US"/>
          </a:p>
          <a:p>
            <a:r>
              <a:rPr lang="zh-CN" altLang="en-US"/>
              <a:t>3、可维护的</a:t>
            </a:r>
            <a:endParaRPr lang="zh-CN" altLang="en-US"/>
          </a:p>
          <a:p>
            <a:r>
              <a:rPr lang="zh-CN" altLang="en-US"/>
              <a:t>介绍两程软件开发的方法：</a:t>
            </a:r>
            <a:endParaRPr lang="zh-CN" altLang="en-US"/>
          </a:p>
          <a:p>
            <a:r>
              <a:rPr lang="zh-CN" altLang="en-US"/>
              <a:t>1.结构化开发</a:t>
            </a:r>
            <a:endParaRPr lang="zh-CN" altLang="en-US"/>
          </a:p>
          <a:p>
            <a:r>
              <a:rPr lang="zh-CN" altLang="en-US"/>
              <a:t>   按功能进行系统的设计，功能一旦发生变化，可能打乱整个功能结构，可扩展性不强</a:t>
            </a:r>
            <a:endParaRPr lang="zh-CN" altLang="en-US"/>
          </a:p>
          <a:p>
            <a:r>
              <a:rPr lang="zh-CN" altLang="en-US"/>
              <a:t>2、面向对象开发</a:t>
            </a:r>
            <a:endParaRPr lang="zh-CN" altLang="en-US"/>
          </a:p>
          <a:p>
            <a:r>
              <a:rPr lang="zh-CN" altLang="en-US"/>
              <a:t> 现实世界中有人、电脑、桌子 这叫做对象  最小单位是对象，系统的完成的功能是各个对象的属性和可完成的事情组成的， 软件系统不再是功能组成，而是对象的集合。这有什么好处的，用户需求发生变化，而对象本身发生变化很少，结构相对稳定。面向对象开发支持封装、继承、多态，软件可扩展性很强。Java是一种对向对象的开发语言，使用Java就是进行面向对象软件开发的过程。面向对象编程的过程叫OOP。</a:t>
            </a:r>
            <a:endParaRPr lang="zh-CN" altLang="en-US"/>
          </a:p>
          <a:p>
            <a:r>
              <a:rPr lang="zh-CN" altLang="en-US"/>
              <a:t>具有面向对象程序设计的能力。</a:t>
            </a:r>
            <a:endParaRPr lang="en-US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865428D-FBCA-448A-9609-B8B176A048E6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列举身边的例子，认识对象</a:t>
            </a:r>
            <a:endParaRPr lang="zh-CN" altLang="en-US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2B48580-0614-4AF4-8F10-C36229BE75D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举例说明描述对象的方式之一即属性（对象的静态特征）</a:t>
            </a:r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10CED6F-96E8-49F7-95BC-31C6CC4C8AA2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举例说明描述对象的方式之二即方法（行为，对象的动态特征）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并总结出对象的定义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54B0B26-639F-45F7-9571-6F5A2C267ABD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通过提问，和学员互动，了解学员对于对象和类这样知识点的理解程度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66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D97C8BA-96A9-4E6D-8D42-5A1D241DB446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说明使用类图的好处，如何用类图表示</a:t>
            </a:r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625077E-1CBA-49D0-B556-5EF0CC347D96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/26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  <a:p>
            <a:pPr lvl="5" fontAlgn="base"/>
            <a:r>
              <a:rPr lang="zh-CN" altLang="en-US" strike="noStrike" noProof="1"/>
              <a:t>６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26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  <a:endParaRPr lang="zh-CN" altLang="en-US" strike="noStrike" noProof="1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oleObject" Target="../embeddings/oleObject6.bin"/><Relationship Id="rId2" Type="http://schemas.openxmlformats.org/officeDocument/2006/relationships/image" Target="../media/image24.png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类和对象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870968" y="1052736"/>
            <a:ext cx="7762875" cy="3394075"/>
          </a:xfrm>
        </p:spPr>
        <p:txBody>
          <a:bodyPr/>
          <a:lstStyle/>
          <a:p>
            <a:r>
              <a:rPr lang="zh-CN" altLang="en-US" dirty="0"/>
              <a:t>列出尼古拉斯</a:t>
            </a:r>
            <a:r>
              <a:rPr lang="en-US" altLang="zh-CN" dirty="0"/>
              <a:t>·</a:t>
            </a:r>
            <a:r>
              <a:rPr lang="zh-CN" altLang="en-US" dirty="0"/>
              <a:t>凯奇驾驶的这辆法拉利</a:t>
            </a:r>
            <a:r>
              <a:rPr lang="en-US" altLang="zh-CN" dirty="0"/>
              <a:t>F360 Spider</a:t>
            </a:r>
            <a:r>
              <a:rPr lang="zh-CN" altLang="en-US" dirty="0"/>
              <a:t>的属性和方法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列出小狗对象的属性和方法</a:t>
            </a:r>
            <a:endParaRPr lang="zh-CN" altLang="en-US" dirty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292725" y="1545778"/>
            <a:ext cx="1949450" cy="1962076"/>
          </a:xfrm>
          <a:prstGeom prst="roundRect">
            <a:avLst>
              <a:gd name="adj" fmla="val 565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属性：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品牌：法拉利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型号：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F360 Spider</a:t>
            </a:r>
            <a:endParaRPr 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颜色：黄色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价格：</a:t>
            </a:r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380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万元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方法：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发动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停止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加速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5307013" y="3761705"/>
            <a:ext cx="2051050" cy="1330325"/>
          </a:xfrm>
          <a:prstGeom prst="roundRect">
            <a:avLst>
              <a:gd name="adj" fmla="val 31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属性：  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颜色：白色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方法： 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叫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跑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 吃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24580" name="Picture 6" descr="法拉利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940992"/>
            <a:ext cx="2087562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 descr="dog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4" y="4076182"/>
            <a:ext cx="1224482" cy="10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2"/>
          <p:cNvSpPr>
            <a:spLocks noGrp="1" noChangeArrowheads="1"/>
          </p:cNvSpPr>
          <p:nvPr/>
        </p:nvSpPr>
        <p:spPr bwMode="auto">
          <a:xfrm>
            <a:off x="374650" y="195486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对象的属性和方法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ldLvl="0" animBg="1"/>
      <p:bldP spid="3174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你身边的对象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602" name="TextBox 11"/>
          <p:cNvSpPr txBox="1">
            <a:spLocks noChangeArrowheads="1"/>
          </p:cNvSpPr>
          <p:nvPr/>
        </p:nvSpPr>
        <p:spPr bwMode="auto">
          <a:xfrm flipH="1">
            <a:off x="3714750" y="3268663"/>
            <a:ext cx="1538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endParaRPr 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775" name="Group 2"/>
          <p:cNvGrpSpPr>
            <a:grpSpLocks noChangeAspect="1"/>
          </p:cNvGrpSpPr>
          <p:nvPr/>
        </p:nvGrpSpPr>
        <p:grpSpPr bwMode="auto">
          <a:xfrm>
            <a:off x="3563938" y="1563688"/>
            <a:ext cx="1354137" cy="1243012"/>
            <a:chOff x="0" y="0"/>
            <a:chExt cx="1298" cy="1217"/>
          </a:xfrm>
        </p:grpSpPr>
        <p:graphicFrame>
          <p:nvGraphicFramePr>
            <p:cNvPr id="25604" name="Object 3"/>
            <p:cNvGraphicFramePr>
              <a:graphicFrameLocks noChangeAspect="1"/>
            </p:cNvGraphicFramePr>
            <p:nvPr/>
          </p:nvGraphicFramePr>
          <p:xfrm>
            <a:off x="0" y="0"/>
            <a:ext cx="941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" r:id="rId1" imgW="2616200" imgH="2667000" progId="">
                    <p:embed/>
                  </p:oleObj>
                </mc:Choice>
                <mc:Fallback>
                  <p:oleObj name="" r:id="rId1" imgW="2616200" imgH="26670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41" cy="1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05" name="Picture 4" descr="TowerC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13"/>
              <a:ext cx="674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78" name="Picture 7" descr="de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322638"/>
            <a:ext cx="1458912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9" descr="chai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381375"/>
            <a:ext cx="7588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81" name="Object 10"/>
          <p:cNvGraphicFramePr>
            <a:graphicFrameLocks noChangeAspect="1"/>
          </p:cNvGraphicFramePr>
          <p:nvPr/>
        </p:nvGraphicFramePr>
        <p:xfrm>
          <a:off x="1619250" y="1563688"/>
          <a:ext cx="9398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" r:id="rId6" imgW="2476500" imgH="2984500" progId="">
                  <p:embed/>
                </p:oleObj>
              </mc:Choice>
              <mc:Fallback>
                <p:oleObj name="" r:id="rId6" imgW="2476500" imgH="29845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63688"/>
                        <a:ext cx="9398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2" name="Picture 12" descr="cof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543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Litebulb"/>
          <p:cNvSpPr>
            <a:spLocks noEditPoints="1"/>
          </p:cNvSpPr>
          <p:nvPr/>
        </p:nvSpPr>
        <p:spPr>
          <a:xfrm>
            <a:off x="5795963" y="1635125"/>
            <a:ext cx="755650" cy="99695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504031" y="0"/>
              </a:cxn>
              <a:cxn ang="0">
                <a:pos x="1008062" y="478714"/>
              </a:cxn>
              <a:cxn ang="0">
                <a:pos x="0" y="478714"/>
              </a:cxn>
              <a:cxn ang="0">
                <a:pos x="504031" y="1328737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>
              <a:alpha val="100000"/>
            </a:srgbClr>
          </a:solidFill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5611" name="内容占位符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说一说你身边的对象，描述它们的属性和方法是什么？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625600" y="1231900"/>
          <a:ext cx="9398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476500" imgH="2984500" progId="">
                  <p:embed/>
                </p:oleObj>
              </mc:Choice>
              <mc:Fallback>
                <p:oleObj name="" r:id="rId1" imgW="2476500" imgH="2984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231900"/>
                        <a:ext cx="9398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571625" y="3000375"/>
          <a:ext cx="9398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476500" imgH="2984500" progId="">
                  <p:embed/>
                </p:oleObj>
              </mc:Choice>
              <mc:Fallback>
                <p:oleObj name="" r:id="rId3" imgW="2476500" imgH="29845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000375"/>
                        <a:ext cx="9398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857500" y="699542"/>
            <a:ext cx="1392238" cy="2070616"/>
          </a:xfrm>
          <a:prstGeom prst="roundRect">
            <a:avLst>
              <a:gd name="adj" fmla="val 638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学生对象</a:t>
            </a:r>
            <a:endParaRPr 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姓名</a:t>
            </a:r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张浩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年龄</a:t>
            </a:r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—20</a:t>
            </a:r>
            <a:endParaRPr 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体重</a:t>
            </a:r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60kg</a:t>
            </a:r>
            <a:endParaRPr 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操作：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学习</a:t>
            </a:r>
            <a:endParaRPr 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……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lvl="1"/>
            <a:endParaRPr lang="zh-CN" noProof="1">
              <a:solidFill>
                <a:schemeClr val="lt1"/>
              </a:solidFill>
            </a:endParaRPr>
          </a:p>
        </p:txBody>
      </p:sp>
      <p:sp>
        <p:nvSpPr>
          <p:cNvPr id="34823" name="AutoShape 4"/>
          <p:cNvSpPr>
            <a:spLocks noChangeArrowheads="1"/>
          </p:cNvSpPr>
          <p:nvPr/>
        </p:nvSpPr>
        <p:spPr bwMode="auto">
          <a:xfrm>
            <a:off x="2857500" y="3019995"/>
            <a:ext cx="1392238" cy="2000027"/>
          </a:xfrm>
          <a:prstGeom prst="roundRect">
            <a:avLst>
              <a:gd name="adj" fmla="val 638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学生对象</a:t>
            </a:r>
            <a:endParaRPr 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姓名</a:t>
            </a:r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李明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年龄</a:t>
            </a:r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—21</a:t>
            </a:r>
            <a:endParaRPr 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体重</a:t>
            </a:r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62kg</a:t>
            </a:r>
            <a:endParaRPr 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操作：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学习</a:t>
            </a:r>
            <a:endParaRPr 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……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4824" name="AutoShape 4"/>
          <p:cNvSpPr/>
          <p:nvPr/>
        </p:nvSpPr>
        <p:spPr>
          <a:xfrm>
            <a:off x="5429250" y="1608138"/>
            <a:ext cx="1554163" cy="2070616"/>
          </a:xfrm>
          <a:prstGeom prst="roundRect">
            <a:avLst>
              <a:gd name="adj" fmla="val 638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学生类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姓名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年龄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体重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操作：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学习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……</a:t>
            </a:r>
            <a:endParaRPr lang="en-US" altLang="x-none" noProof="1">
              <a:solidFill>
                <a:schemeClr val="lt1"/>
              </a:solidFill>
            </a:endParaRPr>
          </a:p>
          <a:p>
            <a:pPr lvl="1"/>
            <a:endParaRPr lang="en-US" altLang="x-none" noProof="1">
              <a:solidFill>
                <a:schemeClr val="lt1"/>
              </a:solidFill>
            </a:endParaRPr>
          </a:p>
        </p:txBody>
      </p:sp>
      <p:sp>
        <p:nvSpPr>
          <p:cNvPr id="34825" name="右大括号 45"/>
          <p:cNvSpPr/>
          <p:nvPr/>
        </p:nvSpPr>
        <p:spPr>
          <a:xfrm>
            <a:off x="6564263" y="1945134"/>
            <a:ext cx="107950" cy="482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sp>
        <p:nvSpPr>
          <p:cNvPr id="34826" name="TextBox 46"/>
          <p:cNvSpPr txBox="1"/>
          <p:nvPr/>
        </p:nvSpPr>
        <p:spPr>
          <a:xfrm>
            <a:off x="6726188" y="2053084"/>
            <a:ext cx="1446212" cy="2968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350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属性</a:t>
            </a:r>
            <a:endParaRPr lang="zh-CN" altLang="en-US" sz="1350" b="1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827" name="组合 49"/>
          <p:cNvGrpSpPr/>
          <p:nvPr/>
        </p:nvGrpSpPr>
        <p:grpSpPr bwMode="auto">
          <a:xfrm>
            <a:off x="4416425" y="2197100"/>
            <a:ext cx="936625" cy="541338"/>
            <a:chOff x="-64388" y="0"/>
            <a:chExt cx="1249680" cy="722570"/>
          </a:xfrm>
        </p:grpSpPr>
        <p:pic>
          <p:nvPicPr>
            <p:cNvPr id="27657" name="直接箭头连接符 4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4388" y="362906"/>
              <a:ext cx="1249680" cy="359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矩形 48"/>
            <p:cNvSpPr/>
            <p:nvPr/>
          </p:nvSpPr>
          <p:spPr>
            <a:xfrm>
              <a:off x="138950" y="0"/>
              <a:ext cx="718037" cy="4068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50" b="1" noProof="1"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抽取</a:t>
              </a:r>
              <a:endParaRPr lang="zh-CN" altLang="en-US" sz="1350" b="1" noProof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830" name="右大括号 52"/>
          <p:cNvSpPr/>
          <p:nvPr/>
        </p:nvSpPr>
        <p:spPr>
          <a:xfrm>
            <a:off x="6601916" y="2916238"/>
            <a:ext cx="107950" cy="406400"/>
          </a:xfrm>
          <a:prstGeom prst="rightBrace">
            <a:avLst>
              <a:gd name="adj1" fmla="val 8325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2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sp>
        <p:nvSpPr>
          <p:cNvPr id="34831" name="TextBox 54"/>
          <p:cNvSpPr txBox="1"/>
          <p:nvPr/>
        </p:nvSpPr>
        <p:spPr>
          <a:xfrm>
            <a:off x="6763841" y="2946400"/>
            <a:ext cx="1552575" cy="2968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350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方法</a:t>
            </a:r>
            <a:endParaRPr lang="zh-CN" altLang="en-US" sz="1350" b="1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32" name="AutoShape 7"/>
          <p:cNvSpPr/>
          <p:nvPr/>
        </p:nvSpPr>
        <p:spPr>
          <a:xfrm>
            <a:off x="2859928" y="1924844"/>
            <a:ext cx="4232275" cy="1021556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类：具有相同属性和方法的一组对象的集合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类是对象的抽象，对象是类的具体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7662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类和对象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ldLvl="0" animBg="1"/>
      <p:bldP spid="34823" grpId="0" bldLvl="0" animBg="1"/>
      <p:bldP spid="34824" grpId="0" bldLvl="0" animBg="1"/>
      <p:bldP spid="34824" grpId="1" bldLvl="0" animBg="1"/>
      <p:bldP spid="34825" grpId="0" bldLvl="0" animBg="1"/>
      <p:bldP spid="34825" grpId="1" bldLvl="0" animBg="1"/>
      <p:bldP spid="34826" grpId="0"/>
      <p:bldP spid="34826" grpId="1"/>
      <p:bldP spid="34830" grpId="0" bldLvl="0" animBg="1"/>
      <p:bldP spid="34830" grpId="1" bldLvl="0" animBg="1"/>
      <p:bldP spid="34831" grpId="0"/>
      <p:bldP spid="34831" grpId="1"/>
      <p:bldP spid="3483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类是抽象的概念，仅仅是模板</a:t>
            </a:r>
            <a:endParaRPr lang="en-US" dirty="0"/>
          </a:p>
          <a:p>
            <a:pPr lvl="1"/>
            <a:r>
              <a:rPr lang="zh-CN" altLang="en-US" dirty="0"/>
              <a:t>比如说：“人”</a:t>
            </a:r>
            <a:endParaRPr lang="zh-CN" altLang="en-US" dirty="0"/>
          </a:p>
          <a:p>
            <a:r>
              <a:rPr lang="zh-CN" altLang="en-US" dirty="0"/>
              <a:t>对象是一个你能够看得到、摸得着的具体实体</a:t>
            </a:r>
            <a:endParaRPr lang="zh-CN" altLang="en-US" dirty="0"/>
          </a:p>
        </p:txBody>
      </p:sp>
      <p:sp>
        <p:nvSpPr>
          <p:cNvPr id="35849" name="Text Box 9"/>
          <p:cNvSpPr txBox="1"/>
          <p:nvPr/>
        </p:nvSpPr>
        <p:spPr>
          <a:xfrm>
            <a:off x="5578475" y="2786063"/>
            <a:ext cx="1458913" cy="2968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50" b="1" noProof="1"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小布什</a:t>
            </a:r>
            <a:endParaRPr lang="zh-CN" altLang="en-US" sz="1350" b="1" noProof="1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5850" name="Text Box 10"/>
          <p:cNvSpPr txBox="1"/>
          <p:nvPr/>
        </p:nvSpPr>
        <p:spPr>
          <a:xfrm>
            <a:off x="5578475" y="3268663"/>
            <a:ext cx="1458913" cy="2968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50" b="1" noProof="1"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普京</a:t>
            </a:r>
            <a:endParaRPr lang="zh-CN" altLang="en-US" sz="1350" b="1" noProof="1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5851" name="Text Box 11"/>
          <p:cNvSpPr txBox="1"/>
          <p:nvPr/>
        </p:nvSpPr>
        <p:spPr>
          <a:xfrm>
            <a:off x="5578475" y="3697288"/>
            <a:ext cx="1458913" cy="2968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50" b="1" noProof="1"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克林顿</a:t>
            </a:r>
            <a:endParaRPr lang="zh-CN" altLang="en-US" sz="1350" b="1" noProof="1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5852" name="Text Box 12"/>
          <p:cNvSpPr txBox="1"/>
          <p:nvPr/>
        </p:nvSpPr>
        <p:spPr>
          <a:xfrm>
            <a:off x="5572125" y="4040188"/>
            <a:ext cx="1350963" cy="298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1350" b="1" noProof="1"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……</a:t>
            </a:r>
            <a:endParaRPr lang="en-US" altLang="x-none" sz="1350" b="1" noProof="1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5853" name="Rectangle 27"/>
          <p:cNvSpPr/>
          <p:nvPr/>
        </p:nvSpPr>
        <p:spPr>
          <a:xfrm>
            <a:off x="1143000" y="1625600"/>
            <a:ext cx="309563" cy="300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sp>
        <p:nvSpPr>
          <p:cNvPr id="35854" name="Rectangle 29"/>
          <p:cNvSpPr/>
          <p:nvPr/>
        </p:nvSpPr>
        <p:spPr>
          <a:xfrm>
            <a:off x="1143000" y="1625600"/>
            <a:ext cx="6858000" cy="3000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graphicFrame>
        <p:nvGraphicFramePr>
          <p:cNvPr id="35855" name="表格 35854"/>
          <p:cNvGraphicFramePr/>
          <p:nvPr/>
        </p:nvGraphicFramePr>
        <p:xfrm>
          <a:off x="2106613" y="2427734"/>
          <a:ext cx="1961331" cy="2512007"/>
        </p:xfrm>
        <a:graphic>
          <a:graphicData uri="http://schemas.openxmlformats.org/drawingml/2006/table">
            <a:tbl>
              <a:tblPr/>
              <a:tblGrid>
                <a:gridCol w="1961331"/>
              </a:tblGrid>
              <a:tr h="30529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FBFFFE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“人”类</a:t>
                      </a:r>
                      <a:endParaRPr lang="zh-CN" altLang="en-US" sz="1800" dirty="0">
                        <a:solidFill>
                          <a:srgbClr val="FBFFFE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4" marB="34294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</a:tr>
              <a:tr h="91179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特征（属性）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lvl="1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年龄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lvl="1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体重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4" marB="34294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1595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行为（方法）</a:t>
                      </a:r>
                      <a:endParaRPr lang="zh-CN" altLang="en-US" sz="18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lvl="1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衣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lvl="1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食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lvl="1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住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lvl="1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行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4" marB="34294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5" name="Rectangle 2"/>
          <p:cNvSpPr>
            <a:spLocks noGrp="1" noChangeArrowheads="1"/>
          </p:cNvSpPr>
          <p:nvPr/>
        </p:nvSpPr>
        <p:spPr bwMode="auto">
          <a:xfrm>
            <a:off x="457200" y="130324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类和对象的关系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303713" y="2934494"/>
            <a:ext cx="1243012" cy="76279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35850" idx="1"/>
          </p:cNvCxnSpPr>
          <p:nvPr/>
        </p:nvCxnSpPr>
        <p:spPr>
          <a:xfrm flipV="1">
            <a:off x="4362433" y="3417094"/>
            <a:ext cx="1216042" cy="28607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2433" y="3703173"/>
            <a:ext cx="1184292" cy="48624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35851" idx="1"/>
          </p:cNvCxnSpPr>
          <p:nvPr/>
        </p:nvCxnSpPr>
        <p:spPr>
          <a:xfrm>
            <a:off x="4362433" y="3703173"/>
            <a:ext cx="1216042" cy="14254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  <p:bldP spid="35850" grpId="0"/>
      <p:bldP spid="35851" grpId="0"/>
      <p:bldP spid="358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ChangeArrowheads="1"/>
          </p:cNvSpPr>
          <p:nvPr/>
        </p:nvSpPr>
        <p:spPr bwMode="auto">
          <a:xfrm>
            <a:off x="755650" y="1131888"/>
            <a:ext cx="6172200" cy="29162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GB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程序都以类</a:t>
            </a:r>
            <a:r>
              <a:rPr lang="en-GB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为组织单元</a:t>
            </a: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GB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定义自定义的数据类型</a:t>
            </a:r>
            <a:endParaRPr lang="en-GB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259632" y="2412633"/>
            <a:ext cx="6210820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public class HelloWorld {</a:t>
            </a:r>
            <a:endParaRPr lang="en-US" b="1" noProof="1"/>
          </a:p>
          <a:p>
            <a:pPr lvl="1"/>
            <a:r>
              <a:rPr lang="en-US" b="1" noProof="1"/>
              <a:t>	public static void main(String[] args){</a:t>
            </a:r>
            <a:endParaRPr lang="en-US" b="1" noProof="1"/>
          </a:p>
          <a:p>
            <a:pPr lvl="1"/>
            <a:r>
              <a:rPr lang="en-US" b="1" noProof="1"/>
              <a:t>             System.out.println("Hello  World!!!");</a:t>
            </a:r>
            <a:endParaRPr lang="en-US" b="1" noProof="1"/>
          </a:p>
          <a:p>
            <a:pPr lvl="1"/>
            <a:r>
              <a:rPr lang="en-US" b="1" noProof="1"/>
              <a:t>	}</a:t>
            </a:r>
            <a:endParaRPr lang="en-US" b="1" noProof="1"/>
          </a:p>
          <a:p>
            <a:pPr lvl="1"/>
            <a:r>
              <a:rPr lang="en-US" b="1" noProof="1"/>
              <a:t>}</a:t>
            </a:r>
            <a:endParaRPr lang="en-US" b="1" noProof="1"/>
          </a:p>
        </p:txBody>
      </p:sp>
      <p:sp>
        <p:nvSpPr>
          <p:cNvPr id="36869" name="Rectangle 5"/>
          <p:cNvSpPr/>
          <p:nvPr/>
        </p:nvSpPr>
        <p:spPr>
          <a:xfrm>
            <a:off x="2411760" y="2453740"/>
            <a:ext cx="510679" cy="268287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/>
        </p:nvSpPr>
        <p:spPr bwMode="auto">
          <a:xfrm>
            <a:off x="323528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en-US" altLang="zh-CN" sz="2400" b="1" dirty="0">
                <a:solidFill>
                  <a:srgbClr val="0099D8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zh-CN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是面向对</a:t>
            </a:r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象的语言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/>
      <p:bldP spid="3686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类将现实世界中的概念模拟到计算机程序中</a:t>
            </a:r>
            <a:endParaRPr lang="zh-CN" altLang="en-US" dirty="0"/>
          </a:p>
        </p:txBody>
      </p:sp>
      <p:sp>
        <p:nvSpPr>
          <p:cNvPr id="30722" name="AutoShape 4"/>
          <p:cNvSpPr>
            <a:spLocks noChangeArrowheads="1"/>
          </p:cNvSpPr>
          <p:nvPr/>
        </p:nvSpPr>
        <p:spPr bwMode="auto">
          <a:xfrm>
            <a:off x="2643505" y="1635125"/>
            <a:ext cx="2896235" cy="25533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sz="1600" b="1" noProof="1"/>
              <a:t>public class  </a:t>
            </a:r>
            <a:r>
              <a:rPr lang="zh-CN" altLang="en-US" sz="1600" b="1" noProof="1"/>
              <a:t>类名 </a:t>
            </a:r>
            <a:r>
              <a:rPr lang="zh-CN" sz="1600" b="1" noProof="1"/>
              <a:t>{</a:t>
            </a:r>
            <a:endParaRPr lang="zh-CN" sz="1600" b="1" noProof="1"/>
          </a:p>
          <a:p>
            <a:pPr lvl="1"/>
            <a:r>
              <a:rPr lang="zh-CN" sz="1600" b="1" noProof="1"/>
              <a:t>        //</a:t>
            </a:r>
            <a:r>
              <a:rPr lang="zh-CN" altLang="en-US" sz="1600" b="1" noProof="1"/>
              <a:t>定义属性部分</a:t>
            </a:r>
            <a:endParaRPr lang="zh-CN" altLang="en-US" sz="1600" b="1" noProof="1"/>
          </a:p>
          <a:p>
            <a:pPr lvl="1"/>
            <a:r>
              <a:rPr lang="zh-CN" altLang="en-US" sz="1600" b="1" noProof="1"/>
              <a:t>        属性</a:t>
            </a:r>
            <a:r>
              <a:rPr lang="zh-CN" sz="1600" b="1" noProof="1"/>
              <a:t>1</a:t>
            </a:r>
            <a:r>
              <a:rPr lang="zh-CN" altLang="en-US" sz="1600" b="1" noProof="1"/>
              <a:t>的类型 属性</a:t>
            </a:r>
            <a:r>
              <a:rPr lang="zh-CN" sz="1600" b="1" noProof="1"/>
              <a:t>1;</a:t>
            </a:r>
            <a:endParaRPr lang="zh-CN" sz="1600" b="1" noProof="1"/>
          </a:p>
          <a:p>
            <a:pPr lvl="1"/>
            <a:r>
              <a:rPr lang="zh-CN" sz="1600" b="1" noProof="1"/>
              <a:t> 	     …</a:t>
            </a:r>
            <a:endParaRPr lang="zh-CN" sz="1600" b="1" noProof="1"/>
          </a:p>
          <a:p>
            <a:pPr lvl="1"/>
            <a:r>
              <a:rPr lang="zh-CN" sz="1600" b="1" noProof="1"/>
              <a:t>        </a:t>
            </a:r>
            <a:r>
              <a:rPr lang="zh-CN" altLang="en-US" sz="1600" b="1" noProof="1"/>
              <a:t>属性</a:t>
            </a:r>
            <a:r>
              <a:rPr lang="en-US" sz="1600" b="1" noProof="1"/>
              <a:t>n</a:t>
            </a:r>
            <a:r>
              <a:rPr lang="zh-CN" altLang="en-US" sz="1600" b="1" noProof="1"/>
              <a:t>的类型 属性</a:t>
            </a:r>
            <a:r>
              <a:rPr lang="en-US" sz="1600" b="1" noProof="1"/>
              <a:t>n;</a:t>
            </a:r>
            <a:endParaRPr lang="en-US" sz="1600" b="1" noProof="1"/>
          </a:p>
          <a:p>
            <a:pPr lvl="1"/>
            <a:r>
              <a:rPr lang="en-US" sz="1600" b="1" noProof="1"/>
              <a:t>        //</a:t>
            </a:r>
            <a:r>
              <a:rPr lang="zh-CN" altLang="en-US" sz="1600" b="1" noProof="1"/>
              <a:t>定义方法部分</a:t>
            </a:r>
            <a:endParaRPr lang="zh-CN" altLang="en-US" sz="1600" b="1" noProof="1"/>
          </a:p>
          <a:p>
            <a:pPr lvl="1"/>
            <a:r>
              <a:rPr lang="zh-CN" altLang="en-US" sz="1600" b="1" noProof="1"/>
              <a:t>        方法</a:t>
            </a:r>
            <a:r>
              <a:rPr lang="zh-CN" sz="1600" b="1" noProof="1"/>
              <a:t>1;</a:t>
            </a:r>
            <a:endParaRPr lang="zh-CN" sz="1600" b="1" noProof="1"/>
          </a:p>
          <a:p>
            <a:pPr lvl="1"/>
            <a:r>
              <a:rPr lang="zh-CN" sz="1600" b="1" noProof="1"/>
              <a:t>        …</a:t>
            </a:r>
            <a:endParaRPr lang="zh-CN" sz="1600" b="1" noProof="1"/>
          </a:p>
          <a:p>
            <a:pPr lvl="1"/>
            <a:r>
              <a:rPr lang="zh-CN" sz="1600" b="1" noProof="1"/>
              <a:t>        </a:t>
            </a:r>
            <a:r>
              <a:rPr lang="zh-CN" altLang="en-US" sz="1600" b="1" noProof="1"/>
              <a:t>方法</a:t>
            </a:r>
            <a:r>
              <a:rPr lang="en-US" sz="1600" b="1" noProof="1"/>
              <a:t>m;</a:t>
            </a:r>
            <a:endParaRPr lang="en-US" sz="1600" b="1" noProof="1"/>
          </a:p>
          <a:p>
            <a:pPr lvl="1"/>
            <a:r>
              <a:rPr lang="en-US" sz="1600" b="1" noProof="1"/>
              <a:t>}</a:t>
            </a:r>
            <a:endParaRPr lang="en-US" sz="1600" b="1" noProof="1"/>
          </a:p>
        </p:txBody>
      </p:sp>
      <p:sp>
        <p:nvSpPr>
          <p:cNvPr id="37896" name="AutoShape 4"/>
          <p:cNvSpPr/>
          <p:nvPr/>
        </p:nvSpPr>
        <p:spPr>
          <a:xfrm>
            <a:off x="5650865" y="2428875"/>
            <a:ext cx="1998663" cy="917575"/>
          </a:xfrm>
          <a:prstGeom prst="roundRect">
            <a:avLst>
              <a:gd name="adj" fmla="val 565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定义类的步骤：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）定义类名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）编写类的属性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）编写类的方法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7897" name="AutoShape 5"/>
          <p:cNvSpPr/>
          <p:nvPr/>
        </p:nvSpPr>
        <p:spPr>
          <a:xfrm>
            <a:off x="5573713" y="1622946"/>
            <a:ext cx="1660525" cy="330200"/>
          </a:xfrm>
          <a:prstGeom prst="wedgeRoundRectCallout">
            <a:avLst>
              <a:gd name="adj1" fmla="val -81387"/>
              <a:gd name="adj2" fmla="val -3219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类名首字母大写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7901" name="AutoShape 5"/>
          <p:cNvSpPr/>
          <p:nvPr/>
        </p:nvSpPr>
        <p:spPr>
          <a:xfrm>
            <a:off x="1785938" y="3181350"/>
            <a:ext cx="1231900" cy="330200"/>
          </a:xfrm>
          <a:prstGeom prst="wedgeRoundRectCallout">
            <a:avLst>
              <a:gd name="adj1" fmla="val 72369"/>
              <a:gd name="adj2" fmla="val 5860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成员方法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7902" name="AutoShape 5"/>
          <p:cNvSpPr/>
          <p:nvPr/>
        </p:nvSpPr>
        <p:spPr>
          <a:xfrm>
            <a:off x="1662197" y="1953518"/>
            <a:ext cx="1233487" cy="330200"/>
          </a:xfrm>
          <a:prstGeom prst="wedgeRoundRectCallout">
            <a:avLst>
              <a:gd name="adj1" fmla="val 74213"/>
              <a:gd name="adj2" fmla="val -182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成员变量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0733" name="Rectangle 2"/>
          <p:cNvSpPr>
            <a:spLocks noGrp="1" noChangeArrowheads="1"/>
          </p:cNvSpPr>
          <p:nvPr/>
        </p:nvSpPr>
        <p:spPr bwMode="auto">
          <a:xfrm>
            <a:off x="104196" y="101121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en-US" altLang="zh-CN" sz="2400" b="1" dirty="0">
                <a:solidFill>
                  <a:srgbClr val="0099D8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zh-CN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类模板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4362" y="1512888"/>
            <a:ext cx="436880" cy="549275"/>
            <a:chOff x="2960053" y="2405380"/>
            <a:chExt cx="436880" cy="549275"/>
          </a:xfrm>
        </p:grpSpPr>
        <p:sp>
          <p:nvSpPr>
            <p:cNvPr id="19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  <a:endPara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 descr="C:\Users\Lenovo\Desktop\icon\书籍.png书籍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1075853" y="4659982"/>
            <a:ext cx="5714808" cy="371891"/>
            <a:chOff x="1403648" y="3795886"/>
            <a:chExt cx="5714808" cy="371891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195063" y="3829223"/>
              <a:ext cx="267252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：创建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School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类</a:t>
              </a:r>
              <a:endParaRPr lang="zh-CN" altLang="en-US" sz="1600" b="1" spc="300" dirty="0">
                <a:solidFill>
                  <a:srgbClr val="FBFFF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ldLvl="0" animBg="1"/>
      <p:bldP spid="37897" grpId="0" bldLvl="0" animBg="1"/>
      <p:bldP spid="37901" grpId="0" bldLvl="0" animBg="1"/>
      <p:bldP spid="3790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使用类图描述类</a:t>
            </a:r>
            <a:endParaRPr lang="zh-CN" altLang="en-US"/>
          </a:p>
          <a:p>
            <a:pPr lvl="1"/>
            <a:r>
              <a:rPr lang="zh-CN" altLang="en-US"/>
              <a:t>用于分析和设计“类”</a:t>
            </a:r>
            <a:endParaRPr lang="zh-CN" altLang="en-US"/>
          </a:p>
          <a:p>
            <a:pPr lvl="1"/>
            <a:r>
              <a:rPr lang="zh-CN" altLang="en-US"/>
              <a:t>直观、容易理解</a:t>
            </a:r>
            <a:endParaRPr lang="zh-CN" altLang="en-US"/>
          </a:p>
        </p:txBody>
      </p:sp>
      <p:grpSp>
        <p:nvGrpSpPr>
          <p:cNvPr id="31746" name="Group 26"/>
          <p:cNvGrpSpPr/>
          <p:nvPr/>
        </p:nvGrpSpPr>
        <p:grpSpPr bwMode="auto">
          <a:xfrm>
            <a:off x="3714166" y="2287918"/>
            <a:ext cx="2203450" cy="1859599"/>
            <a:chOff x="0" y="0"/>
            <a:chExt cx="1678" cy="1328"/>
          </a:xfrm>
        </p:grpSpPr>
        <p:sp>
          <p:nvSpPr>
            <p:cNvPr id="31747" name="Rectangle 10"/>
            <p:cNvSpPr>
              <a:spLocks noChangeArrowheads="1"/>
            </p:cNvSpPr>
            <p:nvPr/>
          </p:nvSpPr>
          <p:spPr bwMode="auto">
            <a:xfrm>
              <a:off x="0" y="205"/>
              <a:ext cx="1678" cy="1121"/>
            </a:xfrm>
            <a:prstGeom prst="rect">
              <a:avLst/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sz="1600" b="1" noProof="1">
                  <a:solidFill>
                    <a:schemeClr val="accent5">
                      <a:lumMod val="10000"/>
                    </a:schemeClr>
                  </a:solidFill>
                </a:rPr>
                <a:t>+ name:String</a:t>
              </a:r>
              <a:endParaRPr lang="en-US" sz="1600" b="1" noProof="1">
                <a:solidFill>
                  <a:schemeClr val="accent5">
                    <a:lumMod val="10000"/>
                  </a:schemeClr>
                </a:solidFill>
              </a:endParaRPr>
            </a:p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sz="1600" b="1" noProof="1">
                  <a:solidFill>
                    <a:schemeClr val="accent5">
                      <a:lumMod val="10000"/>
                    </a:schemeClr>
                  </a:solidFill>
                </a:rPr>
                <a:t>+ health:int</a:t>
              </a:r>
              <a:endParaRPr lang="en-US" altLang="en-US" sz="1600" b="1" noProof="1">
                <a:solidFill>
                  <a:schemeClr val="accent5">
                    <a:lumMod val="10000"/>
                  </a:schemeClr>
                </a:solidFill>
              </a:endParaRPr>
            </a:p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sz="1600" b="1" noProof="1">
                  <a:solidFill>
                    <a:schemeClr val="accent5">
                      <a:lumMod val="10000"/>
                    </a:schemeClr>
                  </a:solidFill>
                </a:rPr>
                <a:t>+ love:int</a:t>
              </a:r>
              <a:endParaRPr lang="en-US" altLang="en-US" sz="1600" b="1" noProof="1">
                <a:solidFill>
                  <a:schemeClr val="accent5">
                    <a:lumMod val="10000"/>
                  </a:schemeClr>
                </a:solidFill>
              </a:endParaRPr>
            </a:p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sz="1600" b="1" noProof="1">
                  <a:solidFill>
                    <a:schemeClr val="accent5">
                      <a:lumMod val="10000"/>
                    </a:schemeClr>
                  </a:solidFill>
                </a:rPr>
                <a:t>+ strain:String</a:t>
              </a:r>
              <a:endParaRPr lang="en-US" altLang="en-US" sz="1600" b="1" noProof="1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8918" name="Rectangle 12"/>
            <p:cNvSpPr/>
            <p:nvPr/>
          </p:nvSpPr>
          <p:spPr>
            <a:xfrm>
              <a:off x="0" y="0"/>
              <a:ext cx="1678" cy="302"/>
            </a:xfrm>
            <a:prstGeom prst="rect">
              <a:avLst/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altLang="x-none" sz="1600" b="1" noProof="1">
                  <a:solidFill>
                    <a:schemeClr val="accent5">
                      <a:lumMod val="10000"/>
                    </a:schemeClr>
                  </a:solidFill>
                </a:rPr>
                <a:t>                 Dog</a:t>
              </a:r>
              <a:endParaRPr lang="zh-CN" altLang="en-US" sz="1600" b="1" noProof="1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8919" name="Rectangle 13"/>
            <p:cNvSpPr/>
            <p:nvPr/>
          </p:nvSpPr>
          <p:spPr>
            <a:xfrm>
              <a:off x="0" y="1026"/>
              <a:ext cx="1678" cy="302"/>
            </a:xfrm>
            <a:prstGeom prst="rect">
              <a:avLst/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altLang="x-none" sz="1600" b="1" noProof="1">
                  <a:solidFill>
                    <a:schemeClr val="accent5">
                      <a:lumMod val="10000"/>
                    </a:schemeClr>
                  </a:solidFill>
                </a:rPr>
                <a:t>+ print( ) : void</a:t>
              </a:r>
              <a:endParaRPr lang="zh-CN" altLang="en-US" sz="1600" b="1" noProof="1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sp>
        <p:nvSpPr>
          <p:cNvPr id="38920" name="AutoShape 21"/>
          <p:cNvSpPr>
            <a:spLocks noChangeArrowheads="1"/>
          </p:cNvSpPr>
          <p:nvPr/>
        </p:nvSpPr>
        <p:spPr bwMode="auto">
          <a:xfrm>
            <a:off x="1498600" y="2892425"/>
            <a:ext cx="1828800" cy="558800"/>
          </a:xfrm>
          <a:prstGeom prst="wedgeRoundRectCallout">
            <a:avLst>
              <a:gd name="adj1" fmla="val 49907"/>
              <a:gd name="adj2" fmla="val 22292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“+”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:public</a:t>
            </a:r>
            <a:endParaRPr 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“-”:private</a:t>
            </a:r>
            <a:endParaRPr 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8921" name="Rectangle 15"/>
          <p:cNvSpPr/>
          <p:nvPr/>
        </p:nvSpPr>
        <p:spPr>
          <a:xfrm>
            <a:off x="4467473" y="2426271"/>
            <a:ext cx="536575" cy="217487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922" name="AutoShape 21"/>
          <p:cNvSpPr/>
          <p:nvPr/>
        </p:nvSpPr>
        <p:spPr>
          <a:xfrm>
            <a:off x="4486275" y="1768475"/>
            <a:ext cx="739775" cy="330200"/>
          </a:xfrm>
          <a:prstGeom prst="wedgeRoundRectCallout">
            <a:avLst>
              <a:gd name="adj1" fmla="val 10759"/>
              <a:gd name="adj2" fmla="val 5038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类名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8923" name="Rectangle 17"/>
          <p:cNvSpPr/>
          <p:nvPr/>
        </p:nvSpPr>
        <p:spPr>
          <a:xfrm>
            <a:off x="4465639" y="2715890"/>
            <a:ext cx="538410" cy="21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924" name="Rectangle 18"/>
          <p:cNvSpPr/>
          <p:nvPr/>
        </p:nvSpPr>
        <p:spPr>
          <a:xfrm>
            <a:off x="3875088" y="3867894"/>
            <a:ext cx="590550" cy="21431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925" name="Rectangle 19"/>
          <p:cNvSpPr/>
          <p:nvPr/>
        </p:nvSpPr>
        <p:spPr>
          <a:xfrm>
            <a:off x="4699818" y="3868018"/>
            <a:ext cx="376238" cy="21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926" name="AutoShape 21"/>
          <p:cNvSpPr/>
          <p:nvPr/>
        </p:nvSpPr>
        <p:spPr>
          <a:xfrm>
            <a:off x="5749925" y="4179888"/>
            <a:ext cx="1346200" cy="330200"/>
          </a:xfrm>
          <a:prstGeom prst="wedgeRoundRectCallout">
            <a:avLst>
              <a:gd name="adj1" fmla="val -50102"/>
              <a:gd name="adj2" fmla="val -3050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返回值类型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8927" name="AutoShape 21"/>
          <p:cNvSpPr/>
          <p:nvPr/>
        </p:nvSpPr>
        <p:spPr>
          <a:xfrm>
            <a:off x="6019800" y="2625725"/>
            <a:ext cx="720725" cy="330200"/>
          </a:xfrm>
          <a:prstGeom prst="wedgeRoundRectCallout">
            <a:avLst>
              <a:gd name="adj1" fmla="val -49731"/>
              <a:gd name="adj2" fmla="val -2711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类型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8928" name="Rectangle 22"/>
          <p:cNvSpPr/>
          <p:nvPr/>
        </p:nvSpPr>
        <p:spPr>
          <a:xfrm>
            <a:off x="3895725" y="2715889"/>
            <a:ext cx="569913" cy="24003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929" name="AutoShape 21"/>
          <p:cNvSpPr/>
          <p:nvPr/>
        </p:nvSpPr>
        <p:spPr>
          <a:xfrm>
            <a:off x="2505075" y="2427288"/>
            <a:ext cx="941388" cy="330200"/>
          </a:xfrm>
          <a:prstGeom prst="wedgeRoundRectCallout">
            <a:avLst>
              <a:gd name="adj1" fmla="val 49134"/>
              <a:gd name="adj2" fmla="val 4026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属性名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8930" name="AutoShape 21"/>
          <p:cNvSpPr/>
          <p:nvPr/>
        </p:nvSpPr>
        <p:spPr>
          <a:xfrm>
            <a:off x="3608388" y="4286250"/>
            <a:ext cx="1981200" cy="558800"/>
          </a:xfrm>
          <a:prstGeom prst="wedgeRoundRectCallout">
            <a:avLst>
              <a:gd name="adj1" fmla="val -24769"/>
              <a:gd name="adj2" fmla="val -50926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参数：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名字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: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类型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名字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: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类型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8931" name="AutoShape 21"/>
          <p:cNvSpPr/>
          <p:nvPr/>
        </p:nvSpPr>
        <p:spPr>
          <a:xfrm>
            <a:off x="2627313" y="4195763"/>
            <a:ext cx="820737" cy="330200"/>
          </a:xfrm>
          <a:prstGeom prst="wedgeRoundRectCallout">
            <a:avLst>
              <a:gd name="adj1" fmla="val 50296"/>
              <a:gd name="adj2" fmla="val 2012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方法名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1769" name="Rectangle 2"/>
          <p:cNvSpPr>
            <a:spLocks noGrp="1" noChangeArrowheads="1"/>
          </p:cNvSpPr>
          <p:nvPr/>
        </p:nvSpPr>
        <p:spPr bwMode="auto">
          <a:xfrm>
            <a:off x="252413" y="1234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类图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0" name="直接箭头连接符 29"/>
          <p:cNvCxnSpPr>
            <a:stCxn id="38921" idx="0"/>
            <a:endCxn id="38922" idx="2"/>
          </p:cNvCxnSpPr>
          <p:nvPr/>
        </p:nvCxnSpPr>
        <p:spPr>
          <a:xfrm flipV="1">
            <a:off x="4735761" y="2098675"/>
            <a:ext cx="120402" cy="32759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26050" y="2792016"/>
            <a:ext cx="843205" cy="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8928" idx="1"/>
            <a:endCxn id="38929" idx="3"/>
          </p:cNvCxnSpPr>
          <p:nvPr/>
        </p:nvCxnSpPr>
        <p:spPr>
          <a:xfrm flipH="1" flipV="1">
            <a:off x="3446463" y="2592388"/>
            <a:ext cx="449262" cy="243519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8920" idx="3"/>
          </p:cNvCxnSpPr>
          <p:nvPr/>
        </p:nvCxnSpPr>
        <p:spPr>
          <a:xfrm flipH="1" flipV="1">
            <a:off x="3327400" y="3171825"/>
            <a:ext cx="547688" cy="18802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8930" idx="0"/>
          </p:cNvCxnSpPr>
          <p:nvPr/>
        </p:nvCxnSpPr>
        <p:spPr>
          <a:xfrm>
            <a:off x="4581525" y="4117626"/>
            <a:ext cx="17463" cy="168624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446463" y="3803650"/>
            <a:ext cx="428625" cy="39211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8926" idx="4"/>
          </p:cNvCxnSpPr>
          <p:nvPr/>
        </p:nvCxnSpPr>
        <p:spPr>
          <a:xfrm>
            <a:off x="5076056" y="3990975"/>
            <a:ext cx="672496" cy="25330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bldLvl="0" animBg="1"/>
      <p:bldP spid="38921" grpId="0" bldLvl="0" animBg="1"/>
      <p:bldP spid="38922" grpId="0" bldLvl="0" animBg="1"/>
      <p:bldP spid="38923" grpId="0" bldLvl="0" animBg="1"/>
      <p:bldP spid="38924" grpId="0" bldLvl="0" animBg="1"/>
      <p:bldP spid="38925" grpId="0" bldLvl="0" animBg="1"/>
      <p:bldP spid="38926" grpId="0" bldLvl="0" animBg="1"/>
      <p:bldP spid="38927" grpId="0" bldLvl="0" animBg="1"/>
      <p:bldP spid="38928" grpId="0" bldLvl="0" animBg="1"/>
      <p:bldP spid="38929" grpId="0" bldLvl="0" animBg="1"/>
      <p:bldP spid="38930" grpId="0" bldLvl="0" animBg="1"/>
      <p:bldP spid="3893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使用对象的步骤</a:t>
            </a:r>
            <a:endParaRPr lang="zh-CN" altLang="en-US" dirty="0"/>
          </a:p>
          <a:p>
            <a:pPr lvl="1"/>
            <a:r>
              <a:rPr lang="zh-CN" altLang="en-US" dirty="0"/>
              <a:t>创建对象</a:t>
            </a:r>
            <a:endParaRPr lang="zh-CN" altLang="en-US" dirty="0"/>
          </a:p>
          <a:p>
            <a:pPr lvl="2"/>
            <a:r>
              <a:rPr lang="zh-CN" altLang="en-US" dirty="0"/>
              <a:t>类名 对象名 </a:t>
            </a:r>
            <a:r>
              <a:rPr lang="en-US" altLang="zh-CN" dirty="0"/>
              <a:t>= new </a:t>
            </a:r>
            <a:r>
              <a:rPr lang="zh-CN" altLang="en-US" dirty="0"/>
              <a:t> 类名</a:t>
            </a:r>
            <a:r>
              <a:rPr lang="en-US" altLang="zh-CN" dirty="0"/>
              <a:t>();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引用对象成员：使用“</a:t>
            </a:r>
            <a:r>
              <a:rPr lang="en-US" altLang="zh-CN" dirty="0"/>
              <a:t>.”</a:t>
            </a:r>
            <a:r>
              <a:rPr lang="zh-CN" altLang="en-US" dirty="0"/>
              <a:t>进行以下操作</a:t>
            </a:r>
            <a:endParaRPr lang="zh-CN" altLang="en-US" dirty="0"/>
          </a:p>
          <a:p>
            <a:pPr lvl="2"/>
            <a:r>
              <a:rPr lang="zh-CN" altLang="en-US" dirty="0"/>
              <a:t>引用类的属性：对象名</a:t>
            </a:r>
            <a:r>
              <a:rPr lang="en-US" altLang="zh-CN" dirty="0"/>
              <a:t>.</a:t>
            </a:r>
            <a:r>
              <a:rPr lang="zh-CN" altLang="en-US" dirty="0"/>
              <a:t>属性</a:t>
            </a:r>
            <a:endParaRPr lang="zh-CN" altLang="en-US" dirty="0"/>
          </a:p>
          <a:p>
            <a:pPr lvl="2"/>
            <a:r>
              <a:rPr lang="zh-CN" altLang="en-US" dirty="0"/>
              <a:t>引用类的方法：对象名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  <a:r>
              <a:rPr lang="en-US" altLang="zh-CN" dirty="0"/>
              <a:t>()</a:t>
            </a:r>
            <a:endParaRPr lang="en-US" altLang="zh-CN" dirty="0"/>
          </a:p>
          <a:p>
            <a:pPr lvl="4"/>
            <a:endParaRPr lang="zh-CN" altLang="en-US" dirty="0"/>
          </a:p>
        </p:txBody>
      </p:sp>
      <p:sp>
        <p:nvSpPr>
          <p:cNvPr id="33794" name="AutoShape 4"/>
          <p:cNvSpPr>
            <a:spLocks noChangeArrowheads="1"/>
          </p:cNvSpPr>
          <p:nvPr/>
        </p:nvSpPr>
        <p:spPr bwMode="auto">
          <a:xfrm>
            <a:off x="1202357" y="2211710"/>
            <a:ext cx="4449763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School center = new School();</a:t>
            </a:r>
            <a:endParaRPr lang="en-US" b="1" noProof="1"/>
          </a:p>
        </p:txBody>
      </p:sp>
      <p:sp>
        <p:nvSpPr>
          <p:cNvPr id="40965" name="AutoShape 5"/>
          <p:cNvSpPr/>
          <p:nvPr/>
        </p:nvSpPr>
        <p:spPr>
          <a:xfrm>
            <a:off x="1116013" y="3797627"/>
            <a:ext cx="6048275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b="1" noProof="1"/>
              <a:t>center.name = "</a:t>
            </a:r>
            <a:r>
              <a:rPr lang="zh-CN" altLang="en-US" b="1" noProof="1"/>
              <a:t>课工场</a:t>
            </a:r>
            <a:r>
              <a:rPr lang="en-US" altLang="x-none" b="1" noProof="1"/>
              <a:t>";    //</a:t>
            </a:r>
            <a:r>
              <a:rPr lang="zh-CN" altLang="en-US" b="1" noProof="1"/>
              <a:t>给</a:t>
            </a:r>
            <a:r>
              <a:rPr lang="en-US" altLang="x-none" b="1" noProof="1"/>
              <a:t>name</a:t>
            </a:r>
            <a:r>
              <a:rPr lang="zh-CN" altLang="en-US" b="1" noProof="1"/>
              <a:t>属性赋值</a:t>
            </a:r>
            <a:endParaRPr lang="zh-CN" altLang="en-US" b="1" noProof="1"/>
          </a:p>
          <a:p>
            <a:pPr lvl="1"/>
            <a:r>
              <a:rPr lang="en-US" altLang="x-none" b="1" noProof="1"/>
              <a:t>center.showCenter();	  //</a:t>
            </a:r>
            <a:r>
              <a:rPr lang="zh-CN" altLang="en-US" b="1" noProof="1"/>
              <a:t>调用</a:t>
            </a:r>
            <a:r>
              <a:rPr lang="en-US" altLang="x-none" b="1" noProof="1"/>
              <a:t>showCenter()</a:t>
            </a:r>
            <a:r>
              <a:rPr lang="zh-CN" altLang="en-US" b="1" noProof="1"/>
              <a:t>方法</a:t>
            </a:r>
            <a:endParaRPr lang="zh-CN" altLang="en-US" b="1" noProof="1"/>
          </a:p>
        </p:txBody>
      </p:sp>
      <p:sp>
        <p:nvSpPr>
          <p:cNvPr id="33799" name="Rectangle 2"/>
          <p:cNvSpPr>
            <a:spLocks noGrp="1" noChangeArrowheads="1"/>
          </p:cNvSpPr>
          <p:nvPr/>
        </p:nvSpPr>
        <p:spPr bwMode="auto">
          <a:xfrm>
            <a:off x="261370" y="12766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如何创建和使用对象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17432" y="4659982"/>
            <a:ext cx="5714808" cy="371891"/>
            <a:chOff x="1403648" y="3795886"/>
            <a:chExt cx="5714808" cy="371891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033911" y="3829223"/>
              <a:ext cx="287450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2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：创建和使用对象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idx="1"/>
          </p:nvPr>
        </p:nvSpPr>
        <p:spPr>
          <a:xfrm>
            <a:off x="690245" y="1005840"/>
            <a:ext cx="7762875" cy="3394075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编写学员类，输出学员相关信息</a:t>
            </a:r>
            <a:endParaRPr lang="en-US" dirty="0"/>
          </a:p>
          <a:p>
            <a:pPr lvl="1"/>
            <a:r>
              <a:rPr lang="zh-CN" altLang="en-US" dirty="0"/>
              <a:t>编写教员类，输出教员相关信息</a:t>
            </a:r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34818" name="图片 7" descr="图11.9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312020"/>
            <a:ext cx="1462088" cy="1339850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9" descr="图11.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2355726"/>
            <a:ext cx="2073275" cy="1339850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rrowheads="1"/>
          </p:cNvSpPr>
          <p:nvPr/>
        </p:nvSpPr>
        <p:spPr bwMode="auto">
          <a:xfrm>
            <a:off x="323528" y="9264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练习1：创建学员类和教员类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33400" indent="-533400"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1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通过前面案例，请思考：方法是什么？</a:t>
            </a:r>
            <a:endParaRPr lang="en-US" altLang="x-none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933450" lvl="1" indent="-53340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方法是个“黑匣子”，完成某个特定的应用程序功能，并返回结果</a:t>
            </a:r>
            <a:endParaRPr lang="en-US" altLang="x-none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933450" lvl="1" indent="-53340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类的方法定义类的某种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行为（或功能）</a:t>
            </a:r>
            <a:endPara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533400" indent="-533400"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1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请回忆：如何定义一个方法？</a:t>
            </a: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533400" indent="-533400"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533400" indent="-533400"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533400" indent="-533400"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6084" name="AutoShape 15"/>
          <p:cNvSpPr/>
          <p:nvPr/>
        </p:nvSpPr>
        <p:spPr bwMode="auto">
          <a:xfrm>
            <a:off x="1589405" y="3777933"/>
            <a:ext cx="5495925" cy="836551"/>
          </a:xfrm>
          <a:prstGeom prst="roundRect">
            <a:avLst>
              <a:gd name="adj" fmla="val 134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>
                <a:sym typeface="+mn-ea"/>
              </a:rPr>
              <a:t>public   返回值类型  </a:t>
            </a:r>
            <a:r>
              <a:rPr sz="1600">
                <a:solidFill>
                  <a:srgbClr val="FF0000"/>
                </a:solidFill>
                <a:sym typeface="+mn-ea"/>
              </a:rPr>
              <a:t>方法名()</a:t>
            </a:r>
            <a:r>
              <a:rPr sz="1600">
                <a:sym typeface="+mn-ea"/>
              </a:rPr>
              <a:t>  {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           //这里编写方法的主体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}</a:t>
            </a:r>
            <a:endParaRPr sz="1600">
              <a:sym typeface="+mn-ea"/>
            </a:endParaRPr>
          </a:p>
        </p:txBody>
      </p:sp>
      <p:sp>
        <p:nvSpPr>
          <p:cNvPr id="46085" name="AutoShape 5"/>
          <p:cNvSpPr/>
          <p:nvPr/>
        </p:nvSpPr>
        <p:spPr bwMode="auto">
          <a:xfrm>
            <a:off x="1589405" y="2679700"/>
            <a:ext cx="6102350" cy="8299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>
                <a:sym typeface="+mn-ea"/>
              </a:rPr>
              <a:t>public </a:t>
            </a:r>
            <a:r>
              <a:rPr sz="1600">
                <a:solidFill>
                  <a:srgbClr val="FF0000"/>
                </a:solidFill>
                <a:sym typeface="+mn-ea"/>
              </a:rPr>
              <a:t>void show()</a:t>
            </a:r>
            <a:r>
              <a:rPr sz="1600">
                <a:sym typeface="+mn-ea"/>
              </a:rPr>
              <a:t>{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       System.out.println("姓名：" + name + "，密码：" + password);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}</a:t>
            </a:r>
            <a:endParaRPr sz="1600">
              <a:sym typeface="+mn-ea"/>
            </a:endParaRPr>
          </a:p>
        </p:txBody>
      </p:sp>
      <p:sp>
        <p:nvSpPr>
          <p:cNvPr id="46086" name="AutoShape 5"/>
          <p:cNvSpPr/>
          <p:nvPr/>
        </p:nvSpPr>
        <p:spPr>
          <a:xfrm>
            <a:off x="4930140" y="3434715"/>
            <a:ext cx="2162175" cy="558800"/>
          </a:xfrm>
          <a:prstGeom prst="wedgeRoundRectCallout">
            <a:avLst>
              <a:gd name="adj1" fmla="val -71749"/>
              <a:gd name="adj2" fmla="val 3622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）驼峰命名规则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）有意义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3317" name="Rectangle 2"/>
          <p:cNvSpPr>
            <a:spLocks noGrp="1"/>
          </p:cNvSpPr>
          <p:nvPr/>
        </p:nvSpPr>
        <p:spPr>
          <a:xfrm>
            <a:off x="466725" y="12382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类的方法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ldLvl="0" animBg="1"/>
      <p:bldP spid="46085" grpId="0" bldLvl="0" animBg="1"/>
      <p:bldP spid="4608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  <a:endParaRPr lang="zh-CN" altLang="en-US" sz="4000" b="1" kern="1400" spc="30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  <a:endParaRPr lang="zh-CN" altLang="en-US" sz="2800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90000"/>
              </a:lnSpc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1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两种情况</a:t>
            </a: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如果方法具有返回值，方法中必须使用关键字</a:t>
            </a:r>
            <a:r>
              <a:rPr lang="en-US" altLang="x-none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return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返回该值，返回值类型为该值的类型</a:t>
            </a:r>
            <a:endParaRPr lang="en-US" altLang="x-none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返回值只能有一个</a:t>
            </a:r>
            <a:endParaRPr lang="en-US" altLang="x-none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•"/>
            </a:pP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4BACC6"/>
              </a:buClr>
              <a:buFont typeface="Wingdings" panose="05000000000000000000" charset="0"/>
              <a:buNone/>
            </a:pPr>
            <a:endParaRPr lang="en-US" altLang="x-none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4BACC6"/>
              </a:buClr>
              <a:buFont typeface="Wingdings" panose="05000000000000000000" charset="0"/>
              <a:buNone/>
            </a:pPr>
            <a:endParaRPr lang="en-US" altLang="x-none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en-US" altLang="x-none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如果方法没有返回值，返回值类型为</a:t>
            </a:r>
            <a:r>
              <a:rPr lang="en-US" altLang="x-none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void</a:t>
            </a:r>
            <a:endParaRPr lang="en-US" altLang="x-none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en-US" altLang="x-none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4BACC6"/>
              </a:buClr>
              <a:buFont typeface="Wingdings" panose="05000000000000000000" charset="0"/>
              <a:buNone/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7108" name="AutoShape 4"/>
          <p:cNvSpPr/>
          <p:nvPr/>
        </p:nvSpPr>
        <p:spPr bwMode="auto">
          <a:xfrm>
            <a:off x="1116013" y="2427288"/>
            <a:ext cx="4767263" cy="1568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sz="1600">
                <a:sym typeface="+mn-ea"/>
              </a:rPr>
              <a:t>public class Student{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         String name = "张三";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         public String  getName(){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                  return name;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          }</a:t>
            </a:r>
            <a:endParaRPr sz="1600">
              <a:sym typeface="+mn-ea"/>
            </a:endParaRPr>
          </a:p>
          <a:p>
            <a:pPr lvl="0" algn="l"/>
            <a:r>
              <a:rPr sz="1600">
                <a:sym typeface="+mn-ea"/>
              </a:rPr>
              <a:t>  }</a:t>
            </a:r>
            <a:endParaRPr sz="1600">
              <a:sym typeface="+mn-ea"/>
            </a:endParaRPr>
          </a:p>
        </p:txBody>
      </p:sp>
      <p:sp>
        <p:nvSpPr>
          <p:cNvPr id="47109" name="AutoShape 12"/>
          <p:cNvSpPr/>
          <p:nvPr/>
        </p:nvSpPr>
        <p:spPr>
          <a:xfrm>
            <a:off x="3132138" y="3363913"/>
            <a:ext cx="2411413" cy="30008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作用： 跳出方法、返回结果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4340" name="Rectangle 2"/>
          <p:cNvSpPr>
            <a:spLocks noGrp="1"/>
          </p:cNvSpPr>
          <p:nvPr/>
        </p:nvSpPr>
        <p:spPr>
          <a:xfrm>
            <a:off x="466725" y="12382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方法的返回值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685800" lvl="2" indent="-342900" defTabSz="914400">
              <a:lnSpc>
                <a:spcPct val="90000"/>
              </a:lnSpc>
              <a:buClr>
                <a:srgbClr val="4BACC6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100" kern="1200" dirty="0">
                <a:cs typeface="+mn-cs"/>
                <a:sym typeface="Calibri" panose="020F0502020204030204" pitchFamily="34" charset="0"/>
              </a:rPr>
              <a:t>方法之间允许相互调用，不需要知道方法的具体实现，实现重用，提高效率</a:t>
            </a:r>
            <a:r>
              <a:rPr lang="zh-CN" altLang="en-US" sz="21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   </a:t>
            </a:r>
            <a:endParaRPr lang="zh-CN" altLang="en-US" sz="21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  <p:graphicFrame>
        <p:nvGraphicFramePr>
          <p:cNvPr id="49156" name="表格 49155"/>
          <p:cNvGraphicFramePr/>
          <p:nvPr/>
        </p:nvGraphicFramePr>
        <p:xfrm>
          <a:off x="1571625" y="1660525"/>
          <a:ext cx="6000750" cy="2313940"/>
        </p:xfrm>
        <a:graphic>
          <a:graphicData uri="http://schemas.openxmlformats.org/drawingml/2006/table">
            <a:tbl>
              <a:tblPr/>
              <a:tblGrid>
                <a:gridCol w="3163570"/>
                <a:gridCol w="283718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情况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举例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</a:tr>
              <a:tr h="84836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Student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a( )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调用</a:t>
                      </a: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Student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b( )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，直接调用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public void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a( ) {</a:t>
                      </a:r>
                      <a:endParaRPr lang="en-US" altLang="x-none" sz="15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b( );    //</a:t>
                      </a: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b( )</a:t>
                      </a:r>
                      <a:endParaRPr lang="en-US" altLang="x-none" sz="15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} </a:t>
                      </a:r>
                      <a:endParaRPr lang="en-US" altLang="x-none" sz="15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</a:tr>
              <a:tr h="112268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Student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a( )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调用</a:t>
                      </a: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Teacher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b( )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，先创建类对象，然后使用“</a:t>
                      </a: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.”</a:t>
                      </a: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调用</a:t>
                      </a:r>
                      <a:endParaRPr lang="zh-CN" altLang="en-US" sz="150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public void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a( ) {</a:t>
                      </a:r>
                      <a:endParaRPr lang="en-US" altLang="x-none" sz="15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Teacher t = </a:t>
                      </a:r>
                      <a:r>
                        <a:rPr lang="en-US" altLang="x-none" sz="15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new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Teacher( );</a:t>
                      </a:r>
                      <a:endParaRPr lang="en-US" altLang="x-none" sz="15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t.b( ); //</a:t>
                      </a: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Teacher</a:t>
                      </a: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类的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b()</a:t>
                      </a:r>
                      <a:endParaRPr lang="en-US" altLang="x-none" sz="15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} </a:t>
                      </a:r>
                      <a:endParaRPr lang="en-US" altLang="x-none" sz="15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0" name="AutoShape 12"/>
          <p:cNvSpPr/>
          <p:nvPr/>
        </p:nvSpPr>
        <p:spPr>
          <a:xfrm>
            <a:off x="1946275" y="4286250"/>
            <a:ext cx="4929188" cy="33855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观察之前编写过的方法，都是无参方法</a:t>
            </a:r>
            <a:endParaRPr lang="zh-CN" altLang="en-US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6401" name="Rectangle 2"/>
          <p:cNvSpPr>
            <a:spLocks noGrp="1"/>
          </p:cNvSpPr>
          <p:nvPr/>
        </p:nvSpPr>
        <p:spPr>
          <a:xfrm>
            <a:off x="466725" y="12382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方法调用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1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</a:t>
            </a: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7410" name="Rectangle 15"/>
          <p:cNvSpPr/>
          <p:nvPr/>
        </p:nvSpPr>
        <p:spPr>
          <a:xfrm>
            <a:off x="539750" y="989013"/>
            <a:ext cx="7527925" cy="3935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hangingPunct="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一个景区根据游人的年龄收取不同价格的门票。请编写游人类，根据年龄段决定能够购买的门票价格并输出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411" name="图片 16" descr="图11.1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313" y="1851025"/>
            <a:ext cx="2876550" cy="2357438"/>
          </a:xfrm>
          <a:prstGeom prst="rect">
            <a:avLst/>
          </a:prstGeom>
          <a:noFill/>
          <a:ln w="9525">
            <a:noFill/>
          </a:ln>
          <a:effectLst>
            <a:outerShdw dist="139700" dir="2699999" algn="ctr" rotWithShape="0">
              <a:srgbClr val="333333">
                <a:alpha val="59998"/>
              </a:srgbClr>
            </a:outerShdw>
          </a:effectLst>
        </p:spPr>
      </p:pic>
      <p:sp>
        <p:nvSpPr>
          <p:cNvPr id="17412" name="Rectangle 2"/>
          <p:cNvSpPr>
            <a:spLocks noGrp="1"/>
          </p:cNvSpPr>
          <p:nvPr/>
        </p:nvSpPr>
        <p:spPr>
          <a:xfrm>
            <a:off x="457200" y="1555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zh-CN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方法调用应用</a:t>
            </a:r>
            <a:endParaRPr lang="zh-CN" altLang="zh-CN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24736" y="4515964"/>
            <a:ext cx="4031440" cy="338554"/>
            <a:chOff x="1403648" y="3773442"/>
            <a:chExt cx="5842480" cy="37270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4"/>
            <p:cNvSpPr txBox="1"/>
            <p:nvPr/>
          </p:nvSpPr>
          <p:spPr bwMode="auto">
            <a:xfrm>
              <a:off x="2183042" y="3773442"/>
              <a:ext cx="3715132" cy="37270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输出门票价格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1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需求说明</a:t>
            </a:r>
            <a:endParaRPr lang="en-US" altLang="x-none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模拟实现用户密码管理：输入旧的用户名和密码，如果正确，方有权限更新；从键盘获取新的密码，进行更新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•"/>
            </a:pPr>
            <a:endParaRPr lang="en-US" altLang="x-none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indent="-285750" defTabSz="914400">
              <a:buClr>
                <a:srgbClr val="4BACC6"/>
              </a:buClr>
              <a:buSzPct val="100000"/>
              <a:buFont typeface="Wingdings" panose="05000000000000000000" pitchFamily="2" charset="2"/>
              <a:buChar char="•"/>
            </a:pP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14400"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588" y="2249488"/>
            <a:ext cx="2279650" cy="153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3" y="2249488"/>
            <a:ext cx="2343150" cy="154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Rectangle 2"/>
          <p:cNvSpPr>
            <a:spLocks noGrp="1"/>
          </p:cNvSpPr>
          <p:nvPr/>
        </p:nvSpPr>
        <p:spPr>
          <a:xfrm>
            <a:off x="457200" y="1555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marL="914400" indent="-914400" algn="l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练习2：用户密码管理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noProof="1"/>
              <a:t>类和对象有何关系？</a:t>
            </a:r>
            <a:endParaRPr lang="en-US" altLang="zh-CN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noProof="1"/>
              <a:t>如何定义类和创建对象？</a:t>
            </a:r>
            <a:endParaRPr lang="en-US" altLang="zh-CN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noProof="1"/>
              <a:t>如何定义类的方法以及调用方法？</a:t>
            </a:r>
            <a:endParaRPr lang="en-US" altLang="zh-CN" noProof="1"/>
          </a:p>
          <a:p>
            <a:pPr>
              <a:buFont typeface="Wingdings" panose="05000000000000000000" pitchFamily="2" charset="2"/>
              <a:buChar char="u"/>
            </a:pPr>
            <a:endParaRPr lang="zh-CN" altLang="en-US" noProof="1"/>
          </a:p>
          <a:p>
            <a:endParaRPr lang="zh-CN" altLang="en-US" noProof="1"/>
          </a:p>
        </p:txBody>
      </p:sp>
      <p:sp>
        <p:nvSpPr>
          <p:cNvPr id="35842" name="Rectangle 2"/>
          <p:cNvSpPr>
            <a:spLocks noGrp="1" noChangeArrowheads="1"/>
          </p:cNvSpPr>
          <p:nvPr/>
        </p:nvSpPr>
        <p:spPr bwMode="auto">
          <a:xfrm>
            <a:off x="331064" y="39584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总结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  <a:endParaRPr lang="zh-CN" altLang="zh-CN" sz="4000" b="1" kern="1400" spc="30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  <a:endParaRPr lang="zh-CN" altLang="en-US" sz="2800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  <a:endParaRPr lang="zh-CN" altLang="en-US" sz="2000" b="1" dirty="0">
              <a:solidFill>
                <a:srgbClr val="A0C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2000" b="1" dirty="0">
              <a:solidFill>
                <a:srgbClr val="A0C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5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学完这部分内容后，你能够：</a:t>
            </a:r>
            <a:endParaRPr lang="zh-CN" altLang="en-US" dirty="0"/>
          </a:p>
          <a:p>
            <a:pPr lvl="1"/>
            <a:r>
              <a:rPr lang="zh-CN" altLang="en-US" dirty="0"/>
              <a:t>会创建类和对象</a:t>
            </a:r>
            <a:endParaRPr lang="zh-CN" altLang="en-US" dirty="0"/>
          </a:p>
          <a:p>
            <a:pPr lvl="1"/>
            <a:r>
              <a:rPr lang="zh-CN" altLang="en-US" dirty="0"/>
              <a:t>掌握面向对象的三大特性：封装、继承、多态</a:t>
            </a:r>
            <a:endParaRPr lang="en-US" dirty="0"/>
          </a:p>
          <a:p>
            <a:pPr lvl="1"/>
            <a:r>
              <a:rPr lang="zh-CN" altLang="en-US" dirty="0"/>
              <a:t>掌握抽象类和接口的使用</a:t>
            </a:r>
            <a:endParaRPr lang="en-US" dirty="0"/>
          </a:p>
          <a:p>
            <a:pPr lvl="1"/>
            <a:r>
              <a:rPr lang="zh-CN" altLang="en-US" dirty="0"/>
              <a:t>掌握程序中的异常处理</a:t>
            </a:r>
            <a:endParaRPr lang="en-US" dirty="0"/>
          </a:p>
          <a:p>
            <a:pPr lvl="1"/>
            <a:r>
              <a:rPr lang="zh-CN" altLang="en-US" dirty="0"/>
              <a:t>会使用面向对象思想进行编程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/>
        </p:nvSpPr>
        <p:spPr bwMode="auto">
          <a:xfrm>
            <a:off x="323528" y="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整体介绍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  <a:endParaRPr lang="en-US" dirty="0"/>
          </a:p>
          <a:p>
            <a:pPr lvl="1"/>
            <a:r>
              <a:rPr lang="zh-CN" altLang="en-US" dirty="0"/>
              <a:t>掌握类和创建对象的关系</a:t>
            </a:r>
            <a:endParaRPr lang="zh-CN" altLang="en-US" dirty="0"/>
          </a:p>
          <a:p>
            <a:pPr lvl="1"/>
            <a:r>
              <a:rPr lang="zh-CN" altLang="en-US" dirty="0"/>
              <a:t>定义类</a:t>
            </a:r>
            <a:endParaRPr lang="zh-CN" altLang="en-US" dirty="0"/>
          </a:p>
          <a:p>
            <a:pPr lvl="1"/>
            <a:r>
              <a:rPr lang="zh-CN" altLang="en-US" dirty="0"/>
              <a:t>定义对象</a:t>
            </a:r>
            <a:endParaRPr lang="en-US" altLang="zh-CN" dirty="0"/>
          </a:p>
          <a:p>
            <a:pPr lvl="1"/>
            <a:r>
              <a:rPr lang="zh-CN" altLang="en-US" dirty="0"/>
              <a:t>定义和调用方法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3314" name="Rectangle 2"/>
          <p:cNvSpPr>
            <a:spLocks noGrp="1" noChangeArrowheads="1"/>
          </p:cNvSpPr>
          <p:nvPr/>
        </p:nvSpPr>
        <p:spPr bwMode="auto">
          <a:xfrm>
            <a:off x="323528" y="267494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本课目标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8" name="Picture 3" descr="C:\Users\Lenovo\Desktop\修改版\重点.png重点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53241" y="137813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Lenovo\Desktop\修改版\重点.png重点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53241" y="213970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3" descr="C:\Users\Lenovo\Desktop\修改版\重点.png重点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53241" y="17796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结构化开发</a:t>
            </a:r>
            <a:endParaRPr lang="en-US" dirty="0"/>
          </a:p>
          <a:p>
            <a:pPr lvl="1"/>
            <a:r>
              <a:rPr lang="zh-CN" altLang="en-US" dirty="0"/>
              <a:t>面向功能划分软件结构</a:t>
            </a:r>
            <a:endParaRPr lang="en-US" dirty="0"/>
          </a:p>
          <a:p>
            <a:pPr lvl="1"/>
            <a:r>
              <a:rPr lang="zh-CN" altLang="en-US" dirty="0"/>
              <a:t>自顶而下</a:t>
            </a:r>
            <a:endParaRPr lang="en-US" dirty="0"/>
          </a:p>
          <a:p>
            <a:pPr lvl="1"/>
            <a:r>
              <a:rPr lang="zh-CN" altLang="en-US" dirty="0"/>
              <a:t>最小的子系统是方法</a:t>
            </a:r>
            <a:endParaRPr lang="en-US" dirty="0"/>
          </a:p>
          <a:p>
            <a:pPr lvl="1"/>
            <a:r>
              <a:rPr lang="zh-CN" altLang="en-US" dirty="0"/>
              <a:t>制约了软件的可维护性和可扩展性</a:t>
            </a:r>
            <a:endParaRPr lang="en-US" dirty="0"/>
          </a:p>
          <a:p>
            <a:r>
              <a:rPr lang="zh-CN" altLang="en-US" dirty="0"/>
              <a:t>面向对象开发</a:t>
            </a:r>
            <a:endParaRPr lang="en-US" dirty="0"/>
          </a:p>
          <a:p>
            <a:pPr lvl="1"/>
            <a:r>
              <a:rPr lang="zh-CN" altLang="en-US" dirty="0"/>
              <a:t>把软件系统看成各种对象的集合</a:t>
            </a:r>
            <a:endParaRPr lang="en-US" dirty="0"/>
          </a:p>
          <a:p>
            <a:pPr lvl="1"/>
            <a:r>
              <a:rPr lang="zh-CN" altLang="en-US" dirty="0"/>
              <a:t>系统结构较稳定</a:t>
            </a:r>
            <a:endParaRPr lang="en-US" dirty="0"/>
          </a:p>
          <a:p>
            <a:pPr lvl="1"/>
            <a:r>
              <a:rPr lang="zh-CN" altLang="en-US" dirty="0"/>
              <a:t>子系统相对独立</a:t>
            </a:r>
            <a:endParaRPr lang="en-US" dirty="0"/>
          </a:p>
          <a:p>
            <a:pPr lvl="1"/>
            <a:r>
              <a:rPr lang="zh-CN" altLang="en-US" dirty="0"/>
              <a:t>软件可重用性、可维护性和可扩展性强</a:t>
            </a:r>
            <a:endParaRPr lang="zh-CN" altLang="en-US" dirty="0"/>
          </a:p>
        </p:txBody>
      </p:sp>
      <p:sp>
        <p:nvSpPr>
          <p:cNvPr id="22532" name="AutoShape 3"/>
          <p:cNvSpPr>
            <a:spLocks noChangeArrowheads="1"/>
          </p:cNvSpPr>
          <p:nvPr/>
        </p:nvSpPr>
        <p:spPr bwMode="auto">
          <a:xfrm>
            <a:off x="3749924" y="3147814"/>
            <a:ext cx="5214564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面向对象程序设计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(Object Oriented Programming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OOP)</a:t>
            </a:r>
            <a:endParaRPr lang="en-US" altLang="zh-CN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/>
        </p:nvSpPr>
        <p:spPr bwMode="auto">
          <a:xfrm>
            <a:off x="395536" y="195486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开发方法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eart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762125"/>
            <a:ext cx="167481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4"/>
          <p:cNvSpPr>
            <a:spLocks noGrp="1" noChangeArrowheads="1"/>
          </p:cNvSpPr>
          <p:nvPr>
            <p:ph idx="1"/>
          </p:nvPr>
        </p:nvSpPr>
        <p:spPr>
          <a:xfrm>
            <a:off x="785018" y="990569"/>
            <a:ext cx="7762875" cy="3394075"/>
          </a:xfrm>
        </p:spPr>
        <p:txBody>
          <a:bodyPr/>
          <a:lstStyle/>
          <a:p>
            <a:r>
              <a:rPr lang="zh-CN" altLang="en-US" dirty="0"/>
              <a:t>世界是由什么组成的？ </a:t>
            </a:r>
            <a:endParaRPr lang="zh-CN" altLang="en-US" dirty="0"/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1547813" y="1436688"/>
            <a:ext cx="6237287" cy="2970212"/>
            <a:chOff x="0" y="0"/>
            <a:chExt cx="5239" cy="2494"/>
          </a:xfrm>
        </p:grpSpPr>
        <p:pic>
          <p:nvPicPr>
            <p:cNvPr id="17412" name="Picture 6" descr="objectspi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39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13" name="Group 7"/>
            <p:cNvGrpSpPr/>
            <p:nvPr/>
          </p:nvGrpSpPr>
          <p:grpSpPr bwMode="auto">
            <a:xfrm>
              <a:off x="227" y="60"/>
              <a:ext cx="4968" cy="1673"/>
              <a:chOff x="0" y="0"/>
              <a:chExt cx="4968" cy="1673"/>
            </a:xfrm>
          </p:grpSpPr>
          <p:sp>
            <p:nvSpPr>
              <p:cNvPr id="17414" name="Rectangle 8"/>
              <p:cNvSpPr>
                <a:spLocks noChangeArrowheads="1"/>
              </p:cNvSpPr>
              <p:nvPr/>
            </p:nvSpPr>
            <p:spPr bwMode="auto">
              <a:xfrm>
                <a:off x="0" y="83"/>
                <a:ext cx="1188" cy="225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sz="1300" b="1" noProof="1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           名胜             </a:t>
                </a:r>
                <a:endParaRPr lang="zh-CN" altLang="en-US" sz="1300" b="1" noProof="1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585" name="Rectangle 9"/>
              <p:cNvSpPr/>
              <p:nvPr/>
            </p:nvSpPr>
            <p:spPr>
              <a:xfrm>
                <a:off x="3175" y="303"/>
                <a:ext cx="728" cy="181"/>
              </a:xfrm>
              <a:prstGeom prst="rect">
                <a:avLst/>
              </a:prstGeom>
              <a:solidFill>
                <a:srgbClr val="FF00FF"/>
              </a:solidFill>
              <a:ln w="9525">
                <a:noFill/>
                <a:miter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CN" altLang="en-US" sz="1350" b="1" noProof="1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ea"/>
                  </a:rPr>
                  <a:t>       人</a:t>
                </a:r>
                <a:endParaRPr lang="zh-CN" altLang="en-US" sz="1350" b="1" noProof="1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416" name="Rectangle 10"/>
              <p:cNvSpPr>
                <a:spLocks noChangeArrowheads="1"/>
              </p:cNvSpPr>
              <p:nvPr/>
            </p:nvSpPr>
            <p:spPr bwMode="auto">
              <a:xfrm>
                <a:off x="45" y="1482"/>
                <a:ext cx="1133" cy="191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sz="1300" b="1" noProof="1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         物品             </a:t>
                </a:r>
                <a:endParaRPr lang="zh-CN" altLang="en-US" sz="1300" b="1" noProof="1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417" name="Rectangle 11"/>
              <p:cNvSpPr>
                <a:spLocks noChangeArrowheads="1"/>
              </p:cNvSpPr>
              <p:nvPr/>
            </p:nvSpPr>
            <p:spPr bwMode="auto">
              <a:xfrm>
                <a:off x="3199" y="0"/>
                <a:ext cx="1769" cy="26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sz="1300" b="1" noProof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动物 ，植物</a:t>
                </a:r>
                <a:r>
                  <a:rPr lang="zh-CN" sz="1300" b="1" noProof="1">
                    <a:solidFill>
                      <a:schemeClr val="bg1"/>
                    </a:solidFill>
                    <a:ea typeface="黑体" panose="02010609060101010101" pitchFamily="49" charset="-122"/>
                  </a:rPr>
                  <a:t>……</a:t>
                </a:r>
                <a:r>
                  <a:rPr lang="zh-CN" sz="1300" b="1" noProof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CN" sz="1300" b="1" noProof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 </a:t>
                </a:r>
                <a:endParaRPr lang="zh-CN" sz="1300" b="1" noProof="1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7418" name="Group 12"/>
            <p:cNvGrpSpPr>
              <a:grpSpLocks noChangeAspect="1"/>
            </p:cNvGrpSpPr>
            <p:nvPr/>
          </p:nvGrpSpPr>
          <p:grpSpPr bwMode="auto">
            <a:xfrm>
              <a:off x="136" y="161"/>
              <a:ext cx="4854" cy="1245"/>
              <a:chOff x="0" y="0"/>
              <a:chExt cx="4854" cy="1245"/>
            </a:xfrm>
          </p:grpSpPr>
          <p:pic>
            <p:nvPicPr>
              <p:cNvPr id="17419" name="Picture 13" descr="big be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" y="0"/>
                <a:ext cx="780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0" name="Picture 14" descr="great w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6"/>
                <a:ext cx="1384" cy="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1" name="Picture 15" descr="templ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6" y="90"/>
                <a:ext cx="862" cy="1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2" name="Picture 16" descr="贝克汉姆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6" y="383"/>
                <a:ext cx="726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3" name="Picture 17" descr="xiaotian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2" y="201"/>
                <a:ext cx="862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4594" name="AutoShape 18"/>
          <p:cNvSpPr/>
          <p:nvPr/>
        </p:nvSpPr>
        <p:spPr>
          <a:xfrm>
            <a:off x="2696584" y="4462463"/>
            <a:ext cx="3760787" cy="507831"/>
          </a:xfrm>
          <a:prstGeom prst="roundRect">
            <a:avLst>
              <a:gd name="adj" fmla="val 148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分类是人们认识世界的一个很自然的过程，在日常生活中会不自觉地进行分类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7425" name="Rectangle 2"/>
          <p:cNvSpPr>
            <a:spLocks noGrp="1" noChangeArrowheads="1"/>
          </p:cNvSpPr>
          <p:nvPr/>
        </p:nvSpPr>
        <p:spPr bwMode="auto">
          <a:xfrm>
            <a:off x="322476" y="31117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万物皆对象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915816" y="1955444"/>
          <a:ext cx="1698570" cy="184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1" imgW="1389380" imgH="1604645" progId="">
                  <p:embed/>
                </p:oleObj>
              </mc:Choice>
              <mc:Fallback>
                <p:oleObj name="" r:id="rId1" imgW="1389380" imgH="1604645" progId="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55444"/>
                        <a:ext cx="1698570" cy="184044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804248" y="1810084"/>
          <a:ext cx="186055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3" imgW="1389380" imgH="1577975" progId="">
                  <p:embed/>
                </p:oleObj>
              </mc:Choice>
              <mc:Fallback>
                <p:oleObj name="" r:id="rId3" imgW="1389380" imgH="1577975" progId="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810084"/>
                        <a:ext cx="1860550" cy="21066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1187624" y="1303640"/>
            <a:ext cx="950912" cy="332006"/>
          </a:xfrm>
          <a:prstGeom prst="wedgeRoundRectCallout">
            <a:avLst>
              <a:gd name="adj1" fmla="val 398"/>
              <a:gd name="adj2" fmla="val 47523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张浩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040610" y="1285875"/>
            <a:ext cx="971550" cy="332006"/>
          </a:xfrm>
          <a:prstGeom prst="wedgeRoundRectCallout">
            <a:avLst>
              <a:gd name="adj1" fmla="val -1218"/>
              <a:gd name="adj2" fmla="val 5172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李明</a:t>
            </a:r>
            <a:endParaRPr lang="zh-CN" altLang="en-US" sz="135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5607" name="AutoShape 5"/>
          <p:cNvSpPr>
            <a:spLocks noChangeArrowheads="1"/>
          </p:cNvSpPr>
          <p:nvPr/>
        </p:nvSpPr>
        <p:spPr bwMode="auto">
          <a:xfrm>
            <a:off x="4927064" y="1924050"/>
            <a:ext cx="1352550" cy="1969770"/>
          </a:xfrm>
          <a:prstGeom prst="roundRect">
            <a:avLst>
              <a:gd name="adj" fmla="val 1444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收银员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员工号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—10001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姓名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李明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部门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财务部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操作：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收款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打印账单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1043608" y="1923678"/>
            <a:ext cx="1271588" cy="1762021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顾客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姓名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张浩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年龄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—20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体重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—60kg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操作：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购买商品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21" y="479079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0099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身边的对象</a:t>
            </a:r>
            <a:endParaRPr lang="zh-CN" altLang="en-US" sz="2400" b="1" dirty="0">
              <a:solidFill>
                <a:srgbClr val="0099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ldLvl="0" animBg="1"/>
      <p:bldP spid="2560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10"/>
          <p:cNvSpPr/>
          <p:nvPr/>
        </p:nvSpPr>
        <p:spPr>
          <a:xfrm>
            <a:off x="5326856" y="3608388"/>
            <a:ext cx="1081087" cy="79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7651" name="Line 9"/>
          <p:cNvSpPr/>
          <p:nvPr/>
        </p:nvSpPr>
        <p:spPr>
          <a:xfrm>
            <a:off x="5156734" y="2872580"/>
            <a:ext cx="1136650" cy="6397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r>
              <a:rPr lang="en-US" altLang="zh-CN" dirty="0"/>
              <a:t>——</a:t>
            </a:r>
            <a:r>
              <a:rPr lang="zh-CN" altLang="en-US" dirty="0"/>
              <a:t>对象具有的各种特征</a:t>
            </a:r>
            <a:endParaRPr lang="zh-CN" altLang="en-US" dirty="0"/>
          </a:p>
          <a:p>
            <a:r>
              <a:rPr lang="zh-CN" altLang="en-US" dirty="0"/>
              <a:t>每个对象的每个属性都拥有特定值</a:t>
            </a:r>
            <a:endParaRPr lang="zh-CN" altLang="en-US" dirty="0"/>
          </a:p>
          <a:p>
            <a:pPr lvl="1"/>
            <a:r>
              <a:rPr lang="zh-CN" altLang="en-US" dirty="0"/>
              <a:t>例如：张浩和李明的年龄、姓名不一样</a:t>
            </a:r>
            <a:endParaRPr lang="zh-CN" altLang="en-US" dirty="0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4073525" y="3330734"/>
            <a:ext cx="1375698" cy="372904"/>
          </a:xfrm>
          <a:prstGeom prst="roundRect">
            <a:avLst>
              <a:gd name="adj" fmla="val 240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岁  </a:t>
            </a:r>
            <a:endParaRPr lang="zh-CN" altLang="en-US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4073525" y="2737406"/>
            <a:ext cx="1372492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张浩  </a:t>
            </a:r>
            <a:endParaRPr lang="zh-CN" altLang="en-US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6" name="Line 6"/>
          <p:cNvSpPr/>
          <p:nvPr/>
        </p:nvSpPr>
        <p:spPr>
          <a:xfrm flipV="1">
            <a:off x="3221038" y="3003550"/>
            <a:ext cx="863600" cy="377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7657" name="Line 7"/>
          <p:cNvSpPr/>
          <p:nvPr/>
        </p:nvSpPr>
        <p:spPr>
          <a:xfrm>
            <a:off x="3221038" y="3598863"/>
            <a:ext cx="8651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7658" name="Line 8"/>
          <p:cNvSpPr/>
          <p:nvPr/>
        </p:nvSpPr>
        <p:spPr>
          <a:xfrm>
            <a:off x="3221038" y="3813175"/>
            <a:ext cx="973137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7659" name="Line 11"/>
          <p:cNvSpPr/>
          <p:nvPr/>
        </p:nvSpPr>
        <p:spPr>
          <a:xfrm flipV="1">
            <a:off x="5273674" y="3760788"/>
            <a:ext cx="1187450" cy="4857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7660" name="Oval 12"/>
          <p:cNvSpPr/>
          <p:nvPr/>
        </p:nvSpPr>
        <p:spPr>
          <a:xfrm>
            <a:off x="6300192" y="3333902"/>
            <a:ext cx="1293812" cy="476071"/>
          </a:xfrm>
          <a:prstGeom prst="ellipse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属性 </a:t>
            </a:r>
            <a:endParaRPr lang="zh-CN" altLang="en-US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7661" name="AutoShape 13"/>
          <p:cNvSpPr/>
          <p:nvPr/>
        </p:nvSpPr>
        <p:spPr>
          <a:xfrm>
            <a:off x="4073525" y="3980418"/>
            <a:ext cx="1305165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x-none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60kg </a:t>
            </a:r>
            <a:endParaRPr lang="zh-CN" altLang="en-US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62" name="AutoShape 15"/>
          <p:cNvSpPr/>
          <p:nvPr/>
        </p:nvSpPr>
        <p:spPr>
          <a:xfrm>
            <a:off x="1655763" y="3275013"/>
            <a:ext cx="1566862" cy="345103"/>
          </a:xfrm>
          <a:prstGeom prst="roundRect">
            <a:avLst>
              <a:gd name="adj" fmla="val 334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顾客张浩 </a:t>
            </a:r>
            <a:endParaRPr lang="zh-CN" altLang="en-US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"/>
          <p:cNvSpPr>
            <a:spLocks noGrp="1" noChangeArrowheads="1"/>
          </p:cNvSpPr>
          <p:nvPr/>
        </p:nvSpPr>
        <p:spPr bwMode="auto">
          <a:xfrm>
            <a:off x="340519" y="1234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对象的特征</a:t>
            </a:r>
            <a:r>
              <a:rPr lang="en-US" altLang="zh-CN" sz="2400" b="1" dirty="0">
                <a:solidFill>
                  <a:srgbClr val="0099D8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--</a:t>
            </a:r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属性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——</a:t>
            </a:r>
            <a:r>
              <a:rPr lang="zh-CN" altLang="en-US" dirty="0"/>
              <a:t>对象执行的操作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对象：用来描述客观事物的一个实体，由一组属性和方法构成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9700" name="AutoShape 4"/>
          <p:cNvSpPr/>
          <p:nvPr/>
        </p:nvSpPr>
        <p:spPr>
          <a:xfrm>
            <a:off x="4294188" y="2253615"/>
            <a:ext cx="1707866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打印账单 </a:t>
            </a:r>
            <a:endParaRPr lang="zh-CN" altLang="en-US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1" name="Line 6"/>
          <p:cNvSpPr/>
          <p:nvPr/>
        </p:nvSpPr>
        <p:spPr>
          <a:xfrm flipV="1">
            <a:off x="3397250" y="1935163"/>
            <a:ext cx="863600" cy="377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9702" name="Line 7"/>
          <p:cNvSpPr/>
          <p:nvPr/>
        </p:nvSpPr>
        <p:spPr>
          <a:xfrm>
            <a:off x="3397250" y="2530475"/>
            <a:ext cx="86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9703" name="Line 8"/>
          <p:cNvSpPr/>
          <p:nvPr/>
        </p:nvSpPr>
        <p:spPr>
          <a:xfrm>
            <a:off x="3397250" y="2744788"/>
            <a:ext cx="973138" cy="4333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9704" name="Line 9"/>
          <p:cNvSpPr/>
          <p:nvPr/>
        </p:nvSpPr>
        <p:spPr>
          <a:xfrm>
            <a:off x="5876859" y="1856477"/>
            <a:ext cx="936625" cy="6016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9705" name="Line 10"/>
          <p:cNvSpPr/>
          <p:nvPr/>
        </p:nvSpPr>
        <p:spPr>
          <a:xfrm>
            <a:off x="6090285" y="2530475"/>
            <a:ext cx="655320" cy="63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9706" name="Line 11"/>
          <p:cNvSpPr/>
          <p:nvPr/>
        </p:nvSpPr>
        <p:spPr>
          <a:xfrm flipV="1">
            <a:off x="5583237" y="2680985"/>
            <a:ext cx="1241425" cy="4841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9707" name="Oval 12"/>
          <p:cNvSpPr/>
          <p:nvPr/>
        </p:nvSpPr>
        <p:spPr>
          <a:xfrm>
            <a:off x="6754174" y="2264100"/>
            <a:ext cx="1187450" cy="519351"/>
          </a:xfrm>
          <a:prstGeom prst="ellipse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2538" name="AutoShape 13"/>
          <p:cNvSpPr>
            <a:spLocks noChangeArrowheads="1"/>
          </p:cNvSpPr>
          <p:nvPr/>
        </p:nvSpPr>
        <p:spPr bwMode="auto">
          <a:xfrm>
            <a:off x="4356100" y="2901315"/>
            <a:ext cx="1560805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刷卡    </a:t>
            </a:r>
            <a:endParaRPr lang="zh-CN" altLang="en-US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9" name="AutoShape 15"/>
          <p:cNvSpPr/>
          <p:nvPr/>
        </p:nvSpPr>
        <p:spPr>
          <a:xfrm>
            <a:off x="1830388" y="2206625"/>
            <a:ext cx="1606550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收银员李明</a:t>
            </a:r>
            <a:endParaRPr lang="zh-CN" altLang="en-US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2540" name="AutoShape 5"/>
          <p:cNvSpPr>
            <a:spLocks noChangeArrowheads="1"/>
          </p:cNvSpPr>
          <p:nvPr/>
        </p:nvSpPr>
        <p:spPr bwMode="auto">
          <a:xfrm>
            <a:off x="4257675" y="1659890"/>
            <a:ext cx="1668650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收银</a:t>
            </a:r>
            <a:r>
              <a:rPr lang="zh-CN" altLang="en-US" noProof="1">
                <a:solidFill>
                  <a:schemeClr val="lt1"/>
                </a:solidFill>
              </a:rPr>
              <a:t>     </a:t>
            </a:r>
            <a:endParaRPr lang="zh-CN" altLang="en-US" noProof="1">
              <a:solidFill>
                <a:schemeClr val="lt1"/>
              </a:solidFill>
            </a:endParaRPr>
          </a:p>
        </p:txBody>
      </p:sp>
      <p:sp>
        <p:nvSpPr>
          <p:cNvPr id="22541" name="Rectangle 2"/>
          <p:cNvSpPr>
            <a:spLocks noGrp="1" noChangeArrowheads="1"/>
          </p:cNvSpPr>
          <p:nvPr/>
        </p:nvSpPr>
        <p:spPr bwMode="auto">
          <a:xfrm>
            <a:off x="421616" y="177261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对象的特征</a:t>
            </a:r>
            <a:r>
              <a:rPr lang="en-US" altLang="zh-CN" sz="2400" b="1" dirty="0">
                <a:solidFill>
                  <a:srgbClr val="0099D8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--</a:t>
            </a:r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方法</a:t>
            </a:r>
            <a:endParaRPr lang="zh-CN" altLang="en-US" sz="2400" b="1" dirty="0">
              <a:solidFill>
                <a:srgbClr val="0099D8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26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2813</Words>
  <Application>WPS 演示</Application>
  <PresentationFormat>全屏显示(16:9)</PresentationFormat>
  <Paragraphs>467</Paragraphs>
  <Slides>26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Webdings</vt:lpstr>
      <vt:lpstr>Calibri</vt:lpstr>
      <vt:lpstr>Times New Roman</vt:lpstr>
      <vt:lpstr>黑体</vt:lpstr>
      <vt:lpstr>Arial Unicode MS</vt:lpstr>
      <vt:lpstr>1_自定义设计方案</vt:lpstr>
      <vt:lpstr>类和对象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Administrator</cp:lastModifiedBy>
  <cp:revision>568</cp:revision>
  <dcterms:created xsi:type="dcterms:W3CDTF">2013-09-17T02:35:00Z</dcterms:created>
  <dcterms:modified xsi:type="dcterms:W3CDTF">2019-05-19T05:40:30Z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