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3" r:id="rId2"/>
    <p:sldId id="290" r:id="rId3"/>
    <p:sldId id="314" r:id="rId4"/>
    <p:sldId id="338" r:id="rId5"/>
    <p:sldId id="339" r:id="rId6"/>
    <p:sldId id="340" r:id="rId7"/>
    <p:sldId id="341" r:id="rId8"/>
    <p:sldId id="342" r:id="rId9"/>
    <p:sldId id="34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12" r:id="rId29"/>
    <p:sldId id="394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通过提问，和学员互动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1、从Student stu = new Student(); 讲解无参的构造方法，与类同名，不含返回类型。如果类中没有无参的构造方法，系统会给出默认的无参构造方法。</a:t>
            </a:r>
          </a:p>
          <a:p>
            <a:pPr eaLnBrk="1" hangingPunct="1"/>
            <a:r>
              <a:rPr lang="zh-CN" altLang="en-US"/>
              <a:t>2、构造方法一般都是public 的，才能被系统调用。</a:t>
            </a:r>
          </a:p>
          <a:p>
            <a:pPr eaLnBrk="1" hangingPunct="1"/>
            <a:r>
              <a:rPr lang="zh-CN" altLang="en-US"/>
              <a:t>3、无参构造在给对象属性赋值时比较麻烦，引出带参构造方法。</a:t>
            </a:r>
          </a:p>
          <a:p>
            <a:pPr eaLnBrk="1" hangingPunct="1"/>
            <a:r>
              <a:rPr lang="zh-CN" altLang="en-US"/>
              <a:t>4、构造方法经常 用于程序初始化工作，举例：人出生要“洗澡”，就可以在人的构造方法时加入完成“洗澡”的程序代码，程序就不必每个人出时一个一个地告诉他们要“洗澡”了。</a:t>
            </a:r>
          </a:p>
          <a:p>
            <a:pPr eaLnBrk="1" hangingPunct="1"/>
            <a:r>
              <a:rPr lang="zh-CN" altLang="en-US"/>
              <a:t>5、当类有了带参构造方法之后，系统不再自动生成默认的无参构造方法，若使用需重新定义</a:t>
            </a:r>
          </a:p>
          <a:p>
            <a:pPr eaLnBrk="1" hangingPunct="1"/>
            <a:r>
              <a:rPr lang="zh-CN" altLang="en-US"/>
              <a:t>6、构造方法只能用于创建对象时，不能在程序中像调用其他方法一样调用它，但是可以用this()的形式在其他构造方法中调用它，注意this()必须在第一行。</a:t>
            </a:r>
          </a:p>
          <a:p>
            <a:pPr eaLnBrk="1" hangingPunct="1"/>
            <a:r>
              <a:rPr lang="zh-CN" altLang="en-US"/>
              <a:t>常见错误：</a:t>
            </a:r>
          </a:p>
          <a:p>
            <a:pPr eaLnBrk="1" hangingPunct="1"/>
            <a:r>
              <a:rPr lang="zh-CN" altLang="en-US"/>
              <a:t> 1、无返回类型不是指void，public void Student(){}  是普通方法而不是构造方法</a:t>
            </a:r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2D61AC7-D143-4282-9497-5F2901EEC43A}" type="slidenum">
              <a:rPr lang="zh-CN" altLang="en-US" sz="1200">
                <a:latin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通过提问，和学员互动</a:t>
            </a:r>
          </a:p>
          <a:p>
            <a:pPr eaLnBrk="1" hangingPunct="1"/>
            <a:endParaRPr lang="zh-CN" altLang="en-US"/>
          </a:p>
        </p:txBody>
      </p:sp>
      <p:sp>
        <p:nvSpPr>
          <p:cNvPr id="348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6937B95-327E-4223-BF4F-E7EDA974D90C}" type="slidenum">
              <a:rPr lang="zh-CN" altLang="en-US" sz="1200">
                <a:latin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通过提问，和学员互动</a:t>
            </a:r>
          </a:p>
          <a:p>
            <a:pPr eaLnBrk="1" hangingPunct="1"/>
            <a:endParaRPr lang="zh-CN" altLang="en-US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5F4C667-B5F4-466D-BAC3-33448D07B7C3}" type="slidenum">
              <a:rPr lang="zh-CN" altLang="en-US" sz="1200">
                <a:latin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</a:p>
          <a:p>
            <a:pPr eaLnBrk="1" hangingPunct="1"/>
            <a:r>
              <a:rPr lang="zh-CN" altLang="en-US"/>
              <a:t>先演示不使用方法得载的情况，相同的功能 需要定义不同的方法名，麻烦。</a:t>
            </a:r>
          </a:p>
          <a:p>
            <a:pPr eaLnBrk="1" hangingPunct="1"/>
            <a:r>
              <a:rPr lang="zh-CN" altLang="en-US"/>
              <a:t>将方法名修改为同名的。</a:t>
            </a:r>
          </a:p>
          <a:p>
            <a:pPr eaLnBrk="1" hangingPunct="1"/>
            <a:r>
              <a:rPr lang="zh-CN" altLang="en-US"/>
              <a:t>演示只有返回值不同的情况 。</a:t>
            </a:r>
          </a:p>
          <a:p>
            <a:pPr eaLnBrk="1" hangingPunct="1"/>
            <a:endParaRPr lang="zh-CN" altLang="en-US"/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7615591-5B4B-4ACE-8CF4-2364F0A01BCD}" type="slidenum">
              <a:rPr lang="zh-CN" altLang="en-US" sz="1200">
                <a:latin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</a:t>
            </a:r>
          </a:p>
          <a:p>
            <a:pPr eaLnBrk="1" hangingPunct="1"/>
            <a:r>
              <a:rPr lang="zh-CN" altLang="en-US"/>
              <a:t>讲解方法重载的注意事项和常见错误</a:t>
            </a:r>
            <a:endParaRPr lang="en-US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A37235B-8967-4FA4-A0C3-88CBA8ECAE6F}" type="slidenum">
              <a:rPr lang="zh-CN" altLang="en-US" sz="1200">
                <a:latin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F9A6F0C-CAC2-4558-9BC8-4A54D09D924B}" type="slidenum">
              <a:rPr lang="zh-CN" altLang="en-US" sz="1200">
                <a:latin typeface="Calibri" panose="020F0502020204030204" pitchFamily="34" charset="0"/>
              </a:rPr>
              <a:t>24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教学指导：</a:t>
            </a:r>
            <a:endParaRPr 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 err="1"/>
              <a:t>MyEclipse</a:t>
            </a:r>
            <a:r>
              <a:rPr lang="zh-CN" altLang="en-US" dirty="0"/>
              <a:t>环境中讲解常见错误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avg位置问题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</a:t>
            </a:r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1551FDC-8ABA-4DB2-9602-0A632F5492E0}" type="slidenum">
              <a:rPr lang="zh-CN" altLang="en-US" sz="1200">
                <a:latin typeface="Calibri" panose="020F0502020204030204" pitchFamily="34" charset="0"/>
              </a:rPr>
              <a:t>26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0E8FD4C-EB48-44EE-9463-16C4B012846F}" type="slidenum">
              <a:rPr lang="zh-CN" altLang="en-US" sz="1200">
                <a:latin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教学指导：</a:t>
            </a:r>
            <a:endParaRPr lang="en-US" altLang="x-none" dirty="0"/>
          </a:p>
          <a:p>
            <a:pPr lvl="0"/>
            <a:r>
              <a:rPr lang="zh-CN" altLang="en-US" dirty="0"/>
              <a:t>通过分析榨汁机的工作原理，强调要想得到果汁，必须提供水果，并且提供的不同种类的水果，会得到不同的果汁。</a:t>
            </a:r>
            <a:endParaRPr lang="en-US" altLang="x-none" dirty="0"/>
          </a:p>
          <a:p>
            <a:pPr lvl="0"/>
            <a:r>
              <a:rPr lang="zh-CN" altLang="en-US" dirty="0"/>
              <a:t>为后面讲解方法的参数埋下伏笔。</a:t>
            </a:r>
          </a:p>
          <a:p>
            <a:pPr lvl="0"/>
            <a:endParaRPr lang="en-US" altLang="x-none" dirty="0"/>
          </a:p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53249"/>
          <p:cNvSpPr>
            <a:spLocks noGrp="1" noRot="1" noChangeAspect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53250"/>
          <p:cNvSpPr>
            <a:spLocks noGrp="1"/>
          </p:cNvSpPr>
          <p:nvPr>
            <p:ph type="body"/>
          </p:nvPr>
        </p:nvSpPr>
        <p:spPr>
          <a:ln w="1"/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教学指导：</a:t>
            </a:r>
          </a:p>
          <a:p>
            <a:pPr lvl="0"/>
            <a:r>
              <a:rPr lang="zh-CN" altLang="en-US" dirty="0"/>
              <a:t>演示时注意形参和实参名称可不一样。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55297"/>
          <p:cNvSpPr>
            <a:spLocks noGrp="1" noRot="1" noChangeAspect="1"/>
          </p:cNvSpPr>
          <p:nvPr>
            <p:ph type="sldImg"/>
          </p:nvPr>
        </p:nvSpPr>
        <p:spPr>
          <a:ln w="1"/>
        </p:spPr>
      </p:sp>
      <p:sp>
        <p:nvSpPr>
          <p:cNvPr id="25603" name="文本占位符 55298"/>
          <p:cNvSpPr>
            <a:spLocks noGrp="1"/>
          </p:cNvSpPr>
          <p:nvPr>
            <p:ph type="body"/>
          </p:nvPr>
        </p:nvSpPr>
        <p:spPr>
          <a:ln w="1"/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教学指导：</a:t>
            </a:r>
          </a:p>
          <a:p>
            <a:pPr lvl="0"/>
            <a:r>
              <a:rPr lang="zh-CN" altLang="en-US" dirty="0"/>
              <a:t>演示时注意陷阱：</a:t>
            </a:r>
          </a:p>
          <a:p>
            <a:pPr lvl="0"/>
            <a:r>
              <a:rPr lang="zh-CN" altLang="en-US" dirty="0"/>
              <a:t>show()方法中出错：NullPointException错误      还可能出此错误的地方还有search（）方法    显示各元素地址给学员看</a:t>
            </a:r>
          </a:p>
          <a:p>
            <a:pPr lvl="0"/>
            <a:r>
              <a:rPr lang="zh-CN" altLang="en-US" dirty="0"/>
              <a:t>do-while循环中，student定义的位置应该在循环外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55297"/>
          <p:cNvSpPr>
            <a:spLocks noGrp="1" noRot="1" noChangeAspect="1"/>
          </p:cNvSpPr>
          <p:nvPr>
            <p:ph type="sldImg"/>
          </p:nvPr>
        </p:nvSpPr>
        <p:spPr>
          <a:ln w="1"/>
        </p:spPr>
      </p:sp>
      <p:sp>
        <p:nvSpPr>
          <p:cNvPr id="27651" name="文本占位符 55298"/>
          <p:cNvSpPr>
            <a:spLocks noGrp="1"/>
          </p:cNvSpPr>
          <p:nvPr>
            <p:ph type="body"/>
          </p:nvPr>
        </p:nvSpPr>
        <p:spPr>
          <a:ln w="1"/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教学指导：</a:t>
            </a:r>
          </a:p>
          <a:p>
            <a:pPr lvl="0"/>
            <a:r>
              <a:rPr lang="zh-CN" altLang="en-US" dirty="0"/>
              <a:t>演示时注意陷阱：</a:t>
            </a:r>
          </a:p>
          <a:p>
            <a:pPr lvl="0"/>
            <a:r>
              <a:rPr lang="zh-CN" altLang="en-US" dirty="0"/>
              <a:t>show()方法中出错：NullPointException错误      还可能出此错误的地方还有search（）方法    显示各元素地址给学员看</a:t>
            </a:r>
          </a:p>
          <a:p>
            <a:pPr lvl="0"/>
            <a:r>
              <a:rPr lang="zh-CN" altLang="en-US" dirty="0"/>
              <a:t>do-while循环中，student定义的位置应该在循环外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教学指导：</a:t>
            </a:r>
            <a:endParaRPr lang="en-US" altLang="x-none" dirty="0"/>
          </a:p>
          <a:p>
            <a:pPr lvl="0"/>
            <a:r>
              <a:rPr lang="zh-CN" altLang="en-US" dirty="0"/>
              <a:t>在</a:t>
            </a:r>
            <a:r>
              <a:rPr lang="en-US" altLang="x-none" dirty="0"/>
              <a:t>MyEclipse</a:t>
            </a:r>
            <a:r>
              <a:rPr lang="zh-CN" altLang="en-US" dirty="0"/>
              <a:t>环境中讲解常见错误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5529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31747" name="文本占位符 55298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/>
              <a:t>教学指导：</a:t>
            </a:r>
          </a:p>
          <a:p>
            <a:pPr eaLnBrk="1" hangingPunct="1"/>
            <a:r>
              <a:rPr lang="zh-CN" altLang="en-US"/>
              <a:t>演示时注意陷阱：</a:t>
            </a:r>
          </a:p>
          <a:p>
            <a:pPr eaLnBrk="1" hangingPunct="1"/>
            <a:r>
              <a:rPr lang="zh-CN" altLang="en-US"/>
              <a:t>show()方法中出错：NullPointException错误      还可能出此错误的地方还有search（）方法    显示各元素地址给学员看</a:t>
            </a:r>
          </a:p>
          <a:p>
            <a:pPr eaLnBrk="1" hangingPunct="1"/>
            <a:r>
              <a:rPr lang="zh-CN" altLang="en-US"/>
              <a:t>do-while循环中，student定义的位置应该在循环外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通过提问，和学员互动</a:t>
            </a:r>
          </a:p>
          <a:p>
            <a:pPr eaLnBrk="1" hangingPunct="1"/>
            <a:r>
              <a:rPr lang="zh-CN" altLang="en-US"/>
              <a:t>此处画内存图给学员看</a:t>
            </a:r>
          </a:p>
          <a:p>
            <a:pPr eaLnBrk="1" hangingPunct="1"/>
            <a:r>
              <a:rPr lang="zh-CN" altLang="en-US"/>
              <a:t>使用记录本、快捷方式的例子讲解</a:t>
            </a:r>
          </a:p>
          <a:p>
            <a:pPr eaLnBrk="1" hangingPunct="1"/>
            <a:endParaRPr lang="zh-CN" altLang="en-US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FB5975-B322-455A-9759-97C22A11F414}" type="slidenum">
              <a:rPr lang="zh-CN" altLang="en-US" sz="1200">
                <a:latin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方法与方法重载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466725" y="1133475"/>
            <a:ext cx="7659688" cy="27320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使用带参方法实现学员信息管理</a:t>
            </a:r>
            <a:endParaRPr 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增加学员姓名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在保存了多个学生姓名的数组中，指定查找区间，查找某个学生姓名并显示是否查找成功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综合案例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CD6B5-E24D-41F1-BBA6-BC821891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AutoShape 4"/>
          <p:cNvSpPr/>
          <p:nvPr/>
        </p:nvSpPr>
        <p:spPr>
          <a:xfrm>
            <a:off x="124460" y="1637030"/>
            <a:ext cx="4258310" cy="262618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en-US" b="1" noProof="1"/>
              <a:t>public class Test {</a:t>
            </a:r>
          </a:p>
          <a:p>
            <a:pPr lvl="0"/>
            <a:r>
              <a:rPr lang="en-US" b="1" noProof="1"/>
              <a:t>         public void calc1(int num){</a:t>
            </a:r>
          </a:p>
          <a:p>
            <a:pPr lvl="0"/>
            <a:r>
              <a:rPr lang="en-US" b="1" noProof="1"/>
              <a:t>                  num=num+1;</a:t>
            </a:r>
          </a:p>
          <a:p>
            <a:pPr lvl="0"/>
            <a:r>
              <a:rPr lang="en-US" b="1" noProof="1"/>
              <a:t>          }</a:t>
            </a:r>
          </a:p>
          <a:p>
            <a:pPr lvl="0"/>
            <a:r>
              <a:rPr lang="en-US" b="1" noProof="1"/>
              <a:t>          public void calc2(Student student){</a:t>
            </a:r>
          </a:p>
          <a:p>
            <a:pPr lvl="0"/>
            <a:r>
              <a:rPr lang="en-US" b="1" noProof="1"/>
              <a:t>                  student.age=student.age+1;</a:t>
            </a:r>
          </a:p>
          <a:p>
            <a:pPr lvl="0"/>
            <a:r>
              <a:rPr lang="en-US" b="1" noProof="1"/>
              <a:t>          }</a:t>
            </a:r>
          </a:p>
          <a:p>
            <a:pPr lvl="0"/>
            <a:r>
              <a:rPr lang="en-US" b="1" noProof="1"/>
              <a:t>}</a:t>
            </a:r>
          </a:p>
          <a:p>
            <a:pPr lvl="0"/>
            <a:endParaRPr lang="en-US" noProof="1"/>
          </a:p>
        </p:txBody>
      </p:sp>
      <p:sp>
        <p:nvSpPr>
          <p:cNvPr id="59396" name="AutoShape 4"/>
          <p:cNvSpPr/>
          <p:nvPr/>
        </p:nvSpPr>
        <p:spPr>
          <a:xfrm>
            <a:off x="4478655" y="1637030"/>
            <a:ext cx="4513580" cy="2344297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zh-CN" b="1" noProof="1"/>
              <a:t>//</a:t>
            </a:r>
            <a:r>
              <a:rPr lang="zh-CN" altLang="en-US" b="1" noProof="1"/>
              <a:t>测试类</a:t>
            </a:r>
            <a:endParaRPr lang="zh-CN" b="1" noProof="1"/>
          </a:p>
          <a:p>
            <a:pPr lvl="1"/>
            <a:r>
              <a:rPr lang="en-US" b="1" noProof="1"/>
              <a:t>Test test=new Test();</a:t>
            </a:r>
          </a:p>
          <a:p>
            <a:pPr lvl="1"/>
            <a:r>
              <a:rPr lang="en-US" b="1" noProof="1"/>
              <a:t>int n=8;</a:t>
            </a:r>
          </a:p>
          <a:p>
            <a:pPr lvl="1"/>
            <a:r>
              <a:rPr lang="en-US" b="1" noProof="1"/>
              <a:t>test.calc1(n);</a:t>
            </a:r>
          </a:p>
          <a:p>
            <a:pPr lvl="1"/>
            <a:r>
              <a:rPr lang="en-US" b="1" noProof="1"/>
              <a:t>Student stu=new Student();</a:t>
            </a:r>
          </a:p>
          <a:p>
            <a:pPr lvl="1"/>
            <a:r>
              <a:rPr lang="en-US" b="1" noProof="1"/>
              <a:t>stu.age=18;</a:t>
            </a:r>
          </a:p>
          <a:p>
            <a:pPr lvl="1"/>
            <a:r>
              <a:rPr lang="en-US" b="1" noProof="1"/>
              <a:t>test.calc2(stu);</a:t>
            </a:r>
          </a:p>
          <a:p>
            <a:pPr lvl="1"/>
            <a:r>
              <a:rPr lang="en-US" b="1" noProof="1"/>
              <a:t>System.out.println(n+"---"+stu.age);</a:t>
            </a:r>
          </a:p>
        </p:txBody>
      </p:sp>
      <p:sp>
        <p:nvSpPr>
          <p:cNvPr id="59397" name="AutoShape 7"/>
          <p:cNvSpPr>
            <a:spLocks noChangeArrowheads="1"/>
          </p:cNvSpPr>
          <p:nvPr/>
        </p:nvSpPr>
        <p:spPr bwMode="auto">
          <a:xfrm>
            <a:off x="2332457" y="4585908"/>
            <a:ext cx="4233863" cy="374571"/>
          </a:xfrm>
          <a:prstGeom prst="wedgeRoundRectCallout">
            <a:avLst>
              <a:gd name="adj1" fmla="val 18407"/>
              <a:gd name="adj2" fmla="val -5056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输出结果：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8---19</a:t>
            </a:r>
            <a:endParaRPr lang="zh-CN" altLang="en-US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8197" name="内容占位符 11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7762875" cy="404257"/>
          </a:xfrm>
        </p:spPr>
        <p:txBody>
          <a:bodyPr/>
          <a:lstStyle/>
          <a:p>
            <a:r>
              <a:rPr lang="zh-CN" altLang="en-US" dirty="0"/>
              <a:t>以下代码输出结果是什么？</a:t>
            </a:r>
          </a:p>
        </p:txBody>
      </p:sp>
      <p:sp>
        <p:nvSpPr>
          <p:cNvPr id="8198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方法传参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67D91-0839-44D7-8BF2-0132FE1B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ldLvl="0" animBg="1"/>
      <p:bldP spid="5939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3"/>
          <p:cNvSpPr>
            <a:spLocks noGrp="1" noChangeArrowheads="1"/>
          </p:cNvSpPr>
          <p:nvPr>
            <p:ph idx="1"/>
          </p:nvPr>
        </p:nvSpPr>
        <p:spPr>
          <a:xfrm>
            <a:off x="587045" y="931862"/>
            <a:ext cx="7762875" cy="3394075"/>
          </a:xfrm>
        </p:spPr>
        <p:txBody>
          <a:bodyPr/>
          <a:lstStyle/>
          <a:p>
            <a:r>
              <a:rPr lang="zh-CN" altLang="en-US" dirty="0"/>
              <a:t>基本数据类型和引用数据类型数据在传参时区别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1447" name="AutoShape 4"/>
          <p:cNvSpPr/>
          <p:nvPr/>
        </p:nvSpPr>
        <p:spPr>
          <a:xfrm>
            <a:off x="3059832" y="1491630"/>
            <a:ext cx="4071938" cy="2376264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sx="100999" sy="100999" algn="ctr" rotWithShape="0">
              <a:srgbClr val="000000">
                <a:alpha val="4999"/>
              </a:srgbClr>
            </a:outerShdw>
          </a:effectLst>
        </p:spPr>
        <p:txBody>
          <a:bodyPr/>
          <a:lstStyle/>
          <a:p>
            <a:pPr lvl="1" indent="-222250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sz="1300" b="1" noProof="1">
                <a:solidFill>
                  <a:srgbClr val="071215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9220" name="矩形 22"/>
          <p:cNvSpPr>
            <a:spLocks noChangeArrowheads="1"/>
          </p:cNvSpPr>
          <p:nvPr/>
        </p:nvSpPr>
        <p:spPr bwMode="auto">
          <a:xfrm>
            <a:off x="1893888" y="2197100"/>
            <a:ext cx="71913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</a:p>
        </p:txBody>
      </p:sp>
      <p:sp>
        <p:nvSpPr>
          <p:cNvPr id="61449" name="AutoShape 4"/>
          <p:cNvSpPr/>
          <p:nvPr/>
        </p:nvSpPr>
        <p:spPr>
          <a:xfrm>
            <a:off x="3929063" y="2249488"/>
            <a:ext cx="588962" cy="422275"/>
          </a:xfrm>
          <a:prstGeom prst="roundRect">
            <a:avLst>
              <a:gd name="adj" fmla="val 2713"/>
            </a:avLst>
          </a:prstGeom>
          <a:solidFill>
            <a:srgbClr val="A4EDFC"/>
          </a:solidFill>
          <a:ln w="508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sx="100999" sy="100999" algn="ctr" rotWithShape="0">
              <a:srgbClr val="000000">
                <a:alpha val="4999"/>
              </a:srgbClr>
            </a:outerShdw>
          </a:effectLst>
        </p:spPr>
        <p:txBody>
          <a:bodyPr/>
          <a:lstStyle/>
          <a:p>
            <a:pPr lvl="1" indent="-222250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sz="1300" b="1" noProof="1">
                <a:solidFill>
                  <a:srgbClr val="071215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1450" name="AutoShape 4"/>
          <p:cNvSpPr/>
          <p:nvPr/>
        </p:nvSpPr>
        <p:spPr>
          <a:xfrm>
            <a:off x="5643562" y="2249487"/>
            <a:ext cx="803275" cy="372904"/>
          </a:xfrm>
          <a:prstGeom prst="roundRect">
            <a:avLst>
              <a:gd name="adj" fmla="val 2713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noProof="1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61451" name="TextBox 25"/>
          <p:cNvSpPr txBox="1"/>
          <p:nvPr/>
        </p:nvSpPr>
        <p:spPr>
          <a:xfrm>
            <a:off x="3983038" y="1820863"/>
            <a:ext cx="428625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1" indent="-22352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x-none" sz="1350" b="1" noProof="1">
                <a:solidFill>
                  <a:srgbClr val="071215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n</a:t>
            </a:r>
            <a:endParaRPr lang="zh-CN" altLang="en-US" sz="1350" b="1" noProof="1">
              <a:solidFill>
                <a:srgbClr val="071215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52" name="TextBox 26"/>
          <p:cNvSpPr txBox="1"/>
          <p:nvPr/>
        </p:nvSpPr>
        <p:spPr>
          <a:xfrm>
            <a:off x="5483225" y="1820863"/>
            <a:ext cx="963613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1" indent="-22352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x-none" sz="1350" b="1" noProof="1">
                <a:solidFill>
                  <a:srgbClr val="071215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num</a:t>
            </a:r>
            <a:endParaRPr lang="zh-CN" altLang="en-US" sz="1350" b="1" noProof="1">
              <a:solidFill>
                <a:srgbClr val="071215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53" name="AutoShape 4"/>
          <p:cNvSpPr/>
          <p:nvPr/>
        </p:nvSpPr>
        <p:spPr>
          <a:xfrm>
            <a:off x="5643562" y="2270854"/>
            <a:ext cx="790178" cy="372904"/>
          </a:xfrm>
          <a:prstGeom prst="roundRect">
            <a:avLst>
              <a:gd name="adj" fmla="val 2713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noProof="1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61454" name="直接箭头连接符 2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2359025"/>
            <a:ext cx="12017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5" name="TextBox 31"/>
          <p:cNvSpPr txBox="1"/>
          <p:nvPr/>
        </p:nvSpPr>
        <p:spPr>
          <a:xfrm>
            <a:off x="3983038" y="1820863"/>
            <a:ext cx="74930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1" indent="-22352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x-none" sz="1350" b="1" noProof="1">
                <a:solidFill>
                  <a:srgbClr val="071215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stu</a:t>
            </a:r>
            <a:endParaRPr lang="zh-CN" altLang="en-US" sz="1350" b="1" noProof="1">
              <a:solidFill>
                <a:srgbClr val="071215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56" name="AutoShape 4"/>
          <p:cNvSpPr/>
          <p:nvPr/>
        </p:nvSpPr>
        <p:spPr>
          <a:xfrm>
            <a:off x="3059832" y="2742879"/>
            <a:ext cx="1866242" cy="658297"/>
          </a:xfrm>
          <a:prstGeom prst="roundRect">
            <a:avLst>
              <a:gd name="adj" fmla="val 19542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600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学员对象</a:t>
            </a:r>
            <a:endParaRPr lang="zh-CN" sz="1600" b="1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年龄：</a:t>
            </a:r>
            <a:r>
              <a:rPr lang="zh-CN" sz="1600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</a:p>
        </p:txBody>
      </p:sp>
      <p:sp>
        <p:nvSpPr>
          <p:cNvPr id="61457" name="TextBox 33"/>
          <p:cNvSpPr txBox="1"/>
          <p:nvPr/>
        </p:nvSpPr>
        <p:spPr>
          <a:xfrm>
            <a:off x="5483225" y="1820863"/>
            <a:ext cx="1177925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1" indent="-22352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x-none" sz="1350" b="1" noProof="1">
                <a:solidFill>
                  <a:srgbClr val="071215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student</a:t>
            </a:r>
            <a:endParaRPr lang="zh-CN" altLang="en-US" sz="1350" b="1" noProof="1">
              <a:solidFill>
                <a:srgbClr val="071215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58" name="任意多边形 34"/>
          <p:cNvGrpSpPr/>
          <p:nvPr/>
        </p:nvGrpSpPr>
        <p:grpSpPr bwMode="auto">
          <a:xfrm>
            <a:off x="4926074" y="2214336"/>
            <a:ext cx="1232297" cy="946749"/>
            <a:chOff x="0" y="0"/>
            <a:chExt cx="876" cy="591"/>
          </a:xfrm>
        </p:grpSpPr>
        <p:pic>
          <p:nvPicPr>
            <p:cNvPr id="9236" name="任意多边形 3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76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60" name="文本框 61459"/>
            <p:cNvSpPr txBox="1"/>
            <p:nvPr/>
          </p:nvSpPr>
          <p:spPr>
            <a:xfrm>
              <a:off x="41" y="89"/>
              <a:ext cx="720" cy="4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61" name="TextBox 36"/>
          <p:cNvSpPr txBox="1"/>
          <p:nvPr/>
        </p:nvSpPr>
        <p:spPr>
          <a:xfrm>
            <a:off x="4572000" y="2089150"/>
            <a:ext cx="963613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1" indent="-22352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350" b="1" noProof="1">
                <a:solidFill>
                  <a:srgbClr val="0712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传值</a:t>
            </a:r>
            <a:endParaRPr lang="zh-CN" altLang="en-US" sz="1350" b="1" noProof="1">
              <a:solidFill>
                <a:srgbClr val="07121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62" name="TextBox 37"/>
          <p:cNvSpPr txBox="1"/>
          <p:nvPr/>
        </p:nvSpPr>
        <p:spPr>
          <a:xfrm>
            <a:off x="4499992" y="2455825"/>
            <a:ext cx="1078012" cy="40395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1" indent="-22352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350" b="1" noProof="1">
                <a:solidFill>
                  <a:srgbClr val="0712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传地址</a:t>
            </a:r>
            <a:endParaRPr lang="zh-CN" altLang="en-US" sz="1350" b="1" noProof="1">
              <a:solidFill>
                <a:srgbClr val="07121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63" name="AutoShape 4"/>
          <p:cNvSpPr/>
          <p:nvPr/>
        </p:nvSpPr>
        <p:spPr>
          <a:xfrm>
            <a:off x="3059832" y="2742878"/>
            <a:ext cx="1866242" cy="658297"/>
          </a:xfrm>
          <a:prstGeom prst="roundRect">
            <a:avLst>
              <a:gd name="adj" fmla="val 19542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600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学员对象</a:t>
            </a:r>
            <a:endParaRPr lang="zh-CN" sz="1600" b="1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年龄：</a:t>
            </a:r>
            <a:r>
              <a:rPr lang="zh-CN" sz="1600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61464" name="AutoShape 7"/>
          <p:cNvSpPr>
            <a:spLocks noChangeArrowheads="1"/>
          </p:cNvSpPr>
          <p:nvPr/>
        </p:nvSpPr>
        <p:spPr bwMode="auto">
          <a:xfrm>
            <a:off x="1628446" y="4126393"/>
            <a:ext cx="5680075" cy="791706"/>
          </a:xfrm>
          <a:prstGeom prst="wedgeRoundRectCallout">
            <a:avLst>
              <a:gd name="adj1" fmla="val 18407"/>
              <a:gd name="adj2" fmla="val -5056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基本数据类型，操作传递的是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变量的值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，改变一个变量的值不会影响另一个变量的值。引用数据类型（类、数组和接口），赋值是把原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对象的引用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（可理解为内存地址）传递给另一个引用</a:t>
            </a:r>
          </a:p>
        </p:txBody>
      </p:sp>
      <p:sp>
        <p:nvSpPr>
          <p:cNvPr id="9235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方法传参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EF1E3-1E9A-4AF4-ACFC-F8EEA19D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 bldLvl="0" animBg="1"/>
      <p:bldP spid="61449" grpId="1" bldLvl="0" animBg="1"/>
      <p:bldP spid="61450" grpId="0" bldLvl="0" animBg="1"/>
      <p:bldP spid="61450" grpId="1" bldLvl="0" animBg="1"/>
      <p:bldP spid="61451" grpId="0"/>
      <p:bldP spid="61451" grpId="1"/>
      <p:bldP spid="61452" grpId="0"/>
      <p:bldP spid="61452" grpId="1"/>
      <p:bldP spid="61453" grpId="0" bldLvl="0" animBg="1"/>
      <p:bldP spid="61453" grpId="1" bldLvl="0" animBg="1"/>
      <p:bldP spid="61455" grpId="0"/>
      <p:bldP spid="61456" grpId="0" bldLvl="0" animBg="1"/>
      <p:bldP spid="61457" grpId="0"/>
      <p:bldP spid="61461" grpId="0" build="allAtOnce"/>
      <p:bldP spid="61462" grpId="0"/>
      <p:bldP spid="61463" grpId="0" bldLvl="0" animBg="1"/>
      <p:bldP spid="6146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使用学员对象数组作为参数，实现学员成绩修改</a:t>
            </a:r>
            <a:endParaRPr lang="en-US" dirty="0"/>
          </a:p>
          <a:p>
            <a:pPr lvl="1"/>
            <a:r>
              <a:rPr lang="zh-CN" altLang="en-US" dirty="0"/>
              <a:t>如果学员成绩小于</a:t>
            </a:r>
            <a:r>
              <a:rPr lang="en-US" altLang="zh-CN" dirty="0"/>
              <a:t>60</a:t>
            </a:r>
            <a:r>
              <a:rPr lang="zh-CN" altLang="en-US" dirty="0"/>
              <a:t>，集体提高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对象数组作参数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12768" y="4515964"/>
            <a:ext cx="4031440" cy="338554"/>
            <a:chOff x="1403648" y="3773442"/>
            <a:chExt cx="5842480" cy="37270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4"/>
            <p:cNvSpPr txBox="1"/>
            <p:nvPr/>
          </p:nvSpPr>
          <p:spPr bwMode="auto">
            <a:xfrm>
              <a:off x="2033202" y="3773442"/>
              <a:ext cx="4014812" cy="37270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对象数组做参数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8C512-81BB-45BE-BFBB-8E5B74A2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回顾之前案例，创建学员数组对象的代码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520" name="AutoShape 4"/>
          <p:cNvSpPr/>
          <p:nvPr/>
        </p:nvSpPr>
        <p:spPr>
          <a:xfrm>
            <a:off x="323528" y="1490300"/>
            <a:ext cx="4032573" cy="2907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>
                <a:ea typeface="黑体" panose="02010609060101010101" pitchFamily="49" charset="-122"/>
              </a:rPr>
              <a:t>Student[] stus=newStudent[3];</a:t>
            </a:r>
          </a:p>
          <a:p>
            <a:pPr lvl="1"/>
            <a:r>
              <a:rPr lang="en-US" noProof="1">
                <a:ea typeface="黑体" panose="02010609060101010101" pitchFamily="49" charset="-122"/>
              </a:rPr>
              <a:t>Student s1=new Student();</a:t>
            </a:r>
          </a:p>
          <a:p>
            <a:pPr lvl="1"/>
            <a:r>
              <a:rPr lang="en-US" noProof="1">
                <a:ea typeface="黑体" panose="02010609060101010101" pitchFamily="49" charset="-122"/>
              </a:rPr>
              <a:t>s1.name="</a:t>
            </a:r>
            <a:r>
              <a:rPr lang="zh-CN" altLang="en-US" noProof="1">
                <a:ea typeface="黑体" panose="02010609060101010101" pitchFamily="49" charset="-122"/>
              </a:rPr>
              <a:t>张三</a:t>
            </a:r>
            <a:r>
              <a:rPr lang="zh-CN" noProof="1">
                <a:ea typeface="黑体" panose="02010609060101010101" pitchFamily="49" charset="-122"/>
              </a:rPr>
              <a:t>";</a:t>
            </a:r>
          </a:p>
          <a:p>
            <a:pPr lvl="1"/>
            <a:r>
              <a:rPr lang="en-US" noProof="1">
                <a:ea typeface="黑体" panose="02010609060101010101" pitchFamily="49" charset="-122"/>
              </a:rPr>
              <a:t>s1.score=40;</a:t>
            </a:r>
          </a:p>
          <a:p>
            <a:pPr lvl="1"/>
            <a:r>
              <a:rPr lang="en-US" noProof="1">
                <a:ea typeface="黑体" panose="02010609060101010101" pitchFamily="49" charset="-122"/>
              </a:rPr>
              <a:t>Student s2=new Student();</a:t>
            </a:r>
          </a:p>
          <a:p>
            <a:pPr lvl="1"/>
            <a:r>
              <a:rPr lang="en-US" noProof="1">
                <a:ea typeface="黑体" panose="02010609060101010101" pitchFamily="49" charset="-122"/>
              </a:rPr>
              <a:t>s2.name="</a:t>
            </a:r>
            <a:r>
              <a:rPr lang="zh-CN" altLang="en-US" noProof="1">
                <a:ea typeface="黑体" panose="02010609060101010101" pitchFamily="49" charset="-122"/>
              </a:rPr>
              <a:t>李四</a:t>
            </a:r>
            <a:r>
              <a:rPr lang="zh-CN" noProof="1">
                <a:ea typeface="黑体" panose="02010609060101010101" pitchFamily="49" charset="-122"/>
              </a:rPr>
              <a:t>";</a:t>
            </a:r>
          </a:p>
          <a:p>
            <a:pPr lvl="1"/>
            <a:r>
              <a:rPr lang="en-US" noProof="1">
                <a:ea typeface="黑体" panose="02010609060101010101" pitchFamily="49" charset="-122"/>
              </a:rPr>
              <a:t>s2.score=90;</a:t>
            </a:r>
          </a:p>
          <a:p>
            <a:pPr lvl="1"/>
            <a:r>
              <a:rPr lang="en-US" noProof="1">
                <a:ea typeface="黑体" panose="02010609060101010101" pitchFamily="49" charset="-122"/>
              </a:rPr>
              <a:t>stus[0]=s1;</a:t>
            </a:r>
          </a:p>
          <a:p>
            <a:pPr lvl="1"/>
            <a:r>
              <a:rPr lang="en-US" noProof="1">
                <a:ea typeface="黑体" panose="02010609060101010101" pitchFamily="49" charset="-122"/>
              </a:rPr>
              <a:t>stus[1]=s2;</a:t>
            </a:r>
          </a:p>
          <a:p>
            <a:pPr lvl="1"/>
            <a:endParaRPr lang="en-US" noProof="1"/>
          </a:p>
        </p:txBody>
      </p:sp>
      <p:sp>
        <p:nvSpPr>
          <p:cNvPr id="64521" name="AutoShape 4"/>
          <p:cNvSpPr/>
          <p:nvPr/>
        </p:nvSpPr>
        <p:spPr>
          <a:xfrm>
            <a:off x="4356100" y="3435350"/>
            <a:ext cx="4456113" cy="121824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/>
              <a:t>Student stu1=new Student("</a:t>
            </a:r>
            <a:r>
              <a:rPr lang="zh-CN" altLang="en-US" noProof="1"/>
              <a:t>张三</a:t>
            </a:r>
            <a:r>
              <a:rPr lang="zh-CN" noProof="1"/>
              <a:t>",40);</a:t>
            </a:r>
          </a:p>
          <a:p>
            <a:pPr lvl="1"/>
            <a:r>
              <a:rPr lang="en-US" noProof="1"/>
              <a:t>Student stu2=new Student("</a:t>
            </a:r>
            <a:r>
              <a:rPr lang="zh-CN" altLang="en-US" noProof="1"/>
              <a:t>李四</a:t>
            </a:r>
            <a:r>
              <a:rPr lang="zh-CN" noProof="1"/>
              <a:t>",90);</a:t>
            </a:r>
          </a:p>
          <a:p>
            <a:pPr lvl="1"/>
            <a:r>
              <a:rPr lang="zh-CN" noProof="1"/>
              <a:t>……</a:t>
            </a:r>
            <a:endParaRPr lang="zh-CN" altLang="en-US" noProof="1"/>
          </a:p>
          <a:p>
            <a:pPr lvl="1"/>
            <a:endParaRPr lang="zh-CN" noProof="1"/>
          </a:p>
        </p:txBody>
      </p:sp>
      <p:sp>
        <p:nvSpPr>
          <p:cNvPr id="64522" name="Rectangle 22"/>
          <p:cNvSpPr/>
          <p:nvPr/>
        </p:nvSpPr>
        <p:spPr>
          <a:xfrm>
            <a:off x="2413139" y="1844449"/>
            <a:ext cx="1079500" cy="268287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523" name="Rectangle 22"/>
          <p:cNvSpPr/>
          <p:nvPr/>
        </p:nvSpPr>
        <p:spPr>
          <a:xfrm>
            <a:off x="6657658" y="3507854"/>
            <a:ext cx="1820862" cy="268287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524" name="AutoShape 6"/>
          <p:cNvSpPr/>
          <p:nvPr/>
        </p:nvSpPr>
        <p:spPr>
          <a:xfrm>
            <a:off x="6141951" y="2946400"/>
            <a:ext cx="1500187" cy="330200"/>
          </a:xfrm>
          <a:prstGeom prst="wedgeRoundRectCallout">
            <a:avLst>
              <a:gd name="adj1" fmla="val -18069"/>
              <a:gd name="adj2" fmla="val 11138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带参构造方法</a:t>
            </a:r>
          </a:p>
        </p:txBody>
      </p:sp>
      <p:sp>
        <p:nvSpPr>
          <p:cNvPr id="64525" name="AutoShape 6"/>
          <p:cNvSpPr/>
          <p:nvPr/>
        </p:nvSpPr>
        <p:spPr>
          <a:xfrm>
            <a:off x="4391025" y="1857375"/>
            <a:ext cx="1691640" cy="791661"/>
          </a:xfrm>
          <a:prstGeom prst="wedgeRoundRectCallout">
            <a:avLst>
              <a:gd name="adj1" fmla="val -82532"/>
              <a:gd name="adj2" fmla="val -3132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无参构造方法，</a:t>
            </a:r>
          </a:p>
          <a:p>
            <a:pPr marL="0" indent="0" algn="l" fontAlgn="base"/>
            <a:r>
              <a:rPr lang="zh-CN" altLang="en-US" sz="1350" b="1" noProof="1">
                <a:solidFill>
                  <a:srgbClr val="FF0000"/>
                </a:solidFill>
                <a:ea typeface="黑体" panose="02010609060101010101" pitchFamily="49" charset="-122"/>
              </a:rPr>
              <a:t>每个类都有个默认无参构造方法</a:t>
            </a:r>
          </a:p>
        </p:txBody>
      </p:sp>
      <p:sp>
        <p:nvSpPr>
          <p:cNvPr id="11273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构造方法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5112ED-09C0-41D1-82E5-09CA0DFF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 bldLvl="0" animBg="1"/>
      <p:bldP spid="64522" grpId="0" bldLvl="0" animBg="1"/>
      <p:bldP spid="64523" grpId="0" bldLvl="0" animBg="1"/>
      <p:bldP spid="64524" grpId="0" bldLvl="0" animBg="1"/>
      <p:bldP spid="6452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3"/>
          <p:cNvSpPr>
            <a:spLocks noGrp="1" noChangeArrowheads="1"/>
          </p:cNvSpPr>
          <p:nvPr>
            <p:ph idx="1"/>
          </p:nvPr>
        </p:nvSpPr>
        <p:spPr>
          <a:xfrm>
            <a:off x="700087" y="957352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构造方法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作用</a:t>
            </a:r>
            <a:endParaRPr lang="en-US" dirty="0"/>
          </a:p>
          <a:p>
            <a:pPr lvl="1"/>
            <a:r>
              <a:rPr lang="zh-CN" altLang="en-US" dirty="0"/>
              <a:t>对象初始化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64" name="AutoShape 6"/>
          <p:cNvSpPr/>
          <p:nvPr/>
        </p:nvSpPr>
        <p:spPr>
          <a:xfrm>
            <a:off x="1785938" y="1554163"/>
            <a:ext cx="3024187" cy="8299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访问修饰符   构造方法名 ( ) { </a:t>
            </a:r>
          </a:p>
          <a:p>
            <a:pPr lvl="0" algn="l"/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//初始化代码</a:t>
            </a:r>
          </a:p>
          <a:p>
            <a:pPr lvl="0" algn="l"/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</a:p>
        </p:txBody>
      </p:sp>
      <p:sp>
        <p:nvSpPr>
          <p:cNvPr id="66565" name="AutoShape 21"/>
          <p:cNvSpPr/>
          <p:nvPr/>
        </p:nvSpPr>
        <p:spPr>
          <a:xfrm>
            <a:off x="5075238" y="1851025"/>
            <a:ext cx="1876425" cy="330200"/>
          </a:xfrm>
          <a:prstGeom prst="wedgeRoundRectCallout">
            <a:avLst>
              <a:gd name="adj1" fmla="val -19306"/>
              <a:gd name="adj2" fmla="val 5032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方法名与类名相同</a:t>
            </a:r>
          </a:p>
        </p:txBody>
      </p:sp>
      <p:sp>
        <p:nvSpPr>
          <p:cNvPr id="66566" name="AutoShape 21"/>
          <p:cNvSpPr/>
          <p:nvPr/>
        </p:nvSpPr>
        <p:spPr>
          <a:xfrm>
            <a:off x="5075238" y="1419225"/>
            <a:ext cx="1879600" cy="330200"/>
          </a:xfrm>
          <a:prstGeom prst="wedgeRoundRectCallout">
            <a:avLst>
              <a:gd name="adj1" fmla="val 22301"/>
              <a:gd name="adj2" fmla="val 48875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无返回值类型</a:t>
            </a:r>
          </a:p>
        </p:txBody>
      </p:sp>
      <p:sp>
        <p:nvSpPr>
          <p:cNvPr id="66567" name="AutoShape 21"/>
          <p:cNvSpPr/>
          <p:nvPr/>
        </p:nvSpPr>
        <p:spPr>
          <a:xfrm>
            <a:off x="5075238" y="2284413"/>
            <a:ext cx="1296987" cy="330200"/>
          </a:xfrm>
          <a:prstGeom prst="wedgeRoundRectCallout">
            <a:avLst>
              <a:gd name="adj1" fmla="val -51148"/>
              <a:gd name="adj2" fmla="val -3357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可以指定参数 </a:t>
            </a:r>
          </a:p>
        </p:txBody>
      </p:sp>
      <p:sp>
        <p:nvSpPr>
          <p:cNvPr id="66568" name="AutoShape 21"/>
          <p:cNvSpPr/>
          <p:nvPr/>
        </p:nvSpPr>
        <p:spPr>
          <a:xfrm>
            <a:off x="1893888" y="4051345"/>
            <a:ext cx="2916237" cy="338554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系统提供默认无参构造方法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endParaRPr lang="zh-CN" altLang="en-US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构造方法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A22D3E-5002-4A61-8DEE-2040981F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构造方法重载</a:t>
            </a:r>
            <a:endParaRPr lang="en-US" dirty="0"/>
          </a:p>
          <a:p>
            <a:pPr lvl="1"/>
            <a:r>
              <a:rPr lang="zh-CN" altLang="en-US" dirty="0"/>
              <a:t>自定义构造方法</a:t>
            </a:r>
            <a:endParaRPr lang="en-US" dirty="0"/>
          </a:p>
          <a:p>
            <a:pPr lvl="2"/>
            <a:r>
              <a:rPr lang="zh-CN" altLang="en-US" dirty="0"/>
              <a:t>方法名相同</a:t>
            </a:r>
            <a:endParaRPr lang="en-US" dirty="0"/>
          </a:p>
          <a:p>
            <a:pPr lvl="2"/>
            <a:r>
              <a:rPr lang="zh-CN" altLang="en-US" dirty="0"/>
              <a:t>参数项不同</a:t>
            </a:r>
            <a:endParaRPr lang="en-US" dirty="0"/>
          </a:p>
          <a:p>
            <a:pPr lvl="2"/>
            <a:r>
              <a:rPr lang="zh-CN" altLang="en-US" dirty="0"/>
              <a:t>与返回值、访问修饰符无关</a:t>
            </a:r>
            <a:endParaRPr lang="en-US" dirty="0"/>
          </a:p>
          <a:p>
            <a:pPr lvl="1"/>
            <a:r>
              <a:rPr lang="zh-CN" altLang="en-US" dirty="0"/>
              <a:t>此时系统不再提供默认无参构造方法</a:t>
            </a:r>
            <a:r>
              <a:rPr lang="en-US" dirty="0"/>
              <a:t> </a:t>
            </a:r>
            <a:endParaRPr lang="zh-CN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8612" name="AutoShape 21"/>
          <p:cNvSpPr/>
          <p:nvPr/>
        </p:nvSpPr>
        <p:spPr>
          <a:xfrm>
            <a:off x="3851275" y="1635125"/>
            <a:ext cx="2357438" cy="338554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方法重载</a:t>
            </a:r>
          </a:p>
        </p:txBody>
      </p:sp>
      <p:sp>
        <p:nvSpPr>
          <p:cNvPr id="68613" name="AutoShape 4"/>
          <p:cNvSpPr/>
          <p:nvPr/>
        </p:nvSpPr>
        <p:spPr>
          <a:xfrm>
            <a:off x="657860" y="3425825"/>
            <a:ext cx="4516755" cy="121831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public Student(){}</a:t>
            </a:r>
          </a:p>
          <a:p>
            <a:pPr lvl="1"/>
            <a:r>
              <a:rPr lang="en-US" b="1" noProof="1"/>
              <a:t>public Student(String name,int age){</a:t>
            </a:r>
          </a:p>
          <a:p>
            <a:pPr lvl="1"/>
            <a:r>
              <a:rPr lang="en-US" b="1" noProof="1"/>
              <a:t>	 </a:t>
            </a:r>
            <a:r>
              <a:rPr lang="en-US" b="1" noProof="1">
                <a:solidFill>
                  <a:srgbClr val="FF0000"/>
                </a:solidFill>
              </a:rPr>
              <a:t>this</a:t>
            </a:r>
            <a:r>
              <a:rPr lang="en-US" b="1" noProof="1"/>
              <a:t>.name=name;</a:t>
            </a:r>
          </a:p>
          <a:p>
            <a:pPr lvl="1"/>
            <a:r>
              <a:rPr lang="en-US" b="1" noProof="1"/>
              <a:t>          </a:t>
            </a:r>
            <a:r>
              <a:rPr lang="en-US" b="1" noProof="1">
                <a:solidFill>
                  <a:srgbClr val="FF0000"/>
                </a:solidFill>
              </a:rPr>
              <a:t>this</a:t>
            </a:r>
            <a:r>
              <a:rPr lang="en-US" b="1" noProof="1"/>
              <a:t>.age=age;}</a:t>
            </a:r>
          </a:p>
        </p:txBody>
      </p:sp>
      <p:sp>
        <p:nvSpPr>
          <p:cNvPr id="68614" name="AutoShape 6"/>
          <p:cNvSpPr/>
          <p:nvPr/>
        </p:nvSpPr>
        <p:spPr>
          <a:xfrm>
            <a:off x="6019552" y="3292475"/>
            <a:ext cx="2728912" cy="1191816"/>
          </a:xfrm>
          <a:prstGeom prst="wedgeRoundRectCallout">
            <a:avLst>
              <a:gd name="adj1" fmla="val -78769"/>
              <a:gd name="adj2" fmla="val -12362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带参构造方法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this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关键字</a:t>
            </a:r>
            <a:endParaRPr lang="en-US" altLang="x-none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是对一个对象的默认引用这里用以区分同名成员变量</a:t>
            </a:r>
          </a:p>
        </p:txBody>
      </p:sp>
      <p:sp>
        <p:nvSpPr>
          <p:cNvPr id="13319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构造方法重载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103866" y="4716047"/>
            <a:ext cx="3937524" cy="371891"/>
            <a:chOff x="1403648" y="3795886"/>
            <a:chExt cx="5714808" cy="371891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2760197" y="3829223"/>
              <a:ext cx="387184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4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：构造方法使用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57073-848A-4A89-86FD-E295310D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ldLvl="0" animBg="1"/>
      <p:bldP spid="686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关键字的用法</a:t>
            </a:r>
          </a:p>
          <a:p>
            <a:pPr lvl="1"/>
            <a:r>
              <a:rPr lang="zh-CN" altLang="en-US" dirty="0"/>
              <a:t>调用属性</a:t>
            </a:r>
          </a:p>
          <a:p>
            <a:pPr lvl="1"/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调用方法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调用构造方法</a:t>
            </a:r>
          </a:p>
        </p:txBody>
      </p:sp>
      <p:sp>
        <p:nvSpPr>
          <p:cNvPr id="70660" name="AutoShape 12"/>
          <p:cNvSpPr/>
          <p:nvPr/>
        </p:nvSpPr>
        <p:spPr>
          <a:xfrm>
            <a:off x="2374900" y="1851670"/>
            <a:ext cx="2646363" cy="665083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this.health = 100; </a:t>
            </a:r>
          </a:p>
          <a:p>
            <a:pPr lvl="1"/>
            <a:r>
              <a:rPr lang="en-US" b="1" noProof="1"/>
              <a:t>this.name = "</a:t>
            </a:r>
            <a:r>
              <a:rPr lang="zh-CN" altLang="en-US" b="1" noProof="1"/>
              <a:t>大黄</a:t>
            </a:r>
            <a:r>
              <a:rPr lang="zh-CN" b="1" noProof="1"/>
              <a:t>";</a:t>
            </a:r>
          </a:p>
        </p:txBody>
      </p:sp>
      <p:sp>
        <p:nvSpPr>
          <p:cNvPr id="70661" name="AutoShape 12"/>
          <p:cNvSpPr/>
          <p:nvPr/>
        </p:nvSpPr>
        <p:spPr>
          <a:xfrm>
            <a:off x="2374900" y="3075806"/>
            <a:ext cx="2640013" cy="38004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this.print(); </a:t>
            </a:r>
          </a:p>
        </p:txBody>
      </p:sp>
      <p:sp>
        <p:nvSpPr>
          <p:cNvPr id="70662" name="AutoShape 12"/>
          <p:cNvSpPr/>
          <p:nvPr/>
        </p:nvSpPr>
        <p:spPr>
          <a:xfrm>
            <a:off x="2374900" y="3867894"/>
            <a:ext cx="2633663" cy="38004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this();</a:t>
            </a:r>
          </a:p>
        </p:txBody>
      </p:sp>
      <p:sp>
        <p:nvSpPr>
          <p:cNvPr id="70663" name="AutoShape 21"/>
          <p:cNvSpPr/>
          <p:nvPr/>
        </p:nvSpPr>
        <p:spPr>
          <a:xfrm>
            <a:off x="5322888" y="3803650"/>
            <a:ext cx="2993528" cy="646986"/>
          </a:xfrm>
          <a:prstGeom prst="wedgeRoundRectCallout">
            <a:avLst>
              <a:gd name="adj1" fmla="val -60190"/>
              <a:gd name="adj2" fmla="val 3178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如果使用，必须是构造方法</a:t>
            </a:r>
            <a:endParaRPr lang="en-US" altLang="x-none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中的第一条语句 </a:t>
            </a:r>
          </a:p>
        </p:txBody>
      </p:sp>
      <p:sp>
        <p:nvSpPr>
          <p:cNvPr id="70664" name="AutoShape 12"/>
          <p:cNvSpPr/>
          <p:nvPr/>
        </p:nvSpPr>
        <p:spPr>
          <a:xfrm>
            <a:off x="2374900" y="4299942"/>
            <a:ext cx="2640013" cy="665083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this("</a:t>
            </a:r>
            <a:r>
              <a:rPr lang="zh-CN" altLang="en-US" b="1" noProof="1"/>
              <a:t>小黑</a:t>
            </a:r>
            <a:r>
              <a:rPr lang="zh-CN" b="1" noProof="1"/>
              <a:t>",100,100,"</a:t>
            </a:r>
            <a:r>
              <a:rPr lang="zh-CN" altLang="en-US" b="1" noProof="1"/>
              <a:t>雄</a:t>
            </a:r>
            <a:r>
              <a:rPr lang="zh-CN" b="1" noProof="1"/>
              <a:t>");</a:t>
            </a:r>
          </a:p>
        </p:txBody>
      </p:sp>
      <p:sp>
        <p:nvSpPr>
          <p:cNvPr id="14344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this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的用法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88A71-CACC-4BED-A7A7-4F82094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00087" y="1052513"/>
            <a:ext cx="7762875" cy="3394075"/>
          </a:xfrm>
        </p:spPr>
        <p:txBody>
          <a:bodyPr/>
          <a:lstStyle/>
          <a:p>
            <a:r>
              <a:rPr lang="zh-CN" altLang="en-US"/>
              <a:t>阅读代码，说出运行结果，并指出原因</a:t>
            </a:r>
          </a:p>
        </p:txBody>
      </p:sp>
      <p:sp>
        <p:nvSpPr>
          <p:cNvPr id="71684" name="AutoShape 12"/>
          <p:cNvSpPr/>
          <p:nvPr/>
        </p:nvSpPr>
        <p:spPr>
          <a:xfrm>
            <a:off x="900113" y="1531694"/>
            <a:ext cx="7704335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class Penguin {</a:t>
            </a:r>
          </a:p>
          <a:p>
            <a:pPr lvl="1"/>
            <a:r>
              <a:rPr lang="en-US" b="1" noProof="1"/>
              <a:t>       //</a:t>
            </a:r>
            <a:r>
              <a:rPr lang="zh-CN" altLang="en-US" b="1" noProof="1"/>
              <a:t>省略相关属性</a:t>
            </a:r>
            <a:endParaRPr lang="zh-CN" b="1" noProof="1"/>
          </a:p>
          <a:p>
            <a:pPr lvl="1"/>
            <a:r>
              <a:rPr lang="en-US" b="1" noProof="1"/>
              <a:t>       public void Penguin() {	</a:t>
            </a:r>
          </a:p>
          <a:p>
            <a:pPr lvl="1"/>
            <a:r>
              <a:rPr lang="en-US" b="1" noProof="1"/>
              <a:t>               health=10;</a:t>
            </a:r>
          </a:p>
          <a:p>
            <a:pPr lvl="1"/>
            <a:r>
              <a:rPr lang="en-US" b="1" noProof="1"/>
              <a:t>               sex="</a:t>
            </a:r>
            <a:r>
              <a:rPr lang="zh-CN" altLang="en-US" b="1" noProof="1"/>
              <a:t>雄</a:t>
            </a:r>
            <a:r>
              <a:rPr lang="zh-CN" b="1" noProof="1"/>
              <a:t>";</a:t>
            </a:r>
          </a:p>
          <a:p>
            <a:pPr lvl="1"/>
            <a:r>
              <a:rPr lang="en-US" b="1" noProof="1"/>
              <a:t>               System.out.println("</a:t>
            </a:r>
            <a:r>
              <a:rPr lang="zh-CN" altLang="en-US" b="1" noProof="1"/>
              <a:t>执行构造方法</a:t>
            </a:r>
            <a:r>
              <a:rPr lang="zh-CN" b="1" noProof="1"/>
              <a:t>");</a:t>
            </a:r>
          </a:p>
          <a:p>
            <a:pPr lvl="1"/>
            <a:r>
              <a:rPr lang="zh-CN" b="1" noProof="1"/>
              <a:t>        }</a:t>
            </a:r>
          </a:p>
          <a:p>
            <a:pPr lvl="1"/>
            <a:r>
              <a:rPr lang="en-US" b="1" noProof="1"/>
              <a:t>        public void print() {</a:t>
            </a:r>
          </a:p>
          <a:p>
            <a:pPr lvl="1"/>
            <a:r>
              <a:rPr lang="en-US" b="1" noProof="1"/>
              <a:t>               System.out.println("</a:t>
            </a:r>
            <a:r>
              <a:rPr lang="zh-CN" altLang="en-US" b="1" noProof="1"/>
              <a:t>企鹅的名字是</a:t>
            </a:r>
            <a:r>
              <a:rPr lang="en-US" b="1" noProof="1"/>
              <a:t>" + name + ",</a:t>
            </a:r>
            <a:r>
              <a:rPr lang="zh-CN" altLang="en-US" b="1" noProof="1"/>
              <a:t>健康值是</a:t>
            </a:r>
            <a:r>
              <a:rPr lang="zh-CN" b="1" noProof="1"/>
              <a:t>" </a:t>
            </a:r>
          </a:p>
          <a:p>
            <a:pPr lvl="1"/>
            <a:r>
              <a:rPr lang="en-US" b="1" noProof="1"/>
              <a:t>                                                 + health + ",</a:t>
            </a:r>
            <a:r>
              <a:rPr lang="zh-CN" altLang="en-US" b="1" noProof="1"/>
              <a:t>性别是</a:t>
            </a:r>
            <a:r>
              <a:rPr lang="en-US" b="1" noProof="1"/>
              <a:t>" + sex);</a:t>
            </a:r>
          </a:p>
          <a:p>
            <a:pPr lvl="1"/>
            <a:r>
              <a:rPr lang="en-US" b="1" noProof="1"/>
              <a:t>        }</a:t>
            </a:r>
          </a:p>
          <a:p>
            <a:pPr lvl="1"/>
            <a:r>
              <a:rPr lang="en-US" b="1" noProof="1"/>
              <a:t>}</a:t>
            </a:r>
          </a:p>
        </p:txBody>
      </p:sp>
      <p:sp>
        <p:nvSpPr>
          <p:cNvPr id="71685" name="AutoShape 12"/>
          <p:cNvSpPr/>
          <p:nvPr/>
        </p:nvSpPr>
        <p:spPr>
          <a:xfrm>
            <a:off x="5004048" y="1576412"/>
            <a:ext cx="3744416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Penguin pgn3= new Penguin();</a:t>
            </a:r>
          </a:p>
          <a:p>
            <a:pPr lvl="1"/>
            <a:r>
              <a:rPr lang="en-US" b="1" noProof="1"/>
              <a:t>pgn3.print();</a:t>
            </a:r>
          </a:p>
        </p:txBody>
      </p:sp>
      <p:pic>
        <p:nvPicPr>
          <p:cNvPr id="716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43" y="4005636"/>
            <a:ext cx="43751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构造方法使用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CE02E-8AAB-4E1E-B170-A510992C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方法重载</a:t>
            </a:r>
            <a:endParaRPr lang="en-US" dirty="0"/>
          </a:p>
          <a:p>
            <a:pPr lvl="1"/>
            <a:r>
              <a:rPr lang="zh-CN" altLang="en-US" dirty="0"/>
              <a:t>同一个类中</a:t>
            </a:r>
            <a:endParaRPr lang="en-US" dirty="0"/>
          </a:p>
          <a:p>
            <a:pPr lvl="1"/>
            <a:r>
              <a:rPr lang="zh-CN" altLang="en-US" dirty="0"/>
              <a:t>方法名相同</a:t>
            </a:r>
            <a:endParaRPr lang="en-US" dirty="0"/>
          </a:p>
          <a:p>
            <a:pPr lvl="1"/>
            <a:r>
              <a:rPr lang="zh-CN" altLang="en-US" dirty="0"/>
              <a:t>参数个数或类型不同</a:t>
            </a:r>
            <a:endParaRPr lang="en-US" dirty="0"/>
          </a:p>
          <a:p>
            <a:pPr lvl="1"/>
            <a:r>
              <a:rPr lang="zh-CN" altLang="en-US" dirty="0"/>
              <a:t>与返回值、访问修饰符无关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方法重载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339752" y="4443958"/>
            <a:ext cx="4274648" cy="371891"/>
            <a:chOff x="1403648" y="3795886"/>
            <a:chExt cx="5714808" cy="371891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189332" y="3829223"/>
              <a:ext cx="301358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5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：方法重载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B5DAA-A2FC-4A0D-A4EF-86E7CAA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09A64-7E37-4D74-8FAC-3C425F11B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</a:p>
        </p:txBody>
      </p:sp>
      <p:sp>
        <p:nvSpPr>
          <p:cNvPr id="17411" name="AutoShape 12"/>
          <p:cNvSpPr>
            <a:spLocks noChangeArrowheads="1"/>
          </p:cNvSpPr>
          <p:nvPr/>
        </p:nvSpPr>
        <p:spPr bwMode="auto">
          <a:xfrm>
            <a:off x="1839913" y="1519238"/>
            <a:ext cx="5249862" cy="203009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zh-CN" altLang="en-US" b="1" dirty="0"/>
              <a:t>以下不属于方法重载的是（       ）。</a:t>
            </a:r>
            <a:endParaRPr lang="en-US" b="1" dirty="0"/>
          </a:p>
          <a:p>
            <a:pPr lvl="1"/>
            <a:r>
              <a:rPr lang="en-US" altLang="zh-CN" b="1" dirty="0"/>
              <a:t>(A) public void method1(){}</a:t>
            </a:r>
          </a:p>
          <a:p>
            <a:pPr lvl="1"/>
            <a:r>
              <a:rPr lang="en-US" b="1" dirty="0"/>
              <a:t>      </a:t>
            </a:r>
            <a:r>
              <a:rPr lang="en-US" altLang="zh-CN" b="1" dirty="0"/>
              <a:t>public void method1(</a:t>
            </a:r>
            <a:r>
              <a:rPr lang="en-US" altLang="zh-CN" b="1" dirty="0" err="1"/>
              <a:t>int</a:t>
            </a:r>
            <a:r>
              <a:rPr lang="en-US" altLang="zh-CN" b="1" dirty="0"/>
              <a:t> i){}</a:t>
            </a:r>
          </a:p>
          <a:p>
            <a:pPr lvl="1"/>
            <a:r>
              <a:rPr lang="en-US" altLang="zh-CN" b="1" dirty="0"/>
              <a:t>(B) public void method1(){}</a:t>
            </a:r>
          </a:p>
          <a:p>
            <a:pPr lvl="1"/>
            <a:r>
              <a:rPr lang="en-US" b="1" dirty="0"/>
              <a:t>   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method1(){return 0;}</a:t>
            </a:r>
          </a:p>
          <a:p>
            <a:pPr lvl="1"/>
            <a:r>
              <a:rPr lang="en-US" altLang="zh-CN" b="1" dirty="0"/>
              <a:t>(C) public void method1(){}</a:t>
            </a:r>
          </a:p>
          <a:p>
            <a:pPr lvl="1"/>
            <a:r>
              <a:rPr lang="en-US" b="1" dirty="0"/>
              <a:t>   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method1(</a:t>
            </a:r>
            <a:r>
              <a:rPr lang="en-US" altLang="zh-CN" b="1" dirty="0" err="1"/>
              <a:t>int</a:t>
            </a:r>
            <a:r>
              <a:rPr lang="en-US" altLang="zh-CN" b="1" dirty="0"/>
              <a:t> i){return 0;}</a:t>
            </a:r>
          </a:p>
        </p:txBody>
      </p:sp>
      <p:sp>
        <p:nvSpPr>
          <p:cNvPr id="2" name="矩形 1"/>
          <p:cNvSpPr/>
          <p:nvPr/>
        </p:nvSpPr>
        <p:spPr>
          <a:xfrm>
            <a:off x="5220072" y="1563638"/>
            <a:ext cx="28803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45D15-6F81-4FCF-86FD-8F1D24CD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实现简易计算器，分别实现两个整数、三个浮点数的加法运算</a:t>
            </a:r>
          </a:p>
          <a:p>
            <a:pPr lvl="1"/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18435" name="Rectangle 2"/>
          <p:cNvSpPr>
            <a:spLocks noGrp="1" noChangeArrowheads="1"/>
          </p:cNvSpPr>
          <p:nvPr/>
        </p:nvSpPr>
        <p:spPr bwMode="auto">
          <a:xfrm>
            <a:off x="611560" y="202332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1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：简易计算器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7EE38-2E8B-482A-88B0-A7A8BDF7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700087" y="946150"/>
            <a:ext cx="7762875" cy="3394075"/>
          </a:xfrm>
        </p:spPr>
        <p:txBody>
          <a:bodyPr/>
          <a:lstStyle/>
          <a:p>
            <a:r>
              <a:rPr lang="zh-CN" altLang="en-US"/>
              <a:t>变量声明的位置决定变量作用域</a:t>
            </a:r>
          </a:p>
          <a:p>
            <a:r>
              <a:rPr lang="zh-CN" altLang="en-US"/>
              <a:t>变量作用域确定可在程序中按变量名访问该变量的区域</a:t>
            </a:r>
          </a:p>
        </p:txBody>
      </p:sp>
      <p:sp>
        <p:nvSpPr>
          <p:cNvPr id="77828" name="AutoShape 4"/>
          <p:cNvSpPr/>
          <p:nvPr/>
        </p:nvSpPr>
        <p:spPr>
          <a:xfrm>
            <a:off x="2106613" y="2143125"/>
            <a:ext cx="5456237" cy="1754326"/>
          </a:xfrm>
          <a:prstGeom prst="roundRect">
            <a:avLst>
              <a:gd name="adj" fmla="val 444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zh-CN" noProof="1"/>
              <a:t>//…</a:t>
            </a:r>
          </a:p>
          <a:p>
            <a:pPr lvl="1"/>
            <a:r>
              <a:rPr lang="en-US" noProof="1"/>
              <a:t>for(int  a = 0; a &lt; 4; a++) {</a:t>
            </a:r>
          </a:p>
          <a:p>
            <a:pPr lvl="1"/>
            <a:r>
              <a:rPr lang="en-US" noProof="1"/>
              <a:t>     System.out.println ("hello" );</a:t>
            </a:r>
          </a:p>
          <a:p>
            <a:pPr lvl="1"/>
            <a:r>
              <a:rPr lang="en-US" noProof="1"/>
              <a:t>}</a:t>
            </a:r>
          </a:p>
          <a:p>
            <a:pPr lvl="1"/>
            <a:r>
              <a:rPr lang="en-US" noProof="1"/>
              <a:t>System.out.println ( a );</a:t>
            </a:r>
          </a:p>
          <a:p>
            <a:pPr lvl="1"/>
            <a:r>
              <a:rPr lang="en-US" noProof="1"/>
              <a:t>//…</a:t>
            </a:r>
          </a:p>
        </p:txBody>
      </p:sp>
      <p:sp>
        <p:nvSpPr>
          <p:cNvPr id="77829" name="AutoShape 5"/>
          <p:cNvSpPr/>
          <p:nvPr/>
        </p:nvSpPr>
        <p:spPr>
          <a:xfrm>
            <a:off x="2106613" y="4340225"/>
            <a:ext cx="5359400" cy="408623"/>
          </a:xfrm>
          <a:prstGeom prst="wedgeRoundRectCallout">
            <a:avLst>
              <a:gd name="adj1" fmla="val -26810"/>
              <a:gd name="adj2" fmla="val -48435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代码错误，</a:t>
            </a:r>
            <a:r>
              <a:rPr lang="en-US" altLang="x-none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的作用域仅在</a:t>
            </a:r>
            <a:r>
              <a:rPr lang="en-US" altLang="x-none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循环中 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成员变量和局部变量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CE313-AAA2-4E03-A468-E6AED241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/>
        </p:nvSpPr>
        <p:spPr bwMode="auto">
          <a:xfrm>
            <a:off x="304112" y="-46277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成员变量和局部变量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谁能使用这些变量？</a:t>
            </a:r>
          </a:p>
        </p:txBody>
      </p:sp>
      <p:sp>
        <p:nvSpPr>
          <p:cNvPr id="78852" name="AutoShape 3"/>
          <p:cNvSpPr/>
          <p:nvPr/>
        </p:nvSpPr>
        <p:spPr>
          <a:xfrm>
            <a:off x="1966913" y="1496789"/>
            <a:ext cx="2979737" cy="3451225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8855" name="AutoShape 6"/>
          <p:cNvSpPr/>
          <p:nvPr/>
        </p:nvSpPr>
        <p:spPr>
          <a:xfrm>
            <a:off x="1974081" y="1531938"/>
            <a:ext cx="3101975" cy="3655129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noProof="1">
                <a:latin typeface="Calibri" panose="020F050202020403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public class AutoLion{</a:t>
            </a:r>
          </a:p>
          <a:p>
            <a:pPr marL="224155" indent="-224155" algn="ctr" fontAlgn="base"/>
            <a:endParaRPr lang="en-US" altLang="zh-CN" sz="1200" b="1" noProof="1"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200" b="1" noProof="1">
                <a:ea typeface="黑体" panose="02010609060101010101" pitchFamily="49" charset="-122"/>
              </a:rPr>
              <a:t>变量</a:t>
            </a:r>
            <a:r>
              <a:rPr lang="zh-CN" altLang="zh-CN" sz="1200" b="1" noProof="1">
                <a:ea typeface="黑体" panose="02010609060101010101" pitchFamily="49" charset="-122"/>
              </a:rPr>
              <a:t>1</a:t>
            </a:r>
            <a:r>
              <a:rPr lang="zh-CN" altLang="en-US" sz="1200" b="1" noProof="1">
                <a:ea typeface="黑体" panose="02010609060101010101" pitchFamily="49" charset="-122"/>
              </a:rPr>
              <a:t>类型  变量</a:t>
            </a:r>
            <a:r>
              <a:rPr lang="zh-CN" altLang="zh-CN" sz="1200" b="1" noProof="1">
                <a:ea typeface="黑体" panose="02010609060101010101" pitchFamily="49" charset="-122"/>
              </a:rPr>
              <a:t>1</a:t>
            </a:r>
            <a:r>
              <a:rPr lang="zh-CN" altLang="en-US" sz="1200" b="1" noProof="1">
                <a:ea typeface="黑体" panose="02010609060101010101" pitchFamily="49" charset="-122"/>
              </a:rPr>
              <a:t>；                      </a:t>
            </a:r>
          </a:p>
          <a:p>
            <a:pPr marL="224155" indent="-224155" algn="ctr" fontAlgn="base"/>
            <a:r>
              <a:rPr lang="zh-CN" altLang="en-US" sz="1200" b="1" noProof="1">
                <a:ea typeface="黑体" panose="02010609060101010101" pitchFamily="49" charset="-122"/>
              </a:rPr>
              <a:t>变量</a:t>
            </a:r>
            <a:r>
              <a:rPr lang="zh-CN" altLang="zh-CN" sz="1200" b="1" noProof="1">
                <a:ea typeface="黑体" panose="02010609060101010101" pitchFamily="49" charset="-122"/>
              </a:rPr>
              <a:t>2</a:t>
            </a:r>
            <a:r>
              <a:rPr lang="zh-CN" altLang="en-US" sz="1200" b="1" noProof="1">
                <a:ea typeface="黑体" panose="02010609060101010101" pitchFamily="49" charset="-122"/>
              </a:rPr>
              <a:t>类型  变量</a:t>
            </a:r>
            <a:r>
              <a:rPr lang="zh-CN" altLang="zh-CN" sz="1200" b="1" noProof="1">
                <a:ea typeface="黑体" panose="02010609060101010101" pitchFamily="49" charset="-122"/>
              </a:rPr>
              <a:t>2</a:t>
            </a:r>
            <a:r>
              <a:rPr lang="zh-CN" altLang="en-US" sz="1200" b="1" noProof="1">
                <a:ea typeface="黑体" panose="02010609060101010101" pitchFamily="49" charset="-122"/>
              </a:rPr>
              <a:t>；</a:t>
            </a:r>
          </a:p>
          <a:p>
            <a:pPr marL="224155" indent="-224155" algn="ctr" fontAlgn="base"/>
            <a:r>
              <a:rPr lang="zh-CN" altLang="en-US" sz="1200" b="1" noProof="1">
                <a:ea typeface="黑体" panose="02010609060101010101" pitchFamily="49" charset="-122"/>
              </a:rPr>
              <a:t>变量</a:t>
            </a:r>
            <a:r>
              <a:rPr lang="zh-CN" altLang="zh-CN" sz="1200" b="1" noProof="1">
                <a:ea typeface="黑体" panose="02010609060101010101" pitchFamily="49" charset="-122"/>
              </a:rPr>
              <a:t>3</a:t>
            </a:r>
            <a:r>
              <a:rPr lang="zh-CN" altLang="en-US" sz="1200" b="1" noProof="1">
                <a:ea typeface="黑体" panose="02010609060101010101" pitchFamily="49" charset="-122"/>
              </a:rPr>
              <a:t>类型  变量</a:t>
            </a:r>
            <a:r>
              <a:rPr lang="zh-CN" altLang="zh-CN" sz="1200" b="1" noProof="1">
                <a:ea typeface="黑体" panose="02010609060101010101" pitchFamily="49" charset="-122"/>
              </a:rPr>
              <a:t>3</a:t>
            </a:r>
            <a:r>
              <a:rPr lang="zh-CN" altLang="en-US" sz="1200" b="1" noProof="1">
                <a:ea typeface="黑体" panose="02010609060101010101" pitchFamily="49" charset="-122"/>
              </a:rPr>
              <a:t>；</a:t>
            </a:r>
            <a:endParaRPr lang="en-US" altLang="zh-CN" sz="1200" b="1" noProof="1">
              <a:ea typeface="黑体" panose="02010609060101010101" pitchFamily="49" charset="-122"/>
            </a:endParaRPr>
          </a:p>
          <a:p>
            <a:pPr marL="224155" indent="-224155" algn="ctr" fontAlgn="base"/>
            <a:endParaRPr lang="en-US" altLang="zh-CN" sz="1200" b="1" noProof="1">
              <a:ea typeface="黑体" panose="02010609060101010101" pitchFamily="49" charset="-122"/>
            </a:endParaRPr>
          </a:p>
          <a:p>
            <a:pPr marL="224155" indent="-224155" algn="ctr" fontAlgn="base"/>
            <a:endParaRPr lang="en-US" altLang="zh-CN" sz="1200" b="1" noProof="1">
              <a:ea typeface="黑体" panose="02010609060101010101" pitchFamily="49" charset="-122"/>
            </a:endParaRPr>
          </a:p>
          <a:p>
            <a:pPr marL="681355" lvl="1" indent="-224155" fontAlgn="base"/>
            <a:endParaRPr lang="en-US" altLang="zh-CN" sz="1200" b="1" noProof="1">
              <a:ea typeface="黑体" panose="02010609060101010101" pitchFamily="49" charset="-122"/>
            </a:endParaRPr>
          </a:p>
          <a:p>
            <a:pPr marL="681355" lvl="1" indent="-224155" fontAlgn="base"/>
            <a:r>
              <a:rPr lang="en-US" altLang="zh-CN" sz="1200" b="1" noProof="1">
                <a:ea typeface="黑体" panose="02010609060101010101" pitchFamily="49" charset="-122"/>
              </a:rPr>
              <a:t>public </a:t>
            </a:r>
            <a:r>
              <a:rPr lang="zh-CN" altLang="en-US" sz="1200" b="1" noProof="1">
                <a:ea typeface="黑体" panose="02010609060101010101" pitchFamily="49" charset="-122"/>
              </a:rPr>
              <a:t>返回类型 方法</a:t>
            </a:r>
            <a:r>
              <a:rPr lang="zh-CN" altLang="zh-CN" sz="1200" b="1" noProof="1">
                <a:ea typeface="黑体" panose="02010609060101010101" pitchFamily="49" charset="-122"/>
              </a:rPr>
              <a:t>1(){</a:t>
            </a:r>
          </a:p>
          <a:p>
            <a:pPr marL="681355" lvl="1" indent="-224155" fontAlgn="base"/>
            <a:r>
              <a:rPr lang="zh-CN" altLang="zh-CN" sz="1200" b="1" noProof="1">
                <a:ea typeface="黑体" panose="02010609060101010101" pitchFamily="49" charset="-122"/>
              </a:rPr>
              <a:t>        </a:t>
            </a:r>
            <a:r>
              <a:rPr lang="zh-CN" altLang="en-US" sz="1200" b="1" noProof="1">
                <a:ea typeface="黑体" panose="02010609060101010101" pitchFamily="49" charset="-122"/>
              </a:rPr>
              <a:t>变量</a:t>
            </a:r>
            <a:r>
              <a:rPr lang="zh-CN" altLang="zh-CN" sz="1200" b="1" noProof="1">
                <a:ea typeface="黑体" panose="02010609060101010101" pitchFamily="49" charset="-122"/>
              </a:rPr>
              <a:t>4</a:t>
            </a:r>
            <a:r>
              <a:rPr lang="zh-CN" altLang="en-US" sz="1200" b="1" noProof="1">
                <a:ea typeface="黑体" panose="02010609060101010101" pitchFamily="49" charset="-122"/>
              </a:rPr>
              <a:t>类型  变量</a:t>
            </a:r>
            <a:r>
              <a:rPr lang="zh-CN" altLang="zh-CN" sz="1200" b="1" noProof="1">
                <a:ea typeface="黑体" panose="02010609060101010101" pitchFamily="49" charset="-122"/>
              </a:rPr>
              <a:t>4;</a:t>
            </a:r>
          </a:p>
          <a:p>
            <a:pPr marL="681355" lvl="1" indent="-224155" fontAlgn="base"/>
            <a:r>
              <a:rPr lang="zh-CN" altLang="zh-CN" sz="1200" b="1" noProof="1">
                <a:ea typeface="黑体" panose="02010609060101010101" pitchFamily="49" charset="-122"/>
              </a:rPr>
              <a:t>}</a:t>
            </a:r>
            <a:endParaRPr lang="en-US" altLang="zh-CN" sz="1200" b="1" noProof="1">
              <a:ea typeface="黑体" panose="02010609060101010101" pitchFamily="49" charset="-122"/>
            </a:endParaRPr>
          </a:p>
          <a:p>
            <a:pPr marL="681355" lvl="1" indent="-224155" fontAlgn="base"/>
            <a:endParaRPr lang="zh-CN" altLang="zh-CN" sz="1200" b="1" noProof="1">
              <a:ea typeface="黑体" panose="02010609060101010101" pitchFamily="49" charset="-122"/>
            </a:endParaRPr>
          </a:p>
          <a:p>
            <a:pPr marL="681355" lvl="1" indent="-224155" fontAlgn="base"/>
            <a:r>
              <a:rPr lang="en-US" altLang="zh-CN" sz="1200" b="1" noProof="1">
                <a:ea typeface="黑体" panose="02010609060101010101" pitchFamily="49" charset="-122"/>
              </a:rPr>
              <a:t>public </a:t>
            </a:r>
            <a:r>
              <a:rPr lang="zh-CN" altLang="en-US" sz="1200" b="1" noProof="1">
                <a:ea typeface="黑体" panose="02010609060101010101" pitchFamily="49" charset="-122"/>
              </a:rPr>
              <a:t>返回类型 方法</a:t>
            </a:r>
            <a:r>
              <a:rPr lang="zh-CN" altLang="zh-CN" sz="1200" b="1" noProof="1">
                <a:ea typeface="黑体" panose="02010609060101010101" pitchFamily="49" charset="-122"/>
              </a:rPr>
              <a:t>2(){</a:t>
            </a:r>
          </a:p>
          <a:p>
            <a:pPr marL="681355" lvl="1" indent="-224155" fontAlgn="base"/>
            <a:r>
              <a:rPr lang="zh-CN" altLang="zh-CN" sz="1200" b="1" noProof="1">
                <a:ea typeface="黑体" panose="02010609060101010101" pitchFamily="49" charset="-122"/>
              </a:rPr>
              <a:t>        </a:t>
            </a:r>
            <a:r>
              <a:rPr lang="zh-CN" altLang="en-US" sz="1200" b="1" noProof="1">
                <a:ea typeface="黑体" panose="02010609060101010101" pitchFamily="49" charset="-122"/>
              </a:rPr>
              <a:t>变量</a:t>
            </a:r>
            <a:r>
              <a:rPr lang="zh-CN" altLang="zh-CN" sz="1200" b="1" noProof="1">
                <a:ea typeface="黑体" panose="02010609060101010101" pitchFamily="49" charset="-122"/>
              </a:rPr>
              <a:t>5</a:t>
            </a:r>
            <a:r>
              <a:rPr lang="zh-CN" altLang="en-US" sz="1200" b="1" noProof="1">
                <a:ea typeface="黑体" panose="02010609060101010101" pitchFamily="49" charset="-122"/>
              </a:rPr>
              <a:t>类型   变量</a:t>
            </a:r>
            <a:r>
              <a:rPr lang="zh-CN" altLang="zh-CN" sz="1200" b="1" noProof="1">
                <a:ea typeface="黑体" panose="02010609060101010101" pitchFamily="49" charset="-122"/>
              </a:rPr>
              <a:t>5</a:t>
            </a:r>
            <a:r>
              <a:rPr lang="zh-CN" altLang="en-US" sz="1200" b="1" noProof="1">
                <a:ea typeface="黑体" panose="02010609060101010101" pitchFamily="49" charset="-122"/>
              </a:rPr>
              <a:t>；                      </a:t>
            </a:r>
          </a:p>
          <a:p>
            <a:pPr marL="681355" lvl="1" indent="-224155" fontAlgn="base"/>
            <a:r>
              <a:rPr lang="zh-CN" altLang="zh-CN" sz="1200" b="1" noProof="1">
                <a:solidFill>
                  <a:schemeClr val="bg1"/>
                </a:solidFill>
                <a:ea typeface="黑体" panose="02010609060101010101" pitchFamily="49" charset="-122"/>
              </a:rPr>
              <a:t>} </a:t>
            </a:r>
          </a:p>
          <a:p>
            <a:pPr marL="224155" indent="-224155" algn="ctr" fontAlgn="base"/>
            <a:endParaRPr lang="zh-CN" altLang="en-US" sz="1200" b="1" noProof="1"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sz="1300" b="1" noProof="1">
                <a:latin typeface="Calibri" panose="020F050202020403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78856" name="AutoShape 7"/>
          <p:cNvSpPr/>
          <p:nvPr/>
        </p:nvSpPr>
        <p:spPr>
          <a:xfrm>
            <a:off x="2063750" y="4500563"/>
            <a:ext cx="2884488" cy="331787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1300" b="1" noProof="1">
                <a:latin typeface="Calibri" panose="020F050202020403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} </a:t>
            </a:r>
          </a:p>
        </p:txBody>
      </p:sp>
      <p:sp>
        <p:nvSpPr>
          <p:cNvPr id="78857" name="AutoShape 8"/>
          <p:cNvSpPr/>
          <p:nvPr/>
        </p:nvSpPr>
        <p:spPr>
          <a:xfrm>
            <a:off x="4411662" y="2634466"/>
            <a:ext cx="2810941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x-none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AutoLion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类的方法</a:t>
            </a:r>
          </a:p>
        </p:txBody>
      </p:sp>
      <p:sp>
        <p:nvSpPr>
          <p:cNvPr id="78858" name="AutoShape 10"/>
          <p:cNvSpPr/>
          <p:nvPr/>
        </p:nvSpPr>
        <p:spPr>
          <a:xfrm>
            <a:off x="4411662" y="3054350"/>
            <a:ext cx="1816521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x-none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78859" name="AutoShape 11"/>
          <p:cNvSpPr/>
          <p:nvPr/>
        </p:nvSpPr>
        <p:spPr>
          <a:xfrm>
            <a:off x="4465638" y="3911600"/>
            <a:ext cx="1762545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x-none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78863" name="AutoShape 21"/>
          <p:cNvSpPr/>
          <p:nvPr/>
        </p:nvSpPr>
        <p:spPr>
          <a:xfrm>
            <a:off x="5074087" y="2026538"/>
            <a:ext cx="1714500" cy="408623"/>
          </a:xfrm>
          <a:prstGeom prst="wedgeRoundRectCallout">
            <a:avLst>
              <a:gd name="adj1" fmla="val -49843"/>
              <a:gd name="adj2" fmla="val 863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noProof="1">
                <a:solidFill>
                  <a:schemeClr val="bg1"/>
                </a:solidFill>
                <a:ea typeface="黑体" panose="02010609060101010101" pitchFamily="49" charset="-122"/>
              </a:rPr>
              <a:t>成员变量</a:t>
            </a:r>
          </a:p>
        </p:txBody>
      </p:sp>
      <p:sp>
        <p:nvSpPr>
          <p:cNvPr id="78864" name="AutoShape 21"/>
          <p:cNvSpPr/>
          <p:nvPr/>
        </p:nvSpPr>
        <p:spPr>
          <a:xfrm>
            <a:off x="5089748" y="3429000"/>
            <a:ext cx="1714500" cy="408623"/>
          </a:xfrm>
          <a:prstGeom prst="wedgeRoundRectCallout">
            <a:avLst>
              <a:gd name="adj1" fmla="val -49843"/>
              <a:gd name="adj2" fmla="val 863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noProof="1">
                <a:solidFill>
                  <a:schemeClr val="bg1"/>
                </a:solidFill>
                <a:ea typeface="黑体" panose="02010609060101010101" pitchFamily="49" charset="-122"/>
              </a:rPr>
              <a:t>局部变量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8F68F-C699-489E-BA53-7FE2BBC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bldLvl="0" animBg="1"/>
      <p:bldP spid="78858" grpId="0" bldLvl="0" animBg="1"/>
      <p:bldP spid="78859" grpId="0" bldLvl="0" animBg="1"/>
      <p:bldP spid="78863" grpId="0" bldLvl="0" animBg="1"/>
      <p:bldP spid="78863" grpId="1" bldLvl="0" animBg="1"/>
      <p:bldP spid="78864" grpId="0" bldLvl="0" animBg="1"/>
      <p:bldP spid="78864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/>
          <p:nvPr/>
        </p:nvSpPr>
        <p:spPr>
          <a:xfrm>
            <a:off x="1885950" y="1143000"/>
            <a:ext cx="5566370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public class Test {</a:t>
            </a:r>
          </a:p>
          <a:p>
            <a:pPr lvl="1"/>
            <a:r>
              <a:rPr lang="en-US" b="1" noProof="1"/>
              <a:t>     int score1 = 88;</a:t>
            </a:r>
          </a:p>
          <a:p>
            <a:pPr lvl="1"/>
            <a:r>
              <a:rPr lang="en-US" b="1" noProof="1"/>
              <a:t>     int score2 = 98;</a:t>
            </a:r>
          </a:p>
          <a:p>
            <a:pPr lvl="1"/>
            <a:r>
              <a:rPr lang="en-US" b="1" noProof="1"/>
              <a:t>      public void calcAvg() {</a:t>
            </a:r>
          </a:p>
          <a:p>
            <a:pPr lvl="1"/>
            <a:r>
              <a:rPr lang="en-US" b="1" noProof="1"/>
              <a:t>          int avg = (score1 + score2)/2;</a:t>
            </a:r>
          </a:p>
          <a:p>
            <a:pPr lvl="1"/>
            <a:r>
              <a:rPr lang="en-US" b="1" noProof="1"/>
              <a:t>      }    </a:t>
            </a:r>
          </a:p>
          <a:p>
            <a:pPr lvl="1"/>
            <a:r>
              <a:rPr lang="en-US" b="1" noProof="1"/>
              <a:t>      public void showAvg(){</a:t>
            </a:r>
          </a:p>
          <a:p>
            <a:pPr lvl="1"/>
            <a:r>
              <a:rPr lang="en-US" b="1" noProof="1"/>
              <a:t>         System.out.println("</a:t>
            </a:r>
            <a:r>
              <a:rPr lang="zh-CN" altLang="en-US" b="1" noProof="1"/>
              <a:t>平均分是： </a:t>
            </a:r>
            <a:r>
              <a:rPr lang="en-US" b="1" noProof="1"/>
              <a:t>" + avg);</a:t>
            </a:r>
          </a:p>
          <a:p>
            <a:pPr lvl="1"/>
            <a:r>
              <a:rPr lang="en-US" b="1" noProof="1"/>
              <a:t>     }</a:t>
            </a:r>
          </a:p>
          <a:p>
            <a:pPr lvl="1"/>
            <a:r>
              <a:rPr lang="en-US" b="1" noProof="1"/>
              <a:t>}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常见错误</a:t>
            </a:r>
          </a:p>
        </p:txBody>
      </p:sp>
      <p:sp>
        <p:nvSpPr>
          <p:cNvPr id="5" name="AutoShape 11"/>
          <p:cNvSpPr/>
          <p:nvPr/>
        </p:nvSpPr>
        <p:spPr>
          <a:xfrm>
            <a:off x="2123728" y="4218642"/>
            <a:ext cx="5328592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latin typeface="黑体" panose="02010609060101010101" pitchFamily="49" charset="-122"/>
                <a:ea typeface="黑体" panose="02010609060101010101" pitchFamily="49" charset="-122"/>
              </a:rPr>
              <a:t>局部变量超出其作用域后不可用！</a:t>
            </a:r>
            <a:endParaRPr lang="en-US" altLang="x-none" b="1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B7C2F0-0229-4941-B4B3-72AB9508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518109" y="877123"/>
            <a:ext cx="7762875" cy="3394075"/>
          </a:xfrm>
        </p:spPr>
        <p:txBody>
          <a:bodyPr/>
          <a:lstStyle/>
          <a:p>
            <a:r>
              <a:rPr lang="zh-CN" altLang="en-US" dirty="0"/>
              <a:t>作用域不同</a:t>
            </a:r>
          </a:p>
          <a:p>
            <a:pPr lvl="1"/>
            <a:r>
              <a:rPr lang="zh-CN" altLang="en-US" dirty="0"/>
              <a:t>局部变量的作用域仅限于定义它的方法</a:t>
            </a:r>
          </a:p>
          <a:p>
            <a:pPr lvl="1"/>
            <a:r>
              <a:rPr lang="zh-CN" altLang="en-US" dirty="0"/>
              <a:t>成员变量的作用域在整个类内部都是可见的</a:t>
            </a:r>
          </a:p>
          <a:p>
            <a:r>
              <a:rPr lang="zh-CN" altLang="en-US" dirty="0"/>
              <a:t>初始值不同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会给成员变量一个初始值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不会给局部变量赋予初始值</a:t>
            </a:r>
          </a:p>
          <a:p>
            <a:endParaRPr lang="zh-CN" altLang="en-US" dirty="0"/>
          </a:p>
        </p:txBody>
      </p:sp>
      <p:sp>
        <p:nvSpPr>
          <p:cNvPr id="81924" name="AutoShape 3"/>
          <p:cNvSpPr/>
          <p:nvPr/>
        </p:nvSpPr>
        <p:spPr>
          <a:xfrm>
            <a:off x="2051050" y="4156075"/>
            <a:ext cx="4125913" cy="584775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在同一个类中，成员变量和局部变量同名时，局部变量具有更高的优先级</a:t>
            </a:r>
          </a:p>
        </p:txBody>
      </p:sp>
      <p:sp>
        <p:nvSpPr>
          <p:cNvPr id="81925" name="AutoShape 3"/>
          <p:cNvSpPr/>
          <p:nvPr/>
        </p:nvSpPr>
        <p:spPr>
          <a:xfrm>
            <a:off x="1979613" y="3435350"/>
            <a:ext cx="4157662" cy="584775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在同一个方法中，不允许有同名局部变量</a:t>
            </a:r>
            <a:endParaRPr lang="en-US" altLang="x-none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在不同的方法中，可以有同名局部变量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/>
        </p:nvSpPr>
        <p:spPr bwMode="auto">
          <a:xfrm>
            <a:off x="284747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成员变量和局部变量的区别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06021" y="3322356"/>
            <a:ext cx="436880" cy="516890"/>
            <a:chOff x="989013" y="3074035"/>
            <a:chExt cx="436880" cy="516890"/>
          </a:xfrm>
        </p:grpSpPr>
        <p:sp>
          <p:nvSpPr>
            <p:cNvPr id="13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4" name="图片 13" descr="C:\Users\Lenovo\Desktop\icon\注意(1).png注意(1)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E186D-F909-452F-A568-E0B0875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4"/>
          <p:cNvSpPr/>
          <p:nvPr/>
        </p:nvSpPr>
        <p:spPr>
          <a:xfrm>
            <a:off x="971550" y="1498654"/>
            <a:ext cx="4819650" cy="344936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public class Test {</a:t>
            </a:r>
          </a:p>
          <a:p>
            <a:pPr lvl="1"/>
            <a:r>
              <a:rPr lang="en-US" b="1" noProof="1"/>
              <a:t>        public int num;</a:t>
            </a:r>
          </a:p>
          <a:p>
            <a:pPr lvl="1"/>
            <a:r>
              <a:rPr lang="en-US" altLang="en-US" b="1" noProof="1"/>
              <a:t>        </a:t>
            </a:r>
            <a:r>
              <a:rPr lang="en-US" b="1" noProof="1"/>
              <a:t>public void calc(int num,int num2){</a:t>
            </a:r>
          </a:p>
          <a:p>
            <a:pPr lvl="1"/>
            <a:r>
              <a:rPr lang="en-US" b="1" noProof="1"/>
              <a:t>               System.out.println(num+num2);</a:t>
            </a:r>
          </a:p>
          <a:p>
            <a:pPr lvl="1"/>
            <a:r>
              <a:rPr lang="en-US" b="1" noProof="1"/>
              <a:t>        }</a:t>
            </a:r>
          </a:p>
          <a:p>
            <a:pPr lvl="1"/>
            <a:r>
              <a:rPr lang="en-US" b="1" noProof="1"/>
              <a:t>        public static void main(String[] args) {</a:t>
            </a:r>
          </a:p>
          <a:p>
            <a:pPr lvl="1"/>
            <a:r>
              <a:rPr lang="en-US" b="1" noProof="1"/>
              <a:t>               Test test = new Test();</a:t>
            </a:r>
          </a:p>
          <a:p>
            <a:pPr lvl="1"/>
            <a:r>
              <a:rPr lang="en-US" b="1" noProof="1"/>
              <a:t>                test.num=10;</a:t>
            </a:r>
          </a:p>
          <a:p>
            <a:pPr lvl="1"/>
            <a:r>
              <a:rPr lang="en-US" b="1" noProof="1"/>
              <a:t>                test.calc(11,3);</a:t>
            </a:r>
          </a:p>
          <a:p>
            <a:pPr lvl="1"/>
            <a:r>
              <a:rPr lang="en-US" b="1" noProof="1"/>
              <a:t>        }</a:t>
            </a:r>
          </a:p>
          <a:p>
            <a:pPr lvl="1"/>
            <a:r>
              <a:rPr lang="en-US" b="1" noProof="1"/>
              <a:t>}</a:t>
            </a:r>
            <a:endParaRPr lang="en-US" altLang="en-US" b="1" noProof="1"/>
          </a:p>
          <a:p>
            <a:pPr lvl="1"/>
            <a:endParaRPr lang="en-US" noProof="1"/>
          </a:p>
        </p:txBody>
      </p:sp>
      <p:sp>
        <p:nvSpPr>
          <p:cNvPr id="23555" name="内容占位符 12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7762875" cy="483289"/>
          </a:xfrm>
        </p:spPr>
        <p:txBody>
          <a:bodyPr/>
          <a:lstStyle/>
          <a:p>
            <a:r>
              <a:rPr lang="zh-CN" altLang="en-US" dirty="0"/>
              <a:t>说出以下代码的运行结果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</a:p>
        </p:txBody>
      </p:sp>
      <p:sp>
        <p:nvSpPr>
          <p:cNvPr id="7" name="AutoShape 21"/>
          <p:cNvSpPr/>
          <p:nvPr/>
        </p:nvSpPr>
        <p:spPr>
          <a:xfrm>
            <a:off x="6169868" y="3603287"/>
            <a:ext cx="1138436" cy="408623"/>
          </a:xfrm>
          <a:prstGeom prst="wedgeRoundRectCallout">
            <a:avLst>
              <a:gd name="adj1" fmla="val -49843"/>
              <a:gd name="adj2" fmla="val 863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b="1" noProof="1">
                <a:solidFill>
                  <a:schemeClr val="bg1"/>
                </a:solidFill>
                <a:ea typeface="黑体" panose="02010609060101010101" pitchFamily="49" charset="-122"/>
              </a:rPr>
              <a:t>14</a:t>
            </a:r>
            <a:endParaRPr lang="zh-CN" altLang="en-US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FCD2A-5EF3-43E4-A159-941A3E1D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7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基本数据类型和引用数据类型在参数传递时的区别是什么？</a:t>
            </a:r>
            <a:endParaRPr lang="en-US" altLang="zh-CN" dirty="0"/>
          </a:p>
          <a:p>
            <a:r>
              <a:rPr lang="zh-CN" altLang="en-US" dirty="0"/>
              <a:t>成员变量和局部变量有何区别？</a:t>
            </a:r>
          </a:p>
          <a:p>
            <a:r>
              <a:rPr lang="zh-CN" altLang="en-US" dirty="0"/>
              <a:t>方法重载有何特点？</a:t>
            </a:r>
            <a:endParaRPr lang="en-US" dirty="0"/>
          </a:p>
          <a:p>
            <a:r>
              <a:rPr lang="zh-CN" altLang="en-US" dirty="0"/>
              <a:t>构造方法有何作用？如何定义？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411A4-DBD9-4BCA-AFC7-C386FCF7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E9433-AF44-44E9-8101-8B4896C4C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  <a:endParaRPr lang="en-US" altLang="zh-CN" dirty="0"/>
          </a:p>
          <a:p>
            <a:pPr lvl="1" defTabSz="914400"/>
            <a:r>
              <a:rPr lang="zh-CN" altLang="en-US" dirty="0">
                <a:sym typeface="Calibri" panose="020F0502020204030204" pitchFamily="34" charset="0"/>
              </a:rPr>
              <a:t>方法的参数传递</a:t>
            </a:r>
            <a:endParaRPr lang="en-US" altLang="x-none" dirty="0">
              <a:sym typeface="Calibri" panose="020F0502020204030204" pitchFamily="34" charset="0"/>
            </a:endParaRPr>
          </a:p>
          <a:p>
            <a:pPr lvl="1" defTabSz="914400"/>
            <a:r>
              <a:rPr lang="zh-CN" altLang="en-US" dirty="0">
                <a:sym typeface="Calibri" panose="020F0502020204030204" pitchFamily="34" charset="0"/>
              </a:rPr>
              <a:t>会使用构造方法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掌握方法重载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会使用成员变量和局部变量</a:t>
            </a:r>
            <a:endParaRPr lang="en-US" altLang="x-none" dirty="0">
              <a:sym typeface="Calibri" panose="020F0502020204030204" pitchFamily="34" charset="0"/>
            </a:endParaRPr>
          </a:p>
          <a:p>
            <a:pPr marL="457200" lvl="1" indent="0" defTabSz="914400">
              <a:buNone/>
            </a:pPr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本课目标</a:t>
            </a:r>
          </a:p>
        </p:txBody>
      </p:sp>
      <p:pic>
        <p:nvPicPr>
          <p:cNvPr id="5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52276" y="1331771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83842" y="1752458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0" y="213970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79743-88C1-499B-980C-41D3729C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AutoShape 4"/>
          <p:cNvSpPr/>
          <p:nvPr/>
        </p:nvSpPr>
        <p:spPr>
          <a:xfrm>
            <a:off x="2300288" y="2241550"/>
            <a:ext cx="984250" cy="330200"/>
          </a:xfrm>
          <a:prstGeom prst="wedgeRoundRectCallout">
            <a:avLst>
              <a:gd name="adj1" fmla="val 47153"/>
              <a:gd name="adj2" fmla="val 30088"/>
              <a:gd name="adj3" fmla="val 16667"/>
            </a:avLst>
          </a:prstGeom>
          <a:solidFill>
            <a:srgbClr val="0070C0"/>
          </a:solidFill>
          <a:ln w="9525" cap="flat" cmpd="sng">
            <a:solidFill>
              <a:srgbClr val="95B74F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4999"/>
              </a:srgbClr>
            </a:outerShdw>
          </a:effectLst>
        </p:spPr>
        <p:txBody>
          <a:bodyPr anchor="b">
            <a:spAutoFit/>
          </a:bodyPr>
          <a:lstStyle/>
          <a:p>
            <a:pPr marL="285750" lvl="0" indent="-285750" eaLnBrk="0" fontAlgn="base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350" b="1" strike="noStrike" noProof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新鲜桃汁</a:t>
            </a:r>
            <a:endParaRPr lang="zh-CN" altLang="en-US" sz="1350" b="1" strike="noStrike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181" name="AutoShape 5"/>
          <p:cNvSpPr/>
          <p:nvPr/>
        </p:nvSpPr>
        <p:spPr>
          <a:xfrm>
            <a:off x="2300288" y="2241550"/>
            <a:ext cx="1079500" cy="330200"/>
          </a:xfrm>
          <a:prstGeom prst="wedgeRoundRectCallout">
            <a:avLst>
              <a:gd name="adj1" fmla="val 50602"/>
              <a:gd name="adj2" fmla="val 28130"/>
              <a:gd name="adj3" fmla="val 16667"/>
            </a:avLst>
          </a:prstGeom>
          <a:solidFill>
            <a:srgbClr val="0070C0"/>
          </a:solidFill>
          <a:ln w="9525" cap="flat" cmpd="sng">
            <a:solidFill>
              <a:srgbClr val="95B74F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4999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lvl="0" indent="-285750" eaLnBrk="0" fontAlgn="base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350" b="1" strike="noStrike" noProof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新鲜苹果汁</a:t>
            </a:r>
            <a:endParaRPr lang="zh-CN" altLang="en-US" sz="1350" b="1" strike="noStrike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182" name="AutoShape 6"/>
          <p:cNvSpPr/>
          <p:nvPr/>
        </p:nvSpPr>
        <p:spPr>
          <a:xfrm>
            <a:off x="2339975" y="2216150"/>
            <a:ext cx="1038225" cy="330200"/>
          </a:xfrm>
          <a:prstGeom prst="wedgeRoundRectCallout">
            <a:avLst>
              <a:gd name="adj1" fmla="val 50523"/>
              <a:gd name="adj2" fmla="val 16940"/>
              <a:gd name="adj3" fmla="val 16667"/>
            </a:avLst>
          </a:prstGeom>
          <a:solidFill>
            <a:srgbClr val="0070C0"/>
          </a:solidFill>
          <a:ln w="9525" cap="flat" cmpd="sng">
            <a:solidFill>
              <a:srgbClr val="95B74F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4999"/>
              </a:srgbClr>
            </a:outerShdw>
          </a:effectLst>
        </p:spPr>
        <p:txBody>
          <a:bodyPr anchor="b">
            <a:spAutoFit/>
          </a:bodyPr>
          <a:lstStyle/>
          <a:p>
            <a:pPr marL="285750" lvl="0" indent="-285750" eaLnBrk="0" fontAlgn="base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350" b="1" strike="noStrike" noProof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新鲜梨汁</a:t>
            </a:r>
            <a:endParaRPr lang="zh-CN" altLang="en-US" sz="1350" b="1" strike="noStrike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0484" name="Picture 7" descr="graph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38" y="4084638"/>
            <a:ext cx="863600" cy="5984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0184" name="Group 8"/>
          <p:cNvGrpSpPr/>
          <p:nvPr/>
        </p:nvGrpSpPr>
        <p:grpSpPr>
          <a:xfrm>
            <a:off x="1187450" y="1708150"/>
            <a:ext cx="2376488" cy="1785938"/>
            <a:chOff x="0" y="0"/>
            <a:chExt cx="1996" cy="1499"/>
          </a:xfrm>
        </p:grpSpPr>
        <p:pic>
          <p:nvPicPr>
            <p:cNvPr id="20486" name="Picture 9" descr="果汁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996" cy="14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0186" name="Text Box 10"/>
            <p:cNvSpPr txBox="1"/>
            <p:nvPr/>
          </p:nvSpPr>
          <p:spPr>
            <a:xfrm>
              <a:off x="0" y="0"/>
              <a:ext cx="272" cy="11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50" b="1" noProof="1">
                  <a:solidFill>
                    <a:srgbClr val="00B0F0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ea"/>
                </a:rPr>
                <a:t>输出三种果汁</a:t>
              </a:r>
              <a:endParaRPr lang="zh-CN" altLang="en-US" sz="1350" b="1" noProof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50187" name="Picture 11" descr="苹果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713" y="3543300"/>
            <a:ext cx="657225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8" name="Picture 12" descr="梨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663" y="3489325"/>
            <a:ext cx="709612" cy="86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9" name="Picture 13" descr="桃子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763" y="3652838"/>
            <a:ext cx="590550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1" name="Picture 14" descr="水果集合 拷贝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763" y="3760788"/>
            <a:ext cx="1457325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2" name="Picture 15" descr="榨汁机2 拷贝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4300" y="1274763"/>
            <a:ext cx="1550988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3" name="Rectangle 2"/>
          <p:cNvSpPr>
            <a:spLocks noGrp="1"/>
          </p:cNvSpPr>
          <p:nvPr/>
        </p:nvSpPr>
        <p:spPr>
          <a:xfrm>
            <a:off x="468313" y="12382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为什么要用带参数的方法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1A2EA-D2F5-4D1B-B433-FD5440D53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972 -0.101981 C 0.100842 -0.232851 0.126702 -0.363721 0.078092 -0.446491 C 0.029482 -0.529271 -0.162178 -0.606721 -0.217218 -0.598631 C -0.272248 -0.590541 -0.246388 -0.434471 -0.252108 -0.397941 C -0.257838 -0.361401 -0.255068 -0.370191 -0.252108 -0.37875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51 -0.052890 C 0.032951 -0.076240 0.032431 -0.099370 0.031911 -0.122720 C 0.031391 -0.146070 0.031041 -0.158790 0.030521 -0.192550 C 0.030001 -0.226530 0.031041 -0.286880 0.029131 -0.325960 C 0.027051 -0.365030 0.029831 -0.398330 0.018721 -0.426530 C 0.007611 -0.454510 -0.000549 -0.468150 -0.037189 -0.494280 C -0.073639 -0.520180 -0.163569 -0.587690 -0.200549 -0.582370 C -0.237359 -0.577050 -0.248299 -0.488500 -0.258019 -0.461450 C -0.267569 -0.434630 -0.258019 -0.427230 -0.258019 -0.420290 " pathEditMode="relative" rAng="0" ptsTypes="aaaaaaaaA">
                                      <p:cBhvr>
                                        <p:cTn id="14" dur="20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214 -0.003949 C 0.084824 -0.060371 0.083434 -0.116781 0.078394 -0.179441 C 0.073364 -0.242101 0.066074 -0.339211 0.056174 -0.380371 C 0.046284 -0.421521 0.045414 -0.404411 0.019544 -0.426841 C -0.006326 -0.449271 -0.057536 -0.495971 -0.099376 -0.515631 C -0.141216 -0.535281 -0.200946 -0.544991 -0.231146 -0.545221 C -0.261356 -0.545451 -0.272296 -0.534591 -0.280456 -0.517711 C -0.288616 -0.500831 -0.280106 -0.475171 -0.280456 -0.443721 C -0.280806 -0.412281 -0.281496 -0.370891 -0.282016 -0.329501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ldLvl="0" animBg="1"/>
      <p:bldP spid="50180" grpId="1" bldLvl="0" animBg="1"/>
      <p:bldP spid="50181" grpId="0" bldLvl="0" animBg="1"/>
      <p:bldP spid="50181" grpId="1" bldLvl="0" animBg="1"/>
      <p:bldP spid="5018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 txBox="1"/>
          <p:nvPr/>
        </p:nvSpPr>
        <p:spPr>
          <a:xfrm>
            <a:off x="611188" y="987424"/>
            <a:ext cx="6054725" cy="3941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l" fontAlgn="base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定义带参数的方法</a:t>
            </a:r>
          </a:p>
          <a:p>
            <a:pPr marL="457200" indent="-457200" algn="l" fontAlgn="base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base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base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base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调用带参数的方法</a:t>
            </a:r>
          </a:p>
        </p:txBody>
      </p:sp>
      <p:sp>
        <p:nvSpPr>
          <p:cNvPr id="52228" name="AutoShape 5"/>
          <p:cNvSpPr/>
          <p:nvPr/>
        </p:nvSpPr>
        <p:spPr bwMode="auto">
          <a:xfrm>
            <a:off x="1116013" y="1492250"/>
            <a:ext cx="5472211" cy="8299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sz="1600" b="1" dirty="0">
                <a:sym typeface="+mn-ea"/>
              </a:rPr>
              <a:t>&lt;</a:t>
            </a:r>
            <a:r>
              <a:rPr sz="1600" b="1" dirty="0" err="1">
                <a:sym typeface="+mn-ea"/>
              </a:rPr>
              <a:t>访问修饰符</a:t>
            </a:r>
            <a:r>
              <a:rPr sz="1600" b="1" dirty="0">
                <a:sym typeface="+mn-ea"/>
              </a:rPr>
              <a:t>&gt;  </a:t>
            </a:r>
            <a:r>
              <a:rPr sz="1600" b="1" dirty="0" err="1">
                <a:sym typeface="+mn-ea"/>
              </a:rPr>
              <a:t>返回类型</a:t>
            </a:r>
            <a:r>
              <a:rPr sz="1600" b="1" dirty="0">
                <a:sym typeface="+mn-ea"/>
              </a:rPr>
              <a:t>  &lt;</a:t>
            </a:r>
            <a:r>
              <a:rPr sz="1600" b="1" dirty="0" err="1">
                <a:sym typeface="+mn-ea"/>
              </a:rPr>
              <a:t>方法名</a:t>
            </a:r>
            <a:r>
              <a:rPr sz="1600" b="1" dirty="0">
                <a:sym typeface="+mn-ea"/>
              </a:rPr>
              <a:t>&gt;(&lt;</a:t>
            </a:r>
            <a:r>
              <a:rPr sz="1600" b="1" dirty="0" err="1">
                <a:sym typeface="+mn-ea"/>
              </a:rPr>
              <a:t>形式参数列表</a:t>
            </a:r>
            <a:r>
              <a:rPr sz="1600" b="1" dirty="0">
                <a:sym typeface="+mn-ea"/>
              </a:rPr>
              <a:t>&gt;) {</a:t>
            </a:r>
          </a:p>
          <a:p>
            <a:pPr lvl="0" algn="l"/>
            <a:r>
              <a:rPr lang="en-US" sz="1600" b="1" dirty="0">
                <a:sym typeface="+mn-ea"/>
              </a:rPr>
              <a:t>        </a:t>
            </a:r>
            <a:r>
              <a:rPr sz="1600" b="1" dirty="0">
                <a:sym typeface="+mn-ea"/>
              </a:rPr>
              <a:t>//</a:t>
            </a:r>
            <a:r>
              <a:rPr sz="1600" b="1" dirty="0" err="1">
                <a:sym typeface="+mn-ea"/>
              </a:rPr>
              <a:t>方法的主体</a:t>
            </a:r>
            <a:endParaRPr sz="1600" b="1" dirty="0">
              <a:sym typeface="+mn-ea"/>
            </a:endParaRPr>
          </a:p>
          <a:p>
            <a:pPr lvl="0" algn="l"/>
            <a:r>
              <a:rPr sz="1600" b="1" dirty="0">
                <a:sym typeface="+mn-ea"/>
              </a:rPr>
              <a:t>}</a:t>
            </a:r>
          </a:p>
        </p:txBody>
      </p:sp>
      <p:sp>
        <p:nvSpPr>
          <p:cNvPr id="52230" name="AutoShape 19"/>
          <p:cNvSpPr/>
          <p:nvPr/>
        </p:nvSpPr>
        <p:spPr bwMode="auto">
          <a:xfrm>
            <a:off x="1187450" y="3363838"/>
            <a:ext cx="4752702" cy="3371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sz="1600" b="1">
                <a:sym typeface="+mn-ea"/>
              </a:rPr>
              <a:t>对象名.方法名（参数1, 参数2,……，参数n）</a:t>
            </a:r>
          </a:p>
        </p:txBody>
      </p:sp>
      <p:sp>
        <p:nvSpPr>
          <p:cNvPr id="52231" name="AutoShape 5"/>
          <p:cNvSpPr/>
          <p:nvPr/>
        </p:nvSpPr>
        <p:spPr>
          <a:xfrm>
            <a:off x="3203575" y="3969742"/>
            <a:ext cx="1660525" cy="330200"/>
          </a:xfrm>
          <a:prstGeom prst="wedgeRoundRectCallout">
            <a:avLst>
              <a:gd name="adj1" fmla="val -28861"/>
              <a:gd name="adj2" fmla="val -134468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实参列表</a:t>
            </a:r>
          </a:p>
        </p:txBody>
      </p:sp>
      <p:sp>
        <p:nvSpPr>
          <p:cNvPr id="22536" name="Rectangle 2"/>
          <p:cNvSpPr>
            <a:spLocks noGrp="1"/>
          </p:cNvSpPr>
          <p:nvPr/>
        </p:nvSpPr>
        <p:spPr>
          <a:xfrm>
            <a:off x="457200" y="165100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如何使用带参数的方法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196744" y="4515962"/>
            <a:ext cx="4031440" cy="584775"/>
            <a:chOff x="1403648" y="3773442"/>
            <a:chExt cx="5842480" cy="643760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4"/>
            <p:cNvSpPr txBox="1"/>
            <p:nvPr/>
          </p:nvSpPr>
          <p:spPr bwMode="auto">
            <a:xfrm>
              <a:off x="2482725" y="3773442"/>
              <a:ext cx="3115767" cy="64376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带参方法</a:t>
              </a:r>
              <a:endParaRPr lang="zh-CN" altLang="en-US" sz="1600" noProof="1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2077" y="1297623"/>
            <a:ext cx="436880" cy="549275"/>
            <a:chOff x="2960053" y="2405380"/>
            <a:chExt cx="436880" cy="549275"/>
          </a:xfrm>
        </p:grpSpPr>
        <p:sp>
          <p:nvSpPr>
            <p:cNvPr id="19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20" name="图片 19" descr="C:\Users\Lenovo\Desktop\icon\书籍.png书籍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077" y="3235008"/>
            <a:ext cx="436880" cy="549275"/>
            <a:chOff x="2960053" y="2405380"/>
            <a:chExt cx="436880" cy="549275"/>
          </a:xfrm>
        </p:grpSpPr>
        <p:sp>
          <p:nvSpPr>
            <p:cNvPr id="4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5" name="图片 4" descr="C:\Users\Lenovo\Desktop\icon\书籍.png书籍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9D69B-FB18-49F7-A1C8-50BA99524F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/>
          <p:cNvSpPr/>
          <p:nvPr/>
        </p:nvSpPr>
        <p:spPr>
          <a:xfrm>
            <a:off x="466725" y="1133475"/>
            <a:ext cx="7659688" cy="27320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l" fontAlgn="base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  <a:p>
            <a:pPr lvl="2" indent="-457200" algn="l" fontAlgn="base">
              <a:spcBef>
                <a:spcPct val="20000"/>
              </a:spcBef>
              <a:buClr>
                <a:srgbClr val="0099D8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如何输出指定杯数的果汁？</a:t>
            </a:r>
          </a:p>
          <a:p>
            <a:pPr lvl="2" indent="-457200" algn="l" fontAlgn="base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base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Rectangle 2"/>
          <p:cNvSpPr>
            <a:spLocks noGrp="1"/>
          </p:cNvSpPr>
          <p:nvPr/>
        </p:nvSpPr>
        <p:spPr>
          <a:xfrm>
            <a:off x="457200" y="176213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带多个参数的方法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DCE7D-11DF-4D66-B482-37B355C96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/>
          <p:nvPr/>
        </p:nvSpPr>
        <p:spPr>
          <a:xfrm>
            <a:off x="466725" y="1133475"/>
            <a:ext cx="7659688" cy="27320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fontAlgn="base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使用带参方法实现学员信息管理</a:t>
            </a:r>
            <a:endParaRPr lang="en-US" altLang="x-none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 fontAlgn="base">
              <a:spcBef>
                <a:spcPct val="20000"/>
              </a:spcBef>
              <a:buClr>
                <a:srgbClr val="0099D8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增加学员姓名</a:t>
            </a:r>
            <a:endParaRPr lang="en-US" altLang="x-none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 fontAlgn="base">
              <a:spcBef>
                <a:spcPct val="20000"/>
              </a:spcBef>
              <a:buClr>
                <a:srgbClr val="0099D8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在保存了多个学生姓名的数组中，指定查找区间，查找某个学生姓名并显示是否查找成功 </a:t>
            </a:r>
          </a:p>
        </p:txBody>
      </p:sp>
      <p:sp>
        <p:nvSpPr>
          <p:cNvPr id="26626" name="Rectangle 2"/>
          <p:cNvSpPr>
            <a:spLocks noGrp="1"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综合案例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96744" y="4515964"/>
            <a:ext cx="4031440" cy="338554"/>
            <a:chOff x="1403648" y="3773442"/>
            <a:chExt cx="5842480" cy="372703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4"/>
            <p:cNvSpPr txBox="1"/>
            <p:nvPr/>
          </p:nvSpPr>
          <p:spPr bwMode="auto">
            <a:xfrm>
              <a:off x="1883360" y="3773442"/>
              <a:ext cx="4314497" cy="37270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带多个参数的方法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76BDEA-45FC-416A-8C23-94319F00F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/>
          <p:nvPr/>
        </p:nvSpPr>
        <p:spPr bwMode="auto">
          <a:xfrm>
            <a:off x="1767510" y="1008536"/>
            <a:ext cx="5036738" cy="18148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sz="1600" b="1">
                <a:sym typeface="+mn-ea"/>
              </a:rPr>
              <a:t>//方法定义</a:t>
            </a:r>
          </a:p>
          <a:p>
            <a:pPr lvl="0" algn="l"/>
            <a:r>
              <a:rPr sz="1600" b="1">
                <a:sym typeface="+mn-ea"/>
              </a:rPr>
              <a:t>public void addName(String name){ </a:t>
            </a:r>
          </a:p>
          <a:p>
            <a:pPr lvl="0" algn="l"/>
            <a:r>
              <a:rPr sz="1600" b="1">
                <a:sym typeface="+mn-ea"/>
              </a:rPr>
              <a:t>	//方法体</a:t>
            </a:r>
          </a:p>
          <a:p>
            <a:pPr lvl="0" algn="l"/>
            <a:r>
              <a:rPr sz="1600" b="1">
                <a:sym typeface="+mn-ea"/>
              </a:rPr>
              <a:t>}</a:t>
            </a:r>
          </a:p>
          <a:p>
            <a:pPr lvl="0" algn="l"/>
            <a:endParaRPr sz="1600" b="1">
              <a:sym typeface="+mn-ea"/>
            </a:endParaRPr>
          </a:p>
          <a:p>
            <a:pPr lvl="0" algn="l"/>
            <a:r>
              <a:rPr sz="1600" b="1">
                <a:sym typeface="+mn-ea"/>
              </a:rPr>
              <a:t>//方法调用</a:t>
            </a:r>
          </a:p>
          <a:p>
            <a:pPr lvl="0" algn="l"/>
            <a:r>
              <a:rPr sz="1600" b="1">
                <a:sym typeface="+mn-ea"/>
              </a:rPr>
              <a:t>对象名.addName(String  "张三")；</a:t>
            </a:r>
          </a:p>
        </p:txBody>
      </p:sp>
      <p:sp>
        <p:nvSpPr>
          <p:cNvPr id="56323" name="AutoShape 3"/>
          <p:cNvSpPr/>
          <p:nvPr/>
        </p:nvSpPr>
        <p:spPr bwMode="auto">
          <a:xfrm>
            <a:off x="1763688" y="3841269"/>
            <a:ext cx="3749675" cy="337184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marL="224155" lvl="0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调用方法时不能指定实参类型！</a:t>
            </a:r>
          </a:p>
        </p:txBody>
      </p:sp>
      <p:sp>
        <p:nvSpPr>
          <p:cNvPr id="56324" name="Rectangle 4"/>
          <p:cNvSpPr/>
          <p:nvPr/>
        </p:nvSpPr>
        <p:spPr>
          <a:xfrm>
            <a:off x="3419872" y="2470124"/>
            <a:ext cx="1224136" cy="319421"/>
          </a:xfrm>
          <a:prstGeom prst="rect">
            <a:avLst/>
          </a:prstGeom>
          <a:solidFill>
            <a:srgbClr val="FFDDDD">
              <a:alpha val="9998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342900" indent="-342900">
              <a:buClr>
                <a:schemeClr val="tx2"/>
              </a:buClr>
              <a:buSzPct val="80000"/>
              <a:buBlip>
                <a:blip r:embed="rId3"/>
              </a:buBlip>
            </a:pPr>
            <a:endParaRPr lang="zh-CN" altLang="en-US" sz="21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Rectangle 2"/>
          <p:cNvSpPr>
            <a:spLocks noGrp="1"/>
          </p:cNvSpPr>
          <p:nvPr/>
        </p:nvSpPr>
        <p:spPr>
          <a:xfrm>
            <a:off x="436563" y="133350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常见错误2-1</a:t>
            </a:r>
          </a:p>
        </p:txBody>
      </p:sp>
      <p:sp>
        <p:nvSpPr>
          <p:cNvPr id="10" name="TextBox 65"/>
          <p:cNvSpPr txBox="1"/>
          <p:nvPr/>
        </p:nvSpPr>
        <p:spPr>
          <a:xfrm>
            <a:off x="989013" y="3622784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</a:t>
            </a:r>
          </a:p>
        </p:txBody>
      </p:sp>
      <p:pic>
        <p:nvPicPr>
          <p:cNvPr id="11" name="图片 10" descr="C:\Users\Lenovo\Desktop\icon\注意(1).png注意(1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63308" y="3351004"/>
            <a:ext cx="288290" cy="2495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F2746-A0A8-4662-B8AA-82A2B2559B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/>
      <p:bldP spid="56324" grpId="0" bldLvl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/>
          <p:nvPr/>
        </p:nvSpPr>
        <p:spPr bwMode="auto">
          <a:xfrm>
            <a:off x="1887538" y="1116013"/>
            <a:ext cx="5095875" cy="279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sz="1600" b="1">
                <a:sym typeface="+mn-ea"/>
              </a:rPr>
              <a:t>//方法定义</a:t>
            </a:r>
          </a:p>
          <a:p>
            <a:pPr lvl="0" algn="l"/>
            <a:r>
              <a:rPr sz="1600" b="1">
                <a:sym typeface="+mn-ea"/>
              </a:rPr>
              <a:t>public boolean searchName(int start ,int end ,String name){</a:t>
            </a:r>
          </a:p>
          <a:p>
            <a:pPr lvl="0" algn="l"/>
            <a:r>
              <a:rPr sz="1600" b="1">
                <a:sym typeface="+mn-ea"/>
              </a:rPr>
              <a:t>	//方法体</a:t>
            </a:r>
          </a:p>
          <a:p>
            <a:pPr lvl="0" algn="l"/>
            <a:r>
              <a:rPr sz="1600" b="1">
                <a:sym typeface="+mn-ea"/>
              </a:rPr>
              <a:t>}</a:t>
            </a:r>
          </a:p>
          <a:p>
            <a:pPr lvl="0" algn="l"/>
            <a:endParaRPr sz="1600" b="1">
              <a:sym typeface="+mn-ea"/>
            </a:endParaRPr>
          </a:p>
          <a:p>
            <a:pPr lvl="0" algn="l"/>
            <a:r>
              <a:rPr sz="1600" b="1">
                <a:sym typeface="+mn-ea"/>
              </a:rPr>
              <a:t>//方法调用</a:t>
            </a:r>
          </a:p>
          <a:p>
            <a:pPr lvl="0" algn="l"/>
            <a:r>
              <a:rPr sz="1600" b="1">
                <a:sym typeface="+mn-ea"/>
              </a:rPr>
              <a:t>String s="开始";</a:t>
            </a:r>
          </a:p>
          <a:p>
            <a:pPr lvl="0" algn="l"/>
            <a:r>
              <a:rPr sz="1600" b="1">
                <a:sym typeface="+mn-ea"/>
              </a:rPr>
              <a:t>int e=3;</a:t>
            </a:r>
          </a:p>
          <a:p>
            <a:pPr lvl="0" algn="l"/>
            <a:r>
              <a:rPr sz="1600" b="1">
                <a:sym typeface="+mn-ea"/>
              </a:rPr>
              <a:t>String name="张三";</a:t>
            </a:r>
          </a:p>
          <a:p>
            <a:pPr lvl="0" algn="l"/>
            <a:r>
              <a:rPr sz="1600" b="1">
                <a:sym typeface="+mn-ea"/>
              </a:rPr>
              <a:t>boolean flag=对象名. searchName(s ,e ,name);</a:t>
            </a:r>
          </a:p>
        </p:txBody>
      </p:sp>
      <p:sp>
        <p:nvSpPr>
          <p:cNvPr id="58371" name="AutoShape 3"/>
          <p:cNvSpPr/>
          <p:nvPr/>
        </p:nvSpPr>
        <p:spPr bwMode="auto">
          <a:xfrm>
            <a:off x="2106613" y="4373082"/>
            <a:ext cx="5037137" cy="337184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marL="224155" lvl="0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形参和实参数据类型不一致！数量也要一致！</a:t>
            </a:r>
          </a:p>
        </p:txBody>
      </p:sp>
      <p:sp>
        <p:nvSpPr>
          <p:cNvPr id="58372" name="Rectangle 4"/>
          <p:cNvSpPr/>
          <p:nvPr/>
        </p:nvSpPr>
        <p:spPr>
          <a:xfrm>
            <a:off x="4870768" y="3622675"/>
            <a:ext cx="160338" cy="214313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fontAlgn="base" hangingPunct="1"/>
            <a:endParaRPr lang="zh-CN" altLang="en-US" sz="1350" strike="noStrike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374" name="Rectangle 7"/>
          <p:cNvSpPr/>
          <p:nvPr/>
        </p:nvSpPr>
        <p:spPr>
          <a:xfrm>
            <a:off x="1933575" y="2786063"/>
            <a:ext cx="1246188" cy="268288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fontAlgn="base" hangingPunct="1"/>
            <a:endParaRPr lang="zh-CN" altLang="en-US" sz="1350" strike="noStrike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375" name="Rectangle 8"/>
          <p:cNvSpPr/>
          <p:nvPr/>
        </p:nvSpPr>
        <p:spPr>
          <a:xfrm>
            <a:off x="4375468" y="1377633"/>
            <a:ext cx="703263" cy="271463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fontAlgn="base" hangingPunct="1"/>
            <a:endParaRPr lang="zh-CN" altLang="en-US" sz="1350" strike="noStrike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Rectangle 2"/>
          <p:cNvSpPr>
            <a:spLocks noGrp="1"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常见错误2-2</a:t>
            </a:r>
          </a:p>
        </p:txBody>
      </p:sp>
      <p:sp>
        <p:nvSpPr>
          <p:cNvPr id="11" name="TextBox 65"/>
          <p:cNvSpPr txBox="1"/>
          <p:nvPr/>
        </p:nvSpPr>
        <p:spPr>
          <a:xfrm>
            <a:off x="989013" y="4126840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</a:t>
            </a:r>
          </a:p>
        </p:txBody>
      </p:sp>
      <p:pic>
        <p:nvPicPr>
          <p:cNvPr id="12" name="图片 11" descr="C:\Users\Lenovo\Desktop\icon\注意(1).png注意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3308" y="3855060"/>
            <a:ext cx="288290" cy="2495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D6E78-FE69-4F2E-9AB0-946FE2409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ldLvl="0" animBg="1"/>
      <p:bldP spid="58372" grpId="0" bldLvl="0" animBg="1"/>
      <p:bldP spid="58374" grpId="0" bldLvl="0" animBg="1"/>
      <p:bldP spid="58375" grpId="0" bldLvl="0" animBg="1"/>
      <p:bldP spid="11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1970</Words>
  <Application>Microsoft Office PowerPoint</Application>
  <PresentationFormat>全屏显示(16:9)</PresentationFormat>
  <Paragraphs>389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方法与方法重载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569</cp:revision>
  <dcterms:created xsi:type="dcterms:W3CDTF">2013-09-17T02:35:00Z</dcterms:created>
  <dcterms:modified xsi:type="dcterms:W3CDTF">2019-02-18T06:45:44Z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