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83" r:id="rId2"/>
    <p:sldId id="290" r:id="rId3"/>
    <p:sldId id="314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56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12" r:id="rId41"/>
    <p:sldId id="394" r:id="rId4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AE1F020-EF41-42B0-B86D-7CCB8DA8E64B}" type="slidenum">
              <a:rPr lang="zh-CN" altLang="en-US" sz="1200">
                <a:latin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com:商业机构</a:t>
            </a:r>
          </a:p>
          <a:p>
            <a:r>
              <a:rPr lang="zh-CN" altLang="en-US"/>
              <a:t>edu:教育机构</a:t>
            </a:r>
          </a:p>
          <a:p>
            <a:r>
              <a:rPr lang="zh-CN" altLang="en-US"/>
              <a:t>gov:政府机关</a:t>
            </a:r>
          </a:p>
          <a:p>
            <a:r>
              <a:rPr lang="zh-CN" altLang="en-US"/>
              <a:t>net:网络机构</a:t>
            </a:r>
            <a:endParaRPr lang="zh-CN" altLang="en-US">
              <a:sym typeface="Arial" panose="020B0604020202020204" pitchFamily="34" charset="0"/>
            </a:endParaRPr>
          </a:p>
          <a:p>
            <a:r>
              <a:rPr lang="zh-CN" altLang="en-US"/>
              <a:t>org:非盈利机构</a:t>
            </a:r>
          </a:p>
          <a:p>
            <a:r>
              <a:rPr lang="zh-CN" altLang="en-US"/>
              <a:t>使用组织倒置的网络域名：www.bdqn.cn   这个域网是唯一的，    cn.bdqn.****</a:t>
            </a:r>
          </a:p>
          <a:p>
            <a:r>
              <a:rPr lang="zh-CN" altLang="en-US"/>
              <a:t>一般公司命名为：com.公司名。项目名.模块名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A19AE17-53A5-417C-945A-8F515279B24B}" type="slidenum">
              <a:rPr lang="zh-CN" altLang="en-US" sz="1200">
                <a:latin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举例：java.util   Scanner  Arrays</a:t>
            </a:r>
          </a:p>
          <a:p>
            <a:r>
              <a:rPr lang="zh-CN" altLang="en-US"/>
              <a:t>Java.Math  Random()</a:t>
            </a:r>
          </a:p>
          <a:p>
            <a:r>
              <a:rPr lang="zh-CN" altLang="en-US"/>
              <a:t>以上使用时需导入包：import</a:t>
            </a:r>
          </a:p>
          <a:p>
            <a:r>
              <a:rPr lang="zh-CN" altLang="en-US"/>
              <a:t>有的没导入也能用 System    java.lang  用得太多了，虚拟机自动引入  即使没写也可以用</a:t>
            </a:r>
          </a:p>
          <a:p>
            <a:r>
              <a:rPr lang="zh-CN" altLang="en-US"/>
              <a:t>在API中演示:package(java.lang)-class(system Math)   </a:t>
            </a:r>
          </a:p>
          <a:p>
            <a:r>
              <a:rPr lang="zh-CN" altLang="en-US"/>
              <a:t>这些都不需要引入，java自动引入</a:t>
            </a:r>
          </a:p>
          <a:p>
            <a:r>
              <a:rPr lang="zh-CN" altLang="en-US"/>
              <a:t>不用背，查帮助文档即可。</a:t>
            </a:r>
          </a:p>
          <a:p>
            <a:r>
              <a:rPr lang="zh-CN" altLang="en-US"/>
              <a:t>在环境中演示，没导入包时使用，MyEclipse有提示</a:t>
            </a:r>
          </a:p>
          <a:p>
            <a:r>
              <a:rPr lang="zh-CN" altLang="en-US"/>
              <a:t>以上都是系统提供的，自已的包怎么办？</a:t>
            </a:r>
          </a:p>
          <a:p>
            <a:endParaRPr lang="zh-CN" altLang="en-US"/>
          </a:p>
          <a:p>
            <a:r>
              <a:rPr lang="zh-CN" altLang="en-US"/>
              <a:t>演示MyEclipse中创建包</a:t>
            </a:r>
          </a:p>
          <a:p>
            <a:r>
              <a:rPr lang="zh-CN" altLang="en-US"/>
              <a:t>1、创建包、创建类</a:t>
            </a:r>
          </a:p>
          <a:p>
            <a:r>
              <a:rPr lang="zh-CN" altLang="en-US"/>
              <a:t>2、创建包同时创建类</a:t>
            </a:r>
          </a:p>
          <a:p>
            <a:r>
              <a:rPr lang="zh-CN" altLang="en-US"/>
              <a:t>3、演示同包中的类可以相互调用，不同包中的类必须先导包    生活案例：同在中国的人说“我要去上海”，在纽约的美国人说“我要去中国.上海”</a:t>
            </a:r>
          </a:p>
          <a:p>
            <a:r>
              <a:rPr lang="zh-CN" altLang="en-US"/>
              <a:t>要点：</a:t>
            </a:r>
          </a:p>
          <a:p>
            <a:r>
              <a:rPr lang="zh-CN" altLang="en-US"/>
              <a:t>1、先声明包再导包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4096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41987" name="文本占位符 40962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属性隐藏：private 别的类不能调用了。</a:t>
            </a:r>
          </a:p>
          <a:p>
            <a:r>
              <a:rPr lang="zh-CN" altLang="en-US"/>
              <a:t>包机制：结合类和类的访问权限一起使用 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4300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44035" name="文本占位符 43010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450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46083" name="文本占位符 45058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/>
              <a:t>protected 不演示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教学指导：演示示例时，使用断点调试，带领学员学习</a:t>
            </a:r>
            <a:r>
              <a:rPr lang="zh-CN" altLang="en-US">
                <a:latin typeface="Times New Roman" panose="02020603050405020304" pitchFamily="18" charset="0"/>
              </a:rPr>
              <a:t>使用</a:t>
            </a:r>
            <a:r>
              <a:rPr lang="en-US" altLang="zh-CN">
                <a:latin typeface="Times New Roman" panose="02020603050405020304" pitchFamily="18" charset="0"/>
              </a:rPr>
              <a:t>static</a:t>
            </a:r>
            <a:r>
              <a:rPr lang="zh-CN" altLang="en-US">
                <a:latin typeface="Times New Roman" panose="02020603050405020304" pitchFamily="18" charset="0"/>
              </a:rPr>
              <a:t>修饰变属性和代码块时，是如何分配内存空间的。</a:t>
            </a:r>
          </a:p>
          <a:p>
            <a:r>
              <a:rPr lang="zh-CN" altLang="en-US"/>
              <a:t>演示static 方法的调用方式   使用类名.方法名（）调用。</a:t>
            </a:r>
          </a:p>
          <a:p>
            <a:r>
              <a:rPr lang="zh-CN" altLang="en-US"/>
              <a:t>静态方法调用时是斜体。提示有有斜体的s      学过的例子：Arrays.sort()</a:t>
            </a:r>
          </a:p>
          <a:p>
            <a:r>
              <a:rPr lang="zh-CN" altLang="en-US"/>
              <a:t>代码块知道就可以。</a:t>
            </a:r>
          </a:p>
          <a:p>
            <a:endParaRPr lang="zh-CN" altLang="en-US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2C807E9-2DF6-43B8-BC36-CD8D4384A8E7}" type="slidenum">
              <a:rPr lang="zh-CN" altLang="en-US" sz="1200">
                <a:latin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017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200</a:t>
            </a:r>
          </a:p>
          <a:p>
            <a:r>
              <a:rPr lang="en-US" altLang="zh-CN"/>
              <a:t>300</a:t>
            </a:r>
          </a:p>
          <a:p>
            <a:r>
              <a:rPr lang="en-US" altLang="zh-CN"/>
              <a:t>300</a:t>
            </a:r>
          </a:p>
          <a:p>
            <a:r>
              <a:rPr lang="zh-CN" altLang="en-US"/>
              <a:t>使用类时加载进来</a:t>
            </a:r>
          </a:p>
          <a:p>
            <a:r>
              <a:rPr lang="zh-CN" altLang="en-US"/>
              <a:t>执行StaticTest st1 = new StaticTest() ;  就会200   300</a:t>
            </a:r>
          </a:p>
          <a:p>
            <a:r>
              <a:rPr lang="zh-CN" altLang="en-US"/>
              <a:t>再执行第二句时，不再执行了</a:t>
            </a:r>
          </a:p>
          <a:p>
            <a:r>
              <a:rPr lang="zh-CN" altLang="en-US"/>
              <a:t>执行第三句打印输出300</a:t>
            </a:r>
          </a:p>
          <a:p>
            <a:endParaRPr lang="zh-CN" altLang="en-US"/>
          </a:p>
          <a:p>
            <a:r>
              <a:rPr lang="zh-CN" altLang="en-US"/>
              <a:t>贴PPT中代码演示。</a:t>
            </a:r>
          </a:p>
        </p:txBody>
      </p:sp>
      <p:sp>
        <p:nvSpPr>
          <p:cNvPr id="5018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63688D7-E6A9-4D84-9271-BEC813CF61CC}" type="slidenum">
              <a:rPr lang="zh-CN" altLang="en-US" sz="1200">
                <a:latin typeface="Calibri" panose="020F0502020204030204" pitchFamily="34" charset="0"/>
              </a:rPr>
              <a:t>21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教学指导：演示示例时，使用断点调试，带领学员学习</a:t>
            </a:r>
            <a:r>
              <a:rPr lang="zh-CN" altLang="en-US">
                <a:latin typeface="Times New Roman" panose="02020603050405020304" pitchFamily="18" charset="0"/>
              </a:rPr>
              <a:t>使用</a:t>
            </a:r>
            <a:r>
              <a:rPr lang="en-US" altLang="zh-CN">
                <a:latin typeface="Times New Roman" panose="02020603050405020304" pitchFamily="18" charset="0"/>
              </a:rPr>
              <a:t>static</a:t>
            </a:r>
            <a:r>
              <a:rPr lang="zh-CN" altLang="en-US">
                <a:latin typeface="Times New Roman" panose="02020603050405020304" pitchFamily="18" charset="0"/>
              </a:rPr>
              <a:t>修饰变属性和代码块时，是如何分配内存空间的。</a:t>
            </a:r>
          </a:p>
          <a:p>
            <a:r>
              <a:rPr lang="zh-CN" altLang="en-US"/>
              <a:t>静态的是在类加载时，就加载到内存。</a:t>
            </a:r>
          </a:p>
        </p:txBody>
      </p:sp>
      <p:sp>
        <p:nvSpPr>
          <p:cNvPr id="5222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5F4F67D-9986-494D-B361-84E17FEA9B62}" type="slidenum">
              <a:rPr lang="zh-CN" altLang="en-US" sz="1200">
                <a:latin typeface="Calibri" panose="020F0502020204030204" pitchFamily="34" charset="0"/>
              </a:rPr>
              <a:t>22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427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42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C3650DE-98F0-48EA-9233-6C0086C42CA7}" type="slidenum">
              <a:rPr lang="zh-CN" altLang="en-US" sz="1200">
                <a:latin typeface="Calibri" panose="020F0502020204030204" pitchFamily="34" charset="0"/>
              </a:rPr>
              <a:t>23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63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教学指导：演示示例时，使用断点调试，带领学员学习</a:t>
            </a:r>
            <a:r>
              <a:rPr lang="zh-CN" altLang="en-US">
                <a:latin typeface="Times New Roman" panose="02020603050405020304" pitchFamily="18" charset="0"/>
              </a:rPr>
              <a:t>使用</a:t>
            </a:r>
            <a:r>
              <a:rPr lang="en-US" altLang="zh-CN">
                <a:latin typeface="Times New Roman" panose="02020603050405020304" pitchFamily="18" charset="0"/>
              </a:rPr>
              <a:t>static</a:t>
            </a:r>
            <a:r>
              <a:rPr lang="zh-CN" altLang="en-US">
                <a:latin typeface="Times New Roman" panose="02020603050405020304" pitchFamily="18" charset="0"/>
              </a:rPr>
              <a:t>修饰变属性和代码块时，是如何分配内存空间的。</a:t>
            </a:r>
            <a:endParaRPr lang="zh-CN" altLang="en-US"/>
          </a:p>
        </p:txBody>
      </p:sp>
      <p:sp>
        <p:nvSpPr>
          <p:cNvPr id="5632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E5F400E-97E2-4E5B-A0AD-335342E9072F}" type="slidenum">
              <a:rPr lang="zh-CN" altLang="en-US" sz="1200">
                <a:latin typeface="Calibri" panose="020F0502020204030204" pitchFamily="34" charset="0"/>
              </a:rPr>
              <a:t>24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/>
            <a:r>
              <a:rPr lang="zh-CN" altLang="en-US">
                <a:latin typeface="Times New Roman" panose="02020603050405020304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C9BCA6A-6DB9-4DA8-87D6-C90148958641}" type="slidenum">
              <a:rPr lang="zh-CN" altLang="en-US" sz="1200">
                <a:latin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6041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通过提问，和学员互动</a:t>
            </a:r>
          </a:p>
          <a:p>
            <a:pPr lvl="0" eaLnBrk="1" hangingPunct="1"/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27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24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通过提问，和学员互动</a:t>
            </a:r>
          </a:p>
          <a:p>
            <a:endParaRPr lang="zh-CN" altLang="en-US"/>
          </a:p>
        </p:txBody>
      </p:sp>
      <p:sp>
        <p:nvSpPr>
          <p:cNvPr id="6246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56CA52C-550D-4859-A4C3-CD504798A20A}" type="slidenum">
              <a:rPr lang="zh-CN" altLang="en-US" sz="1200">
                <a:latin typeface="Calibri" panose="020F0502020204030204" pitchFamily="34" charset="0"/>
              </a:rPr>
              <a:t>28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45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可以有多个间接父类</a:t>
            </a:r>
          </a:p>
        </p:txBody>
      </p:sp>
      <p:sp>
        <p:nvSpPr>
          <p:cNvPr id="645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7DB78E3-94C9-4BC5-9C92-2256E4C91E1B}" type="slidenum">
              <a:rPr lang="zh-CN" altLang="en-US" sz="1200">
                <a:latin typeface="Calibri" panose="020F0502020204030204" pitchFamily="34" charset="0"/>
              </a:rPr>
              <a:t>29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75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继承条件下构造方法的调用规则如下：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如果子类的构造方法中没有通过</a:t>
            </a:r>
            <a:r>
              <a:rPr lang="en-US" altLang="zh-CN"/>
              <a:t>super</a:t>
            </a:r>
            <a:r>
              <a:rPr lang="zh-CN" altLang="en-US"/>
              <a:t>显式调用父类的有参构造方法，也没有通过</a:t>
            </a:r>
            <a:r>
              <a:rPr lang="en-US" altLang="zh-CN"/>
              <a:t>this</a:t>
            </a:r>
            <a:r>
              <a:rPr lang="zh-CN" altLang="en-US"/>
              <a:t>显式调用自身的其他构造方法，则系统会默认先调用父类的无参构造方法。在这种情况下，写不写“</a:t>
            </a:r>
            <a:r>
              <a:rPr lang="en-US" altLang="zh-CN"/>
              <a:t>super();</a:t>
            </a:r>
            <a:r>
              <a:rPr lang="zh-CN" altLang="en-US"/>
              <a:t>”语句，效果是一样的。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如果子类的构造方法中通过</a:t>
            </a:r>
            <a:r>
              <a:rPr lang="en-US" altLang="zh-CN"/>
              <a:t>super</a:t>
            </a:r>
            <a:r>
              <a:rPr lang="zh-CN" altLang="en-US"/>
              <a:t>显式调用父类的有参构造方法，那将执行父类相应构造方法，而不执行父类无参构造方法。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如果子类的构造方法中通过</a:t>
            </a:r>
            <a:r>
              <a:rPr lang="en-US" altLang="zh-CN"/>
              <a:t>this</a:t>
            </a:r>
            <a:r>
              <a:rPr lang="zh-CN" altLang="en-US"/>
              <a:t>显式调用自身的其他构造方法，在相应构造方法中应用以上两条规则。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特别注意的是，如果存在多级继承关系，在创建一个子类对象时，以上规则会多次向更高一级父类应用，一直到执行顶级父类</a:t>
            </a:r>
            <a:r>
              <a:rPr lang="en-US" altLang="zh-CN"/>
              <a:t>Object</a:t>
            </a:r>
            <a:r>
              <a:rPr lang="zh-CN" altLang="en-US"/>
              <a:t>类的无参构造方法为止。</a:t>
            </a:r>
          </a:p>
          <a:p>
            <a:endParaRPr lang="zh-CN" altLang="en-US"/>
          </a:p>
        </p:txBody>
      </p:sp>
      <p:sp>
        <p:nvSpPr>
          <p:cNvPr id="675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A89A214-B6BE-4E7F-98C7-68C7E3B0BD73}" type="slidenum">
              <a:rPr lang="zh-CN" altLang="en-US" sz="1200">
                <a:latin typeface="Calibri" panose="020F0502020204030204" pitchFamily="34" charset="0"/>
              </a:rPr>
              <a:t>31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96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继承条件下构造方法的调用规则如下：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如果子类的构造方法中没有通过</a:t>
            </a:r>
            <a:r>
              <a:rPr lang="en-US" altLang="zh-CN"/>
              <a:t>super</a:t>
            </a:r>
            <a:r>
              <a:rPr lang="zh-CN" altLang="en-US"/>
              <a:t>显式调用父类的有参构造方法，也没有通过</a:t>
            </a:r>
            <a:r>
              <a:rPr lang="en-US" altLang="zh-CN"/>
              <a:t>this</a:t>
            </a:r>
            <a:r>
              <a:rPr lang="zh-CN" altLang="en-US"/>
              <a:t>显式调用自身的其他构造方法，则系统会默认先调用父类的无参构造方法。在这种情况下，写不写“</a:t>
            </a:r>
            <a:r>
              <a:rPr lang="en-US" altLang="zh-CN"/>
              <a:t>super();</a:t>
            </a:r>
            <a:r>
              <a:rPr lang="zh-CN" altLang="en-US"/>
              <a:t>”语句，效果是一样的。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如果子类的构造方法中通过</a:t>
            </a:r>
            <a:r>
              <a:rPr lang="en-US" altLang="zh-CN"/>
              <a:t>super</a:t>
            </a:r>
            <a:r>
              <a:rPr lang="zh-CN" altLang="en-US"/>
              <a:t>显式调用父类的有参构造方法，那将执行父类相应构造方法，而不执行父类无参构造方法。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如果子类的构造方法中通过</a:t>
            </a:r>
            <a:r>
              <a:rPr lang="en-US" altLang="zh-CN"/>
              <a:t>this</a:t>
            </a:r>
            <a:r>
              <a:rPr lang="zh-CN" altLang="en-US"/>
              <a:t>显式调用自身的其他构造方法，在相应构造方法中应用以上两条规则。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特别注意的是，如果存在多级继承关系，在创建一个子类对象时，以上规则会多次向更高一级父类应用，一直到执行顶级父类</a:t>
            </a:r>
            <a:r>
              <a:rPr lang="en-US" altLang="zh-CN"/>
              <a:t>Object</a:t>
            </a:r>
            <a:r>
              <a:rPr lang="zh-CN" altLang="en-US"/>
              <a:t>类的无参构造方法为止。</a:t>
            </a:r>
          </a:p>
          <a:p>
            <a:endParaRPr lang="zh-CN" altLang="en-US"/>
          </a:p>
        </p:txBody>
      </p:sp>
      <p:sp>
        <p:nvSpPr>
          <p:cNvPr id="696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98045C5-A447-4C51-8920-A66761C95AA9}" type="slidenum">
              <a:rPr lang="zh-CN" altLang="en-US" sz="1200">
                <a:latin typeface="Calibri" panose="020F0502020204030204" pitchFamily="34" charset="0"/>
              </a:rPr>
              <a:t>32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27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教学指导：通过同包、不同包下演示</a:t>
            </a:r>
            <a:r>
              <a:rPr lang="en-US" altLang="zh-CN"/>
              <a:t>4</a:t>
            </a:r>
            <a:r>
              <a:rPr lang="zh-CN" altLang="en-US"/>
              <a:t>种访问修饰符的访问权限及继承情况</a:t>
            </a:r>
          </a:p>
        </p:txBody>
      </p:sp>
      <p:sp>
        <p:nvSpPr>
          <p:cNvPr id="727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1761E7F-A54B-439B-B19C-DB82661D7EA9}" type="slidenum">
              <a:rPr lang="zh-CN" altLang="en-US" sz="1200">
                <a:latin typeface="Calibri" panose="020F0502020204030204" pitchFamily="34" charset="0"/>
              </a:rPr>
              <a:t>34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40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什么叫封装：地板下的线路、装修房子的线路  煤气管</a:t>
            </a:r>
          </a:p>
          <a:p>
            <a:r>
              <a:rPr lang="zh-CN" altLang="en-US"/>
              <a:t>线路封装起来就更安全</a:t>
            </a:r>
          </a:p>
          <a:p>
            <a:r>
              <a:rPr lang="zh-CN" altLang="en-US"/>
              <a:t>health赋值出现了错误，所以应该把它装起来，但是还能够给他赋值，让它输入有效的值，我们可以使用方法把它装起来，方法里可以做判断，屏蔽错误数据。</a:t>
            </a:r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0809DBE-957A-43F6-A577-997F283254D8}" type="slidenum">
              <a:rPr lang="zh-CN" altLang="en-US" sz="1200">
                <a:latin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把尽可能多的东西藏起来，对外提供便捷的接口</a:t>
            </a:r>
          </a:p>
          <a:p>
            <a:r>
              <a:rPr lang="en-US" altLang="zh-CN"/>
              <a:t>      </a:t>
            </a:r>
            <a:r>
              <a:rPr lang="zh-CN" altLang="en-US"/>
              <a:t>只提供给用户用到的接口，封装得越多越安全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举例：电脑中有很多插口，只提供给用户有用的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把所有的属性藏起来</a:t>
            </a:r>
          </a:p>
          <a:p>
            <a:r>
              <a:rPr lang="en-US">
                <a:ea typeface="宋体" panose="02010600030101010101" pitchFamily="2" charset="-122"/>
              </a:rPr>
              <a:t>    </a:t>
            </a:r>
            <a:r>
              <a:rPr lang="zh-CN" altLang="en-US"/>
              <a:t>属性是无法屏蔽错误的，用户输入什么就接受什么，不安全</a:t>
            </a:r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362C262-47A9-4BA0-9379-4D19FCF12A0D}" type="slidenum">
              <a:rPr lang="zh-CN" altLang="en-US" sz="1200">
                <a:latin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教学指导：</a:t>
            </a:r>
            <a:endParaRPr 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endParaRPr 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、强调封装</a:t>
            </a:r>
            <a:r>
              <a:rPr lang="zh-CN" altLang="en-US"/>
              <a:t>示例演示了对企鹅的封装</a:t>
            </a:r>
            <a:r>
              <a:rPr lang="zh-CN" altLang="en-US">
                <a:solidFill>
                  <a:schemeClr val="bg1"/>
                </a:solidFill>
              </a:rPr>
              <a:t>的三个步骤以及无参、有参构造方法</a:t>
            </a:r>
            <a:endParaRPr 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、测试时，先使用无参构造创建对象，再使用有参构造，并说明不同的使用场合</a:t>
            </a:r>
            <a:endParaRPr lang="en-US">
              <a:solidFill>
                <a:schemeClr val="bg1"/>
              </a:solidFill>
              <a:ea typeface="宋体" panose="02010600030101010101" pitchFamily="2" charset="-122"/>
            </a:endParaRPr>
          </a:p>
          <a:p>
            <a:endParaRPr lang="en-US" b="1"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BE36114-0BD4-4C92-B593-70E39E7A7B1F}" type="slidenum">
              <a:rPr lang="zh-CN" altLang="en-US" sz="1200">
                <a:latin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便于使用者正确使用系统，防止错误修改属性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	</a:t>
            </a:r>
            <a:r>
              <a:rPr lang="zh-CN" altLang="en-US"/>
              <a:t>简单说就是安全   前面属性的例子    自动提款机（钱放在那里，用户自己存钱取钱 自己改存折上的数据不行  取款机要点钱）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有助于系统之间的松耦合，提高系统独立性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	</a:t>
            </a:r>
            <a:r>
              <a:rPr lang="zh-CN" altLang="en-US"/>
              <a:t>当某一个系统的实现发生变化时，只要它的接口不变，就不会影响其他的系统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提高软件的可重用性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	</a:t>
            </a:r>
            <a:r>
              <a:rPr lang="zh-CN" altLang="en-US"/>
              <a:t>每个系统都是一个相对独立的整体，可以再多种环境中得到重用。如干电池在相机、手电筒、剃须刀都能使用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降低了构建大型系统的风险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	</a:t>
            </a:r>
            <a:r>
              <a:rPr lang="zh-CN" altLang="en-US"/>
              <a:t>即使整个系统不成功，个别的独立子系统有可能依然有价值，比如相机损坏了，但电池依然有用，可以安装在手电筒中</a:t>
            </a:r>
          </a:p>
          <a:p>
            <a:endParaRPr lang="zh-CN" altLang="en-US"/>
          </a:p>
          <a:p>
            <a:r>
              <a:rPr lang="zh-CN" altLang="en-US"/>
              <a:t>两点：</a:t>
            </a:r>
          </a:p>
          <a:p>
            <a:r>
              <a:rPr lang="zh-CN" altLang="en-US"/>
              <a:t>安全：属性、自动自动提款机</a:t>
            </a:r>
          </a:p>
          <a:p>
            <a:r>
              <a:rPr lang="zh-CN" altLang="en-US"/>
              <a:t>方便，可重用：之前学的方法   jdk自带的方法 System.out.println()</a:t>
            </a:r>
          </a:p>
          <a:p>
            <a:r>
              <a:rPr lang="en-US">
                <a:ea typeface="宋体" panose="02010600030101010101" pitchFamily="2" charset="-122"/>
              </a:rPr>
              <a:t>	</a:t>
            </a:r>
          </a:p>
          <a:p>
            <a:endParaRPr lang="zh-CN" altLang="en-US"/>
          </a:p>
        </p:txBody>
      </p:sp>
      <p:sp>
        <p:nvSpPr>
          <p:cNvPr id="2560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2DC4399-EEE9-4A57-89E4-379F133792C3}" type="slidenum">
              <a:rPr lang="zh-CN" altLang="en-US" sz="1200">
                <a:latin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教学指导：</a:t>
            </a:r>
            <a:endParaRPr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、通过分析学员熟悉的</a:t>
            </a:r>
            <a:r>
              <a:rPr lang="en-US" altLang="zh-CN">
                <a:latin typeface="Times New Roman" panose="02020603050405020304" pitchFamily="18" charset="0"/>
              </a:rPr>
              <a:t>Windows</a:t>
            </a:r>
            <a:r>
              <a:rPr lang="zh-CN" altLang="en-US">
                <a:latin typeface="Times New Roman" panose="02020603050405020304" pitchFamily="18" charset="0"/>
              </a:rPr>
              <a:t>组织文件的方式，提出问题，引出包</a:t>
            </a:r>
            <a:endParaRPr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、前面的学习过程中，学员对包的使用已经不陌生了，本章总结其概念、用法，这部分内容的讲解时间不超过</a:t>
            </a:r>
            <a:r>
              <a:rPr lang="en-US" altLang="zh-CN">
                <a:latin typeface="Times New Roman" panose="02020603050405020304" pitchFamily="18" charset="0"/>
              </a:rPr>
              <a:t>15</a:t>
            </a:r>
            <a:r>
              <a:rPr lang="zh-CN" altLang="en-US">
                <a:latin typeface="Times New Roman" panose="02020603050405020304" pitchFamily="18" charset="0"/>
              </a:rPr>
              <a:t>分钟。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Myelipse中演示，多个文件，不好找，不能写同名类</a:t>
            </a:r>
          </a:p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38CE852-0C3B-4609-ADE6-5598415BA14D}" type="slidenum">
              <a:rPr lang="zh-CN" altLang="en-US" sz="1200">
                <a:latin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6FCD180-18EA-4731-A1C1-A47FD247E6D1}" type="slidenum">
              <a:rPr lang="zh-CN" altLang="en-US" sz="1200">
                <a:latin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展示以前创建的项目，所有的</a:t>
            </a:r>
            <a:r>
              <a:rPr lang="en-US" altLang="zh-CN"/>
              <a:t>java</a:t>
            </a:r>
            <a:r>
              <a:rPr lang="zh-CN" altLang="en-US"/>
              <a:t>文档都是在项目文件夹的根目录下，比较乱，不能有重名的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3174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 w="1">
            <a:miter lim="800000"/>
          </a:ln>
        </p:spPr>
      </p:sp>
      <p:sp>
        <p:nvSpPr>
          <p:cNvPr id="32771" name="文本占位符 31746"/>
          <p:cNvSpPr>
            <a:spLocks noGrp="1" noChangeArrowheads="1"/>
          </p:cNvSpPr>
          <p:nvPr>
            <p:ph type="body" idx="4294967295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1、包名是小写</a:t>
            </a:r>
          </a:p>
          <a:p>
            <a:r>
              <a:rPr lang="zh-CN" altLang="en-US"/>
              <a:t>2、写在类的前面</a:t>
            </a:r>
          </a:p>
          <a:p>
            <a:r>
              <a:rPr lang="zh-CN" altLang="en-US"/>
              <a:t>3、写在java代码中第一句的位置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/44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封装与继承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4" name="AutoShape 7"/>
          <p:cNvSpPr/>
          <p:nvPr/>
        </p:nvSpPr>
        <p:spPr>
          <a:xfrm>
            <a:off x="669925" y="3165475"/>
            <a:ext cx="3405188" cy="7917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允许类组成较小的单元（类似</a:t>
            </a: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文件夹），易于找到和使用相</a:t>
            </a: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应的文件</a:t>
            </a:r>
          </a:p>
        </p:txBody>
      </p:sp>
      <p:sp>
        <p:nvSpPr>
          <p:cNvPr id="28685" name="AutoShape 8"/>
          <p:cNvSpPr/>
          <p:nvPr/>
        </p:nvSpPr>
        <p:spPr>
          <a:xfrm>
            <a:off x="4302125" y="4030663"/>
            <a:ext cx="1930400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防止命名冲突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区分名字相同的类</a:t>
            </a:r>
          </a:p>
        </p:txBody>
      </p:sp>
      <p:sp>
        <p:nvSpPr>
          <p:cNvPr id="28686" name="AutoShape 9"/>
          <p:cNvSpPr/>
          <p:nvPr/>
        </p:nvSpPr>
        <p:spPr>
          <a:xfrm>
            <a:off x="5894388" y="3165475"/>
            <a:ext cx="1577975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有助于实施访问权限控制</a:t>
            </a:r>
          </a:p>
        </p:txBody>
      </p:sp>
      <p:pic>
        <p:nvPicPr>
          <p:cNvPr id="29709" name="Group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1541463"/>
            <a:ext cx="1928813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0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包的作用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059833" y="2571750"/>
            <a:ext cx="1015280" cy="593725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006181" y="2734072"/>
            <a:ext cx="0" cy="129659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52120" y="2571750"/>
            <a:ext cx="895353" cy="593725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1979712" y="1131590"/>
            <a:ext cx="4032448" cy="1235154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b="1" noProof="1"/>
              <a:t>package cn.jbit.inherit;   //</a:t>
            </a:r>
            <a:r>
              <a:rPr lang="zh-CN" altLang="en-US" b="1" noProof="1"/>
              <a:t>声明包</a:t>
            </a:r>
          </a:p>
          <a:p>
            <a:pPr lvl="1"/>
            <a:r>
              <a:rPr lang="en-US" altLang="x-none" b="1" noProof="1"/>
              <a:t>public class School {</a:t>
            </a:r>
          </a:p>
          <a:p>
            <a:pPr lvl="1"/>
            <a:r>
              <a:rPr lang="en-US" altLang="x-none" b="1" noProof="1"/>
              <a:t>          ……</a:t>
            </a:r>
          </a:p>
          <a:p>
            <a:pPr lvl="1"/>
            <a:r>
              <a:rPr lang="en-US" altLang="x-none" b="1" noProof="1"/>
              <a:t>}</a:t>
            </a:r>
          </a:p>
        </p:txBody>
      </p:sp>
      <p:sp>
        <p:nvSpPr>
          <p:cNvPr id="30724" name="Rectangle 4"/>
          <p:cNvSpPr/>
          <p:nvPr/>
        </p:nvSpPr>
        <p:spPr>
          <a:xfrm>
            <a:off x="2483768" y="1203598"/>
            <a:ext cx="2304256" cy="322262"/>
          </a:xfrm>
          <a:prstGeom prst="rect">
            <a:avLst/>
          </a:prstGeom>
          <a:solidFill>
            <a:srgbClr val="FFDDDD">
              <a:alpha val="9999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0725" name="AutoShape 6"/>
          <p:cNvSpPr/>
          <p:nvPr/>
        </p:nvSpPr>
        <p:spPr>
          <a:xfrm>
            <a:off x="2054225" y="3751263"/>
            <a:ext cx="3321050" cy="374571"/>
          </a:xfrm>
          <a:prstGeom prst="wedgeRoundRectCallout">
            <a:avLst>
              <a:gd name="adj1" fmla="val -25792"/>
              <a:gd name="adj2" fmla="val 49755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用</a:t>
            </a:r>
            <a:r>
              <a:rPr lang="en-US" altLang="x-none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package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声明包，以分号结尾</a:t>
            </a:r>
          </a:p>
        </p:txBody>
      </p:sp>
      <p:sp>
        <p:nvSpPr>
          <p:cNvPr id="31748" name="AutoShape 8"/>
          <p:cNvSpPr>
            <a:spLocks noChangeArrowheads="1"/>
          </p:cNvSpPr>
          <p:nvPr/>
        </p:nvSpPr>
        <p:spPr bwMode="auto">
          <a:xfrm>
            <a:off x="2054225" y="3214688"/>
            <a:ext cx="3321050" cy="374571"/>
          </a:xfrm>
          <a:prstGeom prst="wedgeRoundRectCallout">
            <a:avLst>
              <a:gd name="adj1" fmla="val -29509"/>
              <a:gd name="adj2" fmla="val 49389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作为</a:t>
            </a:r>
            <a:r>
              <a:rPr 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源代码第一条语句          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/>
        </p:nvSpPr>
        <p:spPr bwMode="auto">
          <a:xfrm>
            <a:off x="179512" y="114481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如何创建包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Grp="1" noChangeArrowheads="1"/>
          </p:cNvSpPr>
          <p:nvPr>
            <p:ph idx="1"/>
          </p:nvPr>
        </p:nvSpPr>
        <p:spPr>
          <a:xfrm>
            <a:off x="762982" y="1089243"/>
            <a:ext cx="7762875" cy="3394075"/>
          </a:xfrm>
        </p:spPr>
        <p:txBody>
          <a:bodyPr/>
          <a:lstStyle/>
          <a:p>
            <a:r>
              <a:rPr lang="zh-CN" altLang="en-US" dirty="0"/>
              <a:t>包名由小写字母组成，不能以圆点开头或结尾</a:t>
            </a:r>
          </a:p>
          <a:p>
            <a:endParaRPr lang="zh-CN" altLang="en-US" dirty="0"/>
          </a:p>
          <a:p>
            <a:r>
              <a:rPr lang="zh-CN" altLang="en-US" dirty="0"/>
              <a:t>包名之前最好加上唯一的前缀，通常使用组织倒置的网络域名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包名后续部分依不同机构内部的规范不同而不同 </a:t>
            </a:r>
          </a:p>
          <a:p>
            <a:endParaRPr lang="zh-CN" altLang="en-US" dirty="0"/>
          </a:p>
        </p:txBody>
      </p:sp>
      <p:sp>
        <p:nvSpPr>
          <p:cNvPr id="32775" name="AutoShape 5"/>
          <p:cNvSpPr/>
          <p:nvPr/>
        </p:nvSpPr>
        <p:spPr>
          <a:xfrm>
            <a:off x="4605833" y="4474943"/>
            <a:ext cx="1660525" cy="330200"/>
          </a:xfrm>
          <a:prstGeom prst="wedgeRoundRectCallout">
            <a:avLst>
              <a:gd name="adj1" fmla="val 11574"/>
              <a:gd name="adj2" fmla="val -11142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部门名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.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项目名</a:t>
            </a:r>
          </a:p>
        </p:txBody>
      </p:sp>
      <p:sp>
        <p:nvSpPr>
          <p:cNvPr id="33798" name="Rectangle 2"/>
          <p:cNvSpPr>
            <a:spLocks noGrp="1" noChangeArrowheads="1"/>
          </p:cNvSpPr>
          <p:nvPr/>
        </p:nvSpPr>
        <p:spPr bwMode="auto">
          <a:xfrm>
            <a:off x="314325" y="130324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包命名规范</a:t>
            </a: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1403648" y="1543630"/>
            <a:ext cx="4032448" cy="38004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noProof="1"/>
              <a:t>package mypackage;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331640" y="2787774"/>
            <a:ext cx="4032448" cy="38004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noProof="1"/>
              <a:t>package net.javagroup.mypackage;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331640" y="3775878"/>
            <a:ext cx="5464224" cy="380048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b="1" noProof="1"/>
              <a:t>package net.javagroup.research.powerproject;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/>
              <a:t>JDK</a:t>
            </a:r>
            <a:r>
              <a:rPr lang="zh-CN" altLang="en-US" dirty="0"/>
              <a:t>提供基本包</a:t>
            </a:r>
            <a:endParaRPr lang="en-US" dirty="0"/>
          </a:p>
          <a:p>
            <a:pPr lvl="1"/>
            <a:r>
              <a:rPr lang="en-US" altLang="zh-CN" dirty="0" err="1"/>
              <a:t>java.lang</a:t>
            </a:r>
            <a:r>
              <a:rPr lang="zh-CN" altLang="en-US" dirty="0"/>
              <a:t>：虚拟机自动引入</a:t>
            </a:r>
            <a:endParaRPr lang="en-US" dirty="0"/>
          </a:p>
          <a:p>
            <a:pPr lvl="1"/>
            <a:r>
              <a:rPr lang="en-US" altLang="zh-CN" dirty="0" err="1"/>
              <a:t>java.util</a:t>
            </a:r>
            <a:r>
              <a:rPr lang="zh-CN" altLang="en-US" dirty="0"/>
              <a:t>：提供一些实用类</a:t>
            </a:r>
            <a:endParaRPr lang="en-US" dirty="0"/>
          </a:p>
          <a:p>
            <a:pPr lvl="1"/>
            <a:r>
              <a:rPr lang="en-US" altLang="zh-CN" dirty="0"/>
              <a:t>java.io:</a:t>
            </a:r>
            <a:r>
              <a:rPr lang="zh-CN" altLang="en-US" dirty="0"/>
              <a:t>输入、输出</a:t>
            </a:r>
            <a:endParaRPr lang="en-US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MyEclipse</a:t>
            </a:r>
            <a:r>
              <a:rPr lang="zh-CN" altLang="en-US" dirty="0"/>
              <a:t>创建包的两种方法</a:t>
            </a:r>
          </a:p>
          <a:p>
            <a:pPr lvl="1"/>
            <a:r>
              <a:rPr lang="zh-CN" altLang="en-US" dirty="0"/>
              <a:t>分别创建包和类</a:t>
            </a:r>
          </a:p>
          <a:p>
            <a:pPr lvl="1"/>
            <a:r>
              <a:rPr lang="zh-CN" altLang="en-US" dirty="0"/>
              <a:t>创建类的过程中创建类所在的包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/>
        </p:nvSpPr>
        <p:spPr bwMode="auto">
          <a:xfrm>
            <a:off x="323528" y="7120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用</a:t>
            </a:r>
            <a:r>
              <a:rPr lang="en-US" altLang="zh-CN" sz="2400" b="1" dirty="0" err="1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MyEclipse</a:t>
            </a: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创建包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为了使用不在同一包中的类，需要在</a:t>
            </a:r>
            <a:r>
              <a:rPr lang="en-US" altLang="zh-CN" dirty="0"/>
              <a:t>Java</a:t>
            </a:r>
            <a:r>
              <a:rPr lang="zh-CN" altLang="en-US" dirty="0"/>
              <a:t>程序中使用</a:t>
            </a:r>
            <a:r>
              <a:rPr lang="en-US" altLang="zh-CN" dirty="0"/>
              <a:t>import</a:t>
            </a:r>
            <a:r>
              <a:rPr lang="zh-CN" altLang="en-US" dirty="0"/>
              <a:t>关键字导入这个类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6870" name="AutoShape 7"/>
          <p:cNvSpPr/>
          <p:nvPr/>
        </p:nvSpPr>
        <p:spPr>
          <a:xfrm>
            <a:off x="1839913" y="3291830"/>
            <a:ext cx="5464175" cy="646986"/>
          </a:xfrm>
          <a:prstGeom prst="wedgeRoundRectCallout">
            <a:avLst>
              <a:gd name="adj1" fmla="val 24722"/>
              <a:gd name="adj2" fmla="val -50162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fontAlgn="base"/>
            <a:r>
              <a:rPr lang="en-US" altLang="x-none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1. 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系统包：</a:t>
            </a:r>
            <a:r>
              <a:rPr lang="en-US" altLang="x-none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java.util</a:t>
            </a:r>
            <a:endParaRPr lang="zh-CN" altLang="en-US"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en-US" altLang="x-none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自定义包：</a:t>
            </a:r>
            <a:r>
              <a:rPr lang="en-US" altLang="x-none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cn.jtest.classandobject</a:t>
            </a:r>
            <a:endParaRPr lang="zh-CN" altLang="en-US"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6871" name="AutoShape 8"/>
          <p:cNvSpPr/>
          <p:nvPr/>
        </p:nvSpPr>
        <p:spPr>
          <a:xfrm>
            <a:off x="1839913" y="4017963"/>
            <a:ext cx="5464175" cy="646986"/>
          </a:xfrm>
          <a:prstGeom prst="wedgeRoundRectCallout">
            <a:avLst>
              <a:gd name="adj1" fmla="val -37593"/>
              <a:gd name="adj2" fmla="val -50440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*： 指包中的所有类</a:t>
            </a:r>
          </a:p>
          <a:p>
            <a:pPr marL="224155" indent="-224155" fontAlgn="base"/>
            <a:r>
              <a:rPr lang="en-US" altLang="x-none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School 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：指包中的</a:t>
            </a:r>
            <a:r>
              <a:rPr lang="en-US" altLang="x-none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School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类</a:t>
            </a:r>
          </a:p>
        </p:txBody>
      </p:sp>
      <p:sp>
        <p:nvSpPr>
          <p:cNvPr id="37894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如何导入包</a:t>
            </a: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2051720" y="1851670"/>
            <a:ext cx="4032448" cy="348377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sz="1600" b="1" noProof="1">
                <a:ea typeface="黑体" panose="02010609060101010101" pitchFamily="49" charset="-122"/>
              </a:rPr>
              <a:t>import   </a:t>
            </a:r>
            <a:r>
              <a:rPr lang="zh-CN" altLang="en-US" sz="1600" b="1" noProof="1">
                <a:ea typeface="黑体" panose="02010609060101010101" pitchFamily="49" charset="-122"/>
              </a:rPr>
              <a:t>包名</a:t>
            </a:r>
            <a:r>
              <a:rPr lang="en-US" altLang="x-none" sz="1600" b="1" noProof="1">
                <a:ea typeface="黑体" panose="02010609060101010101" pitchFamily="49" charset="-122"/>
              </a:rPr>
              <a:t>. </a:t>
            </a:r>
            <a:r>
              <a:rPr lang="zh-CN" altLang="en-US" sz="1600" b="1" noProof="1">
                <a:ea typeface="黑体" panose="02010609060101010101" pitchFamily="49" charset="-122"/>
              </a:rPr>
              <a:t>类名；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2051720" y="2355726"/>
            <a:ext cx="6480720" cy="601742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sz="1600" b="1" noProof="1"/>
              <a:t>import java.util.*;      //</a:t>
            </a:r>
            <a:r>
              <a:rPr lang="zh-CN" altLang="en-US" sz="1600" b="1" noProof="1"/>
              <a:t>导入</a:t>
            </a:r>
            <a:r>
              <a:rPr lang="en-US" altLang="x-none" sz="1600" b="1" noProof="1"/>
              <a:t>java.util</a:t>
            </a:r>
            <a:r>
              <a:rPr lang="zh-CN" altLang="en-US" sz="1600" b="1" noProof="1"/>
              <a:t>包中所有类</a:t>
            </a:r>
          </a:p>
          <a:p>
            <a:pPr lvl="1"/>
            <a:r>
              <a:rPr lang="en-US" altLang="x-none" sz="1600" b="1" noProof="1"/>
              <a:t>import cn.jtest.classandobject.School;    //</a:t>
            </a:r>
            <a:r>
              <a:rPr lang="zh-CN" altLang="en-US" sz="1600" b="1" noProof="1"/>
              <a:t>导入指定包中指定类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23528" y="1662435"/>
            <a:ext cx="436880" cy="549275"/>
            <a:chOff x="2960053" y="2405380"/>
            <a:chExt cx="436880" cy="549275"/>
          </a:xfrm>
        </p:grpSpPr>
        <p:sp>
          <p:nvSpPr>
            <p:cNvPr id="12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13" name="图片 12" descr="C:\Users\Lenovo\Desktop\icon\书籍.png书籍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一个类同时引用了两个来自不同包的同名类</a:t>
            </a:r>
            <a:endParaRPr lang="en-US" dirty="0"/>
          </a:p>
          <a:p>
            <a:pPr lvl="1"/>
            <a:r>
              <a:rPr lang="zh-CN" altLang="en-US" dirty="0"/>
              <a:t>必须通过完整类名来区分</a:t>
            </a:r>
            <a:endParaRPr lang="en-US" dirty="0"/>
          </a:p>
          <a:p>
            <a:r>
              <a:rPr lang="zh-CN" altLang="en-US" dirty="0"/>
              <a:t>每个包都是独立的，顶层包不会包含子包的类</a:t>
            </a:r>
            <a:endParaRPr lang="en-US" dirty="0"/>
          </a:p>
          <a:p>
            <a:r>
              <a:rPr lang="en-US" altLang="zh-CN" dirty="0"/>
              <a:t>package</a:t>
            </a:r>
            <a:r>
              <a:rPr lang="zh-CN" altLang="en-US" dirty="0"/>
              <a:t>和</a:t>
            </a:r>
            <a:r>
              <a:rPr lang="en-US" altLang="zh-CN" dirty="0"/>
              <a:t>import</a:t>
            </a:r>
            <a:r>
              <a:rPr lang="zh-CN" altLang="en-US" dirty="0"/>
              <a:t>的顺序是固定的</a:t>
            </a:r>
            <a:endParaRPr lang="en-US" dirty="0"/>
          </a:p>
          <a:p>
            <a:pPr lvl="1"/>
            <a:r>
              <a:rPr lang="en-US" altLang="zh-CN" dirty="0"/>
              <a:t>package</a:t>
            </a:r>
            <a:r>
              <a:rPr lang="zh-CN" altLang="en-US" dirty="0"/>
              <a:t>必须位于第一行（忽略注释行）</a:t>
            </a:r>
            <a:endParaRPr lang="en-US" dirty="0"/>
          </a:p>
          <a:p>
            <a:pPr lvl="1"/>
            <a:r>
              <a:rPr lang="zh-CN" altLang="en-US" dirty="0"/>
              <a:t>只允许有一个</a:t>
            </a:r>
            <a:r>
              <a:rPr lang="en-US" altLang="zh-CN" dirty="0"/>
              <a:t>package</a:t>
            </a:r>
            <a:r>
              <a:rPr lang="zh-CN" altLang="en-US" dirty="0"/>
              <a:t>语句</a:t>
            </a:r>
            <a:endParaRPr lang="en-US" dirty="0"/>
          </a:p>
          <a:p>
            <a:pPr lvl="1"/>
            <a:r>
              <a:rPr lang="zh-CN" altLang="en-US" dirty="0"/>
              <a:t>其次是</a:t>
            </a:r>
            <a:r>
              <a:rPr lang="en-US" altLang="zh-CN" dirty="0"/>
              <a:t>import</a:t>
            </a:r>
          </a:p>
          <a:p>
            <a:pPr lvl="1"/>
            <a:r>
              <a:rPr lang="zh-CN" altLang="en-US" dirty="0"/>
              <a:t>接着是类的声明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8914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使用包的注意事项</a:t>
            </a:r>
            <a:endParaRPr lang="en-US" altLang="zh-CN" sz="2400" b="1" dirty="0">
              <a:solidFill>
                <a:srgbClr val="009AD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1049883"/>
            <a:ext cx="7762875" cy="3394075"/>
          </a:xfrm>
        </p:spPr>
        <p:txBody>
          <a:bodyPr/>
          <a:lstStyle/>
          <a:p>
            <a:r>
              <a:rPr lang="en-US" altLang="zh-CN" dirty="0"/>
              <a:t>School</a:t>
            </a:r>
            <a:r>
              <a:rPr lang="zh-CN" altLang="en-US" dirty="0"/>
              <a:t>类位于</a:t>
            </a:r>
            <a:r>
              <a:rPr lang="en-US" altLang="zh-CN" dirty="0" err="1"/>
              <a:t>cn.jbit.classandobject</a:t>
            </a:r>
            <a:r>
              <a:rPr lang="zh-CN" altLang="en-US" dirty="0"/>
              <a:t>包中，</a:t>
            </a:r>
            <a:r>
              <a:rPr lang="en-US" altLang="zh-CN" dirty="0"/>
              <a:t>Hello</a:t>
            </a:r>
            <a:r>
              <a:rPr lang="zh-CN" altLang="en-US" dirty="0"/>
              <a:t>类位于</a:t>
            </a:r>
            <a:r>
              <a:rPr lang="en-US" altLang="zh-CN" dirty="0"/>
              <a:t>demo</a:t>
            </a:r>
            <a:r>
              <a:rPr lang="zh-CN" altLang="en-US" dirty="0"/>
              <a:t>包中，下面程序空缺部分需要填入代码吗？如果需要，是什么？ </a:t>
            </a:r>
          </a:p>
        </p:txBody>
      </p:sp>
      <p:sp>
        <p:nvSpPr>
          <p:cNvPr id="39938" name="AutoShape 4"/>
          <p:cNvSpPr>
            <a:spLocks noChangeArrowheads="1"/>
          </p:cNvSpPr>
          <p:nvPr/>
        </p:nvSpPr>
        <p:spPr bwMode="auto">
          <a:xfrm>
            <a:off x="3635897" y="2783706"/>
            <a:ext cx="5112568" cy="206210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sz="1600" b="1" noProof="1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1600" b="1" noProof="1">
                <a:latin typeface="黑体" panose="02010609060101010101" pitchFamily="49" charset="-122"/>
                <a:ea typeface="黑体" panose="02010609060101010101" pitchFamily="49" charset="-122"/>
              </a:rPr>
              <a:t>添加代码</a:t>
            </a:r>
            <a:r>
              <a:rPr lang="zh-CN" sz="1600" b="1" noProof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r>
              <a:rPr lang="zh-CN" sz="1600" b="1" noProof="1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1600" b="1" noProof="1">
                <a:latin typeface="黑体" panose="02010609060101010101" pitchFamily="49" charset="-122"/>
                <a:ea typeface="黑体" panose="02010609060101010101" pitchFamily="49" charset="-122"/>
              </a:rPr>
              <a:t>添加代码</a:t>
            </a:r>
            <a:r>
              <a:rPr lang="zh-CN" sz="1600" b="1" noProof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r>
              <a:rPr lang="en-US" sz="1600" b="1" noProof="1">
                <a:ea typeface="黑体" panose="02010609060101010101" pitchFamily="49" charset="-122"/>
              </a:rPr>
              <a:t>public class Hello {</a:t>
            </a:r>
          </a:p>
          <a:p>
            <a:r>
              <a:rPr lang="en-US" sz="1600" b="1" noProof="1">
                <a:ea typeface="黑体" panose="02010609060101010101" pitchFamily="49" charset="-122"/>
              </a:rPr>
              <a:t>      public static void main(String[ ] args) {</a:t>
            </a:r>
          </a:p>
          <a:p>
            <a:r>
              <a:rPr lang="en-US" altLang="en-US" sz="1600" b="1" noProof="1">
                <a:ea typeface="黑体" panose="02010609060101010101" pitchFamily="49" charset="-122"/>
              </a:rPr>
              <a:t>	      School center = new School();</a:t>
            </a:r>
          </a:p>
          <a:p>
            <a:r>
              <a:rPr lang="en-US" sz="1600" b="1" noProof="1">
                <a:ea typeface="黑体" panose="02010609060101010101" pitchFamily="49" charset="-122"/>
              </a:rPr>
              <a:t>          center.showMessage();     </a:t>
            </a:r>
          </a:p>
          <a:p>
            <a:r>
              <a:rPr lang="en-US" sz="1600" b="1" noProof="1">
                <a:ea typeface="黑体" panose="02010609060101010101" pitchFamily="49" charset="-122"/>
              </a:rPr>
              <a:t>   }</a:t>
            </a:r>
          </a:p>
          <a:p>
            <a:r>
              <a:rPr lang="en-US" sz="1600" b="1" noProof="1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39939" name="AutoShape 5"/>
          <p:cNvSpPr>
            <a:spLocks noChangeArrowheads="1"/>
          </p:cNvSpPr>
          <p:nvPr/>
        </p:nvSpPr>
        <p:spPr bwMode="auto">
          <a:xfrm>
            <a:off x="188914" y="2802290"/>
            <a:ext cx="3177530" cy="15696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sz="1600" b="1" noProof="1"/>
              <a:t>//</a:t>
            </a:r>
            <a:r>
              <a:rPr lang="zh-CN" altLang="en-US" sz="1600" b="1" noProof="1"/>
              <a:t>添加代码</a:t>
            </a:r>
            <a:r>
              <a:rPr lang="zh-CN" sz="1600" b="1" noProof="1"/>
              <a:t>1</a:t>
            </a:r>
          </a:p>
          <a:p>
            <a:r>
              <a:rPr lang="en-US" sz="1600" b="1" noProof="1"/>
              <a:t>public class School {</a:t>
            </a:r>
          </a:p>
          <a:p>
            <a:r>
              <a:rPr lang="en-US" sz="1600" b="1" noProof="1"/>
              <a:t>      public void showMessage() {</a:t>
            </a:r>
          </a:p>
          <a:p>
            <a:r>
              <a:rPr lang="en-US" sz="1600" b="1" noProof="1"/>
              <a:t>            ……</a:t>
            </a:r>
          </a:p>
          <a:p>
            <a:r>
              <a:rPr lang="en-US" sz="1600" b="1" noProof="1"/>
              <a:t>     }</a:t>
            </a:r>
          </a:p>
          <a:p>
            <a:r>
              <a:rPr lang="en-US" sz="1600" b="1" noProof="1"/>
              <a:t>}</a:t>
            </a: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188914" y="2605211"/>
            <a:ext cx="3177530" cy="470595"/>
          </a:xfrm>
          <a:prstGeom prst="roundRect">
            <a:avLst>
              <a:gd name="adj" fmla="val 4514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package cn.jbit.classandobject;</a:t>
            </a:r>
          </a:p>
        </p:txBody>
      </p:sp>
      <p:sp>
        <p:nvSpPr>
          <p:cNvPr id="39943" name="Rectangle 2"/>
          <p:cNvSpPr>
            <a:spLocks noGrp="1" noChangeArrowheads="1"/>
          </p:cNvSpPr>
          <p:nvPr/>
        </p:nvSpPr>
        <p:spPr bwMode="auto">
          <a:xfrm>
            <a:off x="188913" y="-6379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小结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635897" y="2444760"/>
            <a:ext cx="5112568" cy="847070"/>
          </a:xfrm>
          <a:prstGeom prst="roundRect">
            <a:avLst>
              <a:gd name="adj" fmla="val 4514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noProof="1">
                <a:solidFill>
                  <a:schemeClr val="accent5">
                    <a:lumMod val="10000"/>
                  </a:schemeClr>
                </a:solidFill>
              </a:rPr>
              <a:t>package demo; 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zh-CN" sz="1600" b="1" noProof="1">
                <a:solidFill>
                  <a:schemeClr val="accent5">
                    <a:lumMod val="10000"/>
                  </a:schemeClr>
                </a:solidFill>
              </a:rPr>
              <a:t>import cn.jbit.classandobject.*;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bldLvl="0" animBg="1"/>
      <p:bldP spid="1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endParaRPr lang="en-US" dirty="0"/>
          </a:p>
          <a:p>
            <a:pPr lvl="1"/>
            <a:r>
              <a:rPr lang="zh-CN" altLang="en-US" dirty="0"/>
              <a:t>属性隐藏</a:t>
            </a:r>
            <a:endParaRPr lang="en-US" dirty="0"/>
          </a:p>
          <a:p>
            <a:pPr lvl="1"/>
            <a:r>
              <a:rPr lang="zh-CN" altLang="en-US" dirty="0"/>
              <a:t>包机制</a:t>
            </a:r>
            <a:endParaRPr lang="en-US" dirty="0"/>
          </a:p>
          <a:p>
            <a:r>
              <a:rPr lang="zh-CN" altLang="en-US" dirty="0"/>
              <a:t>访问权限控制</a:t>
            </a:r>
            <a:endParaRPr lang="en-US" dirty="0"/>
          </a:p>
          <a:p>
            <a:pPr lvl="1"/>
            <a:r>
              <a:rPr lang="zh-CN" altLang="en-US" dirty="0"/>
              <a:t>类的访问控制</a:t>
            </a:r>
            <a:endParaRPr lang="en-US" dirty="0"/>
          </a:p>
          <a:p>
            <a:pPr lvl="1"/>
            <a:r>
              <a:rPr lang="zh-CN" altLang="en-US" dirty="0"/>
              <a:t>类成员的访问控制</a:t>
            </a:r>
            <a:endParaRPr lang="en-US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0962" name="Rectangle 2"/>
          <p:cNvSpPr>
            <a:spLocks noGrp="1" noChangeArrowheads="1"/>
          </p:cNvSpPr>
          <p:nvPr/>
        </p:nvSpPr>
        <p:spPr bwMode="auto">
          <a:xfrm>
            <a:off x="437531" y="103607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访问权限控制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类的访问修饰符</a:t>
            </a:r>
            <a:endParaRPr lang="en-US" dirty="0"/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修饰符：公有访问级别</a:t>
            </a:r>
            <a:endParaRPr lang="en-US" dirty="0"/>
          </a:p>
          <a:p>
            <a:pPr lvl="1"/>
            <a:r>
              <a:rPr lang="zh-CN" altLang="en-US" dirty="0"/>
              <a:t>默认修饰符：包级私有访问级别</a:t>
            </a:r>
            <a:endParaRPr lang="en-US" dirty="0"/>
          </a:p>
          <a:p>
            <a:pPr lvl="1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3010" name="Group 7"/>
          <p:cNvGrpSpPr/>
          <p:nvPr/>
        </p:nvGrpSpPr>
        <p:grpSpPr bwMode="auto">
          <a:xfrm>
            <a:off x="1331710" y="2437591"/>
            <a:ext cx="3024599" cy="1718209"/>
            <a:chOff x="0" y="22"/>
            <a:chExt cx="2540" cy="1444"/>
          </a:xfrm>
        </p:grpSpPr>
        <p:sp>
          <p:nvSpPr>
            <p:cNvPr id="41989" name="Oval 4"/>
            <p:cNvSpPr/>
            <p:nvPr/>
          </p:nvSpPr>
          <p:spPr>
            <a:xfrm>
              <a:off x="0" y="136"/>
              <a:ext cx="2540" cy="1330"/>
            </a:xfrm>
            <a:prstGeom prst="ellipse">
              <a:avLst/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endPara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1990" name="Rectangle 5"/>
            <p:cNvSpPr/>
            <p:nvPr/>
          </p:nvSpPr>
          <p:spPr>
            <a:xfrm>
              <a:off x="884" y="22"/>
              <a:ext cx="680" cy="252"/>
            </a:xfrm>
            <a:prstGeom prst="rect">
              <a:avLst/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r>
                <a:rPr lang="zh-CN" altLang="en-US" sz="1350" b="1" noProof="1">
                  <a:solidFill>
                    <a:schemeClr val="bg1"/>
                  </a:solidFill>
                  <a:ea typeface="黑体" panose="02010609060101010101" pitchFamily="49" charset="-122"/>
                </a:rPr>
                <a:t>包</a:t>
              </a:r>
              <a:r>
                <a:rPr lang="en-US" altLang="x-none" sz="1350" b="1" noProof="1">
                  <a:solidFill>
                    <a:schemeClr val="bg1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41991" name="Oval 6"/>
            <p:cNvSpPr/>
            <p:nvPr/>
          </p:nvSpPr>
          <p:spPr>
            <a:xfrm>
              <a:off x="680" y="588"/>
              <a:ext cx="1315" cy="546"/>
            </a:xfrm>
            <a:prstGeom prst="ellipse">
              <a:avLst/>
            </a:prstGeom>
            <a:solidFill>
              <a:srgbClr val="EDF5FD"/>
            </a:solidFill>
            <a:ln w="38100" cap="flat" cmpd="sng" algn="ctr">
              <a:solidFill>
                <a:srgbClr val="0099D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-342900" defTabSz="381000">
                <a:lnSpc>
                  <a:spcPct val="150000"/>
                </a:lnSpc>
                <a:buClr>
                  <a:schemeClr val="folHlink"/>
                </a:buClr>
                <a:buSzPct val="60000"/>
              </a:pPr>
              <a:r>
                <a:rPr lang="en-US" altLang="x-none" sz="1600" b="1" noProof="1">
                  <a:solidFill>
                    <a:schemeClr val="accent5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</a:t>
              </a:r>
              <a:r>
                <a:rPr lang="zh-CN" altLang="en-US" sz="1600" b="1" noProof="1">
                  <a:solidFill>
                    <a:schemeClr val="accent5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</p:txBody>
        </p:sp>
      </p:grpSp>
      <p:grpSp>
        <p:nvGrpSpPr>
          <p:cNvPr id="43014" name="Group 13"/>
          <p:cNvGrpSpPr/>
          <p:nvPr/>
        </p:nvGrpSpPr>
        <p:grpSpPr bwMode="auto">
          <a:xfrm>
            <a:off x="4625975" y="2411413"/>
            <a:ext cx="3330179" cy="1744388"/>
            <a:chOff x="0" y="0"/>
            <a:chExt cx="2797" cy="1466"/>
          </a:xfrm>
        </p:grpSpPr>
        <p:grpSp>
          <p:nvGrpSpPr>
            <p:cNvPr id="43015" name="Group 12"/>
            <p:cNvGrpSpPr/>
            <p:nvPr/>
          </p:nvGrpSpPr>
          <p:grpSpPr bwMode="auto">
            <a:xfrm>
              <a:off x="0" y="136"/>
              <a:ext cx="2797" cy="1330"/>
              <a:chOff x="0" y="0"/>
              <a:chExt cx="2797" cy="1330"/>
            </a:xfrm>
          </p:grpSpPr>
          <p:sp>
            <p:nvSpPr>
              <p:cNvPr id="41994" name="Oval 9"/>
              <p:cNvSpPr/>
              <p:nvPr/>
            </p:nvSpPr>
            <p:spPr>
              <a:xfrm>
                <a:off x="0" y="0"/>
                <a:ext cx="2797" cy="1330"/>
              </a:xfrm>
              <a:prstGeom prst="ellipse">
                <a:avLst/>
              </a:prstGeom>
              <a:solidFill>
                <a:srgbClr val="009ADA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224155" indent="-224155" algn="ctr" fontAlgn="base"/>
                <a:endParaRPr lang="zh-CN" altLang="en-US" sz="1350" b="1" noProof="1">
                  <a:solidFill>
                    <a:schemeClr val="bg1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41995" name="Oval 11"/>
              <p:cNvSpPr/>
              <p:nvPr/>
            </p:nvSpPr>
            <p:spPr>
              <a:xfrm>
                <a:off x="318" y="422"/>
                <a:ext cx="2042" cy="546"/>
              </a:xfrm>
              <a:prstGeom prst="ellipse">
                <a:avLst/>
              </a:prstGeom>
              <a:solidFill>
                <a:srgbClr val="EDF5FD"/>
              </a:solidFill>
              <a:ln w="38100" cap="flat" cmpd="sng" algn="ctr">
                <a:solidFill>
                  <a:srgbClr val="0099D8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38100" sx="101000" sy="101000" algn="ctr" rotWithShape="0">
                  <a:prstClr val="black">
                    <a:alpha val="1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indent="-342900" defTabSz="381000">
                  <a:lnSpc>
                    <a:spcPct val="150000"/>
                  </a:lnSpc>
                  <a:buClr>
                    <a:schemeClr val="folHlink"/>
                  </a:buClr>
                  <a:buSzPct val="60000"/>
                </a:pPr>
                <a:r>
                  <a:rPr lang="zh-CN" altLang="en-US" sz="1600" b="1" noProof="1">
                    <a:solidFill>
                      <a:schemeClr val="accent5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默认无修饰符类</a:t>
                </a:r>
              </a:p>
            </p:txBody>
          </p:sp>
        </p:grpSp>
        <p:sp>
          <p:nvSpPr>
            <p:cNvPr id="41996" name="Rectangle 10"/>
            <p:cNvSpPr/>
            <p:nvPr/>
          </p:nvSpPr>
          <p:spPr>
            <a:xfrm>
              <a:off x="863" y="0"/>
              <a:ext cx="821" cy="252"/>
            </a:xfrm>
            <a:prstGeom prst="rect">
              <a:avLst/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r>
                <a:rPr lang="zh-CN" altLang="en-US" sz="1350" b="1" noProof="1">
                  <a:solidFill>
                    <a:schemeClr val="bg1"/>
                  </a:solidFill>
                  <a:ea typeface="黑体" panose="02010609060101010101" pitchFamily="49" charset="-122"/>
                </a:rPr>
                <a:t>包</a:t>
              </a:r>
              <a:r>
                <a:rPr lang="en-US" altLang="x-none" sz="1350" b="1" noProof="1">
                  <a:solidFill>
                    <a:schemeClr val="bg1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</p:grpSp>
      <p:sp>
        <p:nvSpPr>
          <p:cNvPr id="43019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类的访问修饰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表格 44035"/>
          <p:cNvGraphicFramePr/>
          <p:nvPr/>
        </p:nvGraphicFramePr>
        <p:xfrm>
          <a:off x="1571625" y="1554163"/>
          <a:ext cx="6000750" cy="2081210"/>
        </p:xfrm>
        <a:graphic>
          <a:graphicData uri="http://schemas.openxmlformats.org/drawingml/2006/table">
            <a:tbl>
              <a:tblPr/>
              <a:tblGrid>
                <a:gridCol w="130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37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  作用域</a:t>
                      </a:r>
                      <a:endParaRPr lang="en-US" altLang="x-none" sz="1400" dirty="0">
                        <a:solidFill>
                          <a:srgbClr val="FFFF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lvl="0" indent="0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修饰符</a:t>
                      </a:r>
                    </a:p>
                  </a:txBody>
                  <a:tcPr marL="68580" marR="68580" marT="34295" marB="3429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同一个类中</a:t>
                      </a:r>
                    </a:p>
                  </a:txBody>
                  <a:tcPr marL="68580" marR="68580" marT="34295" marB="3429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同一个包中</a:t>
                      </a:r>
                    </a:p>
                  </a:txBody>
                  <a:tcPr marL="68580" marR="68580" marT="34295" marB="3429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FFFF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子类中</a:t>
                      </a:r>
                      <a:endParaRPr lang="zh-CN" altLang="en-US" sz="1400" dirty="0">
                        <a:solidFill>
                          <a:srgbClr val="FFFF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hlinkClick r:id="rId3" action="ppaction://hlinksldjump"/>
                      </a:endParaRPr>
                    </a:p>
                  </a:txBody>
                  <a:tcPr marL="68580" marR="68580" marT="34295" marB="3429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任何地方</a:t>
                      </a:r>
                    </a:p>
                  </a:txBody>
                  <a:tcPr marL="68580" marR="68580" marT="34295" marB="34295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private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默认修饰符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protected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public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可以</a:t>
                      </a:r>
                    </a:p>
                  </a:txBody>
                  <a:tcPr marL="51435" marR="51435" marT="0" marB="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5096" name="直接连接符 17"/>
          <p:cNvCxnSpPr>
            <a:cxnSpLocks noChangeShapeType="1"/>
          </p:cNvCxnSpPr>
          <p:nvPr/>
        </p:nvCxnSpPr>
        <p:spPr bwMode="auto">
          <a:xfrm>
            <a:off x="1571625" y="1554163"/>
            <a:ext cx="1285875" cy="482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7" name="Rectangle 2"/>
          <p:cNvSpPr>
            <a:spLocks noGrp="1" noChangeArrowheads="1"/>
          </p:cNvSpPr>
          <p:nvPr/>
        </p:nvSpPr>
        <p:spPr bwMode="auto">
          <a:xfrm>
            <a:off x="251520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类成员的访问修饰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r>
              <a:rPr lang="en-US" altLang="zh-CN" dirty="0"/>
              <a:t>/41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可以用来修饰</a:t>
            </a:r>
            <a:endParaRPr lang="en-US" dirty="0"/>
          </a:p>
          <a:p>
            <a:pPr lvl="1"/>
            <a:r>
              <a:rPr lang="zh-CN" altLang="en-US" dirty="0"/>
              <a:t>成员变量</a:t>
            </a:r>
            <a:endParaRPr lang="en-US" dirty="0"/>
          </a:p>
          <a:p>
            <a:pPr lvl="2"/>
            <a:r>
              <a:rPr lang="zh-CN" altLang="en-US" dirty="0"/>
              <a:t>静态变量，可以直接通过类名访问</a:t>
            </a:r>
            <a:endParaRPr lang="en-US" dirty="0"/>
          </a:p>
          <a:p>
            <a:pPr lvl="1"/>
            <a:r>
              <a:rPr lang="zh-CN" altLang="en-US" dirty="0"/>
              <a:t>成员方法</a:t>
            </a:r>
            <a:endParaRPr lang="en-US" dirty="0"/>
          </a:p>
          <a:p>
            <a:pPr lvl="2"/>
            <a:r>
              <a:rPr lang="zh-CN" altLang="en-US" dirty="0"/>
              <a:t>静态方法，可以直接通过类名访问</a:t>
            </a:r>
            <a:endParaRPr lang="en-US" dirty="0"/>
          </a:p>
          <a:p>
            <a:pPr lvl="1"/>
            <a:r>
              <a:rPr lang="zh-CN" altLang="en-US" dirty="0"/>
              <a:t>代码块</a:t>
            </a:r>
            <a:endParaRPr lang="en-US" dirty="0"/>
          </a:p>
          <a:p>
            <a:pPr lvl="2"/>
            <a:r>
              <a:rPr lang="zh-CN" altLang="en-US" dirty="0"/>
              <a:t>静态代码块，当</a:t>
            </a:r>
            <a:r>
              <a:rPr lang="en-US" altLang="zh-CN" dirty="0"/>
              <a:t>Java</a:t>
            </a:r>
            <a:r>
              <a:rPr lang="zh-CN" altLang="en-US" dirty="0"/>
              <a:t>虚拟机加载类时，就会执行该代码块</a:t>
            </a:r>
            <a:endParaRPr lang="en-US" dirty="0"/>
          </a:p>
        </p:txBody>
      </p:sp>
      <p:sp>
        <p:nvSpPr>
          <p:cNvPr id="47106" name="Rectangle 2"/>
          <p:cNvSpPr>
            <a:spLocks noGrp="1" noChangeArrowheads="1"/>
          </p:cNvSpPr>
          <p:nvPr/>
        </p:nvSpPr>
        <p:spPr bwMode="auto">
          <a:xfrm>
            <a:off x="323528" y="59984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static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修饰符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977875"/>
            <a:ext cx="7762875" cy="3394075"/>
          </a:xfrm>
        </p:spPr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加载类时，加载静态代码块</a:t>
            </a:r>
            <a:endParaRPr lang="en-US" dirty="0"/>
          </a:p>
          <a:p>
            <a:pPr lvl="1"/>
            <a:r>
              <a:rPr lang="zh-CN" altLang="en-US" sz="2000" dirty="0"/>
              <a:t>如果有多个静态块，按顺序加载</a:t>
            </a:r>
          </a:p>
          <a:p>
            <a:pPr lvl="1"/>
            <a:r>
              <a:rPr lang="zh-CN" altLang="en-US" sz="2000" dirty="0"/>
              <a:t>每个静态代码块只会被执行一次</a:t>
            </a:r>
          </a:p>
        </p:txBody>
      </p:sp>
      <p:sp>
        <p:nvSpPr>
          <p:cNvPr id="49154" name="AutoShape 2"/>
          <p:cNvSpPr>
            <a:spLocks noChangeArrowheads="1"/>
          </p:cNvSpPr>
          <p:nvPr/>
        </p:nvSpPr>
        <p:spPr bwMode="auto">
          <a:xfrm>
            <a:off x="467544" y="2139702"/>
            <a:ext cx="4752528" cy="280076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public class StaticTest {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static int num=100;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static{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num+=100;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System.out.println(num);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}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static{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num+=100;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System.out.println(num); 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}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5372382" y="2139702"/>
            <a:ext cx="3448089" cy="12003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StaticTest st1=new StaticTest();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StaticTest st2=new StaticTest();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System.out.println(StaticTest.num);</a:t>
            </a:r>
            <a:endParaRPr lang="en-US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/>
        </p:nvSpPr>
        <p:spPr bwMode="auto">
          <a:xfrm>
            <a:off x="241300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static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代码块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类的成员变量包括</a:t>
            </a:r>
            <a:endParaRPr lang="en-US" dirty="0"/>
          </a:p>
          <a:p>
            <a:pPr lvl="1"/>
            <a:r>
              <a:rPr lang="zh-CN" altLang="en-US" dirty="0"/>
              <a:t>类变量（静态变量）</a:t>
            </a:r>
            <a:endParaRPr lang="en-US" dirty="0"/>
          </a:p>
          <a:p>
            <a:pPr lvl="2"/>
            <a:r>
              <a:rPr lang="zh-CN" altLang="en-US" dirty="0"/>
              <a:t>被</a:t>
            </a:r>
            <a:r>
              <a:rPr lang="en-US" altLang="zh-CN" dirty="0"/>
              <a:t>static</a:t>
            </a:r>
            <a:r>
              <a:rPr lang="zh-CN" altLang="en-US" dirty="0"/>
              <a:t>修饰的变量</a:t>
            </a:r>
            <a:endParaRPr lang="en-US" dirty="0"/>
          </a:p>
          <a:p>
            <a:pPr lvl="2"/>
            <a:r>
              <a:rPr lang="zh-CN" altLang="en-US" dirty="0"/>
              <a:t>在内存中只有一个拷贝</a:t>
            </a:r>
            <a:endParaRPr lang="en-US" dirty="0"/>
          </a:p>
          <a:p>
            <a:pPr lvl="2"/>
            <a:r>
              <a:rPr lang="zh-CN" altLang="en-US" dirty="0"/>
              <a:t>类内部，可在任何方法内直接访问静态变量</a:t>
            </a:r>
            <a:endParaRPr lang="en-US" dirty="0"/>
          </a:p>
          <a:p>
            <a:pPr lvl="2"/>
            <a:r>
              <a:rPr lang="zh-CN" altLang="en-US" dirty="0"/>
              <a:t>其他类中，可以直接通过类名访问</a:t>
            </a:r>
            <a:endParaRPr lang="en-US" dirty="0"/>
          </a:p>
          <a:p>
            <a:pPr lvl="1"/>
            <a:r>
              <a:rPr lang="zh-CN" altLang="en-US" dirty="0"/>
              <a:t>实例变量</a:t>
            </a:r>
            <a:endParaRPr lang="en-US" dirty="0"/>
          </a:p>
          <a:p>
            <a:pPr lvl="2"/>
            <a:r>
              <a:rPr lang="zh-CN" altLang="en-US" dirty="0"/>
              <a:t>没有被</a:t>
            </a:r>
            <a:r>
              <a:rPr lang="en-US" altLang="zh-CN" dirty="0"/>
              <a:t>static</a:t>
            </a:r>
            <a:r>
              <a:rPr lang="zh-CN" altLang="en-US" dirty="0"/>
              <a:t>修饰的变量</a:t>
            </a:r>
            <a:endParaRPr lang="en-US" dirty="0"/>
          </a:p>
          <a:p>
            <a:pPr lvl="2"/>
            <a:r>
              <a:rPr lang="zh-CN" altLang="en-US" dirty="0"/>
              <a:t>每创建一个实例，就会为实例变量分配一次内存，实例变量可以在内存中有多个拷贝，互不影响</a:t>
            </a:r>
            <a:endParaRPr lang="en-US" dirty="0"/>
          </a:p>
        </p:txBody>
      </p:sp>
      <p:sp>
        <p:nvSpPr>
          <p:cNvPr id="51202" name="Rectangle 2"/>
          <p:cNvSpPr>
            <a:spLocks noGrp="1" noChangeArrowheads="1"/>
          </p:cNvSpPr>
          <p:nvPr/>
        </p:nvSpPr>
        <p:spPr bwMode="auto">
          <a:xfrm>
            <a:off x="179512" y="123478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static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变量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如下代码的输出结果是什么？</a:t>
            </a:r>
            <a:endParaRPr lang="en-US"/>
          </a:p>
        </p:txBody>
      </p:sp>
      <p:sp>
        <p:nvSpPr>
          <p:cNvPr id="53250" name="AutoShape 2"/>
          <p:cNvSpPr>
            <a:spLocks noChangeArrowheads="1"/>
          </p:cNvSpPr>
          <p:nvPr/>
        </p:nvSpPr>
        <p:spPr bwMode="auto">
          <a:xfrm>
            <a:off x="611709" y="1468978"/>
            <a:ext cx="4896395" cy="30469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public class StaticTest {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static int num;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public static void main(String[] args) {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 num++;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 StaticTest st1=new StaticTest();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 st1.num++;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 StaticTest st2=new StaticTest();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 st2.num++;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 StaticTest.num++;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   System.out.println(num); 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}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en-US" sz="1600" b="1" noProof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181" name="AutoShape 21"/>
          <p:cNvSpPr/>
          <p:nvPr/>
        </p:nvSpPr>
        <p:spPr>
          <a:xfrm>
            <a:off x="5654625" y="1491630"/>
            <a:ext cx="3237855" cy="1364724"/>
          </a:xfrm>
          <a:prstGeom prst="roundRect">
            <a:avLst>
              <a:gd name="adj" fmla="val 428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static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变量的作用：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）能被类的所有实例共享，可作为实例之间进行交流的共享数据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）如果类的所有实例都包含一个相同的常量属性，可把这个属性定义为静态常量类型，从而节省内存空间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/>
        </p:nvSpPr>
        <p:spPr bwMode="auto">
          <a:xfrm>
            <a:off x="215900" y="195486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static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变量使用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123728" y="4671833"/>
            <a:ext cx="4504591" cy="371891"/>
            <a:chOff x="1403648" y="3795886"/>
            <a:chExt cx="5723457" cy="371891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2265137" y="3829223"/>
              <a:ext cx="486196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 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3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</a:t>
              </a:r>
              <a:r>
                <a:rPr lang="en-US" altLang="x-none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static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变量使用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静态方法：可直接通过类名访问</a:t>
            </a:r>
            <a:endParaRPr lang="en-US" dirty="0"/>
          </a:p>
          <a:p>
            <a:pPr lvl="1"/>
            <a:r>
              <a:rPr lang="zh-CN" altLang="en-US" dirty="0"/>
              <a:t>静态方法中不能使用</a:t>
            </a:r>
            <a:r>
              <a:rPr lang="en-US" altLang="zh-CN" dirty="0"/>
              <a:t>this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</a:p>
          <a:p>
            <a:pPr lvl="1"/>
            <a:r>
              <a:rPr lang="zh-CN" altLang="en-US" dirty="0"/>
              <a:t>不能直接访问所属类的实例变量和实例方法</a:t>
            </a:r>
            <a:endParaRPr lang="en-US" dirty="0"/>
          </a:p>
          <a:p>
            <a:pPr lvl="1"/>
            <a:r>
              <a:rPr lang="zh-CN" altLang="en-US" dirty="0"/>
              <a:t>可直接访问类的静态变量和静态方法</a:t>
            </a:r>
            <a:endParaRPr lang="en-US" dirty="0"/>
          </a:p>
          <a:p>
            <a:r>
              <a:rPr lang="zh-CN" altLang="en-US" dirty="0"/>
              <a:t>实例方法：通过实例访问</a:t>
            </a:r>
            <a:endParaRPr lang="en-US" dirty="0"/>
          </a:p>
          <a:p>
            <a:pPr lvl="1"/>
            <a:r>
              <a:rPr lang="zh-CN" altLang="en-US" dirty="0"/>
              <a:t>可直接访问所属类的静态变量、静态方法、实例变量和实例方法</a:t>
            </a:r>
            <a:endParaRPr lang="en-US" dirty="0"/>
          </a:p>
          <a:p>
            <a:r>
              <a:rPr lang="zh-CN" altLang="en-US" dirty="0"/>
              <a:t>静态方法必须被实现</a:t>
            </a:r>
            <a:endParaRPr lang="en-US" dirty="0"/>
          </a:p>
          <a:p>
            <a:endParaRPr lang="en-US" dirty="0"/>
          </a:p>
        </p:txBody>
      </p:sp>
      <p:sp>
        <p:nvSpPr>
          <p:cNvPr id="52229" name="AutoShape 21"/>
          <p:cNvSpPr/>
          <p:nvPr/>
        </p:nvSpPr>
        <p:spPr>
          <a:xfrm>
            <a:off x="4139952" y="3908259"/>
            <a:ext cx="2952328" cy="345103"/>
          </a:xfrm>
          <a:prstGeom prst="roundRect">
            <a:avLst>
              <a:gd name="adj" fmla="val 428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x-none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main()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就是最常用的静态方法</a:t>
            </a:r>
          </a:p>
        </p:txBody>
      </p:sp>
      <p:sp>
        <p:nvSpPr>
          <p:cNvPr id="55301" name="Rectangle 2"/>
          <p:cNvSpPr>
            <a:spLocks noGrp="1" noChangeArrowheads="1"/>
          </p:cNvSpPr>
          <p:nvPr/>
        </p:nvSpPr>
        <p:spPr bwMode="auto">
          <a:xfrm>
            <a:off x="215900" y="94399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static</a:t>
            </a: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方法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36746" y="4629470"/>
            <a:ext cx="5714808" cy="371891"/>
            <a:chOff x="1403648" y="3795886"/>
            <a:chExt cx="5714808" cy="371891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256465" y="3829223"/>
              <a:ext cx="2879314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 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4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</a:t>
              </a:r>
              <a:r>
                <a:rPr lang="en-US" altLang="x-none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static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方法使用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AutoShape 12"/>
          <p:cNvSpPr>
            <a:spLocks noChangeArrowheads="1"/>
          </p:cNvSpPr>
          <p:nvPr/>
        </p:nvSpPr>
        <p:spPr bwMode="auto">
          <a:xfrm>
            <a:off x="1625600" y="1019175"/>
            <a:ext cx="5864225" cy="329320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class Dog {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private String name = "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旺财</a:t>
            </a:r>
            <a:r>
              <a:rPr lang="zh-CN" sz="1600" b="1" noProof="1">
                <a:solidFill>
                  <a:schemeClr val="accent5">
                    <a:lumMod val="10000"/>
                  </a:schemeClr>
                </a:solidFill>
              </a:rPr>
              <a:t>"; // 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昵称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zh-CN" sz="1600" b="1" noProof="1">
                <a:solidFill>
                  <a:schemeClr val="accent5">
                    <a:lumMod val="10000"/>
                  </a:schemeClr>
                </a:solidFill>
              </a:rPr>
              <a:t>       ……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	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public void play(int n) {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static int localv=5;		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health = health - n;		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System.out.println(name+" "+localv+" "+health+" "+love);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}	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public static void main(String[] args) {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Dog d=new Dog();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        d.play(5); 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      }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} </a:t>
            </a:r>
          </a:p>
        </p:txBody>
      </p:sp>
      <p:sp>
        <p:nvSpPr>
          <p:cNvPr id="56325" name="AutoShape 21"/>
          <p:cNvSpPr/>
          <p:nvPr/>
        </p:nvSpPr>
        <p:spPr>
          <a:xfrm>
            <a:off x="4355976" y="1923678"/>
            <a:ext cx="4659064" cy="408623"/>
          </a:xfrm>
          <a:prstGeom prst="wedgeRoundRectCallout">
            <a:avLst>
              <a:gd name="adj1" fmla="val -50514"/>
              <a:gd name="adj2" fmla="val 13727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b="1" noProof="1"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方法里不可以定义</a:t>
            </a:r>
            <a:r>
              <a:rPr lang="en-US" altLang="x-none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static</a:t>
            </a:r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 </a:t>
            </a:r>
          </a:p>
        </p:txBody>
      </p:sp>
      <p:sp>
        <p:nvSpPr>
          <p:cNvPr id="56326" name="Rectangle 8"/>
          <p:cNvSpPr/>
          <p:nvPr/>
        </p:nvSpPr>
        <p:spPr>
          <a:xfrm>
            <a:off x="2267744" y="2013843"/>
            <a:ext cx="1727200" cy="26987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常见错误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ldLvl="0" animBg="1"/>
      <p:bldP spid="5632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/>
          </a:p>
          <a:p>
            <a:pPr lvl="1"/>
            <a:r>
              <a:rPr lang="zh-CN" altLang="en-US"/>
              <a:t>模拟实现选民投票过程：一群选民进行投票，每个选民只允许投一次票，并且当投票总数达到</a:t>
            </a:r>
            <a:r>
              <a:rPr lang="en-US" altLang="zh-CN"/>
              <a:t>100</a:t>
            </a:r>
            <a:r>
              <a:rPr lang="zh-CN" altLang="en-US"/>
              <a:t>时，就停止投票</a:t>
            </a:r>
            <a:endParaRPr lang="en-US"/>
          </a:p>
          <a:p>
            <a:pPr lvl="2"/>
            <a:endParaRPr lang="zh-CN" altLang="en-US"/>
          </a:p>
          <a:p>
            <a:endParaRPr lang="zh-CN" altLang="en-US"/>
          </a:p>
        </p:txBody>
      </p:sp>
      <p:sp>
        <p:nvSpPr>
          <p:cNvPr id="58370" name="Rectangle 2"/>
          <p:cNvSpPr>
            <a:spLocks noGrp="1" noChangeArrowheads="1"/>
          </p:cNvSpPr>
          <p:nvPr/>
        </p:nvSpPr>
        <p:spPr bwMode="auto">
          <a:xfrm>
            <a:off x="468313" y="37201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练习2：选民投票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30"/>
          <p:cNvGrpSpPr/>
          <p:nvPr/>
        </p:nvGrpSpPr>
        <p:grpSpPr>
          <a:xfrm>
            <a:off x="2427605" y="1566863"/>
            <a:ext cx="1944688" cy="2752725"/>
            <a:chOff x="0" y="0"/>
            <a:chExt cx="1634" cy="2313"/>
          </a:xfrm>
        </p:grpSpPr>
        <p:sp>
          <p:nvSpPr>
            <p:cNvPr id="59394" name="Rectangle 10"/>
            <p:cNvSpPr/>
            <p:nvPr/>
          </p:nvSpPr>
          <p:spPr>
            <a:xfrm>
              <a:off x="0" y="272"/>
              <a:ext cx="1634" cy="835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name:String</a:t>
              </a: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health:int</a:t>
              </a:r>
              <a:endPara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love:int</a:t>
              </a:r>
              <a:endPara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strain:String</a:t>
              </a:r>
              <a:endPara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5" name="Rectangle 12"/>
            <p:cNvSpPr/>
            <p:nvPr/>
          </p:nvSpPr>
          <p:spPr>
            <a:xfrm>
              <a:off x="0" y="0"/>
              <a:ext cx="1634" cy="272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Dog</a:t>
              </a:r>
              <a:endPara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6" name="Rectangle 13"/>
            <p:cNvSpPr/>
            <p:nvPr/>
          </p:nvSpPr>
          <p:spPr>
            <a:xfrm>
              <a:off x="0" y="1089"/>
              <a:ext cx="1634" cy="1224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print():void</a:t>
              </a: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getName():String</a:t>
              </a:r>
            </a:p>
            <a:p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getHealth ():int</a:t>
              </a: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getLove():int</a:t>
              </a: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getStrain():String</a:t>
              </a: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Dog()</a:t>
              </a:r>
            </a:p>
          </p:txBody>
        </p:sp>
      </p:grpSp>
      <p:grpSp>
        <p:nvGrpSpPr>
          <p:cNvPr id="59397" name="Group 29"/>
          <p:cNvGrpSpPr/>
          <p:nvPr/>
        </p:nvGrpSpPr>
        <p:grpSpPr>
          <a:xfrm>
            <a:off x="4429443" y="1566863"/>
            <a:ext cx="1995487" cy="2752725"/>
            <a:chOff x="0" y="0"/>
            <a:chExt cx="1677" cy="2313"/>
          </a:xfrm>
        </p:grpSpPr>
        <p:sp>
          <p:nvSpPr>
            <p:cNvPr id="59398" name="Rectangle 10"/>
            <p:cNvSpPr/>
            <p:nvPr/>
          </p:nvSpPr>
          <p:spPr>
            <a:xfrm>
              <a:off x="0" y="272"/>
              <a:ext cx="1677" cy="835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name:String</a:t>
              </a: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health:int</a:t>
              </a:r>
              <a:endPara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love:int</a:t>
              </a:r>
              <a:endPara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- sex:String</a:t>
              </a:r>
              <a:endParaRPr lang="zh-CN" altLang="en-US" sz="15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399" name="Rectangle 12"/>
            <p:cNvSpPr/>
            <p:nvPr/>
          </p:nvSpPr>
          <p:spPr>
            <a:xfrm>
              <a:off x="0" y="0"/>
              <a:ext cx="1677" cy="272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Penguin</a:t>
              </a:r>
            </a:p>
          </p:txBody>
        </p:sp>
        <p:sp>
          <p:nvSpPr>
            <p:cNvPr id="59400" name="Rectangle 13"/>
            <p:cNvSpPr/>
            <p:nvPr/>
          </p:nvSpPr>
          <p:spPr>
            <a:xfrm>
              <a:off x="0" y="1089"/>
              <a:ext cx="1677" cy="1224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/>
            <a:lstStyle/>
            <a:p>
              <a:pPr fontAlgn="ctr"/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print():void</a:t>
              </a:r>
            </a:p>
            <a:p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getName():String</a:t>
              </a:r>
            </a:p>
            <a:p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getHealth ():int</a:t>
              </a:r>
            </a:p>
            <a:p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getLove():int</a:t>
              </a:r>
            </a:p>
            <a:p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getSex():String</a:t>
              </a:r>
            </a:p>
            <a:p>
              <a:r>
                <a:rPr lang="en-US" altLang="zh-CN" sz="1500" dirty="0">
                  <a:latin typeface="Calibri" panose="020F0502020204030204" pitchFamily="34" charset="0"/>
                  <a:ea typeface="宋体" panose="02010600030101010101" pitchFamily="2" charset="-122"/>
                </a:rPr>
                <a:t>+ Penguin()</a:t>
              </a:r>
            </a:p>
          </p:txBody>
        </p:sp>
      </p:grpSp>
      <p:sp>
        <p:nvSpPr>
          <p:cNvPr id="58382" name="Rectangle 16"/>
          <p:cNvSpPr/>
          <p:nvPr/>
        </p:nvSpPr>
        <p:spPr>
          <a:xfrm>
            <a:off x="2535238" y="1923678"/>
            <a:ext cx="3889375" cy="64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83" name="Rectangle 18"/>
          <p:cNvSpPr/>
          <p:nvPr/>
        </p:nvSpPr>
        <p:spPr>
          <a:xfrm>
            <a:off x="2535238" y="2878311"/>
            <a:ext cx="3889375" cy="91757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84" name="AutoShape 7"/>
          <p:cNvSpPr/>
          <p:nvPr/>
        </p:nvSpPr>
        <p:spPr>
          <a:xfrm>
            <a:off x="2857500" y="4408488"/>
            <a:ext cx="3375025" cy="408623"/>
          </a:xfrm>
          <a:prstGeom prst="wedgeRoundRectCallout">
            <a:avLst>
              <a:gd name="adj1" fmla="val 18407"/>
              <a:gd name="adj2" fmla="val -5056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zh-CN" altLang="en-US" b="1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继承</a:t>
            </a:r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优化设计</a:t>
            </a:r>
          </a:p>
        </p:txBody>
      </p:sp>
      <p:sp>
        <p:nvSpPr>
          <p:cNvPr id="58385" name="AutoShape 6"/>
          <p:cNvSpPr/>
          <p:nvPr/>
        </p:nvSpPr>
        <p:spPr>
          <a:xfrm>
            <a:off x="6554788" y="1944688"/>
            <a:ext cx="1761628" cy="561856"/>
          </a:xfrm>
          <a:prstGeom prst="wedgeRoundRectCallout">
            <a:avLst>
              <a:gd name="adj1" fmla="val -65130"/>
              <a:gd name="adj2" fmla="val 75324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将重复代码抽取到</a:t>
            </a:r>
            <a:r>
              <a:rPr lang="zh-CN" altLang="en-US" sz="1350" b="1" noProof="1">
                <a:solidFill>
                  <a:srgbClr val="FF0000"/>
                </a:solidFill>
                <a:ea typeface="黑体" panose="02010609060101010101" pitchFamily="49" charset="-122"/>
              </a:rPr>
              <a:t>父类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中</a:t>
            </a:r>
          </a:p>
        </p:txBody>
      </p:sp>
      <p:sp>
        <p:nvSpPr>
          <p:cNvPr id="59405" name="Rectangle 3"/>
          <p:cNvSpPr>
            <a:spLocks noGrp="1"/>
          </p:cNvSpPr>
          <p:nvPr>
            <p:ph idx="1"/>
          </p:nvPr>
        </p:nvSpPr>
        <p:spPr>
          <a:xfrm>
            <a:off x="677545" y="1015365"/>
            <a:ext cx="7494855" cy="476265"/>
          </a:xfrm>
        </p:spPr>
        <p:txBody>
          <a:bodyPr wrap="square" lIns="91440" tIns="45720" rIns="91440" bIns="45720" anchor="t"/>
          <a:lstStyle/>
          <a:p>
            <a:pPr eaLnBrk="1" hangingPunct="1">
              <a:buClr>
                <a:srgbClr val="4BACC6"/>
              </a:buClr>
              <a:buFont typeface="Wingdings" panose="05000000000000000000" pitchFamily="2" charset="2"/>
              <a:buChar char="u"/>
            </a:pPr>
            <a:r>
              <a:rPr lang="zh-CN" altLang="en-US" sz="21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说一说如下两个类有什么问题？如何优化？</a:t>
            </a:r>
            <a:endParaRPr lang="en-US" altLang="x-none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lvl="2" indent="-228600" eaLnBrk="1" hangingPunct="1">
              <a:buClr>
                <a:srgbClr val="4BACC6"/>
              </a:buClr>
              <a:buSzPct val="85000"/>
              <a:buFont typeface="Wingdings" panose="05000000000000000000" pitchFamily="2" charset="2"/>
              <a:buChar char="l"/>
            </a:pPr>
            <a:endPara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eaLnBrk="1" hangingPunct="1">
              <a:buClr>
                <a:srgbClr val="4BACC6"/>
              </a:buClr>
              <a:buFont typeface="Wingdings" panose="05000000000000000000" pitchFamily="2" charset="2"/>
              <a:buChar char="u"/>
            </a:pPr>
            <a:endPara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9406" name="Rectangle 2"/>
          <p:cNvSpPr>
            <a:spLocks noGrp="1"/>
          </p:cNvSpPr>
          <p:nvPr/>
        </p:nvSpPr>
        <p:spPr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indent="-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继承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r>
              <a:rPr lang="en-US" altLang="zh-CN"/>
              <a:t>/41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2" grpId="0" bldLvl="0" animBg="1"/>
      <p:bldP spid="58383" grpId="0" bldLvl="0" animBg="1"/>
      <p:bldP spid="58384" grpId="0" bldLvl="0" animBg="1"/>
      <p:bldP spid="5838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图片 44" descr="类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1285875"/>
            <a:ext cx="3209925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1" name="内容占位符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使用继承修改后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0420" name="AutoShape 7"/>
          <p:cNvSpPr/>
          <p:nvPr/>
        </p:nvSpPr>
        <p:spPr>
          <a:xfrm>
            <a:off x="2751138" y="4660900"/>
            <a:ext cx="3375025" cy="408623"/>
          </a:xfrm>
          <a:prstGeom prst="wedgeRoundRectCallout">
            <a:avLst>
              <a:gd name="adj1" fmla="val 18407"/>
              <a:gd name="adj2" fmla="val -5056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子类与父类是</a:t>
            </a:r>
            <a:r>
              <a:rPr lang="en-US" altLang="x-none" b="1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is-a</a:t>
            </a:r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</a:p>
        </p:txBody>
      </p:sp>
      <p:sp>
        <p:nvSpPr>
          <p:cNvPr id="60422" name="AutoShape 6"/>
          <p:cNvSpPr/>
          <p:nvPr/>
        </p:nvSpPr>
        <p:spPr>
          <a:xfrm>
            <a:off x="1043609" y="3268663"/>
            <a:ext cx="1331292" cy="332006"/>
          </a:xfrm>
          <a:prstGeom prst="wedgeRoundRectCallout">
            <a:avLst>
              <a:gd name="adj1" fmla="val 71931"/>
              <a:gd name="adj2" fmla="val 70912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减少代码量</a:t>
            </a:r>
          </a:p>
        </p:txBody>
      </p:sp>
      <p:sp>
        <p:nvSpPr>
          <p:cNvPr id="60423" name="AutoShape 6"/>
          <p:cNvSpPr/>
          <p:nvPr/>
        </p:nvSpPr>
        <p:spPr>
          <a:xfrm>
            <a:off x="5268913" y="1179513"/>
            <a:ext cx="1391319" cy="332006"/>
          </a:xfrm>
          <a:prstGeom prst="wedgeRoundRectCallout">
            <a:avLst>
              <a:gd name="adj1" fmla="val -65130"/>
              <a:gd name="adj2" fmla="val 75324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方便修改代码</a:t>
            </a:r>
          </a:p>
        </p:txBody>
      </p:sp>
      <p:sp>
        <p:nvSpPr>
          <p:cNvPr id="61446" name="Rectangle 2"/>
          <p:cNvSpPr>
            <a:spLocks noGrp="1" noChangeArrowheads="1"/>
          </p:cNvSpPr>
          <p:nvPr/>
        </p:nvSpPr>
        <p:spPr bwMode="auto">
          <a:xfrm>
            <a:off x="324546" y="15621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继承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ldLvl="0" animBg="1"/>
      <p:bldP spid="60422" grpId="0" bldLvl="0" animBg="1"/>
      <p:bldP spid="6042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使用继承</a:t>
            </a:r>
            <a:endParaRPr lang="en-US" dirty="0"/>
          </a:p>
          <a:p>
            <a:pPr lvl="1"/>
            <a:r>
              <a:rPr lang="zh-CN" altLang="en-US" sz="2000" dirty="0"/>
              <a:t>编写父类</a:t>
            </a:r>
            <a:endParaRPr lang="en-US" sz="2000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zh-CN" altLang="en-US" sz="2000" dirty="0"/>
              <a:t>编写子类，继承父类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2468" name="矩形 16"/>
          <p:cNvSpPr/>
          <p:nvPr/>
        </p:nvSpPr>
        <p:spPr>
          <a:xfrm>
            <a:off x="2857500" y="2122488"/>
            <a:ext cx="3429000" cy="2984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350" noProof="1">
              <a:latin typeface="Calibri" panose="020F0502020204030204" pitchFamily="34" charset="0"/>
            </a:endParaRPr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auto">
          <a:xfrm>
            <a:off x="3068340" y="1656358"/>
            <a:ext cx="4672012" cy="839033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zh-CN" sz="1600" b="1" noProof="1"/>
              <a:t>[</a:t>
            </a:r>
            <a:r>
              <a:rPr lang="zh-CN" altLang="en-US" sz="1600" b="1" noProof="1"/>
              <a:t>访问修饰符</a:t>
            </a:r>
            <a:r>
              <a:rPr lang="en-US" sz="1600" b="1" noProof="1"/>
              <a:t>] class Pet { </a:t>
            </a:r>
          </a:p>
          <a:p>
            <a:pPr lvl="1"/>
            <a:r>
              <a:rPr lang="en-US" sz="1600" b="1" noProof="1"/>
              <a:t>    //</a:t>
            </a:r>
            <a:r>
              <a:rPr lang="zh-CN" altLang="en-US" sz="1600" b="1" noProof="1"/>
              <a:t>公共的属性和方法</a:t>
            </a:r>
          </a:p>
          <a:p>
            <a:pPr lvl="1"/>
            <a:r>
              <a:rPr lang="zh-CN" sz="1600" b="1" noProof="1"/>
              <a:t>}</a:t>
            </a:r>
            <a:endParaRPr lang="zh-CN" altLang="en-US" sz="1600" b="1" noProof="1"/>
          </a:p>
        </p:txBody>
      </p:sp>
      <p:sp>
        <p:nvSpPr>
          <p:cNvPr id="62470" name="AutoShape 4"/>
          <p:cNvSpPr>
            <a:spLocks noChangeArrowheads="1"/>
          </p:cNvSpPr>
          <p:nvPr/>
        </p:nvSpPr>
        <p:spPr bwMode="auto">
          <a:xfrm>
            <a:off x="3068340" y="3075806"/>
            <a:ext cx="4672012" cy="839033"/>
          </a:xfrm>
          <a:prstGeom prst="roundRect">
            <a:avLst>
              <a:gd name="adj" fmla="val 271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zh-CN" sz="1600" b="1" noProof="1"/>
              <a:t>[</a:t>
            </a:r>
            <a:r>
              <a:rPr lang="zh-CN" altLang="en-US" sz="1600" b="1" noProof="1"/>
              <a:t>访问修饰符</a:t>
            </a:r>
            <a:r>
              <a:rPr lang="en-US" sz="1600" b="1" noProof="1"/>
              <a:t>] class Dog extends Pet { </a:t>
            </a:r>
          </a:p>
          <a:p>
            <a:pPr lvl="1"/>
            <a:r>
              <a:rPr lang="en-US" sz="1600" b="1" noProof="1"/>
              <a:t>    //</a:t>
            </a:r>
            <a:r>
              <a:rPr lang="zh-CN" altLang="en-US" sz="1600" b="1" noProof="1"/>
              <a:t>子类特有的属性和方法</a:t>
            </a:r>
          </a:p>
          <a:p>
            <a:pPr lvl="1"/>
            <a:r>
              <a:rPr lang="zh-CN" sz="1600" b="1" noProof="1"/>
              <a:t>}</a:t>
            </a:r>
            <a:endParaRPr lang="zh-CN" altLang="en-US" sz="1600" b="1" noProof="1"/>
          </a:p>
        </p:txBody>
      </p:sp>
      <p:sp>
        <p:nvSpPr>
          <p:cNvPr id="62471" name="AutoShape 6"/>
          <p:cNvSpPr/>
          <p:nvPr/>
        </p:nvSpPr>
        <p:spPr>
          <a:xfrm>
            <a:off x="5000625" y="2517775"/>
            <a:ext cx="1179513" cy="330200"/>
          </a:xfrm>
          <a:prstGeom prst="wedgeRoundRectCallout">
            <a:avLst>
              <a:gd name="adj1" fmla="val -81042"/>
              <a:gd name="adj2" fmla="val 86454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继承关键字</a:t>
            </a:r>
          </a:p>
        </p:txBody>
      </p:sp>
      <p:sp>
        <p:nvSpPr>
          <p:cNvPr id="62472" name="AutoShape 7"/>
          <p:cNvSpPr/>
          <p:nvPr/>
        </p:nvSpPr>
        <p:spPr>
          <a:xfrm>
            <a:off x="1763688" y="4011910"/>
            <a:ext cx="6192341" cy="715089"/>
          </a:xfrm>
          <a:prstGeom prst="wedgeRoundRectCallout">
            <a:avLst>
              <a:gd name="adj1" fmla="val 18407"/>
              <a:gd name="adj2" fmla="val -5056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继承是</a:t>
            </a:r>
            <a:r>
              <a:rPr lang="en-US" altLang="x-none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中实现代码重用的重要手段之一。</a:t>
            </a:r>
            <a:r>
              <a:rPr lang="en-US" altLang="x-none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中只支持</a:t>
            </a:r>
            <a:r>
              <a:rPr lang="zh-CN" altLang="en-US" b="1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单根继承</a:t>
            </a:r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，即一个类只能有一个</a:t>
            </a:r>
            <a:r>
              <a:rPr lang="zh-CN" altLang="en-US" b="1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直接父类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890015" y="4731990"/>
            <a:ext cx="5714808" cy="371891"/>
            <a:chOff x="1403648" y="3795886"/>
            <a:chExt cx="5714808" cy="371891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2793997" y="3829223"/>
              <a:ext cx="380424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5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：使用继承优化电子宠物系统</a:t>
              </a:r>
              <a:endParaRPr lang="zh-CN" altLang="en-US" sz="1600" noProof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9" name="Rectangle 2"/>
          <p:cNvSpPr>
            <a:spLocks noGrp="1" noChangeArrowheads="1"/>
          </p:cNvSpPr>
          <p:nvPr/>
        </p:nvSpPr>
        <p:spPr bwMode="auto">
          <a:xfrm>
            <a:off x="384236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如何使用继承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467544" y="1635646"/>
            <a:ext cx="436880" cy="549275"/>
            <a:chOff x="2960053" y="2405380"/>
            <a:chExt cx="436880" cy="549275"/>
          </a:xfrm>
        </p:grpSpPr>
        <p:sp>
          <p:nvSpPr>
            <p:cNvPr id="21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22" name="图片 21" descr="C:\Users\Lenovo\Desktop\icon\书籍.png书籍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467544" y="2958579"/>
            <a:ext cx="436880" cy="549275"/>
            <a:chOff x="2960053" y="2405380"/>
            <a:chExt cx="436880" cy="549275"/>
          </a:xfrm>
        </p:grpSpPr>
        <p:sp>
          <p:nvSpPr>
            <p:cNvPr id="24" name="TextBox 65"/>
            <p:cNvSpPr txBox="1"/>
            <p:nvPr/>
          </p:nvSpPr>
          <p:spPr>
            <a:xfrm>
              <a:off x="2960053" y="270954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语法</a:t>
              </a:r>
            </a:p>
          </p:txBody>
        </p:sp>
        <p:pic>
          <p:nvPicPr>
            <p:cNvPr id="25" name="图片 24" descr="C:\Users\Lenovo\Desktop\icon\书籍.png书籍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21330" y="2405380"/>
              <a:ext cx="314325" cy="314325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bldLvl="0" animBg="1"/>
      <p:bldP spid="62470" grpId="0" bldLvl="0" animBg="1"/>
      <p:bldP spid="62471" grpId="0" bldLvl="0" animBg="1"/>
      <p:bldP spid="6247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学完本次课程后，你能够：</a:t>
            </a:r>
            <a:endParaRPr lang="en-US" dirty="0"/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理解封装的作用</a:t>
            </a:r>
            <a:endParaRPr lang="zh-CN" altLang="zh-CN" dirty="0">
              <a:sym typeface="宋体" panose="02010600030101010101" pitchFamily="2" charset="-122"/>
            </a:endParaRP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会使用封装</a:t>
            </a:r>
            <a:endParaRPr lang="en-US" dirty="0"/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会使用</a:t>
            </a:r>
            <a:r>
              <a:rPr lang="en-US" altLang="zh-CN" dirty="0">
                <a:sym typeface="宋体" panose="02010600030101010101" pitchFamily="2" charset="-122"/>
              </a:rPr>
              <a:t>Java</a:t>
            </a:r>
            <a:r>
              <a:rPr lang="zh-CN" altLang="en-US" dirty="0">
                <a:sym typeface="宋体" panose="02010600030101010101" pitchFamily="2" charset="-122"/>
              </a:rPr>
              <a:t>中的包组织类</a:t>
            </a:r>
            <a:endParaRPr lang="zh-CN" altLang="en-US" dirty="0"/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掌握访问修饰符，理解访问权限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/>
        </p:nvSpPr>
        <p:spPr bwMode="auto">
          <a:xfrm>
            <a:off x="395536" y="6549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本课目标</a:t>
            </a:r>
          </a:p>
        </p:txBody>
      </p:sp>
      <p:pic>
        <p:nvPicPr>
          <p:cNvPr id="6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52276" y="177966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80112" y="2571750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子类访问父类成员</a:t>
            </a:r>
            <a:endParaRPr lang="en-US" dirty="0"/>
          </a:p>
          <a:p>
            <a:pPr lvl="1"/>
            <a:r>
              <a:rPr lang="zh-CN" altLang="en-US" dirty="0"/>
              <a:t>访问父类构造方法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访问父类属性</a:t>
            </a:r>
          </a:p>
          <a:p>
            <a:pPr marL="457200" lvl="1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访问父类方法</a:t>
            </a:r>
          </a:p>
        </p:txBody>
      </p:sp>
      <p:sp>
        <p:nvSpPr>
          <p:cNvPr id="64516" name="AutoShape 21"/>
          <p:cNvSpPr/>
          <p:nvPr/>
        </p:nvSpPr>
        <p:spPr>
          <a:xfrm>
            <a:off x="5148064" y="1851670"/>
            <a:ext cx="3569592" cy="1142018"/>
          </a:xfrm>
          <a:prstGeom prst="roundRect">
            <a:avLst>
              <a:gd name="adj" fmla="val 2653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）使用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super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关键字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,super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代表父类对象 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）在子类构造方法中调用且必须是第一句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（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）不可以访问父类中定义为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private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的属性和方法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65539" name="AutoShape 10"/>
          <p:cNvSpPr>
            <a:spLocks noChangeArrowheads="1"/>
          </p:cNvSpPr>
          <p:nvPr/>
        </p:nvSpPr>
        <p:spPr bwMode="auto">
          <a:xfrm>
            <a:off x="2428875" y="3075806"/>
            <a:ext cx="2249488" cy="47952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rgbClr val="FF0000"/>
                </a:solidFill>
              </a:rPr>
              <a:t>super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.name;</a:t>
            </a:r>
          </a:p>
        </p:txBody>
      </p:sp>
      <p:sp>
        <p:nvSpPr>
          <p:cNvPr id="65540" name="AutoShape 10"/>
          <p:cNvSpPr>
            <a:spLocks noChangeArrowheads="1"/>
          </p:cNvSpPr>
          <p:nvPr/>
        </p:nvSpPr>
        <p:spPr bwMode="auto">
          <a:xfrm>
            <a:off x="2428875" y="3867894"/>
            <a:ext cx="2249488" cy="47952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rgbClr val="FF0000"/>
                </a:solidFill>
              </a:rPr>
              <a:t>super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.print();</a:t>
            </a:r>
          </a:p>
        </p:txBody>
      </p:sp>
      <p:sp>
        <p:nvSpPr>
          <p:cNvPr id="65541" name="AutoShape 10"/>
          <p:cNvSpPr>
            <a:spLocks noChangeArrowheads="1"/>
          </p:cNvSpPr>
          <p:nvPr/>
        </p:nvSpPr>
        <p:spPr bwMode="auto">
          <a:xfrm>
            <a:off x="2428875" y="1851670"/>
            <a:ext cx="2249488" cy="863144"/>
          </a:xfrm>
          <a:prstGeom prst="roundRect">
            <a:avLst>
              <a:gd name="adj" fmla="val 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rgbClr val="FF0000"/>
                </a:solidFill>
              </a:rPr>
              <a:t>su</a:t>
            </a:r>
            <a:r>
              <a:rPr lang="en-US" sz="1600" noProof="1">
                <a:solidFill>
                  <a:srgbClr val="FF0000"/>
                </a:solidFill>
              </a:rPr>
              <a:t>per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();    </a:t>
            </a:r>
          </a:p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noProof="1">
                <a:solidFill>
                  <a:srgbClr val="FF0000"/>
                </a:solidFill>
              </a:rPr>
              <a:t>super</a:t>
            </a:r>
            <a:r>
              <a:rPr lang="en-US" sz="1600" b="1" noProof="1">
                <a:solidFill>
                  <a:schemeClr val="accent5">
                    <a:lumMod val="10000"/>
                  </a:schemeClr>
                </a:solidFill>
              </a:rPr>
              <a:t>(name);</a:t>
            </a:r>
          </a:p>
        </p:txBody>
      </p:sp>
      <p:sp>
        <p:nvSpPr>
          <p:cNvPr id="65544" name="Rectangle 2"/>
          <p:cNvSpPr>
            <a:spLocks noGrp="1" noChangeArrowheads="1"/>
          </p:cNvSpPr>
          <p:nvPr/>
        </p:nvSpPr>
        <p:spPr bwMode="auto">
          <a:xfrm>
            <a:off x="563563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理解继承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-1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267744" y="4587974"/>
            <a:ext cx="4610654" cy="371891"/>
            <a:chOff x="1403648" y="3795886"/>
            <a:chExt cx="5714808" cy="371891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567446" y="3829223"/>
              <a:ext cx="2257349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6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：使用</a:t>
              </a:r>
              <a:r>
                <a:rPr lang="en-US" altLang="x-none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super</a:t>
              </a:r>
              <a:endParaRPr lang="zh-CN" altLang="en-US" sz="1600" noProof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</a:t>
            </a:r>
            <a:r>
              <a:rPr lang="zh-CN" altLang="en-US" dirty="0"/>
              <a:t>关键字来访问父类的成员</a:t>
            </a:r>
            <a:endParaRPr lang="en-US" dirty="0"/>
          </a:p>
          <a:p>
            <a:pPr lvl="1"/>
            <a:r>
              <a:rPr lang="en-US" altLang="zh-CN" dirty="0"/>
              <a:t>super</a:t>
            </a:r>
            <a:r>
              <a:rPr lang="zh-CN" altLang="en-US" dirty="0"/>
              <a:t>只能出现在子类的方法和构造方法中</a:t>
            </a:r>
          </a:p>
          <a:p>
            <a:pPr lvl="1"/>
            <a:r>
              <a:rPr lang="en-US" altLang="zh-CN" dirty="0"/>
              <a:t>super</a:t>
            </a:r>
            <a:r>
              <a:rPr lang="zh-CN" altLang="en-US" dirty="0"/>
              <a:t>调用构造方法时，只能是第一句</a:t>
            </a:r>
          </a:p>
          <a:p>
            <a:pPr lvl="1"/>
            <a:r>
              <a:rPr lang="en-US" altLang="zh-CN" dirty="0"/>
              <a:t>super</a:t>
            </a:r>
            <a:r>
              <a:rPr lang="zh-CN" altLang="en-US" dirty="0"/>
              <a:t>不能访问父类的</a:t>
            </a:r>
            <a:r>
              <a:rPr lang="en-US" altLang="zh-CN" dirty="0"/>
              <a:t>private</a:t>
            </a:r>
            <a:r>
              <a:rPr lang="zh-CN" altLang="en-US" dirty="0"/>
              <a:t>成员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6562" name="Rectangle 2"/>
          <p:cNvSpPr>
            <a:spLocks noGrp="1" noChangeArrowheads="1"/>
          </p:cNvSpPr>
          <p:nvPr/>
        </p:nvSpPr>
        <p:spPr bwMode="auto">
          <a:xfrm>
            <a:off x="395536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小结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继承条件下构造方法的调用规则</a:t>
            </a:r>
            <a:endParaRPr lang="en-US"/>
          </a:p>
          <a:p>
            <a:pPr lvl="1"/>
            <a:r>
              <a:rPr lang="zh-CN" altLang="en-US"/>
              <a:t>子类构造方法没有通过</a:t>
            </a:r>
            <a:r>
              <a:rPr lang="en-US" altLang="zh-CN"/>
              <a:t>super</a:t>
            </a:r>
            <a:r>
              <a:rPr lang="zh-CN" altLang="en-US"/>
              <a:t>显式调用父类的有参构造方法，也没通过</a:t>
            </a:r>
            <a:r>
              <a:rPr lang="en-US" altLang="zh-CN"/>
              <a:t>this</a:t>
            </a:r>
            <a:r>
              <a:rPr lang="zh-CN" altLang="en-US"/>
              <a:t>显式调用自身其他构造方法</a:t>
            </a:r>
            <a:endParaRPr lang="en-US"/>
          </a:p>
          <a:p>
            <a:pPr lvl="2"/>
            <a:r>
              <a:rPr lang="zh-CN" altLang="en-US"/>
              <a:t>系统默认调用父类的无参构造方法</a:t>
            </a:r>
            <a:endParaRPr lang="en-US"/>
          </a:p>
          <a:p>
            <a:pPr lvl="1"/>
            <a:r>
              <a:rPr lang="zh-CN" altLang="en-US"/>
              <a:t>子类构造方法通过</a:t>
            </a:r>
            <a:r>
              <a:rPr lang="en-US" altLang="zh-CN"/>
              <a:t>super</a:t>
            </a:r>
            <a:r>
              <a:rPr lang="zh-CN" altLang="en-US"/>
              <a:t>显式调用父类的有参构造方法</a:t>
            </a:r>
            <a:endParaRPr lang="en-US"/>
          </a:p>
          <a:p>
            <a:pPr lvl="2"/>
            <a:r>
              <a:rPr lang="zh-CN" altLang="en-US"/>
              <a:t>执行父类相应构造方法，而不执行父类无参构造方法</a:t>
            </a:r>
            <a:endParaRPr lang="en-US"/>
          </a:p>
          <a:p>
            <a:pPr lvl="1"/>
            <a:r>
              <a:rPr lang="zh-CN" altLang="en-US"/>
              <a:t>子类构造方法通过</a:t>
            </a:r>
            <a:r>
              <a:rPr lang="en-US" altLang="zh-CN"/>
              <a:t>this</a:t>
            </a:r>
            <a:r>
              <a:rPr lang="zh-CN" altLang="en-US"/>
              <a:t>显式调用自身的其他构造方法，在相应构造方法中应用以上两条规则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zh-CN" altLang="en-US"/>
          </a:p>
        </p:txBody>
      </p:sp>
      <p:sp>
        <p:nvSpPr>
          <p:cNvPr id="68612" name="Rectangle 2"/>
          <p:cNvSpPr>
            <a:spLocks noGrp="1" noChangeArrowheads="1"/>
          </p:cNvSpPr>
          <p:nvPr/>
        </p:nvSpPr>
        <p:spPr bwMode="auto">
          <a:xfrm>
            <a:off x="215900" y="28126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继承条件下的构造方法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316546" y="4585663"/>
            <a:ext cx="5714808" cy="371891"/>
            <a:chOff x="1403648" y="3795886"/>
            <a:chExt cx="5714808" cy="371891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052080" y="3829223"/>
              <a:ext cx="3288081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 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7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：断点追踪初始化过程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2"/>
          <p:cNvSpPr txBox="1">
            <a:spLocks noChangeArrowheads="1"/>
          </p:cNvSpPr>
          <p:nvPr/>
        </p:nvSpPr>
        <p:spPr bwMode="auto">
          <a:xfrm>
            <a:off x="6932613" y="4767263"/>
            <a:ext cx="530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1300" noProof="1">
                <a:solidFill>
                  <a:schemeClr val="bg1"/>
                </a:solidFill>
                <a:latin typeface="Calibri" panose="020F0502020204030204" pitchFamily="34" charset="0"/>
              </a:rPr>
              <a:t>2103</a:t>
            </a:r>
          </a:p>
        </p:txBody>
      </p:sp>
      <p:sp>
        <p:nvSpPr>
          <p:cNvPr id="70658" name="内容占位符 7"/>
          <p:cNvSpPr>
            <a:spLocks noGrp="1" noChangeArrowheads="1"/>
          </p:cNvSpPr>
          <p:nvPr>
            <p:ph idx="1"/>
          </p:nvPr>
        </p:nvSpPr>
        <p:spPr>
          <a:xfrm>
            <a:off x="701675" y="1052513"/>
            <a:ext cx="7762875" cy="3394075"/>
          </a:xfrm>
        </p:spPr>
        <p:txBody>
          <a:bodyPr/>
          <a:lstStyle/>
          <a:p>
            <a:r>
              <a:rPr lang="zh-CN" altLang="en-US"/>
              <a:t>子类继承父类的什么？</a:t>
            </a:r>
            <a:endParaRPr lang="en-US"/>
          </a:p>
          <a:p>
            <a:pPr lvl="1"/>
            <a:r>
              <a:rPr lang="zh-CN" altLang="en-US"/>
              <a:t>继承</a:t>
            </a:r>
            <a:r>
              <a:rPr lang="en-US" altLang="zh-CN"/>
              <a:t>public</a:t>
            </a:r>
            <a:r>
              <a:rPr lang="zh-CN" altLang="en-US"/>
              <a:t>和</a:t>
            </a:r>
            <a:r>
              <a:rPr lang="en-US" altLang="zh-CN"/>
              <a:t>protected</a:t>
            </a:r>
            <a:r>
              <a:rPr lang="zh-CN" altLang="en-US"/>
              <a:t>修饰的属性和方法，不管子类和父类是否在同一个包里</a:t>
            </a:r>
            <a:endParaRPr lang="en-US"/>
          </a:p>
          <a:p>
            <a:pPr lvl="1"/>
            <a:r>
              <a:rPr lang="zh-CN" altLang="en-US"/>
              <a:t>继承默认权限修饰符修饰的属性和方法，但子类和父类必须在同一个包里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/>
        </p:nvSpPr>
        <p:spPr bwMode="auto">
          <a:xfrm>
            <a:off x="468313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理解继承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-1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子类可以继承父类的所有资源吗？</a:t>
            </a:r>
            <a:endParaRPr lang="en-US" dirty="0"/>
          </a:p>
          <a:p>
            <a:endParaRPr lang="en-US" dirty="0"/>
          </a:p>
        </p:txBody>
      </p:sp>
      <p:sp>
        <p:nvSpPr>
          <p:cNvPr id="70660" name="AutoShape 7"/>
          <p:cNvSpPr/>
          <p:nvPr/>
        </p:nvSpPr>
        <p:spPr>
          <a:xfrm>
            <a:off x="3786187" y="3113088"/>
            <a:ext cx="2536725" cy="520722"/>
          </a:xfrm>
          <a:prstGeom prst="roundRect">
            <a:avLst>
              <a:gd name="adj" fmla="val 5000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构造方法</a:t>
            </a:r>
            <a:endParaRPr lang="en-US" altLang="x-none" b="1" noProof="1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61" name="AutoShape 8"/>
          <p:cNvSpPr/>
          <p:nvPr/>
        </p:nvSpPr>
        <p:spPr>
          <a:xfrm>
            <a:off x="3876674" y="2392363"/>
            <a:ext cx="2920905" cy="737964"/>
          </a:xfrm>
          <a:prstGeom prst="roundRect">
            <a:avLst>
              <a:gd name="adj" fmla="val 5000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zh-CN" altLang="en-US" sz="1400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子类与父类不在同包，</a:t>
            </a:r>
            <a:endParaRPr lang="en-US" altLang="x-none" sz="1400" b="1" noProof="1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1400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使用默认访问权限的成员</a:t>
            </a:r>
            <a:endParaRPr lang="en-US" altLang="x-none" sz="1400" b="1" noProof="1">
              <a:solidFill>
                <a:schemeClr val="l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62" name="AutoShape 9"/>
          <p:cNvSpPr/>
          <p:nvPr/>
        </p:nvSpPr>
        <p:spPr>
          <a:xfrm>
            <a:off x="3762375" y="1852613"/>
            <a:ext cx="2417763" cy="520722"/>
          </a:xfrm>
          <a:prstGeom prst="roundRect">
            <a:avLst>
              <a:gd name="adj" fmla="val 5000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x-none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private</a:t>
            </a:r>
            <a:r>
              <a:rPr lang="zh-CN" altLang="en-US" b="1" noProof="1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 </a:t>
            </a:r>
          </a:p>
        </p:txBody>
      </p:sp>
      <p:grpSp>
        <p:nvGrpSpPr>
          <p:cNvPr id="70663" name="Group 18"/>
          <p:cNvGrpSpPr/>
          <p:nvPr/>
        </p:nvGrpSpPr>
        <p:grpSpPr bwMode="auto">
          <a:xfrm>
            <a:off x="3533775" y="1895475"/>
            <a:ext cx="406400" cy="373063"/>
            <a:chOff x="0" y="-220"/>
            <a:chExt cx="2297" cy="2056"/>
          </a:xfrm>
        </p:grpSpPr>
        <p:sp>
          <p:nvSpPr>
            <p:cNvPr id="70664" name="Oval 19"/>
            <p:cNvSpPr/>
            <p:nvPr/>
          </p:nvSpPr>
          <p:spPr>
            <a:xfrm>
              <a:off x="0" y="-1"/>
              <a:ext cx="1615" cy="1619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65" name="Oval 20"/>
            <p:cNvSpPr/>
            <p:nvPr/>
          </p:nvSpPr>
          <p:spPr>
            <a:xfrm>
              <a:off x="90" y="95"/>
              <a:ext cx="1436" cy="14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66" name="Oval 21"/>
            <p:cNvSpPr/>
            <p:nvPr/>
          </p:nvSpPr>
          <p:spPr>
            <a:xfrm>
              <a:off x="179" y="-220"/>
              <a:ext cx="2118" cy="205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67" name="Oval 22"/>
            <p:cNvSpPr/>
            <p:nvPr/>
          </p:nvSpPr>
          <p:spPr>
            <a:xfrm>
              <a:off x="179" y="-220"/>
              <a:ext cx="2118" cy="2056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68" name="Oval 23"/>
            <p:cNvSpPr/>
            <p:nvPr/>
          </p:nvSpPr>
          <p:spPr>
            <a:xfrm>
              <a:off x="260" y="-194"/>
              <a:ext cx="1095" cy="200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69" name="Oval 24"/>
            <p:cNvSpPr/>
            <p:nvPr/>
          </p:nvSpPr>
          <p:spPr>
            <a:xfrm>
              <a:off x="260" y="-194"/>
              <a:ext cx="1095" cy="2004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</p:grpSp>
      <p:grpSp>
        <p:nvGrpSpPr>
          <p:cNvPr id="70670" name="Group 25"/>
          <p:cNvGrpSpPr/>
          <p:nvPr/>
        </p:nvGrpSpPr>
        <p:grpSpPr bwMode="auto">
          <a:xfrm>
            <a:off x="3648075" y="2519363"/>
            <a:ext cx="406400" cy="374650"/>
            <a:chOff x="0" y="-220"/>
            <a:chExt cx="2297" cy="2056"/>
          </a:xfrm>
        </p:grpSpPr>
        <p:sp>
          <p:nvSpPr>
            <p:cNvPr id="70671" name="Oval 26"/>
            <p:cNvSpPr/>
            <p:nvPr/>
          </p:nvSpPr>
          <p:spPr>
            <a:xfrm>
              <a:off x="0" y="-2"/>
              <a:ext cx="1615" cy="162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72" name="Oval 27"/>
            <p:cNvSpPr/>
            <p:nvPr/>
          </p:nvSpPr>
          <p:spPr>
            <a:xfrm>
              <a:off x="90" y="94"/>
              <a:ext cx="1436" cy="142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73" name="Oval 28"/>
            <p:cNvSpPr/>
            <p:nvPr/>
          </p:nvSpPr>
          <p:spPr>
            <a:xfrm>
              <a:off x="179" y="-220"/>
              <a:ext cx="2118" cy="205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74" name="Oval 29"/>
            <p:cNvSpPr/>
            <p:nvPr/>
          </p:nvSpPr>
          <p:spPr>
            <a:xfrm>
              <a:off x="179" y="-220"/>
              <a:ext cx="2118" cy="2056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75" name="Oval 30"/>
            <p:cNvSpPr/>
            <p:nvPr/>
          </p:nvSpPr>
          <p:spPr>
            <a:xfrm>
              <a:off x="260" y="-194"/>
              <a:ext cx="1095" cy="200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76" name="Oval 31"/>
            <p:cNvSpPr/>
            <p:nvPr/>
          </p:nvSpPr>
          <p:spPr>
            <a:xfrm>
              <a:off x="260" y="-194"/>
              <a:ext cx="1095" cy="200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</p:grpSp>
      <p:grpSp>
        <p:nvGrpSpPr>
          <p:cNvPr id="70677" name="Group 32"/>
          <p:cNvGrpSpPr/>
          <p:nvPr/>
        </p:nvGrpSpPr>
        <p:grpSpPr bwMode="auto">
          <a:xfrm>
            <a:off x="3533775" y="3152775"/>
            <a:ext cx="406400" cy="373063"/>
            <a:chOff x="0" y="-220"/>
            <a:chExt cx="2297" cy="2056"/>
          </a:xfrm>
        </p:grpSpPr>
        <p:sp>
          <p:nvSpPr>
            <p:cNvPr id="70678" name="Oval 33"/>
            <p:cNvSpPr/>
            <p:nvPr/>
          </p:nvSpPr>
          <p:spPr>
            <a:xfrm>
              <a:off x="0" y="-1"/>
              <a:ext cx="1615" cy="1619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79" name="Oval 34"/>
            <p:cNvSpPr/>
            <p:nvPr/>
          </p:nvSpPr>
          <p:spPr>
            <a:xfrm>
              <a:off x="90" y="95"/>
              <a:ext cx="1436" cy="142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A2A2A2"/>
                </a:gs>
                <a:gs pos="100000">
                  <a:srgbClr val="FFFF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80" name="Oval 35"/>
            <p:cNvSpPr/>
            <p:nvPr/>
          </p:nvSpPr>
          <p:spPr>
            <a:xfrm>
              <a:off x="179" y="-220"/>
              <a:ext cx="2118" cy="205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FFFFFF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81" name="Oval 36"/>
            <p:cNvSpPr/>
            <p:nvPr/>
          </p:nvSpPr>
          <p:spPr>
            <a:xfrm>
              <a:off x="179" y="-220"/>
              <a:ext cx="2118" cy="2056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82" name="Oval 37"/>
            <p:cNvSpPr/>
            <p:nvPr/>
          </p:nvSpPr>
          <p:spPr>
            <a:xfrm>
              <a:off x="260" y="-194"/>
              <a:ext cx="1095" cy="200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50000">
                  <a:srgbClr val="00008A"/>
                </a:gs>
                <a:gs pos="100000">
                  <a:schemeClr val="hlink"/>
                </a:gs>
              </a:gsLst>
              <a:lin ang="2700000" scaled="1"/>
              <a:tileRect/>
            </a:gradFill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  <p:sp>
          <p:nvSpPr>
            <p:cNvPr id="70683" name="Oval 38"/>
            <p:cNvSpPr/>
            <p:nvPr/>
          </p:nvSpPr>
          <p:spPr>
            <a:xfrm>
              <a:off x="260" y="-194"/>
              <a:ext cx="1095" cy="2004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1350" noProof="1">
                <a:latin typeface="Calibri" panose="020F0502020204030204" pitchFamily="34" charset="0"/>
              </a:endParaRPr>
            </a:p>
          </p:txBody>
        </p:sp>
      </p:grpSp>
      <p:sp>
        <p:nvSpPr>
          <p:cNvPr id="70684" name="AutoShape 5"/>
          <p:cNvSpPr/>
          <p:nvPr/>
        </p:nvSpPr>
        <p:spPr>
          <a:xfrm rot="-16200000" flipH="1">
            <a:off x="1543844" y="1740694"/>
            <a:ext cx="2251075" cy="1874837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7713 h 21600"/>
            </a:gdLst>
            <a:ahLst/>
            <a:cxnLst>
              <a:cxn ang="0">
                <a:pos x="1500198" y="0"/>
              </a:cxn>
              <a:cxn ang="0">
                <a:pos x="746210" y="1250165"/>
              </a:cxn>
              <a:cxn ang="0">
                <a:pos x="1500198" y="1243683"/>
              </a:cxn>
              <a:cxn ang="0">
                <a:pos x="2254186" y="1250165"/>
              </a:cxn>
            </a:cxnLst>
            <a:rect l="txL" t="txT" r="txR" b="txB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A3C4FF">
                  <a:alpha val="100000"/>
                </a:srgbClr>
              </a:gs>
              <a:gs pos="35001">
                <a:srgbClr val="BFD5FF">
                  <a:alpha val="100000"/>
                </a:srgbClr>
              </a:gs>
              <a:gs pos="100000">
                <a:srgbClr val="E5EEFF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rgbClr val="4A7EBB"/>
            </a:solidFill>
            <a:prstDash val="solid"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1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 sz="1350" noProof="1"/>
          </a:p>
        </p:txBody>
      </p:sp>
      <p:sp>
        <p:nvSpPr>
          <p:cNvPr id="70685" name="TextBox 117"/>
          <p:cNvSpPr txBox="1"/>
          <p:nvPr/>
        </p:nvSpPr>
        <p:spPr>
          <a:xfrm>
            <a:off x="2790825" y="1768475"/>
            <a:ext cx="388938" cy="18748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eaVert">
            <a:spAutoFit/>
          </a:bodyPr>
          <a:lstStyle/>
          <a:p>
            <a:pPr>
              <a:defRPr/>
            </a:pPr>
            <a:r>
              <a:rPr lang="zh-CN" altLang="en-US" sz="1350" b="1" noProof="1">
                <a:latin typeface="Calibri" panose="020F0502020204030204" pitchFamily="34" charset="0"/>
                <a:cs typeface="+mn-ea"/>
              </a:rPr>
              <a:t>不能被继承的父类成员</a:t>
            </a:r>
            <a:endParaRPr lang="zh-CN" altLang="en-US" sz="1350" b="1" noProof="1">
              <a:latin typeface="Calibri" panose="020F0502020204030204" pitchFamily="34" charset="0"/>
            </a:endParaRPr>
          </a:p>
        </p:txBody>
      </p:sp>
      <p:sp>
        <p:nvSpPr>
          <p:cNvPr id="71709" name="Rectangle 2"/>
          <p:cNvSpPr>
            <a:spLocks noGrp="1" noChangeArrowheads="1"/>
          </p:cNvSpPr>
          <p:nvPr/>
        </p:nvSpPr>
        <p:spPr bwMode="auto">
          <a:xfrm>
            <a:off x="539552" y="-18151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理解继承</a:t>
            </a:r>
            <a:r>
              <a:rPr lang="en-US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-2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082771" y="4515966"/>
            <a:ext cx="5714808" cy="401637"/>
            <a:chOff x="1403648" y="3795886"/>
            <a:chExt cx="5714808" cy="401637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 bwMode="auto">
            <a:xfrm>
              <a:off x="3001307" y="3829223"/>
              <a:ext cx="3389630" cy="36830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 </a:t>
              </a:r>
              <a:r>
                <a:rPr lang="zh-CN" altLang="en-US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8</a:t>
              </a:r>
              <a:r>
                <a:rPr lang="zh-CN" altLang="en-US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：不能被继承的情况</a:t>
              </a:r>
              <a:endParaRPr lang="zh-CN" altLang="en-US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40710" y="838096"/>
            <a:ext cx="436880" cy="549275"/>
            <a:chOff x="314008" y="938530"/>
            <a:chExt cx="436880" cy="549275"/>
          </a:xfrm>
        </p:grpSpPr>
        <p:sp>
          <p:nvSpPr>
            <p:cNvPr id="16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7" name="图片 16" descr="疑问 gra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bldLvl="0" animBg="1"/>
      <p:bldP spid="70661" grpId="0" bldLvl="0" animBg="1"/>
      <p:bldP spid="70662" grpId="0" bldLvl="0" animBg="1"/>
      <p:bldP spid="7068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idx="1"/>
          </p:nvPr>
        </p:nvSpPr>
        <p:spPr>
          <a:xfrm>
            <a:off x="790253" y="1049883"/>
            <a:ext cx="7762875" cy="3394075"/>
          </a:xfrm>
        </p:spPr>
        <p:txBody>
          <a:bodyPr/>
          <a:lstStyle/>
          <a:p>
            <a:r>
              <a:rPr lang="zh-CN" altLang="en-US" dirty="0"/>
              <a:t>访问修饰符</a:t>
            </a:r>
            <a:r>
              <a:rPr lang="en-US" altLang="zh-CN" dirty="0"/>
              <a:t>protected</a:t>
            </a:r>
            <a:endParaRPr lang="zh-CN" altLang="en-US" dirty="0"/>
          </a:p>
          <a:p>
            <a:pPr lvl="1"/>
            <a:r>
              <a:rPr lang="zh-CN" altLang="en-US" dirty="0"/>
              <a:t>可以修饰属性和方法</a:t>
            </a:r>
          </a:p>
          <a:p>
            <a:pPr lvl="1"/>
            <a:r>
              <a:rPr lang="zh-CN" altLang="en-US" dirty="0"/>
              <a:t>本类、同包、子类可以访问</a:t>
            </a:r>
          </a:p>
          <a:p>
            <a:r>
              <a:rPr lang="zh-CN" altLang="en-US" dirty="0"/>
              <a:t>回顾访问修饰符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/>
        </p:nvSpPr>
        <p:spPr bwMode="auto">
          <a:xfrm>
            <a:off x="323528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小结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316546" y="4515966"/>
            <a:ext cx="5714808" cy="371891"/>
            <a:chOff x="1403648" y="3795886"/>
            <a:chExt cx="5714808" cy="371891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2845293" y="3829223"/>
              <a:ext cx="370165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 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9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：访问修饰符的不同作用域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1049883"/>
            <a:ext cx="7762875" cy="3394075"/>
          </a:xfrm>
        </p:spPr>
        <p:txBody>
          <a:bodyPr/>
          <a:lstStyle/>
          <a:p>
            <a:r>
              <a:rPr lang="zh-CN" altLang="en-US" dirty="0"/>
              <a:t>何时使用继承？</a:t>
            </a:r>
          </a:p>
          <a:p>
            <a:pPr lvl="1"/>
            <a:r>
              <a:rPr lang="zh-CN" altLang="en-US" dirty="0"/>
              <a:t>继承与真实世界类似</a:t>
            </a:r>
          </a:p>
          <a:p>
            <a:pPr lvl="2"/>
            <a:r>
              <a:rPr lang="zh-CN" altLang="en-US" dirty="0"/>
              <a:t>只要说“猫是哺乳动物”，猫的很多属性、行为就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不言自明了</a:t>
            </a:r>
          </a:p>
          <a:p>
            <a:pPr lvl="2"/>
            <a:r>
              <a:rPr lang="zh-CN" altLang="en-US" dirty="0"/>
              <a:t>藏獒是一种狗</a:t>
            </a:r>
          </a:p>
          <a:p>
            <a:pPr marL="457200" lvl="1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继承是代码重用的一种方式</a:t>
            </a:r>
          </a:p>
        </p:txBody>
      </p:sp>
      <p:sp>
        <p:nvSpPr>
          <p:cNvPr id="73732" name="AutoShape 21"/>
          <p:cNvSpPr>
            <a:spLocks noChangeArrowheads="1"/>
          </p:cNvSpPr>
          <p:nvPr/>
        </p:nvSpPr>
        <p:spPr bwMode="auto">
          <a:xfrm>
            <a:off x="1979712" y="3795886"/>
            <a:ext cx="3960440" cy="36933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</a:rPr>
              <a:t> 将子类共有的属性和行为放到父类中 </a:t>
            </a:r>
          </a:p>
        </p:txBody>
      </p:sp>
      <p:sp>
        <p:nvSpPr>
          <p:cNvPr id="73733" name="AutoShape 21"/>
          <p:cNvSpPr>
            <a:spLocks noChangeArrowheads="1"/>
          </p:cNvSpPr>
          <p:nvPr/>
        </p:nvSpPr>
        <p:spPr bwMode="auto">
          <a:xfrm>
            <a:off x="1979712" y="3003798"/>
            <a:ext cx="3240360" cy="369332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符合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is-a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关系的设计使用继承 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/>
        </p:nvSpPr>
        <p:spPr bwMode="auto">
          <a:xfrm>
            <a:off x="395536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使用继承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40710" y="981606"/>
            <a:ext cx="436880" cy="549275"/>
            <a:chOff x="314008" y="938530"/>
            <a:chExt cx="436880" cy="549275"/>
          </a:xfrm>
        </p:grpSpPr>
        <p:sp>
          <p:nvSpPr>
            <p:cNvPr id="16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7" name="图片 16" descr="疑问 gra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ldLvl="0" animBg="1"/>
      <p:bldP spid="73733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10"/>
          <p:cNvSpPr>
            <a:spLocks noChangeArrowheads="1"/>
          </p:cNvSpPr>
          <p:nvPr/>
        </p:nvSpPr>
        <p:spPr bwMode="auto">
          <a:xfrm>
            <a:off x="179512" y="1531694"/>
            <a:ext cx="4681413" cy="30469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noProof="1"/>
              <a:t>class Car { </a:t>
            </a:r>
          </a:p>
          <a:p>
            <a:r>
              <a:rPr lang="en-US" sz="1600" b="1" noProof="1"/>
              <a:t>    private int site = 4;  //</a:t>
            </a:r>
            <a:r>
              <a:rPr lang="zh-CN" altLang="en-US" sz="1600" b="1" noProof="1"/>
              <a:t>座位数</a:t>
            </a:r>
          </a:p>
          <a:p>
            <a:r>
              <a:rPr lang="en-US" sz="1600" b="1" noProof="1"/>
              <a:t>    Car(){</a:t>
            </a:r>
          </a:p>
          <a:p>
            <a:r>
              <a:rPr lang="en-US" sz="1600" b="1" noProof="1"/>
              <a:t>        System.out.println ("</a:t>
            </a:r>
            <a:r>
              <a:rPr lang="zh-CN" altLang="en-US" sz="1600" b="1" noProof="1"/>
              <a:t>载客量是</a:t>
            </a:r>
            <a:r>
              <a:rPr lang="en-US" sz="1600" b="1" noProof="1"/>
              <a:t>"+site+"</a:t>
            </a:r>
            <a:r>
              <a:rPr lang="zh-CN" altLang="en-US" sz="1600" b="1" noProof="1"/>
              <a:t>人</a:t>
            </a:r>
            <a:r>
              <a:rPr lang="zh-CN" sz="1600" b="1" noProof="1"/>
              <a:t>");</a:t>
            </a:r>
          </a:p>
          <a:p>
            <a:r>
              <a:rPr lang="zh-CN" sz="1600" b="1" noProof="1"/>
              <a:t>    }</a:t>
            </a:r>
          </a:p>
          <a:p>
            <a:r>
              <a:rPr lang="en-US" sz="1600" b="1" noProof="1"/>
              <a:t>    public void setSite(int site){</a:t>
            </a:r>
          </a:p>
          <a:p>
            <a:r>
              <a:rPr lang="en-US" sz="1600" b="1" noProof="1"/>
              <a:t>        this.site = site;</a:t>
            </a:r>
          </a:p>
          <a:p>
            <a:r>
              <a:rPr lang="en-US" sz="1600" b="1" noProof="1"/>
              <a:t>    }</a:t>
            </a:r>
          </a:p>
          <a:p>
            <a:r>
              <a:rPr lang="en-US" sz="1600" b="1" noProof="1"/>
              <a:t>    void print(){</a:t>
            </a:r>
          </a:p>
          <a:p>
            <a:r>
              <a:rPr lang="en-US" sz="1600" b="1" noProof="1"/>
              <a:t>        System.out.print("</a:t>
            </a:r>
            <a:r>
              <a:rPr lang="zh-CN" altLang="en-US" sz="1600" b="1" noProof="1"/>
              <a:t>载客量是</a:t>
            </a:r>
            <a:r>
              <a:rPr lang="en-US" sz="1600" b="1" noProof="1"/>
              <a:t>"+site+"</a:t>
            </a:r>
            <a:r>
              <a:rPr lang="zh-CN" altLang="en-US" sz="1600" b="1" noProof="1"/>
              <a:t>人</a:t>
            </a:r>
            <a:r>
              <a:rPr lang="zh-CN" sz="1600" b="1" noProof="1"/>
              <a:t>");</a:t>
            </a:r>
          </a:p>
          <a:p>
            <a:r>
              <a:rPr lang="zh-CN" sz="1600" b="1" noProof="1"/>
              <a:t>    }</a:t>
            </a:r>
          </a:p>
          <a:p>
            <a:r>
              <a:rPr lang="zh-CN" sz="1600" b="1" noProof="1"/>
              <a:t>}</a:t>
            </a:r>
          </a:p>
        </p:txBody>
      </p:sp>
      <p:sp>
        <p:nvSpPr>
          <p:cNvPr id="75779" name="AutoShape 10"/>
          <p:cNvSpPr>
            <a:spLocks noChangeArrowheads="1"/>
          </p:cNvSpPr>
          <p:nvPr/>
        </p:nvSpPr>
        <p:spPr bwMode="auto">
          <a:xfrm>
            <a:off x="5076824" y="1598478"/>
            <a:ext cx="3887663" cy="132343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noProof="1"/>
              <a:t>class Bus extends Car { </a:t>
            </a:r>
          </a:p>
          <a:p>
            <a:r>
              <a:rPr lang="en-US" sz="1600" b="1" noProof="1"/>
              <a:t>    Bus(int site){</a:t>
            </a:r>
          </a:p>
          <a:p>
            <a:r>
              <a:rPr lang="en-US" sz="1600" b="1" noProof="1"/>
              <a:t>        setSite(site);</a:t>
            </a:r>
          </a:p>
          <a:p>
            <a:r>
              <a:rPr lang="en-US" sz="1600" b="1" noProof="1"/>
              <a:t>    }</a:t>
            </a:r>
          </a:p>
          <a:p>
            <a:r>
              <a:rPr lang="en-US" sz="1600" b="1" noProof="1"/>
              <a:t>}</a:t>
            </a:r>
          </a:p>
        </p:txBody>
      </p:sp>
      <p:sp>
        <p:nvSpPr>
          <p:cNvPr id="75780" name="AutoShape 10"/>
          <p:cNvSpPr>
            <a:spLocks noChangeArrowheads="1"/>
          </p:cNvSpPr>
          <p:nvPr/>
        </p:nvSpPr>
        <p:spPr bwMode="auto">
          <a:xfrm>
            <a:off x="5076825" y="3171621"/>
            <a:ext cx="3887663" cy="107721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noProof="1"/>
              <a:t>public static void main(String[] args) { </a:t>
            </a:r>
          </a:p>
          <a:p>
            <a:r>
              <a:rPr lang="en-US" sz="1600" b="1" noProof="1"/>
              <a:t>    Bus bus = new Bus(20);</a:t>
            </a:r>
          </a:p>
          <a:p>
            <a:r>
              <a:rPr lang="en-US" sz="1600" b="1" noProof="1"/>
              <a:t>    bus.print();</a:t>
            </a:r>
          </a:p>
          <a:p>
            <a:r>
              <a:rPr lang="en-US" sz="1600" b="1" noProof="1"/>
              <a:t>}</a:t>
            </a:r>
          </a:p>
        </p:txBody>
      </p:sp>
      <p:sp>
        <p:nvSpPr>
          <p:cNvPr id="74758" name="AutoShape 9"/>
          <p:cNvSpPr>
            <a:spLocks noChangeArrowheads="1"/>
          </p:cNvSpPr>
          <p:nvPr/>
        </p:nvSpPr>
        <p:spPr bwMode="auto">
          <a:xfrm>
            <a:off x="5148263" y="4440183"/>
            <a:ext cx="1620837" cy="507831"/>
          </a:xfrm>
          <a:prstGeom prst="roundRect">
            <a:avLst>
              <a:gd name="adj" fmla="val 1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载客量是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人</a:t>
            </a: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载客量是</a:t>
            </a:r>
            <a:r>
              <a:rPr lang="en-US" altLang="zh-CN" sz="1350" b="1" dirty="0">
                <a:solidFill>
                  <a:schemeClr val="bg1"/>
                </a:solidFill>
                <a:ea typeface="黑体" panose="02010609060101010101" pitchFamily="49" charset="-122"/>
              </a:rPr>
              <a:t>20</a:t>
            </a:r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人 </a:t>
            </a:r>
          </a:p>
        </p:txBody>
      </p:sp>
      <p:sp>
        <p:nvSpPr>
          <p:cNvPr id="75782" name="Rectangle 2"/>
          <p:cNvSpPr>
            <a:spLocks noGrp="1" noChangeArrowheads="1"/>
          </p:cNvSpPr>
          <p:nvPr/>
        </p:nvSpPr>
        <p:spPr bwMode="auto">
          <a:xfrm>
            <a:off x="395536" y="7509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小结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77545" y="1049883"/>
            <a:ext cx="5281136" cy="481811"/>
          </a:xfrm>
        </p:spPr>
        <p:txBody>
          <a:bodyPr/>
          <a:lstStyle/>
          <a:p>
            <a:r>
              <a:rPr lang="zh-CN" altLang="en-US" dirty="0"/>
              <a:t>请说出以下代码的输出结果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dirty="0"/>
              <a:t>使用继承优化电子宠物系统</a:t>
            </a:r>
            <a:endParaRPr lang="en-US" dirty="0"/>
          </a:p>
          <a:p>
            <a:pPr lvl="2"/>
            <a:r>
              <a:rPr lang="zh-CN" altLang="en-US" dirty="0"/>
              <a:t>抽取父类，创建子类</a:t>
            </a:r>
            <a:endParaRPr lang="en-US" dirty="0"/>
          </a:p>
          <a:p>
            <a:pPr lvl="2"/>
            <a:r>
              <a:rPr lang="zh-CN" altLang="en-US" dirty="0"/>
              <a:t>在子类中使用</a:t>
            </a:r>
            <a:r>
              <a:rPr lang="en-US" altLang="zh-CN" dirty="0"/>
              <a:t>super</a:t>
            </a:r>
            <a:r>
              <a:rPr lang="zh-CN" altLang="en-US" dirty="0"/>
              <a:t>调用父类构造方法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76802" name="Rectangle 2"/>
          <p:cNvSpPr>
            <a:spLocks noGrp="1" noChangeArrowheads="1"/>
          </p:cNvSpPr>
          <p:nvPr/>
        </p:nvSpPr>
        <p:spPr bwMode="auto">
          <a:xfrm>
            <a:off x="467544" y="195486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练习3：使用继承实现电子宠物系统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内容占位符 11"/>
          <p:cNvSpPr>
            <a:spLocks noGrp="1" noChangeArrowheads="1"/>
          </p:cNvSpPr>
          <p:nvPr>
            <p:ph idx="1"/>
          </p:nvPr>
        </p:nvSpPr>
        <p:spPr>
          <a:xfrm>
            <a:off x="677545" y="1193899"/>
            <a:ext cx="7762875" cy="33940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>
                <a:sym typeface="宋体" panose="02010600030101010101" pitchFamily="2" charset="-122"/>
              </a:rPr>
              <a:t>实现封装的步骤是什么？</a:t>
            </a:r>
            <a:endParaRPr lang="zh-CN" altLang="en-US" dirty="0"/>
          </a:p>
          <a:p>
            <a:r>
              <a:rPr lang="zh-CN" altLang="en-US" dirty="0">
                <a:sym typeface="宋体" panose="02010600030101010101" pitchFamily="2" charset="-122"/>
              </a:rPr>
              <a:t>常用的访问权限控制符有哪些？</a:t>
            </a:r>
            <a:endParaRPr lang="zh-CN" altLang="en-US" dirty="0"/>
          </a:p>
          <a:p>
            <a:r>
              <a:rPr lang="zh-CN" altLang="en-US" dirty="0">
                <a:sym typeface="宋体" panose="02010600030101010101" pitchFamily="2" charset="-122"/>
              </a:rPr>
              <a:t>继承有何好处？</a:t>
            </a:r>
            <a:endParaRPr lang="en-US" dirty="0"/>
          </a:p>
          <a:p>
            <a:r>
              <a:rPr lang="zh-CN" altLang="en-US" dirty="0">
                <a:sym typeface="宋体" panose="02010600030101010101" pitchFamily="2" charset="-122"/>
              </a:rPr>
              <a:t>如何实现继承？</a:t>
            </a:r>
            <a:endParaRPr 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7826" name="Rectangle 2"/>
          <p:cNvSpPr>
            <a:spLocks noGrp="1" noChangeArrowheads="1"/>
          </p:cNvSpPr>
          <p:nvPr/>
        </p:nvSpPr>
        <p:spPr bwMode="auto">
          <a:xfrm>
            <a:off x="466725" y="195263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总结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案例中的代码有什么缺陷？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如何解决上面设计的缺陷？</a:t>
            </a:r>
          </a:p>
        </p:txBody>
      </p:sp>
      <p:sp>
        <p:nvSpPr>
          <p:cNvPr id="17412" name="AutoShape 12"/>
          <p:cNvSpPr>
            <a:spLocks noChangeArrowheads="1"/>
          </p:cNvSpPr>
          <p:nvPr/>
        </p:nvSpPr>
        <p:spPr bwMode="auto">
          <a:xfrm>
            <a:off x="2635250" y="1589088"/>
            <a:ext cx="2851150" cy="950119"/>
          </a:xfrm>
          <a:prstGeom prst="roundRect">
            <a:avLst>
              <a:gd name="adj" fmla="val 5292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b="1" noProof="1"/>
              <a:t>Penguin p=new Penguin();</a:t>
            </a:r>
          </a:p>
          <a:p>
            <a:pPr lvl="1"/>
            <a:r>
              <a:rPr lang="en-US" b="1" noProof="1"/>
              <a:t>p.health = -1000; </a:t>
            </a:r>
          </a:p>
        </p:txBody>
      </p:sp>
      <p:sp>
        <p:nvSpPr>
          <p:cNvPr id="17413" name="AutoShape 21"/>
          <p:cNvSpPr/>
          <p:nvPr/>
        </p:nvSpPr>
        <p:spPr>
          <a:xfrm>
            <a:off x="2627784" y="2601590"/>
            <a:ext cx="3022600" cy="330200"/>
          </a:xfrm>
          <a:prstGeom prst="wedgeRoundRectCallout">
            <a:avLst>
              <a:gd name="adj1" fmla="val -22954"/>
              <a:gd name="adj2" fmla="val -48245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属性随意访问，不合理的赋值 </a:t>
            </a:r>
          </a:p>
        </p:txBody>
      </p:sp>
      <p:sp>
        <p:nvSpPr>
          <p:cNvPr id="17414" name="AutoShape 21"/>
          <p:cNvSpPr/>
          <p:nvPr/>
        </p:nvSpPr>
        <p:spPr>
          <a:xfrm>
            <a:off x="2751138" y="3680122"/>
            <a:ext cx="2905125" cy="331788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使用封装 </a:t>
            </a:r>
          </a:p>
        </p:txBody>
      </p:sp>
      <p:sp>
        <p:nvSpPr>
          <p:cNvPr id="17418" name="Rectangle 41"/>
          <p:cNvSpPr/>
          <p:nvPr/>
        </p:nvSpPr>
        <p:spPr>
          <a:xfrm>
            <a:off x="3119389" y="2249488"/>
            <a:ext cx="1620708" cy="25082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8441" name="Rectangle 2"/>
          <p:cNvSpPr>
            <a:spLocks noGrp="1" noChangeArrowheads="1"/>
          </p:cNvSpPr>
          <p:nvPr/>
        </p:nvSpPr>
        <p:spPr bwMode="auto">
          <a:xfrm>
            <a:off x="457200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为什么要使用封装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835696" y="4587974"/>
            <a:ext cx="4778703" cy="371891"/>
            <a:chOff x="1403648" y="3795886"/>
            <a:chExt cx="5714808" cy="371891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2730027" y="3829223"/>
              <a:ext cx="393218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 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1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：未使用封装的宠物类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ldLvl="0" animBg="1"/>
      <p:bldP spid="17413" grpId="0" bldLvl="0" animBg="1"/>
      <p:bldP spid="17414" grpId="0" bldLvl="0" animBg="1"/>
      <p:bldP spid="17418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r>
              <a:rPr lang="en-US" altLang="zh-CN" dirty="0"/>
              <a:t>/41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r>
              <a:rPr lang="en-US" altLang="zh-CN" dirty="0"/>
              <a:t>/44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面向对象三大特征之一 </a:t>
            </a:r>
            <a:r>
              <a:rPr lang="en-US" altLang="zh-CN" dirty="0"/>
              <a:t>——</a:t>
            </a:r>
            <a:r>
              <a:rPr lang="zh-CN" altLang="en-US" dirty="0"/>
              <a:t>封装</a:t>
            </a:r>
          </a:p>
          <a:p>
            <a:pPr lvl="1"/>
            <a:r>
              <a:rPr lang="zh-CN" altLang="en-US" dirty="0"/>
              <a:t>封装的概念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封装的两个大致原则</a:t>
            </a:r>
            <a:endParaRPr lang="en-US" dirty="0"/>
          </a:p>
          <a:p>
            <a:pPr lvl="2"/>
            <a:endParaRPr lang="zh-CN" altLang="en-US" dirty="0"/>
          </a:p>
        </p:txBody>
      </p:sp>
      <p:sp>
        <p:nvSpPr>
          <p:cNvPr id="19460" name="AutoShape 21"/>
          <p:cNvSpPr/>
          <p:nvPr/>
        </p:nvSpPr>
        <p:spPr>
          <a:xfrm>
            <a:off x="1691680" y="1943795"/>
            <a:ext cx="6030986" cy="1000274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将类的某些信息隐藏在类内部，不允许外部程序直接访问，而是通过该类提供的方法来实现对隐藏信息的操作和访问</a:t>
            </a:r>
            <a:endParaRPr lang="en-US" altLang="x-none"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9461" name="AutoShape 21"/>
          <p:cNvSpPr/>
          <p:nvPr/>
        </p:nvSpPr>
        <p:spPr>
          <a:xfrm>
            <a:off x="1763688" y="3969742"/>
            <a:ext cx="2304143" cy="374571"/>
          </a:xfrm>
          <a:prstGeom prst="wedgeRoundRectCallout">
            <a:avLst>
              <a:gd name="adj1" fmla="val -50162"/>
              <a:gd name="adj2" fmla="val 1550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把所有的属性藏起来</a:t>
            </a:r>
          </a:p>
        </p:txBody>
      </p:sp>
      <p:sp>
        <p:nvSpPr>
          <p:cNvPr id="19462" name="AutoShape 21"/>
          <p:cNvSpPr/>
          <p:nvPr/>
        </p:nvSpPr>
        <p:spPr>
          <a:xfrm>
            <a:off x="1691680" y="2961630"/>
            <a:ext cx="4608289" cy="374571"/>
          </a:xfrm>
          <a:prstGeom prst="wedgeRoundRectCallout">
            <a:avLst>
              <a:gd name="adj1" fmla="val -25736"/>
              <a:gd name="adj2" fmla="val -5031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把尽可能多的东西藏起来，对外提供便捷的接口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/>
        </p:nvSpPr>
        <p:spPr bwMode="auto">
          <a:xfrm>
            <a:off x="457200" y="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什么是封装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右箭头 39"/>
          <p:cNvSpPr/>
          <p:nvPr/>
        </p:nvSpPr>
        <p:spPr>
          <a:xfrm rot="5400000">
            <a:off x="3740150" y="3402013"/>
            <a:ext cx="268288" cy="2143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25000"/>
              </a:srgb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 sz="1350" noProof="1">
              <a:latin typeface="Calibri" panose="020F0502020204030204" pitchFamily="34" charset="0"/>
            </a:endParaRPr>
          </a:p>
        </p:txBody>
      </p:sp>
      <p:pic>
        <p:nvPicPr>
          <p:cNvPr id="22531" name="组合 2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1230313"/>
            <a:ext cx="226218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组合 3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3392488"/>
            <a:ext cx="23368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组合 2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63" y="2300288"/>
            <a:ext cx="23828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AutoShape 11"/>
          <p:cNvSpPr/>
          <p:nvPr/>
        </p:nvSpPr>
        <p:spPr>
          <a:xfrm>
            <a:off x="5106988" y="1660525"/>
            <a:ext cx="3065412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设为</a:t>
            </a:r>
            <a:r>
              <a:rPr lang="en-US" altLang="x-none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private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，防止错误的修改</a:t>
            </a:r>
            <a:endParaRPr lang="en-US" altLang="x-none" sz="160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1513" name="AutoShape 11"/>
          <p:cNvSpPr/>
          <p:nvPr/>
        </p:nvSpPr>
        <p:spPr>
          <a:xfrm>
            <a:off x="5108575" y="2733675"/>
            <a:ext cx="1997075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用于属性的读写 </a:t>
            </a:r>
          </a:p>
        </p:txBody>
      </p:sp>
      <p:sp>
        <p:nvSpPr>
          <p:cNvPr id="21514" name="AutoShape 11"/>
          <p:cNvSpPr/>
          <p:nvPr/>
        </p:nvSpPr>
        <p:spPr>
          <a:xfrm>
            <a:off x="5106988" y="3751263"/>
            <a:ext cx="2777380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对属性值的合法性进行判断 </a:t>
            </a:r>
          </a:p>
        </p:txBody>
      </p:sp>
      <p:sp>
        <p:nvSpPr>
          <p:cNvPr id="21515" name="右箭头 64"/>
          <p:cNvSpPr/>
          <p:nvPr/>
        </p:nvSpPr>
        <p:spPr>
          <a:xfrm rot="5400000">
            <a:off x="3687763" y="2330450"/>
            <a:ext cx="268287" cy="214313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0070C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  <a:effectLst>
            <a:outerShdw dist="25400" dir="5400000" algn="ctr" rotWithShape="0">
              <a:srgbClr val="000000">
                <a:alpha val="25000"/>
              </a:srgbClr>
            </a:outerShdw>
          </a:effectLst>
        </p:spPr>
        <p:txBody>
          <a:bodyPr anchor="b"/>
          <a:lstStyle/>
          <a:p>
            <a:pPr>
              <a:defRPr/>
            </a:pPr>
            <a:endParaRPr lang="zh-CN" altLang="en-US" sz="1350" noProof="1">
              <a:latin typeface="Calibri" panose="020F0502020204030204" pitchFamily="34" charset="0"/>
            </a:endParaRPr>
          </a:p>
        </p:txBody>
      </p:sp>
      <p:sp>
        <p:nvSpPr>
          <p:cNvPr id="22541" name="Rectangle 2"/>
          <p:cNvSpPr>
            <a:spLocks noGrp="1" noChangeArrowheads="1"/>
          </p:cNvSpPr>
          <p:nvPr/>
        </p:nvSpPr>
        <p:spPr bwMode="auto">
          <a:xfrm>
            <a:off x="350044" y="70389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如何实现封装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195736" y="4503738"/>
            <a:ext cx="4428806" cy="371891"/>
            <a:chOff x="1403648" y="3795886"/>
            <a:chExt cx="5714808" cy="371891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621147" y="3829223"/>
              <a:ext cx="214994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2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：类的封装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便于使用者正确使用系统，防止错误修改属性</a:t>
            </a:r>
            <a:endParaRPr lang="en-US" dirty="0"/>
          </a:p>
          <a:p>
            <a:r>
              <a:rPr lang="zh-CN" altLang="en-US" dirty="0"/>
              <a:t>有助于系统之间的松耦合，提高系统独立性</a:t>
            </a:r>
            <a:endParaRPr lang="en-US" dirty="0"/>
          </a:p>
          <a:p>
            <a:r>
              <a:rPr lang="zh-CN" altLang="en-US" dirty="0"/>
              <a:t>提高软件的可重用性</a:t>
            </a:r>
            <a:endParaRPr lang="en-US" dirty="0"/>
          </a:p>
          <a:p>
            <a:r>
              <a:rPr lang="zh-CN" altLang="en-US" dirty="0"/>
              <a:t>降低了构建大型系统的风险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/>
        </p:nvSpPr>
        <p:spPr bwMode="auto">
          <a:xfrm>
            <a:off x="240348" y="195486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封装的好处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dirty="0"/>
              <a:t>使用封装实现电子宠物系统的企鹅类正确输入健康值和亲密度</a:t>
            </a:r>
            <a:endParaRPr lang="en-US" dirty="0"/>
          </a:p>
          <a:p>
            <a:pPr lvl="2"/>
            <a:r>
              <a:rPr lang="zh-CN" altLang="en-US" dirty="0"/>
              <a:t>保证健康值的有效性（</a:t>
            </a:r>
            <a:r>
              <a:rPr lang="en-US" altLang="zh-CN" dirty="0"/>
              <a:t>0-100</a:t>
            </a:r>
            <a:r>
              <a:rPr lang="zh-CN" altLang="en-US" dirty="0"/>
              <a:t>），否则取默认值</a:t>
            </a:r>
            <a:r>
              <a:rPr lang="en-US" altLang="zh-CN" dirty="0"/>
              <a:t>60</a:t>
            </a:r>
          </a:p>
          <a:p>
            <a:pPr lvl="2"/>
            <a:r>
              <a:rPr lang="zh-CN" altLang="en-US" dirty="0"/>
              <a:t>保证亲密度的有效性（</a:t>
            </a:r>
            <a:r>
              <a:rPr lang="en-US" altLang="zh-CN" dirty="0"/>
              <a:t>0-100</a:t>
            </a:r>
            <a:r>
              <a:rPr lang="zh-CN" altLang="en-US" dirty="0"/>
              <a:t>），否则取默认值</a:t>
            </a:r>
            <a:r>
              <a:rPr lang="en-US" altLang="zh-CN" dirty="0"/>
              <a:t>60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147814"/>
            <a:ext cx="3300412" cy="1552575"/>
          </a:xfrm>
          <a:prstGeom prst="rect">
            <a:avLst/>
          </a:prstGeom>
          <a:noFill/>
          <a:ln>
            <a:noFill/>
          </a:ln>
          <a:effectLst>
            <a:outerShdw dist="139700" dir="2700000" algn="ctr" rotWithShape="0">
              <a:srgbClr val="333333">
                <a:alpha val="5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/>
        </p:nvSpPr>
        <p:spPr bwMode="auto">
          <a:xfrm>
            <a:off x="323528" y="75832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练习1：使用封装实现企鹅类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ChangeArrowheads="1"/>
          </p:cNvSpPr>
          <p:nvPr/>
        </p:nvSpPr>
        <p:spPr bwMode="auto">
          <a:xfrm>
            <a:off x="611188" y="987425"/>
            <a:ext cx="6172200" cy="33940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en-US" altLang="zh-CN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树形文件系统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文档分门别类，易于查找和管理</a:t>
            </a:r>
            <a:endParaRPr 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使用目录解决文件同名冲突问题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如何存放两个同名的类而不冲突？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0" name="Picture 4" descr="tree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963613"/>
            <a:ext cx="1836737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Group 8"/>
          <p:cNvGrpSpPr/>
          <p:nvPr/>
        </p:nvGrpSpPr>
        <p:grpSpPr bwMode="auto">
          <a:xfrm>
            <a:off x="1114964" y="3355777"/>
            <a:ext cx="4230628" cy="504972"/>
            <a:chOff x="-572" y="77"/>
            <a:chExt cx="2021" cy="286"/>
          </a:xfrm>
        </p:grpSpPr>
        <p:sp>
          <p:nvSpPr>
            <p:cNvPr id="27652" name="AutoShape 9"/>
            <p:cNvSpPr>
              <a:spLocks noChangeArrowheads="1"/>
            </p:cNvSpPr>
            <p:nvPr/>
          </p:nvSpPr>
          <p:spPr bwMode="auto">
            <a:xfrm>
              <a:off x="720" y="77"/>
              <a:ext cx="729" cy="286"/>
            </a:xfrm>
            <a:prstGeom prst="foldedCorner">
              <a:avLst>
                <a:gd name="adj" fmla="val 14258"/>
              </a:avLst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r>
                <a:rPr lang="en-US" sz="1350" b="1" noProof="1">
                  <a:solidFill>
                    <a:schemeClr val="bg1"/>
                  </a:solidFill>
                  <a:ea typeface="黑体" panose="02010609060101010101" pitchFamily="49" charset="-122"/>
                </a:rPr>
                <a:t>package</a:t>
              </a:r>
            </a:p>
          </p:txBody>
        </p:sp>
        <p:sp>
          <p:nvSpPr>
            <p:cNvPr id="26631" name="AutoShape 10"/>
            <p:cNvSpPr/>
            <p:nvPr/>
          </p:nvSpPr>
          <p:spPr>
            <a:xfrm>
              <a:off x="-572" y="77"/>
              <a:ext cx="997" cy="188"/>
            </a:xfrm>
            <a:prstGeom prst="roundRect">
              <a:avLst>
                <a:gd name="adj" fmla="val 16667"/>
              </a:avLst>
            </a:prstGeom>
            <a:solidFill>
              <a:srgbClr val="009ADA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24155" indent="-224155" algn="ctr" fontAlgn="base"/>
              <a:r>
                <a:rPr lang="zh-CN" altLang="en-US" sz="1350" b="1" noProof="1">
                  <a:solidFill>
                    <a:schemeClr val="bg1"/>
                  </a:solidFill>
                  <a:ea typeface="黑体" panose="02010609060101010101" pitchFamily="49" charset="-122"/>
                </a:rPr>
                <a:t>使用包</a:t>
              </a:r>
            </a:p>
          </p:txBody>
        </p:sp>
      </p:grpSp>
      <p:sp>
        <p:nvSpPr>
          <p:cNvPr id="26635" name="AutoShape 8"/>
          <p:cNvSpPr>
            <a:spLocks noChangeArrowheads="1"/>
          </p:cNvSpPr>
          <p:nvPr/>
        </p:nvSpPr>
        <p:spPr bwMode="auto">
          <a:xfrm>
            <a:off x="1258888" y="4156075"/>
            <a:ext cx="3322637" cy="374571"/>
          </a:xfrm>
          <a:prstGeom prst="wedgeRoundRectCallout">
            <a:avLst>
              <a:gd name="adj1" fmla="val -29509"/>
              <a:gd name="adj2" fmla="val 49389"/>
              <a:gd name="adj3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包对应</a:t>
            </a:r>
            <a:r>
              <a:rPr 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源文件的目录结构          </a:t>
            </a:r>
          </a:p>
        </p:txBody>
      </p:sp>
      <p:sp>
        <p:nvSpPr>
          <p:cNvPr id="27658" name="Rectangle 2"/>
          <p:cNvSpPr>
            <a:spLocks noGrp="1" noChangeArrowheads="1"/>
          </p:cNvSpPr>
          <p:nvPr/>
        </p:nvSpPr>
        <p:spPr bwMode="auto">
          <a:xfrm>
            <a:off x="466725" y="77189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为什么需要包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89170" y="2454523"/>
            <a:ext cx="436880" cy="549275"/>
            <a:chOff x="314008" y="938530"/>
            <a:chExt cx="436880" cy="549275"/>
          </a:xfrm>
        </p:grpSpPr>
        <p:sp>
          <p:nvSpPr>
            <p:cNvPr id="17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8" name="图片 17" descr="疑问 gra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r>
              <a:rPr lang="zh-CN" altLang="en-US"/>
              <a:t>/</a:t>
            </a:r>
            <a:r>
              <a:rPr lang="en-US" altLang="zh-CN"/>
              <a:t>41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bldLvl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3572</Words>
  <Application>Microsoft Office PowerPoint</Application>
  <PresentationFormat>全屏显示(16:9)</PresentationFormat>
  <Paragraphs>575</Paragraphs>
  <Slides>41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封装与继承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564</cp:revision>
  <dcterms:created xsi:type="dcterms:W3CDTF">2013-09-17T02:35:00Z</dcterms:created>
  <dcterms:modified xsi:type="dcterms:W3CDTF">2019-02-18T06:55:46Z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