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3" r:id="rId2"/>
    <p:sldId id="290" r:id="rId3"/>
    <p:sldId id="314" r:id="rId4"/>
    <p:sldId id="31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12" r:id="rId29"/>
    <p:sldId id="394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教学指导：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、示例演示了对企鹅的封装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 b="1"/>
          </a:p>
          <a:p>
            <a:endParaRPr lang="zh-CN" altLang="en-US"/>
          </a:p>
        </p:txBody>
      </p:sp>
      <p:sp>
        <p:nvSpPr>
          <p:cNvPr id="348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35A492F0-FC0F-417A-8E4F-73D7600AA86D}" type="slidenum">
              <a:rPr lang="zh-CN" altLang="en-US">
                <a:latin typeface="Arial" panose="020B0604020202020204" pitchFamily="34" charset="0"/>
              </a:r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7332D44C-1A35-4A69-800E-1C89CC995ECE}" type="slidenum">
              <a:rPr lang="zh-CN" altLang="en-US">
                <a:latin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389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2E52D7B7-3016-47A5-81F9-2B7E3E53DD76}" type="slidenum">
              <a:rPr lang="zh-CN" altLang="en-US">
                <a:latin typeface="Arial" panose="020B0604020202020204" pitchFamily="34" charset="0"/>
              </a:rPr>
              <a:t>13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F80B2705-4CD6-4B36-A153-F1E52FDFCB1F}" type="slidenum">
              <a:rPr lang="zh-CN" altLang="en-US">
                <a:latin typeface="Arial" panose="020B0604020202020204" pitchFamily="34" charset="0"/>
              </a:r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B96B0CE3-254B-4B33-9E23-4CAC1A62CD7B}" type="slidenum">
              <a:rPr lang="zh-CN" altLang="en-US">
                <a:latin typeface="Arial" panose="020B0604020202020204" pitchFamily="34" charset="0"/>
              </a:r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ADA1D764-00FB-43E6-B5A2-05A471419937}" type="slidenum">
              <a:rPr lang="zh-CN" altLang="en-US">
                <a:latin typeface="Arial" panose="020B0604020202020204" pitchFamily="34" charset="0"/>
              </a:r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512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6762173C-2F7F-4E80-964A-18E1D364DE9F}" type="slidenum">
              <a:rPr lang="zh-CN" altLang="en-US">
                <a:latin typeface="Arial" panose="020B0604020202020204" pitchFamily="34" charset="0"/>
              </a:r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532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B21987A9-38D6-4515-A1BF-EBFBD5BBE692}" type="slidenum">
              <a:rPr lang="zh-CN" altLang="en-US">
                <a:latin typeface="Arial" panose="020B0604020202020204" pitchFamily="34" charset="0"/>
              </a:r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552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CBE2CDC6-39EE-41B3-A3B3-4DE5826D6BAF}" type="slidenum">
              <a:rPr lang="zh-CN" altLang="en-US">
                <a:latin typeface="Arial" panose="020B0604020202020204" pitchFamily="34" charset="0"/>
              </a:rPr>
              <a:t>23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73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05F61BC6-FCCC-48AE-8DA9-4FDD54468962}" type="slidenum">
              <a:rPr lang="zh-CN" altLang="en-US">
                <a:latin typeface="Arial" panose="020B0604020202020204" pitchFamily="34" charset="0"/>
              </a:r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F417D34-B83F-4374-B04C-D6F3AC8455D2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593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B7E17B7C-1457-469E-AF5B-0A4E5A9E5D65}" type="slidenum">
              <a:rPr lang="zh-CN" altLang="en-US">
                <a:latin typeface="Arial" panose="020B0604020202020204" pitchFamily="34" charset="0"/>
              </a:r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CC7006DF-F4C9-44D1-B445-74F4C0DDACFD}" type="slidenum">
              <a:rPr lang="zh-CN" altLang="en-US">
                <a:latin typeface="Arial" panose="020B0604020202020204" pitchFamily="34" charset="0"/>
              </a:r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9618944D-E722-4D3C-88E1-8A544AA4F672}" type="slidenum">
              <a:rPr lang="zh-CN" altLang="en-US">
                <a:latin typeface="Arial" panose="020B0604020202020204" pitchFamily="34" charset="0"/>
              </a:r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256A4A2F-8739-4E64-8E28-712F62305988}" type="slidenum">
              <a:rPr lang="zh-CN" altLang="en-US">
                <a:latin typeface="Arial" panose="020B0604020202020204" pitchFamily="34" charset="0"/>
              </a:r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还有一些规则，比如子类不允许抛出比父类更多的异常。这些在后面讲到时再说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访问权限不能严于父类，是因为否则将于多态机制冲突。</a:t>
            </a:r>
            <a:endParaRPr lang="en-US" altLang="zh-CN"/>
          </a:p>
          <a:p>
            <a:r>
              <a:rPr lang="zh-CN" altLang="en-US"/>
              <a:t>父类引用指向子类对象时，动态绑定机制，</a:t>
            </a:r>
            <a:r>
              <a:rPr lang="en-US" altLang="zh-CN"/>
              <a:t>JVM</a:t>
            </a:r>
            <a:r>
              <a:rPr lang="zh-CN" altLang="en-US"/>
              <a:t>去访问子类方法时，如果权限不允许访问，冲突</a:t>
            </a:r>
          </a:p>
          <a:p>
            <a:endParaRPr lang="zh-CN" altLang="en-US"/>
          </a:p>
          <a:p>
            <a:r>
              <a:rPr lang="zh-CN" altLang="en-US"/>
              <a:t>注意：静态方法中无法使用</a:t>
            </a:r>
            <a:r>
              <a:rPr lang="en-US" altLang="zh-CN"/>
              <a:t>super</a:t>
            </a:r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D7FE81E3-5CBF-422E-99BE-3F6114C2F91E}" type="slidenum">
              <a:rPr lang="zh-CN" altLang="en-US">
                <a:latin typeface="Arial" panose="020B0604020202020204" pitchFamily="34" charset="0"/>
              </a:r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还有一些规则，比如子类不允许抛出比父类更多的异常。这些在后面讲到时再说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访问权限不能严于父类，是因为否则将于多态机制冲突。</a:t>
            </a:r>
            <a:endParaRPr lang="en-US" altLang="zh-CN"/>
          </a:p>
          <a:p>
            <a:r>
              <a:rPr lang="zh-CN" altLang="en-US"/>
              <a:t>父类引用指向子类对象时，动态绑定机制，</a:t>
            </a:r>
            <a:r>
              <a:rPr lang="en-US" altLang="zh-CN"/>
              <a:t>JVM</a:t>
            </a:r>
            <a:r>
              <a:rPr lang="zh-CN" altLang="en-US"/>
              <a:t>去访问子类方法时，如果权限不允许访问，冲突</a:t>
            </a:r>
          </a:p>
        </p:txBody>
      </p:sp>
      <p:sp>
        <p:nvSpPr>
          <p:cNvPr id="2662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211A5243-5374-4748-A64C-B738B5EDF626}" type="slidenum">
              <a:rPr lang="zh-CN" altLang="en-US">
                <a:latin typeface="Arial" panose="020B0604020202020204" pitchFamily="34" charset="0"/>
              </a:r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A7C444B6-460E-4BC1-A0B3-E3EA9A4D44F1}" type="slidenum">
              <a:rPr lang="zh-CN" altLang="en-US">
                <a:latin typeface="Arial" panose="020B0604020202020204" pitchFamily="34" charset="0"/>
              </a:r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教学指导：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、示例演示了对企鹅的封装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 b="1"/>
          </a:p>
          <a:p>
            <a:endParaRPr lang="zh-CN" altLang="en-US"/>
          </a:p>
        </p:txBody>
      </p:sp>
      <p:sp>
        <p:nvSpPr>
          <p:cNvPr id="307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15F1FCF9-218D-4D9E-A6F8-4212913DE410}" type="slidenum">
              <a:rPr lang="zh-CN" altLang="en-US">
                <a:latin typeface="Arial" panose="020B0604020202020204" pitchFamily="34" charset="0"/>
              </a:r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教学指导：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、示例演示了对企鹅的封装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 b="1"/>
          </a:p>
          <a:p>
            <a:endParaRPr lang="zh-CN" altLang="en-US"/>
          </a:p>
        </p:txBody>
      </p:sp>
      <p:sp>
        <p:nvSpPr>
          <p:cNvPr id="327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A9FD5E30-39EA-49A8-B9C1-B6CAF056D0D3}" type="slidenum">
              <a:rPr lang="zh-CN" altLang="en-US">
                <a:latin typeface="Arial" panose="020B0604020202020204" pitchFamily="34" charset="0"/>
              </a:r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方法重写与多态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Object类被子类经常重写的方法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116013" y="1779588"/>
          <a:ext cx="5838825" cy="254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8573" marR="68573" marT="34286" marB="3428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说明</a:t>
                      </a:r>
                    </a:p>
                  </a:txBody>
                  <a:tcPr marL="68573" marR="68573" marT="34286" marB="3428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返回当前对象本身的有关信息，按字符串对象返回</a:t>
                      </a: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equals()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比较两个对象是否是同一个对象，是则返回</a:t>
                      </a: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true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hashCode</a:t>
                      </a: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返回该对象的哈希代码值</a:t>
                      </a: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15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getClass</a:t>
                      </a: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获取当前对象所属的类信息，返回</a:t>
                      </a:r>
                      <a:r>
                        <a:rPr kumimoji="0" lang="en-US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Class</a:t>
                      </a: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对象</a:t>
                      </a:r>
                    </a:p>
                  </a:txBody>
                  <a:tcPr marL="51429" marR="51429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66" name="Rectangle 2"/>
          <p:cNvSpPr>
            <a:spLocks noGrp="1" noChangeArrowheads="1"/>
          </p:cNvSpPr>
          <p:nvPr/>
        </p:nvSpPr>
        <p:spPr bwMode="auto">
          <a:xfrm>
            <a:off x="467544" y="5831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Object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837E47-74F3-4123-8EBE-805AE606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Object类的equals()方法</a:t>
            </a:r>
          </a:p>
          <a:p>
            <a:pPr lvl="1"/>
            <a:r>
              <a:rPr lang="zh-CN" altLang="en-US" dirty="0"/>
              <a:t>比较两个对象是否是同一个对象，是则返回true</a:t>
            </a:r>
          </a:p>
          <a:p>
            <a:pPr lvl="1"/>
            <a:r>
              <a:rPr lang="zh-CN" altLang="en-US" dirty="0"/>
              <a:t>操作符==</a:t>
            </a:r>
          </a:p>
          <a:p>
            <a:pPr lvl="2"/>
            <a:r>
              <a:rPr lang="zh-CN" altLang="en-US" dirty="0"/>
              <a:t>简单数据类型，直接比较值。如1==2</a:t>
            </a:r>
          </a:p>
          <a:p>
            <a:pPr lvl="2"/>
            <a:r>
              <a:rPr lang="zh-CN" altLang="en-US" dirty="0"/>
              <a:t>引用类型，比较两者是否为同一对象</a:t>
            </a:r>
            <a:endParaRPr lang="en-US" altLang="zh-CN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1189038" y="3076575"/>
            <a:ext cx="6437312" cy="791706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Object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类的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equals()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方法与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==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没区别</a:t>
            </a:r>
            <a:endParaRPr lang="en-US" alt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）当有特殊需求，如认为属性相同即为同一对象时，需要重写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equals()</a:t>
            </a: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Java.lang.String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重写了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equals()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方法，把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equals()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方法的判断变为了判断其值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/>
        </p:nvSpPr>
        <p:spPr bwMode="auto">
          <a:xfrm>
            <a:off x="539552" y="7638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Object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21584" y="4515966"/>
            <a:ext cx="4610656" cy="371891"/>
            <a:chOff x="1403648" y="3795886"/>
            <a:chExt cx="5714808" cy="37189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/>
            <p:cNvSpPr txBox="1"/>
            <p:nvPr/>
          </p:nvSpPr>
          <p:spPr bwMode="auto">
            <a:xfrm>
              <a:off x="3103434" y="3829223"/>
              <a:ext cx="318537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：重写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equals()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3A7311-95C9-4327-B0BF-AE3CA11A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noProof="1"/>
              <a:t>需求说明</a:t>
            </a:r>
          </a:p>
          <a:p>
            <a:pPr lvl="1"/>
            <a:r>
              <a:rPr lang="zh-CN" altLang="en-US" noProof="1"/>
              <a:t>重写比较规则，判断两名学员（Student）是否为同一对象</a:t>
            </a:r>
          </a:p>
          <a:p>
            <a:pPr lvl="2"/>
            <a:r>
              <a:rPr lang="zh-CN" altLang="en-US" noProof="1"/>
              <a:t>Student相关属性</a:t>
            </a:r>
          </a:p>
          <a:p>
            <a:pPr lvl="3"/>
            <a:r>
              <a:rPr lang="zh-CN" altLang="en-US" noProof="1"/>
              <a:t>Id（学号）、name（姓名）、age（年龄）</a:t>
            </a:r>
          </a:p>
          <a:p>
            <a:pPr lvl="2"/>
            <a:r>
              <a:rPr lang="zh-CN" altLang="en-US" noProof="1"/>
              <a:t>如果两名学员的学号以及姓名相同，则为同一对象</a:t>
            </a:r>
            <a:endParaRPr lang="en-US" altLang="zh-CN" noProof="1"/>
          </a:p>
          <a:p>
            <a:pPr lvl="2"/>
            <a:endParaRPr lang="zh-CN" altLang="en-US" noProof="1"/>
          </a:p>
          <a:p>
            <a:endParaRPr lang="zh-CN" altLang="en-US" noProof="1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1115616" y="3319864"/>
            <a:ext cx="7200082" cy="40862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b="1" noProof="1">
                <a:solidFill>
                  <a:schemeClr val="bg1"/>
                </a:solidFill>
                <a:ea typeface="黑体" panose="02010609060101010101" pitchFamily="49" charset="-122"/>
              </a:rPr>
              <a:t>instanceof</a:t>
            </a:r>
            <a:r>
              <a:rPr lang="zh-CN" altLang="en-US" b="1" noProof="1">
                <a:solidFill>
                  <a:schemeClr val="bg1"/>
                </a:solidFill>
                <a:ea typeface="黑体" panose="02010609060101010101" pitchFamily="49" charset="-122"/>
              </a:rPr>
              <a:t>用于判断一个引用类型所引用的对象是否是一个类的实例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/>
        </p:nvSpPr>
        <p:spPr bwMode="auto">
          <a:xfrm>
            <a:off x="539552" y="7718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：重写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equals()</a:t>
            </a:r>
            <a:endParaRPr lang="zh-CN" altLang="en-US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7FB26C-B3BC-4559-9FF8-DE7E5810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 txBox="1">
            <a:spLocks noChangeArrowheads="1"/>
          </p:cNvSpPr>
          <p:nvPr/>
        </p:nvSpPr>
        <p:spPr bwMode="auto">
          <a:xfrm>
            <a:off x="684213" y="987425"/>
            <a:ext cx="7419975" cy="12461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如下主人类中给宠物看病的方法，如果又需要给</a:t>
            </a:r>
            <a:r>
              <a:rPr lang="en-US" altLang="zh-CN" dirty="0"/>
              <a:t>XXX</a:t>
            </a:r>
            <a:r>
              <a:rPr lang="zh-CN" altLang="en-US" dirty="0"/>
              <a:t>宠物看病，怎么办？</a:t>
            </a:r>
            <a:endParaRPr lang="en-US" altLang="zh-CN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526855" y="1822450"/>
            <a:ext cx="4365625" cy="183344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noProof="1"/>
              <a:t>//</a:t>
            </a:r>
            <a:r>
              <a:rPr lang="zh-CN" altLang="en-US" sz="1600" b="1" noProof="1"/>
              <a:t>给企鹅看病</a:t>
            </a:r>
            <a:endParaRPr lang="en-US" altLang="zh-CN" sz="1600" b="1" noProof="1"/>
          </a:p>
          <a:p>
            <a:pPr lvl="1"/>
            <a:r>
              <a:rPr lang="en-US" altLang="zh-CN" sz="1600" b="1" noProof="1"/>
              <a:t>public void cure(Penguin penguin){</a:t>
            </a:r>
          </a:p>
          <a:p>
            <a:pPr lvl="1"/>
            <a:r>
              <a:rPr lang="en-US" altLang="zh-CN" sz="1600" b="1" noProof="1"/>
              <a:t>        if (penguin.getHealth() &lt; 50) {</a:t>
            </a:r>
          </a:p>
          <a:p>
            <a:pPr lvl="1"/>
            <a:r>
              <a:rPr lang="en-US" altLang="zh-CN" sz="1600" b="1" noProof="1"/>
              <a:t>            penguin.setHealth(70);</a:t>
            </a:r>
          </a:p>
          <a:p>
            <a:pPr lvl="1"/>
            <a:r>
              <a:rPr lang="en-US" altLang="zh-CN" sz="1600" b="1" noProof="1"/>
              <a:t>            System.out.println("</a:t>
            </a:r>
            <a:r>
              <a:rPr lang="zh-CN" altLang="en-US" sz="1600" b="1" noProof="1"/>
              <a:t>吃药、疗养</a:t>
            </a:r>
            <a:r>
              <a:rPr lang="en-US" altLang="zh-CN" sz="1600" b="1" noProof="1"/>
              <a:t>");</a:t>
            </a:r>
          </a:p>
          <a:p>
            <a:pPr lvl="1"/>
            <a:r>
              <a:rPr lang="en-US" altLang="zh-CN" sz="1600" b="1" noProof="1"/>
              <a:t>    }</a:t>
            </a:r>
          </a:p>
          <a:p>
            <a:pPr lvl="1"/>
            <a:r>
              <a:rPr lang="en-US" altLang="zh-CN" sz="1600" b="1" noProof="1"/>
              <a:t>}</a:t>
            </a:r>
            <a:endParaRPr sz="1600" b="1" noProof="1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21543" y="1825625"/>
            <a:ext cx="4162425" cy="1833443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noProof="1"/>
              <a:t>//</a:t>
            </a:r>
            <a:r>
              <a:rPr lang="zh-CN" altLang="en-US" sz="1600" b="1" noProof="1"/>
              <a:t>给狗看病</a:t>
            </a:r>
            <a:endParaRPr lang="en-US" altLang="zh-CN" sz="1600" b="1" noProof="1"/>
          </a:p>
          <a:p>
            <a:pPr lvl="1"/>
            <a:r>
              <a:rPr lang="en-US" altLang="zh-CN" sz="1600" b="1" noProof="1"/>
              <a:t>public void cure(Dog dog) {</a:t>
            </a:r>
          </a:p>
          <a:p>
            <a:pPr lvl="1"/>
            <a:r>
              <a:rPr lang="en-US" altLang="zh-CN" sz="1600" b="1" noProof="1"/>
              <a:t>        if (dog.getHealth() &lt; 50) {</a:t>
            </a:r>
          </a:p>
          <a:p>
            <a:pPr lvl="1"/>
            <a:r>
              <a:rPr lang="en-US" altLang="zh-CN" sz="1600" b="1" noProof="1"/>
              <a:t>            dog.setHealth(60);</a:t>
            </a:r>
          </a:p>
          <a:p>
            <a:pPr lvl="1"/>
            <a:r>
              <a:rPr lang="en-US" altLang="zh-CN" sz="1600" b="1" noProof="1"/>
              <a:t>            System.out.println("</a:t>
            </a:r>
            <a:r>
              <a:rPr lang="zh-CN" altLang="en-US" sz="1600" b="1" noProof="1"/>
              <a:t>打针、吃药</a:t>
            </a:r>
            <a:r>
              <a:rPr lang="en-US" altLang="zh-CN" sz="1600" b="1" noProof="1"/>
              <a:t>");</a:t>
            </a:r>
          </a:p>
          <a:p>
            <a:pPr lvl="1"/>
            <a:r>
              <a:rPr lang="en-US" altLang="zh-CN" sz="1600" b="1" noProof="1"/>
              <a:t>        }</a:t>
            </a:r>
          </a:p>
          <a:p>
            <a:pPr lvl="1"/>
            <a:r>
              <a:rPr lang="en-US" altLang="zh-CN" sz="1600" b="1" noProof="1"/>
              <a:t>  }</a:t>
            </a:r>
            <a:endParaRPr sz="1600" b="1" noProof="1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123728" y="2139702"/>
            <a:ext cx="755327" cy="2682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6509146" y="2139702"/>
            <a:ext cx="1519238" cy="2682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为什么使用多态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1543" y="987425"/>
            <a:ext cx="436880" cy="549275"/>
            <a:chOff x="314008" y="938530"/>
            <a:chExt cx="436880" cy="549275"/>
          </a:xfrm>
        </p:grpSpPr>
        <p:sp>
          <p:nvSpPr>
            <p:cNvPr id="12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3" name="图片 12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85F3D9-CBAD-4C21-AD39-7F17C36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1619250" y="2849156"/>
            <a:ext cx="5761062" cy="442674"/>
          </a:xfrm>
          <a:prstGeom prst="wedgeRoundRectCallout">
            <a:avLst>
              <a:gd name="adj1" fmla="val -49855"/>
              <a:gd name="adj2" fmla="val -42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2000" b="1" noProof="1">
                <a:solidFill>
                  <a:schemeClr val="bg1"/>
                </a:solidFill>
                <a:ea typeface="黑体" panose="02010609060101010101" pitchFamily="49" charset="-122"/>
              </a:rPr>
              <a:t>频繁修改代码，代码可扩展性、可维护性差</a:t>
            </a:r>
            <a:endParaRPr sz="20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971600" y="1392113"/>
            <a:ext cx="62150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100000"/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类，继承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100000"/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修改主人类，添加给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看病的方法</a:t>
            </a:r>
          </a:p>
          <a:p>
            <a:pPr lvl="1" eaLnBrk="0" hangingPunct="0"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5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为什么使用多态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90670" y="1226185"/>
            <a:ext cx="436880" cy="532130"/>
            <a:chOff x="2317433" y="1741805"/>
            <a:chExt cx="436880" cy="532130"/>
          </a:xfrm>
        </p:grpSpPr>
        <p:sp>
          <p:nvSpPr>
            <p:cNvPr id="17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8" name="图片 17" descr="C:\Users\Lenovo\Desktop\icon\放大镜.png放大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915816" y="3565358"/>
            <a:ext cx="3024336" cy="442674"/>
          </a:xfrm>
          <a:prstGeom prst="wedgeRoundRectCallout">
            <a:avLst>
              <a:gd name="adj1" fmla="val -49855"/>
              <a:gd name="adj2" fmla="val -42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2000" b="1" noProof="1">
                <a:solidFill>
                  <a:schemeClr val="bg1"/>
                </a:solidFill>
                <a:ea typeface="黑体" panose="02010609060101010101" pitchFamily="49" charset="-122"/>
              </a:rPr>
              <a:t>使用</a:t>
            </a:r>
            <a:r>
              <a:rPr lang="zh-CN" altLang="en-US" sz="2000" b="1" noProof="1">
                <a:solidFill>
                  <a:srgbClr val="FF0000"/>
                </a:solidFill>
                <a:ea typeface="黑体" panose="02010609060101010101" pitchFamily="49" charset="-122"/>
              </a:rPr>
              <a:t>多态</a:t>
            </a:r>
            <a:r>
              <a:rPr lang="zh-CN" altLang="en-US" sz="2000" b="1" noProof="1">
                <a:solidFill>
                  <a:schemeClr val="bg1"/>
                </a:solidFill>
                <a:ea typeface="黑体" panose="02010609060101010101" pitchFamily="49" charset="-122"/>
              </a:rPr>
              <a:t>优化</a:t>
            </a:r>
            <a:endParaRPr sz="20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8E26D7-EA5B-458C-B50A-9B96A6A7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生活中的多态</a:t>
            </a:r>
          </a:p>
          <a:p>
            <a:pPr lvl="1"/>
            <a:r>
              <a:rPr lang="zh-CN" altLang="en-US" dirty="0"/>
              <a:t>不同类型的打印机打印效果不同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730121" name="AutoShape 9"/>
          <p:cNvSpPr>
            <a:spLocks noChangeArrowheads="1"/>
          </p:cNvSpPr>
          <p:nvPr/>
        </p:nvSpPr>
        <p:spPr bwMode="gray">
          <a:xfrm>
            <a:off x="1187450" y="4586288"/>
            <a:ext cx="5429250" cy="361474"/>
          </a:xfrm>
          <a:prstGeom prst="roundRect">
            <a:avLst>
              <a:gd name="adj" fmla="val 1180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多态：同一个引用类型，使用不同的实例而执行不同操作 </a:t>
            </a:r>
            <a:endParaRPr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1187450" y="3938588"/>
            <a:ext cx="4896718" cy="361474"/>
          </a:xfrm>
          <a:prstGeom prst="roundRect">
            <a:avLst>
              <a:gd name="adj" fmla="val 1180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同一种事物，由于条件不同，产生的结果也不同</a:t>
            </a:r>
            <a:endParaRPr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41992" name="Group 9"/>
          <p:cNvGrpSpPr/>
          <p:nvPr/>
        </p:nvGrpSpPr>
        <p:grpSpPr bwMode="auto">
          <a:xfrm>
            <a:off x="3041650" y="2138363"/>
            <a:ext cx="973138" cy="704850"/>
            <a:chOff x="1020" y="2296"/>
            <a:chExt cx="817" cy="591"/>
          </a:xfrm>
        </p:grpSpPr>
        <p:pic>
          <p:nvPicPr>
            <p:cNvPr id="41993" name="Picture 10" descr="blackPrint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296"/>
              <a:ext cx="49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20" y="2750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1350" b="1" noProof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黑白打印机 </a:t>
              </a:r>
              <a:endParaRPr sz="135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995" name="Picture 12" descr="pap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138363"/>
            <a:ext cx="8636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3" descr="s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0035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7" name="Group 14"/>
          <p:cNvGrpSpPr/>
          <p:nvPr/>
        </p:nvGrpSpPr>
        <p:grpSpPr bwMode="auto">
          <a:xfrm>
            <a:off x="3025775" y="2930525"/>
            <a:ext cx="973138" cy="779463"/>
            <a:chOff x="1972" y="3184"/>
            <a:chExt cx="817" cy="655"/>
          </a:xfrm>
        </p:grpSpPr>
        <p:pic>
          <p:nvPicPr>
            <p:cNvPr id="41998" name="Picture 15" descr="200611100943124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" y="3184"/>
              <a:ext cx="63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72" y="3702"/>
              <a:ext cx="817" cy="137"/>
            </a:xfrm>
            <a:prstGeom prst="rect">
              <a:avLst/>
            </a:prstGeom>
            <a:noFill/>
            <a:ln w="28575" algn="ctr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1400" b="1" noProof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彩色打印机 </a:t>
              </a:r>
              <a:endParaRPr sz="14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000" name="Group 17"/>
          <p:cNvGrpSpPr/>
          <p:nvPr/>
        </p:nvGrpSpPr>
        <p:grpSpPr bwMode="auto">
          <a:xfrm>
            <a:off x="1331437" y="2643185"/>
            <a:ext cx="648177" cy="578244"/>
            <a:chOff x="612" y="3067"/>
            <a:chExt cx="544" cy="486"/>
          </a:xfrm>
        </p:grpSpPr>
        <p:pic>
          <p:nvPicPr>
            <p:cNvPr id="42001" name="Picture 18" descr="Snap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067"/>
              <a:ext cx="25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612" y="3294"/>
              <a:ext cx="544" cy="2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noProof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打印</a:t>
              </a:r>
              <a:endParaRPr sz="14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003" name="Rectangle 2"/>
          <p:cNvSpPr>
            <a:spLocks noGrp="1" noChangeArrowheads="1"/>
          </p:cNvSpPr>
          <p:nvPr/>
        </p:nvSpPr>
        <p:spPr bwMode="auto">
          <a:xfrm>
            <a:off x="420767" y="5831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什么是多态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884270" y="2409031"/>
            <a:ext cx="1247514" cy="384667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911885" y="2991642"/>
            <a:ext cx="1129765" cy="39290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63335" y="2499742"/>
            <a:ext cx="868705" cy="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063335" y="3435634"/>
            <a:ext cx="868705" cy="21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5C67E-BCE8-4791-8E7B-12619FC1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使用多态优化后的代码</a:t>
            </a:r>
            <a:endParaRPr lang="en-US" altLang="zh-CN" dirty="0"/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076056" y="3219822"/>
            <a:ext cx="3052763" cy="1739541"/>
          </a:xfrm>
          <a:prstGeom prst="roundRect">
            <a:avLst>
              <a:gd name="adj" fmla="val 7366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Pet pet = new Dog();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Master master = new Master();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master.cure(pet);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… …</a:t>
            </a:r>
            <a:endParaRPr sz="14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1598613" y="1419622"/>
            <a:ext cx="3352800" cy="1788259"/>
          </a:xfrm>
          <a:prstGeom prst="roundRect">
            <a:avLst>
              <a:gd name="adj" fmla="val 339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public class Dog extends Pet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public void toHospital()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this.setHealth(60);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System.out.println("</a:t>
            </a:r>
            <a:r>
              <a:rPr lang="zh-CN" altLang="en-US" sz="1400" b="1" noProof="1">
                <a:solidFill>
                  <a:schemeClr val="accent5">
                    <a:lumMod val="10000"/>
                  </a:schemeClr>
                </a:solidFill>
              </a:rPr>
              <a:t>打针、吃药</a:t>
            </a: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}</a:t>
            </a: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>
            <a:off x="1547813" y="3291830"/>
            <a:ext cx="3403600" cy="1741200"/>
          </a:xfrm>
          <a:prstGeom prst="roundRect">
            <a:avLst>
              <a:gd name="adj" fmla="val 339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public class Penguin extends Pet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public void toHospital()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this.setHealth(70);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System.out.println("</a:t>
            </a:r>
            <a:r>
              <a:rPr lang="zh-CN" altLang="en-US" sz="1400" b="1" noProof="1">
                <a:solidFill>
                  <a:schemeClr val="accent5">
                    <a:lumMod val="10000"/>
                  </a:schemeClr>
                </a:solidFill>
              </a:rPr>
              <a:t>吃药、疗养</a:t>
            </a: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}}</a:t>
            </a:r>
            <a:endParaRPr sz="14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296" name="AutoShape 4"/>
          <p:cNvSpPr>
            <a:spLocks noChangeArrowheads="1"/>
          </p:cNvSpPr>
          <p:nvPr/>
        </p:nvSpPr>
        <p:spPr bwMode="auto">
          <a:xfrm>
            <a:off x="5060950" y="1419622"/>
            <a:ext cx="2638425" cy="1741200"/>
          </a:xfrm>
          <a:prstGeom prst="roundRect">
            <a:avLst>
              <a:gd name="adj" fmla="val 3398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public class Master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public void cure(Pet pet)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if (pet.getHealth() &lt; 50)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        pet.toHospital();       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400" b="1" noProof="1">
                <a:solidFill>
                  <a:schemeClr val="accent5">
                    <a:lumMod val="10000"/>
                  </a:schemeClr>
                </a:solidFill>
              </a:rPr>
              <a:t>    }}</a:t>
            </a:r>
            <a:endParaRPr sz="14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63513" y="1477099"/>
            <a:ext cx="1435100" cy="374571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16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16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sz="1600" b="1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08575" y="973043"/>
            <a:ext cx="1623666" cy="374571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6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主人类</a:t>
            </a:r>
            <a:endParaRPr sz="1600" b="1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0" y="3071576"/>
            <a:ext cx="1763688" cy="374571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16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Penguin</a:t>
            </a:r>
            <a:r>
              <a:rPr lang="zh-CN" altLang="en-US" sz="16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sz="1600" b="1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62550" y="3219822"/>
            <a:ext cx="1785714" cy="340519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400" b="1" noProof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sz="1400" b="1" noProof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20072" y="4299942"/>
            <a:ext cx="1221435" cy="2682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876256" y="4257774"/>
            <a:ext cx="1982788" cy="330200"/>
          </a:xfrm>
          <a:prstGeom prst="wedgeRoundRectCallout">
            <a:avLst>
              <a:gd name="adj1" fmla="val -66150"/>
              <a:gd name="adj2" fmla="val 3172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父类引用、子类对象</a:t>
            </a:r>
          </a:p>
        </p:txBody>
      </p:sp>
      <p:sp>
        <p:nvSpPr>
          <p:cNvPr id="43024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多态的使用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-1</a:t>
            </a:r>
          </a:p>
        </p:txBody>
      </p:sp>
      <p:sp>
        <p:nvSpPr>
          <p:cNvPr id="22" name="椭圆 21"/>
          <p:cNvSpPr/>
          <p:nvPr/>
        </p:nvSpPr>
        <p:spPr bwMode="auto">
          <a:xfrm>
            <a:off x="4654661" y="1491630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4654661" y="3363838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7812360" y="3366118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7413623" y="1491630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4D0BF9-92FE-4ABF-A1C4-BD8E38D2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又要给XXX看病时，只需</a:t>
            </a:r>
          </a:p>
          <a:p>
            <a:pPr lvl="1"/>
            <a:r>
              <a:rPr lang="zh-CN" altLang="en-US" dirty="0"/>
              <a:t>编写XXX类继承Pet类（旧方案也需要）</a:t>
            </a:r>
          </a:p>
          <a:p>
            <a:pPr lvl="1"/>
            <a:r>
              <a:rPr lang="zh-CN" altLang="en-US" dirty="0"/>
              <a:t>创建XXX类对象（旧方案也需要） </a:t>
            </a:r>
          </a:p>
          <a:p>
            <a:pPr lvl="1"/>
            <a:r>
              <a:rPr lang="zh-CN" altLang="en-US" dirty="0"/>
              <a:t>其他代码不变（不用修改Master类）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979613" y="3076575"/>
            <a:ext cx="4286250" cy="374571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方法重写是实现多态的基础</a:t>
            </a:r>
            <a:endParaRPr sz="1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8" name="Rectangle 2"/>
          <p:cNvSpPr>
            <a:spLocks noGrp="1" noChangeArrowheads="1"/>
          </p:cNvSpPr>
          <p:nvPr/>
        </p:nvSpPr>
        <p:spPr bwMode="auto">
          <a:xfrm>
            <a:off x="251520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多态的使用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-2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98862" y="4515966"/>
            <a:ext cx="5714808" cy="371891"/>
            <a:chOff x="1403648" y="3795886"/>
            <a:chExt cx="5714808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052081" y="3829223"/>
              <a:ext cx="328808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：使用多态为宠物看病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FA88D0-54B7-41F3-87DA-EA9E11AA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Pet类的toHospital()如何实现呢？</a:t>
            </a:r>
          </a:p>
          <a:p>
            <a:pPr lvl="1"/>
            <a:r>
              <a:rPr lang="zh-CN" altLang="en-US" dirty="0"/>
              <a:t>toHospital()不需要有具体的实现</a:t>
            </a:r>
          </a:p>
          <a:p>
            <a:pPr lvl="1"/>
            <a:r>
              <a:rPr lang="zh-CN" altLang="en-US" dirty="0"/>
              <a:t>抽象方法</a:t>
            </a:r>
          </a:p>
          <a:p>
            <a:pPr lvl="1"/>
            <a:r>
              <a:rPr lang="zh-CN" altLang="en-US" dirty="0"/>
              <a:t>Pet类声明为抽象类</a:t>
            </a:r>
          </a:p>
          <a:p>
            <a:pPr lvl="1"/>
            <a:r>
              <a:rPr lang="zh-CN" altLang="en-US" dirty="0"/>
              <a:t>实例化Pet毫无意义</a:t>
            </a:r>
          </a:p>
          <a:p>
            <a:pPr lvl="2"/>
            <a:endParaRPr lang="zh-CN" altLang="en-US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187450" y="3363913"/>
            <a:ext cx="3548063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fr-FR" altLang="zh-CN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fr-FR" altLang="zh-CN" sz="16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fr-FR" altLang="zh-CN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class Pet {</a:t>
            </a:r>
            <a:r>
              <a:rPr lang="zh-CN" altLang="fr-FR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fr-FR" altLang="zh-CN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sz="16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多态的使用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7504" y="843558"/>
            <a:ext cx="436880" cy="549275"/>
            <a:chOff x="314008" y="938530"/>
            <a:chExt cx="436880" cy="549275"/>
          </a:xfrm>
        </p:grpSpPr>
        <p:sp>
          <p:nvSpPr>
            <p:cNvPr id="10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1" name="图片 10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A995A6-B3AB-4F9C-9F4D-826DD501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以下代码有什么问题？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抽象方法</a:t>
            </a:r>
          </a:p>
          <a:p>
            <a:pPr lvl="1"/>
            <a:r>
              <a:rPr lang="zh-CN" altLang="en-US" sz="1800" dirty="0"/>
              <a:t>抽象方法没有方法体</a:t>
            </a:r>
          </a:p>
          <a:p>
            <a:pPr lvl="1"/>
            <a:r>
              <a:rPr lang="zh-CN" altLang="en-US" sz="1800" dirty="0"/>
              <a:t>抽象方法必须在抽象类里</a:t>
            </a:r>
          </a:p>
          <a:p>
            <a:pPr lvl="1"/>
            <a:r>
              <a:rPr lang="zh-CN" altLang="en-US" sz="1800" dirty="0"/>
              <a:t>抽象方法必须在子类中被实现，除非子类是抽象类</a:t>
            </a:r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2607159" y="2787774"/>
            <a:ext cx="2903054" cy="360040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altLang="zh-CN" sz="1600" noProof="1"/>
              <a:t>public abstract void print();</a:t>
            </a:r>
            <a:endParaRPr lang="zh-CN" altLang="en-US" sz="1600" noProof="1"/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1763688" y="1537504"/>
            <a:ext cx="3276402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noProof="1"/>
              <a:t>public abstract class Pet { </a:t>
            </a:r>
          </a:p>
          <a:p>
            <a:pPr lvl="1"/>
            <a:r>
              <a:rPr lang="zh-CN" altLang="en-US" sz="1600" noProof="1"/>
              <a:t>       </a:t>
            </a:r>
            <a:r>
              <a:rPr lang="en-US" altLang="zh-CN" sz="1600" noProof="1"/>
              <a:t>public void toHospital() {</a:t>
            </a:r>
          </a:p>
          <a:p>
            <a:pPr lvl="1"/>
            <a:r>
              <a:rPr lang="en-US" altLang="zh-CN" sz="1600" noProof="1"/>
              <a:t>       }</a:t>
            </a:r>
            <a:endParaRPr lang="zh-CN" altLang="en-US" sz="1600" noProof="1"/>
          </a:p>
          <a:p>
            <a:pPr lvl="1"/>
            <a:r>
              <a:rPr lang="en-US" altLang="zh-CN" sz="1600" noProof="1"/>
              <a:t>}</a:t>
            </a:r>
            <a:endParaRPr sz="1600" noProof="1"/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510213" y="1714500"/>
            <a:ext cx="2302147" cy="332006"/>
          </a:xfrm>
          <a:prstGeom prst="wedgeRoundRectCallout">
            <a:avLst>
              <a:gd name="adj1" fmla="val -71007"/>
              <a:gd name="adj2" fmla="val 2177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每个子类的实现不同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6088" name="Rectangle 2"/>
          <p:cNvSpPr>
            <a:spLocks noGrp="1" noChangeArrowheads="1"/>
          </p:cNvSpPr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抽象方法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66524" y="4587974"/>
            <a:ext cx="5714808" cy="371891"/>
            <a:chOff x="1403648" y="3795886"/>
            <a:chExt cx="5714808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102576" y="3829223"/>
              <a:ext cx="318709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：将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Pet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修改为抽象类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7504" y="915566"/>
            <a:ext cx="436880" cy="549275"/>
            <a:chOff x="314008" y="93853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22" name="图片 21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F29E3-C3F9-4253-B56D-BCD43300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761DD1-ADA6-453D-925A-B8F66351F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宠物饿了，主人需要为宠物喂食，使用多态实现该过程</a:t>
            </a:r>
          </a:p>
          <a:p>
            <a:pPr lvl="2"/>
            <a:r>
              <a:rPr lang="zh-CN" altLang="en-US" dirty="0"/>
              <a:t>不同宠物吃的东西不一样</a:t>
            </a:r>
          </a:p>
          <a:p>
            <a:pPr lvl="2"/>
            <a:r>
              <a:rPr lang="zh-CN" altLang="en-US" dirty="0"/>
              <a:t>不同宠物吃完东西后恢复健康值不一样</a:t>
            </a:r>
          </a:p>
          <a:p>
            <a:pPr lvl="2"/>
            <a:r>
              <a:rPr lang="zh-CN" altLang="en-US" dirty="0"/>
              <a:t>健康值达到100时，不需要继续喂食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2159000" y="3507854"/>
            <a:ext cx="140493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健康值增加</a:t>
            </a:r>
            <a:r>
              <a:rPr 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gray">
          <a:xfrm>
            <a:off x="2536825" y="3103563"/>
            <a:ext cx="655638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狗狗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gray">
          <a:xfrm>
            <a:off x="4462463" y="3522663"/>
            <a:ext cx="1404937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健康值增加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5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4841875" y="3147814"/>
            <a:ext cx="655638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企鹅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/>
        </p:nvSpPr>
        <p:spPr bwMode="auto">
          <a:xfrm>
            <a:off x="347663" y="1234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3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：使用多态实现为宠物喂食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C1065F-2F31-4628-AC04-833CBF82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向上转型</a:t>
            </a:r>
          </a:p>
        </p:txBody>
      </p:sp>
      <p:sp>
        <p:nvSpPr>
          <p:cNvPr id="19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pPr marL="457200" lvl="1" indent="0">
              <a:buNone/>
            </a:pPr>
            <a:endParaRPr lang="zh-CN" altLang="en-US" noProof="1"/>
          </a:p>
          <a:p>
            <a:pPr lvl="1"/>
            <a:endParaRPr lang="en-US" altLang="zh-CN" sz="1600" noProof="1"/>
          </a:p>
          <a:p>
            <a:pPr lvl="1"/>
            <a:r>
              <a:rPr lang="zh-CN" altLang="en-US" sz="1600" noProof="1"/>
              <a:t>此时通过父类引用变量调用的方法是子类覆盖或继承父类的方法，不是父类的方法</a:t>
            </a:r>
          </a:p>
          <a:p>
            <a:pPr lvl="1"/>
            <a:r>
              <a:rPr lang="zh-CN" altLang="en-US" sz="1600" noProof="1"/>
              <a:t>此时通过父类引用变量无法调用子类特有的方法</a:t>
            </a:r>
          </a:p>
          <a:p>
            <a:pPr lvl="1"/>
            <a:endParaRPr lang="zh-CN" altLang="en-US" sz="1600" noProof="1"/>
          </a:p>
          <a:p>
            <a:endParaRPr lang="en-US" altLang="zh-CN" noProof="1"/>
          </a:p>
          <a:p>
            <a:endParaRPr lang="en-US" altLang="zh-CN" noProof="1"/>
          </a:p>
          <a:p>
            <a:endParaRPr lang="en-US" altLang="zh-CN" noProof="1"/>
          </a:p>
          <a:p>
            <a:endParaRPr lang="en-US" altLang="zh-CN" noProof="1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619672" y="1339850"/>
            <a:ext cx="4184228" cy="136731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    </a:t>
            </a:r>
            <a:r>
              <a:rPr lang="en-US" altLang="zh-CN" sz="1600" b="1" noProof="1">
                <a:ea typeface="微软雅黑" panose="020B0503020204020204" pitchFamily="34" charset="-122"/>
              </a:rPr>
              <a:t>//</a:t>
            </a:r>
            <a:r>
              <a:rPr lang="zh-CN" altLang="en-US" sz="1600" b="1" noProof="1">
                <a:ea typeface="微软雅黑" panose="020B0503020204020204" pitchFamily="34" charset="-122"/>
              </a:rPr>
              <a:t>测试方法</a:t>
            </a:r>
          </a:p>
          <a:p>
            <a:pPr lvl="1"/>
            <a:r>
              <a:rPr lang="en-US" altLang="zh-CN" sz="1600" b="1" noProof="1">
                <a:ea typeface="微软雅黑" panose="020B0503020204020204" pitchFamily="34" charset="-122"/>
              </a:rPr>
              <a:t>    Pet pet = new Dog();</a:t>
            </a:r>
          </a:p>
          <a:p>
            <a:pPr lvl="1"/>
            <a:r>
              <a:rPr lang="en-US" altLang="zh-CN" sz="1600" b="1" noProof="1">
                <a:ea typeface="微软雅黑" panose="020B0503020204020204" pitchFamily="34" charset="-122"/>
              </a:rPr>
              <a:t>    pet.setHealth(20);</a:t>
            </a:r>
          </a:p>
          <a:p>
            <a:pPr lvl="1"/>
            <a:r>
              <a:rPr lang="en-US" altLang="zh-CN" sz="1600" b="1" noProof="1">
                <a:ea typeface="微软雅黑" panose="020B0503020204020204" pitchFamily="34" charset="-122"/>
              </a:rPr>
              <a:t>    Master master = new Master();</a:t>
            </a:r>
          </a:p>
          <a:p>
            <a:pPr lvl="1"/>
            <a:r>
              <a:rPr lang="en-US" altLang="zh-CN" sz="1600" b="1" noProof="1">
                <a:ea typeface="微软雅黑" panose="020B0503020204020204" pitchFamily="34" charset="-122"/>
              </a:rPr>
              <a:t>    master.cure(pet);</a:t>
            </a:r>
            <a:endParaRPr sz="1600" b="1" noProof="1">
              <a:ea typeface="微软雅黑" panose="020B0503020204020204" pitchFamily="34" charset="-122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339752" y="1635646"/>
            <a:ext cx="2375148" cy="27020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865495" y="992505"/>
            <a:ext cx="1743710" cy="791663"/>
          </a:xfrm>
          <a:prstGeom prst="wedgeRoundRectCallout">
            <a:avLst>
              <a:gd name="adj1" fmla="val -57095"/>
              <a:gd name="adj2" fmla="val 6110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525" indent="-8890" algn="l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向上转型：父类的引用指向子类对象，自动进行类型转换</a:t>
            </a:r>
            <a:endParaRPr lang="en-US" alt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50913" y="3074035"/>
            <a:ext cx="436880" cy="516890"/>
            <a:chOff x="989013" y="3074035"/>
            <a:chExt cx="436880" cy="516890"/>
          </a:xfrm>
        </p:grpSpPr>
        <p:sp>
          <p:nvSpPr>
            <p:cNvPr id="13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4" name="图片 13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547664" y="3422982"/>
            <a:ext cx="4824536" cy="372904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    </a:t>
            </a:r>
            <a:r>
              <a:rPr lang="zh-CN" altLang="en-US" sz="1600" b="1" noProof="1"/>
              <a:t>&lt;父类型&gt; &lt;引用变量名&gt; = new &lt;子类型&gt;();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4096D1-2B72-4DD8-B6F2-1A0E62E7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向下转型</a:t>
            </a:r>
          </a:p>
        </p:txBody>
      </p:sp>
      <p:sp>
        <p:nvSpPr>
          <p:cNvPr id="33" name="内容占位符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如果需要调用子类特有的方法，怎么办？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在向下转型的过程中，如果没有转换为真实子类类型，会出现类型转换异常</a:t>
            </a: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401655" y="1627188"/>
            <a:ext cx="4754521" cy="590431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noProof="1"/>
              <a:t>Dog dog=(Dog)pet;//</a:t>
            </a:r>
            <a:r>
              <a:rPr lang="zh-CN" altLang="en-US" sz="1600" b="1" noProof="1"/>
              <a:t>将</a:t>
            </a:r>
            <a:r>
              <a:rPr lang="en-US" altLang="zh-CN" sz="1600" b="1" noProof="1"/>
              <a:t>pet </a:t>
            </a:r>
            <a:r>
              <a:rPr lang="zh-CN" altLang="en-US" sz="1600" b="1" noProof="1"/>
              <a:t>转换为</a:t>
            </a:r>
            <a:r>
              <a:rPr lang="en-US" altLang="zh-CN" sz="1600" b="1" noProof="1"/>
              <a:t>Dog</a:t>
            </a:r>
            <a:r>
              <a:rPr lang="zh-CN" altLang="en-US" sz="1600" b="1" noProof="1"/>
              <a:t>类型</a:t>
            </a:r>
          </a:p>
          <a:p>
            <a:pPr lvl="1"/>
            <a:r>
              <a:rPr lang="en-US" altLang="zh-CN" sz="1600" b="1" noProof="1"/>
              <a:t>dog. catchingFlyDisc();//</a:t>
            </a:r>
            <a:r>
              <a:rPr lang="zh-CN" altLang="en-US" sz="1600" b="1" noProof="1"/>
              <a:t>执行</a:t>
            </a:r>
            <a:r>
              <a:rPr lang="en-US" altLang="zh-CN" sz="1600" b="1" noProof="1"/>
              <a:t>Dog</a:t>
            </a:r>
            <a:r>
              <a:rPr lang="zh-CN" altLang="en-US" sz="1600" b="1" noProof="1"/>
              <a:t>特有的方法</a:t>
            </a:r>
            <a:endParaRPr lang="en-US" altLang="zh-CN" sz="1600" b="1" noProof="1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835696" y="1655390"/>
            <a:ext cx="1749425" cy="2682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6520631" y="1275606"/>
            <a:ext cx="2155825" cy="1481257"/>
          </a:xfrm>
          <a:prstGeom prst="wedgeRoundRectCallout">
            <a:avLst>
              <a:gd name="adj1" fmla="val -68730"/>
              <a:gd name="adj2" fmla="val -2662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向下转型：将一个指向子类对象的父类引用赋给一个子类的引用，即：父类类型转换为子类类型。需强制类型转换</a:t>
            </a:r>
            <a:endParaRPr lang="en-US" altLang="zh-CN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6474" y="2571750"/>
            <a:ext cx="436880" cy="516890"/>
            <a:chOff x="989013" y="3074035"/>
            <a:chExt cx="436880" cy="516890"/>
          </a:xfrm>
        </p:grpSpPr>
        <p:sp>
          <p:nvSpPr>
            <p:cNvPr id="16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7" name="图片 16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123728" y="4515966"/>
            <a:ext cx="4464496" cy="376020"/>
            <a:chOff x="1403648" y="3795886"/>
            <a:chExt cx="5714808" cy="3345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253405" y="3829223"/>
              <a:ext cx="2885431" cy="30123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：向下转型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403648" y="3022010"/>
            <a:ext cx="6114289" cy="341828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altLang="en-US" sz="1600" b="1" dirty="0"/>
              <a:t>&lt;子类型&gt; &lt;引用变量名&gt; = (&lt;子类型&gt; )&lt;父类型的引用变量&gt;;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AF4254-B23E-40F2-95FE-3467504C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32" grpId="0" bldLvl="0" animBg="1"/>
      <p:bldP spid="2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ADA"/>
                </a:solidFill>
              </a:rPr>
              <a:t>instanceof</a:t>
            </a:r>
          </a:p>
        </p:txBody>
      </p:sp>
      <p:sp>
        <p:nvSpPr>
          <p:cNvPr id="54273" name="内容占位符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如何减少在向下转型的过程中，没有转换为真实子类类型的类型转换异常？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使用instanceof时，对象的类型必须和instanceof后面的参数所指定的类在继承上有上下级关系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566568" y="2139950"/>
            <a:ext cx="6245792" cy="408623"/>
          </a:xfrm>
          <a:prstGeom prst="wedgeRoundRectCallout">
            <a:avLst>
              <a:gd name="adj1" fmla="val 18408"/>
              <a:gd name="adj2" fmla="val -5057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lvl="1"/>
            <a:r>
              <a:rPr lang="en-US" altLang="en-US" b="1" noProof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b="1" noProof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中提供了</a:t>
            </a:r>
            <a:r>
              <a:rPr lang="en-US" altLang="en-US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instanceof</a:t>
            </a:r>
            <a:r>
              <a:rPr lang="zh-CN" altLang="en-US" b="1" noProof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运算符来进行类型的判断</a:t>
            </a:r>
            <a:endParaRPr lang="en-US" altLang="zh-CN" b="1" noProof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05464" y="4351165"/>
            <a:ext cx="5714808" cy="453038"/>
            <a:chOff x="1403648" y="3795886"/>
            <a:chExt cx="5714808" cy="321469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509944" y="3821845"/>
              <a:ext cx="3796232" cy="26207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b="1" dirty="0" err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instanceof</a:t>
              </a: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修改测试类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4033" y="2680688"/>
            <a:ext cx="436880" cy="516890"/>
            <a:chOff x="989013" y="3074035"/>
            <a:chExt cx="436880" cy="516890"/>
          </a:xfrm>
        </p:grpSpPr>
        <p:sp>
          <p:nvSpPr>
            <p:cNvPr id="20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21" name="图片 20" descr="C:\Users\Lenovo\Desktop\icon\注意(1).png注意(1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E2785D-908B-475F-BDF1-7A0291CA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ADA"/>
                </a:solidFill>
              </a:rPr>
              <a:t>练习</a:t>
            </a:r>
            <a:r>
              <a:rPr lang="en-US" altLang="zh-CN" dirty="0">
                <a:solidFill>
                  <a:srgbClr val="009ADA"/>
                </a:solidFill>
              </a:rPr>
              <a:t>4</a:t>
            </a:r>
            <a:r>
              <a:rPr lang="zh-CN" altLang="en-US" dirty="0">
                <a:solidFill>
                  <a:srgbClr val="009ADA"/>
                </a:solidFill>
              </a:rPr>
              <a:t>：使用多态实现主人领养宠物并与宠物玩耍功能</a:t>
            </a:r>
          </a:p>
        </p:txBody>
      </p:sp>
      <p:sp>
        <p:nvSpPr>
          <p:cNvPr id="563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狗具有特有的接飞盘方法，企鹅具有特有的南极游泳方法。请编写测试类分别调用各种具体宠物的特有方法</a:t>
            </a:r>
          </a:p>
          <a:p>
            <a:pPr lvl="2"/>
            <a:r>
              <a:rPr lang="zh-CN" altLang="en-US" dirty="0"/>
              <a:t>使用向下转型</a:t>
            </a:r>
          </a:p>
          <a:p>
            <a:pPr lvl="2"/>
            <a:r>
              <a:rPr lang="zh-CN" altLang="en-US" dirty="0"/>
              <a:t>使用instanceof判断宠物类型</a:t>
            </a:r>
          </a:p>
          <a:p>
            <a:pPr lvl="2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EA3953-F3D9-4CA9-A014-AB1483E0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多态的应用</a:t>
            </a:r>
          </a:p>
        </p:txBody>
      </p:sp>
      <p:sp>
        <p:nvSpPr>
          <p:cNvPr id="58369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回顾之前代码中的主人类（Master）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497388" y="1419225"/>
            <a:ext cx="3963044" cy="149161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noProof="1"/>
              <a:t>    //</a:t>
            </a:r>
            <a:r>
              <a:rPr lang="zh-CN" altLang="en-US" b="1" noProof="1"/>
              <a:t>测试方法</a:t>
            </a:r>
          </a:p>
          <a:p>
            <a:r>
              <a:rPr lang="en-US" altLang="zh-CN" b="1" noProof="1"/>
              <a:t>    Pet pet = new Dog();</a:t>
            </a:r>
          </a:p>
          <a:p>
            <a:r>
              <a:rPr lang="en-US" altLang="zh-CN" b="1" noProof="1"/>
              <a:t>    pet.setHealth(20);</a:t>
            </a:r>
          </a:p>
          <a:p>
            <a:r>
              <a:rPr lang="en-US" altLang="zh-CN" b="1" noProof="1"/>
              <a:t>    Master master = new Master();</a:t>
            </a:r>
          </a:p>
          <a:p>
            <a:r>
              <a:rPr lang="en-US" altLang="zh-CN" b="1" noProof="1"/>
              <a:t>    master.cure(pet);</a:t>
            </a:r>
            <a:endParaRPr b="1" noProof="1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403350" y="1492250"/>
            <a:ext cx="2786063" cy="1491615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noProof="1"/>
              <a:t>//</a:t>
            </a:r>
            <a:r>
              <a:rPr lang="zh-CN" altLang="en-US" b="1" noProof="1"/>
              <a:t>为宠物看病</a:t>
            </a:r>
          </a:p>
          <a:p>
            <a:r>
              <a:rPr lang="en-US" altLang="zh-CN" b="1" noProof="1"/>
              <a:t>public void cure(Pet pet) {</a:t>
            </a:r>
          </a:p>
          <a:p>
            <a:r>
              <a:rPr lang="en-US" altLang="zh-CN" b="1" noProof="1"/>
              <a:t>        if (pet.getHealth() &lt; 50)</a:t>
            </a:r>
          </a:p>
          <a:p>
            <a:r>
              <a:rPr lang="en-US" altLang="zh-CN" b="1" noProof="1"/>
              <a:t>            pet.toHospital();        </a:t>
            </a:r>
          </a:p>
          <a:p>
            <a:r>
              <a:rPr lang="en-US" altLang="zh-CN" b="1" noProof="1"/>
              <a:t>}</a:t>
            </a:r>
            <a:endParaRPr b="1" noProof="1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059833" y="1813719"/>
            <a:ext cx="720080" cy="31194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788023" y="1779662"/>
            <a:ext cx="2052167" cy="2746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788024" y="2571750"/>
            <a:ext cx="1752600" cy="2921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93888" y="3551238"/>
            <a:ext cx="5680075" cy="330200"/>
          </a:xfrm>
          <a:prstGeom prst="wedgeRoundRectCallout">
            <a:avLst>
              <a:gd name="adj1" fmla="val 33187"/>
              <a:gd name="adj2" fmla="val 5064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使用</a:t>
            </a:r>
            <a:r>
              <a:rPr lang="zh-CN" altLang="en-US" sz="1350" b="1" noProof="1">
                <a:solidFill>
                  <a:srgbClr val="FF0000"/>
                </a:solidFill>
                <a:ea typeface="黑体" panose="02010609060101010101" pitchFamily="49" charset="-122"/>
              </a:rPr>
              <a:t>父类作为方法的形参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，是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中实现和使用多态的主要方式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93888" y="3925888"/>
            <a:ext cx="5680075" cy="330200"/>
          </a:xfrm>
          <a:prstGeom prst="wedgeRoundRectCallout">
            <a:avLst>
              <a:gd name="adj1" fmla="val 33187"/>
              <a:gd name="adj2" fmla="val 50646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使用</a:t>
            </a:r>
            <a:r>
              <a:rPr lang="zh-CN" altLang="en-US" sz="1350" b="1" noProof="1">
                <a:solidFill>
                  <a:srgbClr val="FF0000"/>
                </a:solidFill>
                <a:ea typeface="黑体" panose="02010609060101010101" pitchFamily="49" charset="-122"/>
              </a:rPr>
              <a:t>父类作为方法的返回值，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也是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中实现和使用多态的主要方式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93496" y="4470200"/>
            <a:ext cx="5714808" cy="371891"/>
            <a:chOff x="1403648" y="3795886"/>
            <a:chExt cx="5714808" cy="371891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741901" y="3829223"/>
              <a:ext cx="390844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：使用父类作为方法的返回值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47C328-A2D6-464E-8BF2-EE1D6F52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r>
              <a:rPr lang="zh-CN" altLang="en-US" dirty="0"/>
              <a:t>：打印商品价格</a:t>
            </a:r>
          </a:p>
        </p:txBody>
      </p:sp>
      <p:sp>
        <p:nvSpPr>
          <p:cNvPr id="604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自定义类和方法，使用父类作为返回值实现打印不同类型商品价格功能</a:t>
            </a:r>
          </a:p>
          <a:p>
            <a:pPr lvl="2"/>
            <a:r>
              <a:rPr lang="zh-CN" altLang="en-US" dirty="0"/>
              <a:t>父类：Goods（商品类）</a:t>
            </a:r>
          </a:p>
          <a:p>
            <a:pPr lvl="2"/>
            <a:r>
              <a:rPr lang="zh-CN" altLang="en-US" dirty="0"/>
              <a:t>子类：TVs（电视类）、Foods（食品类）</a:t>
            </a:r>
          </a:p>
          <a:p>
            <a:pPr lvl="2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82B6FD-8F7D-4F64-A77E-161A7C8F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ym typeface="宋体" panose="02010600030101010101" pitchFamily="2" charset="-122"/>
              </a:rPr>
              <a:t>方法重写的规则是什么？</a:t>
            </a:r>
            <a:endParaRPr lang="zh-CN" altLang="en-US" dirty="0"/>
          </a:p>
          <a:p>
            <a:r>
              <a:rPr lang="en-US" altLang="zh-CN" dirty="0" err="1">
                <a:sym typeface="宋体" panose="02010600030101010101" pitchFamily="2" charset="-122"/>
              </a:rPr>
              <a:t>instanceof</a:t>
            </a:r>
            <a:r>
              <a:rPr lang="zh-CN" altLang="en-US" dirty="0">
                <a:sym typeface="宋体" panose="02010600030101010101" pitchFamily="2" charset="-122"/>
              </a:rPr>
              <a:t>的作用是什么？</a:t>
            </a:r>
          </a:p>
          <a:p>
            <a:r>
              <a:rPr lang="zh-CN" altLang="en-US" dirty="0"/>
              <a:t>多态有何作用？</a:t>
            </a:r>
          </a:p>
          <a:p>
            <a:r>
              <a:rPr lang="zh-CN" altLang="en-US" dirty="0"/>
              <a:t>如何实现多态？</a:t>
            </a:r>
          </a:p>
          <a:p>
            <a:endParaRPr 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246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F91BF2-72A8-4DD7-A9E2-797566AC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D35AE5-8517-4122-A582-08A0DF380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/>
              <a:t>/29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实现方法重写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深入理解继承相关概念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了解Object类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会使用重写实现多态机制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会使用instanceof运算符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会使用向上转型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会使用向下转型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/>
        </p:nvSpPr>
        <p:spPr bwMode="auto">
          <a:xfrm>
            <a:off x="251520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19293" y="141962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45330" y="25717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C4D81-787B-4F39-80F0-A270D811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olidFill>
                  <a:srgbClr val="0099D8"/>
                </a:solidFill>
              </a:rPr>
              <a:t>回顾继承实现的电子宠物系统……</a:t>
            </a:r>
          </a:p>
          <a:p>
            <a:endParaRPr lang="zh-CN" altLang="en-US" dirty="0">
              <a:solidFill>
                <a:srgbClr val="0099D8"/>
              </a:solidFill>
            </a:endParaRPr>
          </a:p>
          <a:p>
            <a:endParaRPr lang="zh-CN" altLang="en-US" dirty="0">
              <a:solidFill>
                <a:srgbClr val="0099D8"/>
              </a:solidFill>
            </a:endParaRPr>
          </a:p>
          <a:p>
            <a:endParaRPr lang="zh-CN" altLang="en-US" dirty="0">
              <a:solidFill>
                <a:srgbClr val="0099D8"/>
              </a:solidFill>
            </a:endParaRPr>
          </a:p>
          <a:p>
            <a:r>
              <a:rPr lang="zh-CN" altLang="en-US" dirty="0">
                <a:solidFill>
                  <a:srgbClr val="0099D8"/>
                </a:solidFill>
              </a:rPr>
              <a:t>如何实现如下效果呢？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5429250" y="1554163"/>
            <a:ext cx="2671142" cy="7917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调用父类的</a:t>
            </a:r>
            <a:r>
              <a:rPr lang="en-US" altLang="zh-CN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print()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方法，不能显示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Dog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的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strain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信息和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Peguin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的</a:t>
            </a:r>
            <a:r>
              <a:rPr lang="en-US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sex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信息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3716"/>
            <a:ext cx="3363912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5589588" y="3589338"/>
            <a:ext cx="1822450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子类重写父类方法 </a:t>
            </a:r>
            <a:endParaRPr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9450"/>
            <a:ext cx="3403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835150" y="3940175"/>
            <a:ext cx="1019175" cy="160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835150" y="4371975"/>
            <a:ext cx="1019175" cy="160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</a:endParaRPr>
          </a:p>
        </p:txBody>
      </p:sp>
      <p:sp>
        <p:nvSpPr>
          <p:cNvPr id="14344" name="Rectangle 2"/>
          <p:cNvSpPr>
            <a:spLocks noGrp="1" noChangeArrowheads="1"/>
          </p:cNvSpPr>
          <p:nvPr/>
        </p:nvSpPr>
        <p:spPr bwMode="auto">
          <a:xfrm>
            <a:off x="251520" y="30912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为什么要学习方法重写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781BAA-7A7E-4C85-A338-5D0CAD3D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bldLvl="0" animBg="1"/>
      <p:bldP spid="17" grpId="0" bldLvl="0" animBg="1"/>
      <p:bldP spid="20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方法的重写或方法的覆盖（overriding）</a:t>
            </a:r>
          </a:p>
          <a:p>
            <a:pPr lvl="1"/>
            <a:r>
              <a:rPr lang="zh-CN" altLang="en-US" noProof="1"/>
              <a:t>子类根据需求对从父类继承的方法进行重新编写</a:t>
            </a:r>
          </a:p>
          <a:p>
            <a:pPr lvl="1"/>
            <a:r>
              <a:rPr lang="zh-CN" altLang="en-US" noProof="1"/>
              <a:t>重写时，可以用</a:t>
            </a:r>
            <a:r>
              <a:rPr lang="zh-CN" altLang="en-US" noProof="1">
                <a:solidFill>
                  <a:srgbClr val="FF0000"/>
                </a:solidFill>
              </a:rPr>
              <a:t>super.方法</a:t>
            </a:r>
            <a:r>
              <a:rPr lang="zh-CN" altLang="en-US" noProof="1"/>
              <a:t>的方式来保留父类的方法</a:t>
            </a:r>
          </a:p>
          <a:p>
            <a:pPr lvl="1"/>
            <a:r>
              <a:rPr lang="zh-CN" altLang="en-US" noProof="1"/>
              <a:t>构造方法不能被重写</a:t>
            </a:r>
          </a:p>
          <a:p>
            <a:pPr lvl="1"/>
            <a:endParaRPr lang="zh-CN" altLang="en-US" noProof="1"/>
          </a:p>
          <a:p>
            <a:pPr lvl="1"/>
            <a:endParaRPr lang="zh-CN" altLang="en-US" noProof="1"/>
          </a:p>
          <a:p>
            <a:pPr lvl="1"/>
            <a:endParaRPr lang="zh-CN" altLang="en-US" noProof="1"/>
          </a:p>
          <a:p>
            <a:pPr lvl="1"/>
            <a:endParaRPr lang="zh-CN" altLang="en-US" noProof="1"/>
          </a:p>
          <a:p>
            <a:pPr lvl="2"/>
            <a:endParaRPr lang="zh-CN" altLang="en-US" noProof="1"/>
          </a:p>
        </p:txBody>
      </p:sp>
      <p:sp>
        <p:nvSpPr>
          <p:cNvPr id="21506" name="Rectangle 2"/>
          <p:cNvSpPr>
            <a:spLocks noGrp="1" noChangeArrowheads="1"/>
          </p:cNvSpPr>
          <p:nvPr/>
        </p:nvSpPr>
        <p:spPr bwMode="auto">
          <a:xfrm>
            <a:off x="467586" y="3529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什么是方法重写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760144-0D42-4027-9538-DA41CAD9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noProof="1"/>
              <a:t>方法名相同</a:t>
            </a:r>
          </a:p>
          <a:p>
            <a:r>
              <a:rPr lang="zh-CN" altLang="en-US" sz="2000" noProof="1"/>
              <a:t>参数列表相同</a:t>
            </a:r>
          </a:p>
          <a:p>
            <a:r>
              <a:rPr lang="zh-CN" altLang="en-US" sz="2000" noProof="1"/>
              <a:t>返回值类型相同或者是其子类</a:t>
            </a:r>
          </a:p>
          <a:p>
            <a:r>
              <a:rPr lang="zh-CN" altLang="en-US" sz="2000" noProof="1"/>
              <a:t>访问权限不能严于父类</a:t>
            </a:r>
          </a:p>
          <a:p>
            <a:r>
              <a:rPr lang="zh-CN" altLang="en-US" sz="2000" noProof="1"/>
              <a:t>父类的静态方法不能被子类覆盖为非静态方法,父类的非静态方法不能被子类覆盖为静态方法</a:t>
            </a:r>
          </a:p>
          <a:p>
            <a:r>
              <a:rPr lang="zh-CN" altLang="en-US" sz="2000" noProof="1"/>
              <a:t>子类可以定义与父类同名的静态方法，以便在子类中隐藏父类的静态方法</a:t>
            </a:r>
            <a:r>
              <a:rPr lang="en-US" altLang="zh-CN" sz="2000" noProof="1"/>
              <a:t>(</a:t>
            </a:r>
            <a:r>
              <a:rPr lang="zh-CN" altLang="zh-CN" sz="2000" noProof="1"/>
              <a:t>注：静态方法中无法使用</a:t>
            </a:r>
            <a:r>
              <a:rPr lang="en-US" altLang="zh-CN" sz="2000" noProof="1"/>
              <a:t>super)</a:t>
            </a:r>
          </a:p>
          <a:p>
            <a:r>
              <a:rPr lang="zh-CN" altLang="en-US" sz="2000" noProof="1"/>
              <a:t>父类的私有方法不能被子类覆盖</a:t>
            </a:r>
          </a:p>
          <a:p>
            <a:r>
              <a:rPr lang="zh-CN" altLang="en-US" sz="2000" noProof="1"/>
              <a:t>不能抛出比父类方法更多的异常</a:t>
            </a:r>
          </a:p>
          <a:p>
            <a:pPr lvl="1"/>
            <a:endParaRPr lang="en-US" altLang="zh-CN" noProof="1"/>
          </a:p>
          <a:p>
            <a:pPr lvl="1"/>
            <a:endParaRPr lang="zh-CN" altLang="en-US" noProof="1"/>
          </a:p>
          <a:p>
            <a:pPr lvl="1"/>
            <a:endParaRPr lang="zh-CN" altLang="en-US" noProof="1"/>
          </a:p>
          <a:p>
            <a:pPr lvl="2"/>
            <a:endParaRPr lang="zh-CN" altLang="en-US" noProof="1"/>
          </a:p>
        </p:txBody>
      </p:sp>
      <p:sp>
        <p:nvSpPr>
          <p:cNvPr id="23554" name="Rectangle 2"/>
          <p:cNvSpPr>
            <a:spLocks noGrp="1" noChangeArrowheads="1"/>
          </p:cNvSpPr>
          <p:nvPr/>
        </p:nvSpPr>
        <p:spPr bwMode="auto">
          <a:xfrm>
            <a:off x="683568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方法重写规则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79712" y="4659982"/>
            <a:ext cx="4610656" cy="371891"/>
            <a:chOff x="1403648" y="3795886"/>
            <a:chExt cx="5714808" cy="37189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6"/>
            <p:cNvSpPr txBox="1"/>
            <p:nvPr/>
          </p:nvSpPr>
          <p:spPr bwMode="auto">
            <a:xfrm>
              <a:off x="2979253" y="3829223"/>
              <a:ext cx="343373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：方法重写的规则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B8F435-BCAE-4357-AF53-42E2B0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187450" y="1347788"/>
          <a:ext cx="6000750" cy="165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67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  比较项</a:t>
                      </a:r>
                    </a:p>
                  </a:txBody>
                  <a:tcPr marL="68580" marR="68580" marT="34283" marB="34283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位置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参数表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返回值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访问修饰符</a:t>
                      </a:r>
                      <a:endParaRPr sz="1300" dirty="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方法重写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子类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相同或是其子类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不能比父类更严格</a:t>
                      </a:r>
                      <a:endParaRPr sz="1300" dirty="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方法重载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同类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不相同</a:t>
                      </a:r>
                      <a:endParaRPr sz="130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sz="1300" dirty="0"/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31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方法重写</a:t>
            </a:r>
            <a:r>
              <a:rPr lang="en-US" altLang="zh-CN" sz="2400" b="1" dirty="0" err="1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vs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方法重载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835F69-CE7C-487E-AE03-0669D590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使用方法重写优化电子宠物系统，实现如下效果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211388"/>
            <a:ext cx="3402013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467544" y="13032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1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：使用重写优化电子宠物系统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836307-197C-4CD0-A408-15B31483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Object类是所有类的父类</a:t>
            </a:r>
          </a:p>
        </p:txBody>
      </p:sp>
      <p:sp>
        <p:nvSpPr>
          <p:cNvPr id="21" name="AutoShape 3"/>
          <p:cNvSpPr txBox="1">
            <a:spLocks noChangeArrowheads="1"/>
          </p:cNvSpPr>
          <p:nvPr/>
        </p:nvSpPr>
        <p:spPr>
          <a:xfrm>
            <a:off x="1042988" y="1779588"/>
            <a:ext cx="4179887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indent="-342900" defTabSz="381000">
              <a:lnSpc>
                <a:spcPct val="150000"/>
              </a:lnSpc>
              <a:buClr>
                <a:schemeClr val="folHlink"/>
              </a:buClr>
              <a:buSzPct val="60000"/>
              <a:defRPr sz="1600" b="1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1"/>
            <a:r>
              <a:rPr lang="en-US" altLang="zh-CN" dirty="0"/>
              <a:t>public class  Pet  extends </a:t>
            </a:r>
            <a:r>
              <a:rPr lang="en-US" altLang="zh-CN" dirty="0">
                <a:solidFill>
                  <a:srgbClr val="FF0000"/>
                </a:solidFill>
              </a:rPr>
              <a:t>Object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      ……</a:t>
            </a:r>
          </a:p>
          <a:p>
            <a:pPr lvl="1"/>
            <a:r>
              <a:rPr lang="en-US" altLang="zh-CN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706563"/>
            <a:ext cx="2089150" cy="221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0" name="Rectangle 2"/>
          <p:cNvSpPr>
            <a:spLocks noGrp="1" noChangeArrowheads="1"/>
          </p:cNvSpPr>
          <p:nvPr/>
        </p:nvSpPr>
        <p:spPr bwMode="auto">
          <a:xfrm>
            <a:off x="468313" y="4816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Object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F4DE0E-D87E-4E38-9A9F-AA02B4A5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29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2135</Words>
  <Application>Microsoft Office PowerPoint</Application>
  <PresentationFormat>全屏显示(16:9)</PresentationFormat>
  <Paragraphs>374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方法重写与多态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向上转型</vt:lpstr>
      <vt:lpstr>向下转型</vt:lpstr>
      <vt:lpstr>instanceof</vt:lpstr>
      <vt:lpstr>练习4：使用多态实现主人领养宠物并与宠物玩耍功能</vt:lpstr>
      <vt:lpstr>多态的应用</vt:lpstr>
      <vt:lpstr>练习5：打印商品价格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566</cp:revision>
  <dcterms:created xsi:type="dcterms:W3CDTF">2013-09-17T02:35:00Z</dcterms:created>
  <dcterms:modified xsi:type="dcterms:W3CDTF">2019-02-18T07:09:14Z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