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83" r:id="rId2"/>
    <p:sldId id="290" r:id="rId3"/>
    <p:sldId id="314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335" r:id="rId25"/>
    <p:sldId id="336" r:id="rId26"/>
    <p:sldId id="337" r:id="rId27"/>
    <p:sldId id="338" r:id="rId28"/>
    <p:sldId id="339" r:id="rId29"/>
    <p:sldId id="312" r:id="rId30"/>
    <p:sldId id="394" r:id="rId3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8">
          <p15:clr>
            <a:srgbClr val="A4A3A4"/>
          </p15:clr>
        </p15:guide>
        <p15:guide id="2" pos="288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13">
          <p15:clr>
            <a:srgbClr val="A4A3A4"/>
          </p15:clr>
        </p15:guide>
        <p15:guide id="2" pos="216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D8"/>
    <a:srgbClr val="000000"/>
    <a:srgbClr val="6C6C6C"/>
    <a:srgbClr val="92D050"/>
    <a:srgbClr val="E5E5E5"/>
    <a:srgbClr val="009ADA"/>
    <a:srgbClr val="238CBB"/>
    <a:srgbClr val="2BAEE9"/>
    <a:srgbClr val="0B9FDD"/>
    <a:srgbClr val="56B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88927" autoAdjust="0"/>
  </p:normalViewPr>
  <p:slideViewPr>
    <p:cSldViewPr>
      <p:cViewPr varScale="1">
        <p:scale>
          <a:sx n="106" d="100"/>
          <a:sy n="106" d="100"/>
        </p:scale>
        <p:origin x="552" y="96"/>
      </p:cViewPr>
      <p:guideLst>
        <p:guide orient="horz" pos="1638"/>
        <p:guide pos="2886"/>
      </p:guideLst>
    </p:cSldViewPr>
  </p:slideViewPr>
  <p:outlineViewPr>
    <p:cViewPr>
      <p:scale>
        <a:sx n="33" d="100"/>
        <a:sy n="33" d="100"/>
      </p:scale>
      <p:origin x="0" y="141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90"/>
      </p:cViewPr>
      <p:guideLst>
        <p:guide orient="horz" pos="2913"/>
        <p:guide pos="216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F5F6AE-2A9C-4C1F-879E-3928AA6E32CC}" type="datetimeFigureOut">
              <a:rPr lang="zh-CN" altLang="en-US" smtClean="0"/>
              <a:t>2019/2/18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F4CAB-82FF-4C6F-A859-CAD40DD826E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A0AFA2-8F2F-4EE5-AEC6-84D8330F4D06}" type="datetimeFigureOut">
              <a:rPr lang="zh-CN" altLang="en-US" smtClean="0"/>
              <a:t>2019/2/18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85495B-CF7F-4BEC-B2E8-B1A8532E7D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8194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19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fld id="{2A9EA4B5-9757-45FA-ACB3-9257ADA8891B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2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3010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3011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6800"/>
            <a:ext cx="2973387" cy="4572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anchor="t"/>
          <a:lstStyle/>
          <a:p>
            <a:fld id="{3BEF2B26-B612-49BE-8AF9-A958C196D933}" type="slidenum">
              <a:rPr lang="zh-CN" altLang="en-US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8194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19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fld id="{2A9EA4B5-9757-45FA-ACB3-9257ADA8891B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29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024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lvl="1"/>
            <a:r>
              <a:rPr lang="zh-CN" altLang="en-US">
                <a:latin typeface="Times New Roman" panose="02020603050405020304" pitchFamily="18" charset="0"/>
              </a:rPr>
              <a:t>要求强调会干什么、能干什么。在目标的重点、难点右侧，插入“重点”、“难点”图片，以引起学员重视。</a:t>
            </a:r>
            <a:endParaRPr lang="zh-CN" altLang="en-US" sz="1400">
              <a:latin typeface="Times New Roman" panose="02020603050405020304" pitchFamily="18" charset="0"/>
            </a:endParaRPr>
          </a:p>
          <a:p>
            <a:endParaRPr lang="zh-CN" altLang="en-US"/>
          </a:p>
        </p:txBody>
      </p:sp>
      <p:sp>
        <p:nvSpPr>
          <p:cNvPr id="10244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B4675929-A69D-4CF3-B450-1EBF7F38FEF3}" type="slidenum">
              <a:rPr lang="zh-CN" altLang="en-US" sz="1200"/>
              <a:t>3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3315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/>
              <a:t>教学演示示例：</a:t>
            </a:r>
            <a:endParaRPr lang="en-US">
              <a:ea typeface="宋体" panose="02010600030101010101" pitchFamily="2" charset="-122"/>
            </a:endParaRPr>
          </a:p>
          <a:p>
            <a:r>
              <a:rPr lang="zh-CN" altLang="en-US"/>
              <a:t>让学员阅读代码，回忆以前出现的错误，然后由教员在已编写好的代码上演示程序中的异常：</a:t>
            </a:r>
            <a:endParaRPr lang="en-US">
              <a:ea typeface="宋体" panose="02010600030101010101" pitchFamily="2" charset="-122"/>
            </a:endParaRPr>
          </a:p>
          <a:p>
            <a:r>
              <a:rPr lang="en-US">
                <a:ea typeface="宋体" panose="02010600030101010101" pitchFamily="2" charset="-122"/>
              </a:rPr>
              <a:t>1</a:t>
            </a:r>
            <a:r>
              <a:rPr lang="zh-CN" altLang="en-US"/>
              <a:t>、正常情况：输入 </a:t>
            </a:r>
            <a:r>
              <a:rPr lang="en-US">
                <a:ea typeface="宋体" panose="02010600030101010101" pitchFamily="2" charset="-122"/>
              </a:rPr>
              <a:t>200</a:t>
            </a:r>
            <a:r>
              <a:rPr lang="zh-CN" altLang="en-US"/>
              <a:t>，</a:t>
            </a:r>
            <a:r>
              <a:rPr lang="en-US">
                <a:ea typeface="宋体" panose="02010600030101010101" pitchFamily="2" charset="-122"/>
              </a:rPr>
              <a:t>40</a:t>
            </a:r>
          </a:p>
          <a:p>
            <a:r>
              <a:rPr lang="en-US">
                <a:ea typeface="宋体" panose="02010600030101010101" pitchFamily="2" charset="-122"/>
              </a:rPr>
              <a:t>1</a:t>
            </a:r>
            <a:r>
              <a:rPr lang="zh-CN" altLang="en-US"/>
              <a:t>、异常情况：输入 </a:t>
            </a:r>
            <a:r>
              <a:rPr lang="en-US">
                <a:ea typeface="宋体" panose="02010600030101010101" pitchFamily="2" charset="-122"/>
              </a:rPr>
              <a:t>B</a:t>
            </a:r>
          </a:p>
          <a:p>
            <a:r>
              <a:rPr lang="en-US">
                <a:ea typeface="宋体" panose="02010600030101010101" pitchFamily="2" charset="-122"/>
              </a:rPr>
              <a:t>2</a:t>
            </a:r>
            <a:r>
              <a:rPr lang="zh-CN" altLang="en-US"/>
              <a:t>、异常情况：输入 </a:t>
            </a:r>
            <a:r>
              <a:rPr lang="en-US">
                <a:ea typeface="宋体" panose="02010600030101010101" pitchFamily="2" charset="-122"/>
              </a:rPr>
              <a:t>200</a:t>
            </a:r>
            <a:r>
              <a:rPr lang="zh-CN" altLang="en-US"/>
              <a:t>，</a:t>
            </a:r>
            <a:r>
              <a:rPr lang="en-US">
                <a:ea typeface="宋体" panose="02010600030101010101" pitchFamily="2" charset="-122"/>
              </a:rPr>
              <a:t>0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3316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865BE774-85F2-4C21-862F-86D37A52CA5B}" type="slidenum">
              <a:rPr lang="zh-CN" altLang="en-US" sz="1200"/>
              <a:t>5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4273EBDD-DD3F-4FEA-B2D8-A3CDBBAAD8B5}" type="slidenum">
              <a:rPr lang="zh-CN" altLang="en-US" sz="1200"/>
              <a:t>10</a:t>
            </a:fld>
            <a:endParaRPr lang="zh-CN" altLang="en-US" sz="1200"/>
          </a:p>
        </p:txBody>
      </p:sp>
      <p:sp>
        <p:nvSpPr>
          <p:cNvPr id="1945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577F457E-FC96-4B87-9EB3-DFF6FFFEAA15}" type="slidenum">
              <a:rPr lang="en-US" sz="1200"/>
              <a:t>10</a:t>
            </a:fld>
            <a:endParaRPr lang="en-US" sz="1200"/>
          </a:p>
        </p:txBody>
      </p:sp>
      <p:sp>
        <p:nvSpPr>
          <p:cNvPr id="19460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946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800"/>
              <a:t>教学指导：此页演示示例和下一页使用同一段代码，本页演示正常情况：输入 </a:t>
            </a:r>
            <a:r>
              <a:rPr lang="en-US" sz="800">
                <a:ea typeface="宋体" panose="02010600030101010101" pitchFamily="2" charset="-122"/>
              </a:rPr>
              <a:t>200</a:t>
            </a:r>
            <a:r>
              <a:rPr lang="zh-CN" altLang="en-US" sz="800"/>
              <a:t>，</a:t>
            </a:r>
            <a:r>
              <a:rPr lang="en-US" sz="800">
                <a:ea typeface="宋体" panose="02010600030101010101" pitchFamily="2" charset="-122"/>
              </a:rPr>
              <a:t>40</a:t>
            </a:r>
            <a:endParaRPr lang="zh-CN" altLang="en-US" sz="8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150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/>
              <a:t>教学指导：此页演示示例和上一页使用同一段代码，本页演示两种异常情况：</a:t>
            </a:r>
            <a:r>
              <a:rPr lang="en-US">
                <a:ea typeface="宋体" panose="02010600030101010101" pitchFamily="2" charset="-122"/>
              </a:rPr>
              <a:t>1</a:t>
            </a:r>
            <a:r>
              <a:rPr lang="zh-CN" altLang="en-US"/>
              <a:t>、输入 </a:t>
            </a:r>
            <a:r>
              <a:rPr lang="en-US">
                <a:ea typeface="宋体" panose="02010600030101010101" pitchFamily="2" charset="-122"/>
              </a:rPr>
              <a:t>B</a:t>
            </a:r>
            <a:r>
              <a:rPr lang="zh-CN" altLang="en-US"/>
              <a:t>，</a:t>
            </a:r>
            <a:r>
              <a:rPr lang="en-US">
                <a:ea typeface="宋体" panose="02010600030101010101" pitchFamily="2" charset="-122"/>
              </a:rPr>
              <a:t>2</a:t>
            </a:r>
            <a:r>
              <a:rPr lang="zh-CN" altLang="en-US"/>
              <a:t>输入 </a:t>
            </a:r>
            <a:r>
              <a:rPr lang="en-US">
                <a:ea typeface="宋体" panose="02010600030101010101" pitchFamily="2" charset="-122"/>
              </a:rPr>
              <a:t>200</a:t>
            </a:r>
            <a:r>
              <a:rPr lang="zh-CN" altLang="en-US"/>
              <a:t>，</a:t>
            </a:r>
            <a:r>
              <a:rPr lang="en-US">
                <a:ea typeface="宋体" panose="02010600030101010101" pitchFamily="2" charset="-122"/>
              </a:rPr>
              <a:t>0</a:t>
            </a:r>
            <a:endParaRPr lang="zh-CN" altLang="en-US"/>
          </a:p>
          <a:p>
            <a:endParaRPr lang="zh-CN" altLang="en-US"/>
          </a:p>
        </p:txBody>
      </p:sp>
      <p:sp>
        <p:nvSpPr>
          <p:cNvPr id="2150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B90F714E-31DF-4BCD-82DC-AE5FB31BFD1F}" type="slidenum">
              <a:rPr lang="zh-CN" altLang="en-US" sz="1200"/>
              <a:t>11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765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/>
              <a:t>教学指导：</a:t>
            </a:r>
            <a:endParaRPr lang="en-US">
              <a:ea typeface="宋体" panose="02010600030101010101" pitchFamily="2" charset="-122"/>
            </a:endParaRPr>
          </a:p>
          <a:p>
            <a:r>
              <a:rPr lang="en-US">
                <a:ea typeface="宋体" panose="02010600030101010101" pitchFamily="2" charset="-122"/>
              </a:rPr>
              <a:t>1</a:t>
            </a:r>
            <a:r>
              <a:rPr lang="zh-CN" altLang="en-US"/>
              <a:t>、讲解</a:t>
            </a:r>
            <a:r>
              <a:rPr lang="en-US">
                <a:ea typeface="宋体" panose="02010600030101010101" pitchFamily="2" charset="-122"/>
              </a:rPr>
              <a:t>finally</a:t>
            </a:r>
            <a:r>
              <a:rPr lang="zh-CN" altLang="en-US"/>
              <a:t>块执行和不执行的两种情况</a:t>
            </a:r>
            <a:endParaRPr lang="en-US">
              <a:ea typeface="宋体" panose="02010600030101010101" pitchFamily="2" charset="-122"/>
            </a:endParaRPr>
          </a:p>
          <a:p>
            <a:r>
              <a:rPr lang="en-US">
                <a:ea typeface="宋体" panose="02010600030101010101" pitchFamily="2" charset="-122"/>
              </a:rPr>
              <a:t>2</a:t>
            </a:r>
            <a:r>
              <a:rPr lang="zh-CN" altLang="en-US"/>
              <a:t>、演示示例：</a:t>
            </a:r>
            <a:endParaRPr lang="en-US">
              <a:ea typeface="宋体" panose="02010600030101010101" pitchFamily="2" charset="-122"/>
            </a:endParaRPr>
          </a:p>
          <a:p>
            <a:r>
              <a:rPr lang="en-US">
                <a:ea typeface="宋体" panose="02010600030101010101" pitchFamily="2" charset="-122"/>
              </a:rPr>
              <a:t>   1</a:t>
            </a:r>
            <a:r>
              <a:rPr lang="zh-CN" altLang="en-US"/>
              <a:t>）正常情况：输入 </a:t>
            </a:r>
            <a:r>
              <a:rPr lang="en-US">
                <a:ea typeface="宋体" panose="02010600030101010101" pitchFamily="2" charset="-122"/>
              </a:rPr>
              <a:t>200</a:t>
            </a:r>
            <a:r>
              <a:rPr lang="zh-CN" altLang="en-US"/>
              <a:t>，</a:t>
            </a:r>
            <a:r>
              <a:rPr lang="en-US">
                <a:ea typeface="宋体" panose="02010600030101010101" pitchFamily="2" charset="-122"/>
              </a:rPr>
              <a:t>40 </a:t>
            </a:r>
          </a:p>
          <a:p>
            <a:r>
              <a:rPr lang="en-US">
                <a:ea typeface="宋体" panose="02010600030101010101" pitchFamily="2" charset="-122"/>
              </a:rPr>
              <a:t>   2</a:t>
            </a:r>
            <a:r>
              <a:rPr lang="zh-CN" altLang="en-US"/>
              <a:t>）异常情况：输入 </a:t>
            </a:r>
            <a:r>
              <a:rPr lang="en-US">
                <a:ea typeface="宋体" panose="02010600030101010101" pitchFamily="2" charset="-122"/>
              </a:rPr>
              <a:t>200</a:t>
            </a:r>
            <a:r>
              <a:rPr lang="zh-CN" altLang="en-US"/>
              <a:t>，</a:t>
            </a:r>
            <a:r>
              <a:rPr lang="en-US">
                <a:ea typeface="宋体" panose="02010600030101010101" pitchFamily="2" charset="-122"/>
              </a:rPr>
              <a:t>0</a:t>
            </a:r>
          </a:p>
          <a:p>
            <a:r>
              <a:rPr lang="en-US">
                <a:ea typeface="宋体" panose="02010600030101010101" pitchFamily="2" charset="-122"/>
              </a:rPr>
              <a:t>   3</a:t>
            </a:r>
            <a:r>
              <a:rPr lang="zh-CN" altLang="en-US"/>
              <a:t>）不</a:t>
            </a:r>
            <a:r>
              <a:rPr lang="zh-CN" altLang="en-US">
                <a:latin typeface="Times New Roman" panose="02020603050405020304" pitchFamily="18" charset="0"/>
              </a:rPr>
              <a:t>执行情况：</a:t>
            </a:r>
            <a:r>
              <a:rPr lang="en-US">
                <a:latin typeface="Times New Roman" panose="02020603050405020304" pitchFamily="18" charset="0"/>
                <a:ea typeface="宋体" panose="02010600030101010101" pitchFamily="2" charset="-122"/>
              </a:rPr>
              <a:t>System.exit(1)</a:t>
            </a:r>
            <a:endParaRPr lang="zh-CN" altLang="en-US">
              <a:latin typeface="Times New Roman" panose="02020603050405020304" pitchFamily="18" charset="0"/>
            </a:endParaRPr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确保占用的资源被释放，比如关闭数据库连接、关闭输入流、关闭输出流</a:t>
            </a:r>
          </a:p>
        </p:txBody>
      </p:sp>
      <p:sp>
        <p:nvSpPr>
          <p:cNvPr id="27652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37D462D1-0EA9-473D-95F1-79D4D04E63B5}" type="slidenum">
              <a:rPr lang="zh-CN" altLang="en-US" sz="1200"/>
              <a:t>16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969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/>
              <a:t>教学指导：演示示例时，可打断点观察执行过程</a:t>
            </a:r>
          </a:p>
        </p:txBody>
      </p:sp>
      <p:sp>
        <p:nvSpPr>
          <p:cNvPr id="2970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EF28942E-AA16-4EE2-AB88-AA2F6A1A9A31}" type="slidenum">
              <a:rPr lang="zh-CN" altLang="en-US" sz="1200"/>
              <a:t>17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174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/>
              <a:t>教学指导：</a:t>
            </a:r>
            <a:endParaRPr lang="en-US">
              <a:ea typeface="宋体" panose="02010600030101010101" pitchFamily="2" charset="-122"/>
            </a:endParaRPr>
          </a:p>
          <a:p>
            <a:r>
              <a:rPr lang="zh-CN" altLang="en-US"/>
              <a:t>演示示例：</a:t>
            </a:r>
            <a:endParaRPr lang="en-US">
              <a:ea typeface="宋体" panose="02010600030101010101" pitchFamily="2" charset="-122"/>
            </a:endParaRPr>
          </a:p>
          <a:p>
            <a:r>
              <a:rPr lang="en-US">
                <a:ea typeface="宋体" panose="02010600030101010101" pitchFamily="2" charset="-122"/>
              </a:rPr>
              <a:t>   1</a:t>
            </a:r>
            <a:r>
              <a:rPr lang="zh-CN" altLang="en-US">
                <a:latin typeface="Times New Roman" panose="02020603050405020304" pitchFamily="18" charset="0"/>
              </a:rPr>
              <a:t>）测试</a:t>
            </a:r>
            <a:r>
              <a:rPr lang="en-US">
                <a:latin typeface="Times New Roman" panose="02020603050405020304" pitchFamily="18" charset="0"/>
                <a:ea typeface="宋体" panose="02010600030101010101" pitchFamily="2" charset="-122"/>
              </a:rPr>
              <a:t>InputMismatchException</a:t>
            </a:r>
            <a:r>
              <a:rPr lang="zh-CN" altLang="en-US">
                <a:latin typeface="Times New Roman" panose="02020603050405020304" pitchFamily="18" charset="0"/>
              </a:rPr>
              <a:t>异常：输入</a:t>
            </a:r>
            <a:r>
              <a:rPr lang="en-US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  <a:p>
            <a:r>
              <a:rPr lang="en-US">
                <a:latin typeface="Times New Roman" panose="02020603050405020304" pitchFamily="18" charset="0"/>
                <a:ea typeface="宋体" panose="02010600030101010101" pitchFamily="2" charset="-122"/>
              </a:rPr>
              <a:t>   2</a:t>
            </a:r>
            <a:r>
              <a:rPr lang="zh-CN" altLang="en-US">
                <a:latin typeface="Times New Roman" panose="02020603050405020304" pitchFamily="18" charset="0"/>
              </a:rPr>
              <a:t>）测试</a:t>
            </a:r>
            <a:r>
              <a:rPr lang="en-US">
                <a:latin typeface="Times New Roman" panose="02020603050405020304" pitchFamily="18" charset="0"/>
                <a:ea typeface="宋体" panose="02010600030101010101" pitchFamily="2" charset="-122"/>
              </a:rPr>
              <a:t>ArithmeticException </a:t>
            </a:r>
            <a:r>
              <a:rPr lang="zh-CN" altLang="en-US">
                <a:latin typeface="Times New Roman" panose="02020603050405020304" pitchFamily="18" charset="0"/>
              </a:rPr>
              <a:t>异常：输入 </a:t>
            </a:r>
            <a:r>
              <a:rPr lang="en-US">
                <a:latin typeface="Times New Roman" panose="02020603050405020304" pitchFamily="18" charset="0"/>
                <a:ea typeface="宋体" panose="02010600030101010101" pitchFamily="2" charset="-122"/>
              </a:rPr>
              <a:t>200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  <a:p>
            <a:r>
              <a:rPr lang="en-US">
                <a:latin typeface="Times New Roman" panose="02020603050405020304" pitchFamily="18" charset="0"/>
                <a:ea typeface="宋体" panose="02010600030101010101" pitchFamily="2" charset="-122"/>
              </a:rPr>
              <a:t>   3</a:t>
            </a:r>
            <a:r>
              <a:rPr lang="zh-CN" altLang="en-US">
                <a:latin typeface="Times New Roman" panose="02020603050405020304" pitchFamily="18" charset="0"/>
              </a:rPr>
              <a:t>）错误现象：调换</a:t>
            </a:r>
            <a:r>
              <a:rPr lang="en-US">
                <a:latin typeface="Times New Roman" panose="02020603050405020304" pitchFamily="18" charset="0"/>
                <a:ea typeface="宋体" panose="02010600030101010101" pitchFamily="2" charset="-122"/>
              </a:rPr>
              <a:t>catch</a:t>
            </a:r>
            <a:r>
              <a:rPr lang="zh-CN" altLang="en-US">
                <a:latin typeface="Times New Roman" panose="02020603050405020304" pitchFamily="18" charset="0"/>
              </a:rPr>
              <a:t>语句顺序，先父类后子类</a:t>
            </a:r>
            <a:endParaRPr lang="en-US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/>
          </a:p>
        </p:txBody>
      </p:sp>
      <p:sp>
        <p:nvSpPr>
          <p:cNvPr id="31748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04E692AE-273B-4057-B14D-C184E7E2F53E}" type="slidenum">
              <a:rPr lang="zh-CN" altLang="en-US" sz="1200"/>
              <a:t>18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5842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/>
              <a:t>如果一个方法可能会出现异常，但没有能力处理这种异常</a:t>
            </a:r>
          </a:p>
        </p:txBody>
      </p:sp>
      <p:sp>
        <p:nvSpPr>
          <p:cNvPr id="3584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6800"/>
            <a:ext cx="2973387" cy="4572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anchor="t"/>
          <a:lstStyle/>
          <a:p>
            <a:fld id="{509C5256-DCD0-40AA-96EF-41410C035E4A}" type="slidenum">
              <a:rPr lang="zh-CN" altLang="en-US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33045" y="207645"/>
            <a:ext cx="8238490" cy="7067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lIns="0" tIns="0"/>
          <a:lstStyle>
            <a:lvl1pPr>
              <a:defRPr sz="2400" b="1">
                <a:solidFill>
                  <a:srgbClr val="009ADA"/>
                </a:solidFill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77545" y="1015365"/>
            <a:ext cx="7762875" cy="3394075"/>
          </a:xfrm>
        </p:spPr>
        <p:txBody>
          <a:bodyPr/>
          <a:lstStyle>
            <a:lvl1pPr marL="457200" indent="-457200">
              <a:lnSpc>
                <a:spcPct val="100000"/>
              </a:lnSpc>
              <a:buClr>
                <a:srgbClr val="0099D8"/>
              </a:buClr>
              <a:buFont typeface="Wingdings" panose="05000000000000000000" charset="0"/>
              <a:buChar char=""/>
              <a:defRPr sz="2400" b="1">
                <a:solidFill>
                  <a:srgbClr val="0B9FDD"/>
                </a:solidFill>
              </a:defRPr>
            </a:lvl1pPr>
            <a:lvl2pPr marL="800100" indent="-342900">
              <a:lnSpc>
                <a:spcPct val="100000"/>
              </a:lnSpc>
              <a:buClr>
                <a:srgbClr val="0099D8"/>
              </a:buClr>
              <a:buSzPct val="90000"/>
              <a:buFont typeface="Wingdings" panose="05000000000000000000" charset="0"/>
              <a:buChar char=""/>
              <a:defRPr sz="2200">
                <a:solidFill>
                  <a:schemeClr val="tx1"/>
                </a:solidFill>
              </a:defRPr>
            </a:lvl2pPr>
            <a:lvl3pPr marL="1200150" indent="-285750">
              <a:lnSpc>
                <a:spcPct val="100000"/>
              </a:lnSpc>
              <a:buClr>
                <a:srgbClr val="0099D8"/>
              </a:buClr>
              <a:buSzPct val="85000"/>
              <a:buFont typeface="Wingdings" panose="05000000000000000000" charset="0"/>
              <a:buChar char=""/>
              <a:defRPr sz="2000"/>
            </a:lvl3pPr>
            <a:lvl4pPr marL="1657350" indent="-285750">
              <a:lnSpc>
                <a:spcPct val="100000"/>
              </a:lnSpc>
              <a:buClr>
                <a:srgbClr val="0099D8"/>
              </a:buClr>
              <a:buFont typeface="Webdings" panose="05030102010509060703" charset="0"/>
              <a:buChar char="4"/>
              <a:defRPr/>
            </a:lvl4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r>
              <a:rPr lang="en-US" altLang="zh-CN" dirty="0"/>
              <a:t>/30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840" y="207645"/>
            <a:ext cx="8185785" cy="7067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lIns="0" tIns="0"/>
          <a:lstStyle>
            <a:lvl1pPr>
              <a:defRPr sz="2800" b="1">
                <a:solidFill>
                  <a:srgbClr val="0099D9"/>
                </a:solidFill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677545" y="1015365"/>
            <a:ext cx="7762875" cy="3394075"/>
          </a:xfrm>
        </p:spPr>
        <p:txBody>
          <a:bodyPr/>
          <a:lstStyle>
            <a:lvl1pPr marL="457200" indent="-457200">
              <a:lnSpc>
                <a:spcPct val="100000"/>
              </a:lnSpc>
              <a:buClr>
                <a:srgbClr val="0099D8"/>
              </a:buClr>
              <a:buFont typeface="Wingdings" panose="05000000000000000000" charset="0"/>
              <a:buChar char=""/>
              <a:defRPr sz="2400" b="1">
                <a:solidFill>
                  <a:srgbClr val="0B9FDD"/>
                </a:solidFill>
              </a:defRPr>
            </a:lvl1pPr>
            <a:lvl2pPr marL="800100" indent="-342900">
              <a:lnSpc>
                <a:spcPct val="100000"/>
              </a:lnSpc>
              <a:buClr>
                <a:srgbClr val="0099D8"/>
              </a:buClr>
              <a:buSzPct val="90000"/>
              <a:buFont typeface="Wingdings" panose="05000000000000000000" charset="0"/>
              <a:buChar char=""/>
              <a:defRPr sz="2200">
                <a:solidFill>
                  <a:schemeClr val="tx1"/>
                </a:solidFill>
              </a:defRPr>
            </a:lvl2pPr>
            <a:lvl3pPr marL="1200150" indent="-285750">
              <a:lnSpc>
                <a:spcPct val="100000"/>
              </a:lnSpc>
              <a:buClr>
                <a:srgbClr val="0099D8"/>
              </a:buClr>
              <a:buSzPct val="85000"/>
              <a:buFont typeface="Wingdings" panose="05000000000000000000" charset="0"/>
              <a:buChar char=""/>
              <a:defRPr sz="2000"/>
            </a:lvl3pPr>
            <a:lvl4pPr marL="1657350" indent="-285750">
              <a:lnSpc>
                <a:spcPct val="100000"/>
              </a:lnSpc>
              <a:buClr>
                <a:srgbClr val="0099D8"/>
              </a:buClr>
              <a:buFont typeface="Webdings" panose="05030102010509060703" charset="0"/>
              <a:buChar char="4"/>
              <a:defRPr/>
            </a:lvl4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  <a:p>
            <a:pPr lvl="5" fontAlgn="base"/>
            <a:r>
              <a:rPr lang="zh-CN" altLang="en-US" strike="noStrike" noProof="1"/>
              <a:t>６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30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buFont typeface="Wingdings" panose="05000000000000000000" charset="0"/>
              <a:buChar char=""/>
              <a:defRPr sz="3200"/>
            </a:lvl1pPr>
            <a:lvl2pPr>
              <a:buFont typeface="Wingdings" panose="05000000000000000000" charset="0"/>
              <a:buChar char=""/>
              <a:defRPr sz="2800"/>
            </a:lvl2pPr>
            <a:lvl3pPr>
              <a:buFont typeface="Wingdings" panose="05000000000000000000" charset="0"/>
              <a:buChar char=""/>
              <a:defRPr sz="2400"/>
            </a:lvl3pPr>
            <a:lvl4pPr>
              <a:buFont typeface="Webdings" panose="05030102010509060703" charset="0"/>
              <a:buChar char="4"/>
              <a:defRPr sz="2000"/>
            </a:lvl4pPr>
            <a:lvl5pPr>
              <a:buFont typeface="Wingdings" panose="05000000000000000000" charset="0"/>
              <a:buChar char="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86380" y="349251"/>
            <a:ext cx="3429024" cy="43654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56260" y="797560"/>
            <a:ext cx="8422640" cy="3394075"/>
          </a:xfrm>
        </p:spPr>
        <p:txBody>
          <a:bodyPr vert="eaVert"/>
          <a:lstStyle>
            <a:lvl1pPr>
              <a:buFont typeface="Wingdings" panose="05000000000000000000" charset="0"/>
              <a:buChar char=""/>
              <a:defRPr/>
            </a:lvl1pPr>
            <a:lvl2pPr>
              <a:buFont typeface="Wingdings" panose="05000000000000000000" charset="0"/>
              <a:buChar char=""/>
              <a:defRPr/>
            </a:lvl2pPr>
            <a:lvl3pPr>
              <a:buFont typeface="Wingdings" panose="05000000000000000000" charset="0"/>
              <a:buChar char=""/>
              <a:defRPr/>
            </a:lvl3pPr>
            <a:lvl4pPr>
              <a:buFont typeface="Webdings" panose="05030102010509060703" charset="0"/>
              <a:buChar char="4"/>
              <a:defRPr/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>
            <a:lvl1pPr>
              <a:buFont typeface="Wingdings" panose="05000000000000000000" charset="0"/>
              <a:buChar char=""/>
              <a:defRPr/>
            </a:lvl1pPr>
            <a:lvl2pPr>
              <a:buFont typeface="Wingdings" panose="05000000000000000000" charset="0"/>
              <a:buChar char=""/>
              <a:defRPr/>
            </a:lvl2pPr>
            <a:lvl3pPr>
              <a:buFont typeface="Wingdings" panose="05000000000000000000" charset="0"/>
              <a:buChar char=""/>
              <a:defRPr/>
            </a:lvl3pPr>
            <a:lvl4pPr>
              <a:buFont typeface="Webdings" panose="05030102010509060703" charset="0"/>
              <a:buChar char="4"/>
              <a:defRPr/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" y="0"/>
            <a:ext cx="9140842" cy="5143500"/>
          </a:xfrm>
          <a:prstGeom prst="rect">
            <a:avLst/>
          </a:prstGeom>
        </p:spPr>
      </p:pic>
      <p:sp>
        <p:nvSpPr>
          <p:cNvPr id="2051" name="标题 1"/>
          <p:cNvSpPr>
            <a:spLocks noGrp="1"/>
          </p:cNvSpPr>
          <p:nvPr>
            <p:ph type="ctrTitle" hasCustomPrompt="1"/>
          </p:nvPr>
        </p:nvSpPr>
        <p:spPr>
          <a:xfrm>
            <a:off x="685800" y="1635646"/>
            <a:ext cx="7772400" cy="11049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anchor="ctr">
            <a:normAutofit/>
          </a:bodyPr>
          <a:lstStyle>
            <a:lvl1pPr lvl="0" algn="ctr">
              <a:defRPr sz="4600" b="1" kern="1200"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en-US" altLang="zh-CN" strike="noStrike" noProof="1"/>
              <a:t>16/9</a:t>
            </a:r>
            <a:r>
              <a:rPr lang="zh-CN" altLang="en-US" strike="noStrike" noProof="1"/>
              <a:t>录屏模板</a:t>
            </a:r>
          </a:p>
        </p:txBody>
      </p:sp>
      <p:pic>
        <p:nvPicPr>
          <p:cNvPr id="2" name="Picture 5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84168" y="4544695"/>
            <a:ext cx="2896731" cy="455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" y="0"/>
            <a:ext cx="9140842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184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31" name="标题占位符 1"/>
          <p:cNvSpPr>
            <a:spLocks noGrp="1"/>
          </p:cNvSpPr>
          <p:nvPr>
            <p:ph type="title"/>
          </p:nvPr>
        </p:nvSpPr>
        <p:spPr bwMode="auto">
          <a:xfrm>
            <a:off x="48260" y="286385"/>
            <a:ext cx="5874385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6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73735" y="977900"/>
            <a:ext cx="7797165" cy="3187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en-US" altLang="zh-CN" dirty="0"/>
              <a:t>/10</a:t>
            </a:r>
            <a:endParaRPr lang="zh-CN" altLang="en-US" dirty="0"/>
          </a:p>
        </p:txBody>
      </p:sp>
      <p:pic>
        <p:nvPicPr>
          <p:cNvPr id="8" name="图片 7" descr="logo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441" y="-7620"/>
            <a:ext cx="14922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rgbClr val="0B9FDD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ingdings" panose="05000000000000000000" charset="0"/>
        <a:buChar char=""/>
        <a:defRPr sz="2400" b="1" kern="1200">
          <a:solidFill>
            <a:srgbClr val="009ADA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ingdings" panose="05000000000000000000" charset="0"/>
        <a:buChar char="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ingdings" panose="05000000000000000000" charset="0"/>
        <a:buChar char="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ebdings" panose="05030102010509060703" charset="0"/>
        <a:buChar char="4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ingdings" panose="05000000000000000000" charset="0"/>
        <a:buChar char=""/>
        <a:defRPr sz="1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5121"/>
          <p:cNvSpPr>
            <a:spLocks noGrp="1"/>
          </p:cNvSpPr>
          <p:nvPr>
            <p:ph type="ctrTitle"/>
          </p:nvPr>
        </p:nvSpPr>
        <p:spPr>
          <a:xfrm>
            <a:off x="467544" y="1707654"/>
            <a:ext cx="8136904" cy="1440160"/>
          </a:xfrm>
        </p:spPr>
        <p:txBody>
          <a:bodyPr wrap="square" anchor="ctr">
            <a:normAutofit/>
          </a:bodyPr>
          <a:lstStyle/>
          <a:p>
            <a:r>
              <a:rPr lang="zh-CN" altLang="en-US" sz="5400" dirty="0">
                <a:sym typeface="+mn-ea"/>
              </a:rPr>
              <a:t>异   常</a:t>
            </a:r>
            <a:endParaRPr lang="zh-CN" altLang="en-US" sz="5400" strike="noStrike" kern="1200" noProof="1">
              <a:solidFill>
                <a:srgbClr val="0099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try-catch块5-1</a:t>
            </a:r>
          </a:p>
        </p:txBody>
      </p:sp>
      <p:sp>
        <p:nvSpPr>
          <p:cNvPr id="18433" name="Rectangle 8"/>
          <p:cNvSpPr>
            <a:spLocks noGrp="1" noChangeArrowheads="1"/>
          </p:cNvSpPr>
          <p:nvPr>
            <p:ph idx="1"/>
          </p:nvPr>
        </p:nvSpPr>
        <p:spPr>
          <a:xfrm>
            <a:off x="677545" y="1049883"/>
            <a:ext cx="7762875" cy="3394075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dirty="0"/>
              <a:t>try-catch</a:t>
            </a:r>
            <a:r>
              <a:rPr lang="zh-CN" altLang="en-US" dirty="0"/>
              <a:t>块捕获异常，分为三种情况：</a:t>
            </a:r>
          </a:p>
        </p:txBody>
      </p:sp>
      <p:sp>
        <p:nvSpPr>
          <p:cNvPr id="24580" name="AutoShape 3"/>
          <p:cNvSpPr/>
          <p:nvPr/>
        </p:nvSpPr>
        <p:spPr>
          <a:xfrm>
            <a:off x="5729206" y="1802556"/>
            <a:ext cx="1579098" cy="2065338"/>
          </a:xfrm>
          <a:prstGeom prst="roundRect">
            <a:avLst>
              <a:gd name="adj" fmla="val 11491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endParaRPr lang="en-US" altLang="x-none" sz="1350" b="1" noProof="1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sp>
        <p:nvSpPr>
          <p:cNvPr id="18436" name="AutoShape 4"/>
          <p:cNvSpPr>
            <a:spLocks noChangeArrowheads="1"/>
          </p:cNvSpPr>
          <p:nvPr/>
        </p:nvSpPr>
        <p:spPr bwMode="auto">
          <a:xfrm>
            <a:off x="6011193" y="1928813"/>
            <a:ext cx="1081087" cy="468497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sz="1600" b="1" dirty="0">
                <a:solidFill>
                  <a:schemeClr val="accent5">
                    <a:lumMod val="10000"/>
                  </a:schemeClr>
                </a:solidFill>
              </a:rPr>
              <a:t>try</a:t>
            </a:r>
          </a:p>
        </p:txBody>
      </p:sp>
      <p:sp>
        <p:nvSpPr>
          <p:cNvPr id="18437" name="AutoShape 5"/>
          <p:cNvSpPr>
            <a:spLocks noChangeArrowheads="1"/>
          </p:cNvSpPr>
          <p:nvPr/>
        </p:nvSpPr>
        <p:spPr bwMode="auto">
          <a:xfrm>
            <a:off x="6011193" y="2854232"/>
            <a:ext cx="1081087" cy="468497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sz="1600" b="1" dirty="0">
                <a:solidFill>
                  <a:schemeClr val="accent5">
                    <a:lumMod val="10000"/>
                  </a:schemeClr>
                </a:solidFill>
              </a:rPr>
              <a:t>catch</a:t>
            </a:r>
          </a:p>
        </p:txBody>
      </p:sp>
      <p:sp>
        <p:nvSpPr>
          <p:cNvPr id="24583" name="AutoShape 6"/>
          <p:cNvSpPr/>
          <p:nvPr/>
        </p:nvSpPr>
        <p:spPr>
          <a:xfrm>
            <a:off x="5291732" y="4039944"/>
            <a:ext cx="2160588" cy="332006"/>
          </a:xfrm>
          <a:prstGeom prst="roundRect">
            <a:avLst>
              <a:gd name="adj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en-US" altLang="x-none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 try-catch </a:t>
            </a:r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块后的代码段</a:t>
            </a:r>
          </a:p>
        </p:txBody>
      </p:sp>
      <p:sp>
        <p:nvSpPr>
          <p:cNvPr id="24584" name="AutoShape 7"/>
          <p:cNvSpPr/>
          <p:nvPr/>
        </p:nvSpPr>
        <p:spPr>
          <a:xfrm>
            <a:off x="683568" y="2021815"/>
            <a:ext cx="4124971" cy="206210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en-US" altLang="x-none" sz="1600" b="1" noProof="1"/>
              <a:t>public void method(){</a:t>
            </a:r>
          </a:p>
          <a:p>
            <a:pPr lvl="1"/>
            <a:r>
              <a:rPr lang="zh-CN" altLang="en-US" sz="1600" b="1" noProof="1"/>
              <a:t>         </a:t>
            </a:r>
            <a:r>
              <a:rPr lang="en-US" altLang="x-none" sz="1600" b="1" noProof="1">
                <a:solidFill>
                  <a:srgbClr val="FF0000"/>
                </a:solidFill>
              </a:rPr>
              <a:t>try</a:t>
            </a:r>
            <a:r>
              <a:rPr lang="en-US" altLang="x-none" sz="1600" b="1" noProof="1"/>
              <a:t> {</a:t>
            </a:r>
          </a:p>
          <a:p>
            <a:pPr lvl="1"/>
            <a:r>
              <a:rPr lang="en-US" altLang="x-none" sz="1600" b="1" noProof="1"/>
              <a:t>      </a:t>
            </a:r>
            <a:r>
              <a:rPr lang="zh-CN" altLang="en-US" sz="1600" b="1" noProof="1"/>
              <a:t>            </a:t>
            </a:r>
            <a:r>
              <a:rPr lang="en-US" altLang="x-none" sz="1600" b="1" noProof="1"/>
              <a:t>// </a:t>
            </a:r>
            <a:r>
              <a:rPr lang="zh-CN" altLang="en-US" sz="1600" b="1" noProof="1"/>
              <a:t>代码段</a:t>
            </a:r>
            <a:r>
              <a:rPr lang="en-US" altLang="x-none" sz="1600" b="1" noProof="1"/>
              <a:t>(</a:t>
            </a:r>
            <a:r>
              <a:rPr lang="zh-CN" altLang="en-US" sz="1600" b="1" noProof="1"/>
              <a:t>此处不会产生异常</a:t>
            </a:r>
            <a:r>
              <a:rPr lang="en-US" altLang="x-none" sz="1600" b="1" noProof="1"/>
              <a:t>)</a:t>
            </a:r>
          </a:p>
          <a:p>
            <a:pPr lvl="1"/>
            <a:r>
              <a:rPr lang="zh-CN" altLang="en-US" sz="1600" b="1" noProof="1"/>
              <a:t>         </a:t>
            </a:r>
            <a:r>
              <a:rPr lang="en-US" altLang="x-none" sz="1600" b="1" noProof="1"/>
              <a:t>} </a:t>
            </a:r>
            <a:r>
              <a:rPr lang="en-US" altLang="x-none" sz="1600" b="1" noProof="1">
                <a:solidFill>
                  <a:srgbClr val="FF0000"/>
                </a:solidFill>
              </a:rPr>
              <a:t>catch</a:t>
            </a:r>
            <a:r>
              <a:rPr lang="en-US" altLang="x-none" sz="1600" b="1" noProof="1"/>
              <a:t> (</a:t>
            </a:r>
            <a:r>
              <a:rPr lang="zh-CN" altLang="en-US" sz="1600" b="1" noProof="1"/>
              <a:t>异常类型 </a:t>
            </a:r>
            <a:r>
              <a:rPr lang="en-US" altLang="x-none" sz="1600" b="1" noProof="1"/>
              <a:t>ex) {</a:t>
            </a:r>
          </a:p>
          <a:p>
            <a:pPr lvl="1"/>
            <a:r>
              <a:rPr lang="en-US" altLang="x-none" sz="1600" b="1" noProof="1"/>
              <a:t>      </a:t>
            </a:r>
            <a:r>
              <a:rPr lang="zh-CN" altLang="en-US" sz="1600" b="1" noProof="1"/>
              <a:t>           </a:t>
            </a:r>
            <a:r>
              <a:rPr lang="en-US" altLang="x-none" sz="1600" b="1" noProof="1"/>
              <a:t>// </a:t>
            </a:r>
            <a:r>
              <a:rPr lang="zh-CN" altLang="en-US" sz="1600" b="1" noProof="1"/>
              <a:t>对异常进行处理的代码段</a:t>
            </a:r>
          </a:p>
          <a:p>
            <a:pPr lvl="1"/>
            <a:r>
              <a:rPr lang="zh-CN" altLang="en-US" sz="1600" b="1" noProof="1"/>
              <a:t>         </a:t>
            </a:r>
            <a:r>
              <a:rPr lang="en-US" altLang="x-none" sz="1600" b="1" noProof="1"/>
              <a:t>}</a:t>
            </a:r>
          </a:p>
          <a:p>
            <a:pPr lvl="1"/>
            <a:r>
              <a:rPr lang="zh-CN" altLang="en-US" sz="1600" b="1" noProof="1"/>
              <a:t>         </a:t>
            </a:r>
            <a:r>
              <a:rPr lang="en-US" altLang="x-none" sz="1600" b="1" noProof="1"/>
              <a:t>// </a:t>
            </a:r>
            <a:r>
              <a:rPr lang="zh-CN" altLang="en-US" sz="1600" b="1" noProof="1"/>
              <a:t>代码段</a:t>
            </a:r>
          </a:p>
          <a:p>
            <a:pPr lvl="1"/>
            <a:r>
              <a:rPr lang="en-US" altLang="x-none" sz="1600" b="1" noProof="1"/>
              <a:t>}</a:t>
            </a:r>
          </a:p>
        </p:txBody>
      </p:sp>
      <p:sp>
        <p:nvSpPr>
          <p:cNvPr id="24585" name="Line 9"/>
          <p:cNvSpPr/>
          <p:nvPr/>
        </p:nvSpPr>
        <p:spPr>
          <a:xfrm>
            <a:off x="855407" y="2481371"/>
            <a:ext cx="422275" cy="0"/>
          </a:xfrm>
          <a:prstGeom prst="line">
            <a:avLst/>
          </a:prstGeom>
          <a:ln w="28575" cap="flat" cmpd="sng">
            <a:solidFill>
              <a:srgbClr val="C00000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350" noProof="1"/>
          </a:p>
        </p:txBody>
      </p:sp>
      <p:sp>
        <p:nvSpPr>
          <p:cNvPr id="24586" name="Line 10"/>
          <p:cNvSpPr/>
          <p:nvPr/>
        </p:nvSpPr>
        <p:spPr>
          <a:xfrm>
            <a:off x="855406" y="3633499"/>
            <a:ext cx="422275" cy="1588"/>
          </a:xfrm>
          <a:prstGeom prst="line">
            <a:avLst/>
          </a:prstGeom>
          <a:ln w="28575" cap="flat" cmpd="sng">
            <a:solidFill>
              <a:srgbClr val="C00000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350" noProof="1"/>
          </a:p>
        </p:txBody>
      </p:sp>
      <p:sp>
        <p:nvSpPr>
          <p:cNvPr id="24587" name="AutoShape 11"/>
          <p:cNvSpPr/>
          <p:nvPr/>
        </p:nvSpPr>
        <p:spPr>
          <a:xfrm>
            <a:off x="1835696" y="1521470"/>
            <a:ext cx="1974850" cy="330200"/>
          </a:xfrm>
          <a:prstGeom prst="roundRect">
            <a:avLst>
              <a:gd name="adj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第一种情况 ：正常</a:t>
            </a:r>
          </a:p>
        </p:txBody>
      </p:sp>
      <p:grpSp>
        <p:nvGrpSpPr>
          <p:cNvPr id="24588" name="Freeform 12"/>
          <p:cNvGrpSpPr/>
          <p:nvPr/>
        </p:nvGrpSpPr>
        <p:grpSpPr bwMode="auto">
          <a:xfrm>
            <a:off x="5133975" y="1995686"/>
            <a:ext cx="563563" cy="1852613"/>
            <a:chOff x="0" y="0"/>
            <a:chExt cx="473" cy="1556"/>
          </a:xfrm>
        </p:grpSpPr>
        <p:pic>
          <p:nvPicPr>
            <p:cNvPr id="18444" name="Freeform 12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73" cy="15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590" name="文本框 24589"/>
            <p:cNvSpPr txBox="1"/>
            <p:nvPr/>
          </p:nvSpPr>
          <p:spPr>
            <a:xfrm rot="16200000">
              <a:off x="-472" y="548"/>
              <a:ext cx="1384" cy="33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/>
            <a:lstStyle/>
            <a:p>
              <a:endParaRPr lang="zh-CN" altLang="en-US" sz="1350" baseline="-25000" noProof="1">
                <a:latin typeface="Calibri" panose="020F0502020204030204" pitchFamily="34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124487" y="4659982"/>
            <a:ext cx="5714808" cy="584775"/>
            <a:chOff x="1403648" y="3795886"/>
            <a:chExt cx="5714808" cy="584775"/>
          </a:xfrm>
        </p:grpSpPr>
        <p:sp>
          <p:nvSpPr>
            <p:cNvPr id="26" name="圆角矩形 25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7" name="圆角矩形 26"/>
            <p:cNvSpPr/>
            <p:nvPr/>
          </p:nvSpPr>
          <p:spPr bwMode="auto">
            <a:xfrm>
              <a:off x="1975126" y="3795886"/>
              <a:ext cx="5143330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8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TextBox 28"/>
            <p:cNvSpPr txBox="1"/>
            <p:nvPr/>
          </p:nvSpPr>
          <p:spPr bwMode="auto">
            <a:xfrm>
              <a:off x="2654806" y="3795886"/>
              <a:ext cx="3501280" cy="584775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演示示例</a:t>
              </a:r>
              <a:r>
                <a:rPr lang="en-US" altLang="zh-CN" sz="1600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3</a:t>
              </a:r>
              <a:r>
                <a:rPr lang="zh-CN" altLang="en-US" sz="1600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：使用</a:t>
              </a:r>
              <a:r>
                <a:rPr lang="en-US" altLang="x-none" sz="1600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try-catch</a:t>
              </a:r>
              <a:r>
                <a:rPr lang="zh-CN" altLang="en-US" sz="1600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处理异常</a:t>
              </a:r>
              <a:endParaRPr lang="zh-CN" altLang="en-US" sz="1600" b="1" noProof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/>
              <a:endParaRPr lang="zh-CN" altLang="en-US" sz="1600" noProof="1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6A88D12-7127-48C7-9F3A-4B35AF004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r>
              <a:rPr lang="zh-CN" altLang="en-US"/>
              <a:t>/</a:t>
            </a:r>
            <a:r>
              <a:rPr lang="en-US" altLang="zh-CN"/>
              <a:t>30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6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try-catch块5-</a:t>
            </a:r>
            <a:r>
              <a:rPr lang="en-US" altLang="zh-CN"/>
              <a:t>2</a:t>
            </a:r>
          </a:p>
        </p:txBody>
      </p:sp>
      <p:sp>
        <p:nvSpPr>
          <p:cNvPr id="20481" name="Rectangle 1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dirty="0"/>
              <a:t>try-catch</a:t>
            </a:r>
            <a:r>
              <a:rPr lang="zh-CN" altLang="en-US" dirty="0"/>
              <a:t>块捕获异常，分为三种情况：</a:t>
            </a:r>
          </a:p>
        </p:txBody>
      </p:sp>
      <p:sp>
        <p:nvSpPr>
          <p:cNvPr id="26628" name="AutoShape 3"/>
          <p:cNvSpPr/>
          <p:nvPr/>
        </p:nvSpPr>
        <p:spPr>
          <a:xfrm>
            <a:off x="4598988" y="1946275"/>
            <a:ext cx="1675606" cy="1880394"/>
          </a:xfrm>
          <a:prstGeom prst="roundRect">
            <a:avLst>
              <a:gd name="adj" fmla="val 10333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endParaRPr lang="en-US" altLang="x-none" sz="1350" b="1" noProof="1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sp>
        <p:nvSpPr>
          <p:cNvPr id="26629" name="AutoShape 4"/>
          <p:cNvSpPr/>
          <p:nvPr/>
        </p:nvSpPr>
        <p:spPr>
          <a:xfrm>
            <a:off x="4868863" y="2089150"/>
            <a:ext cx="935037" cy="510778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x-none" sz="1600" b="1" noProof="1">
                <a:solidFill>
                  <a:schemeClr val="accent5">
                    <a:lumMod val="10000"/>
                  </a:schemeClr>
                </a:solidFill>
              </a:rPr>
              <a:t>try</a:t>
            </a:r>
          </a:p>
        </p:txBody>
      </p:sp>
      <p:sp>
        <p:nvSpPr>
          <p:cNvPr id="26630" name="AutoShape 6"/>
          <p:cNvSpPr/>
          <p:nvPr/>
        </p:nvSpPr>
        <p:spPr>
          <a:xfrm>
            <a:off x="6678613" y="3025775"/>
            <a:ext cx="1000125" cy="561856"/>
          </a:xfrm>
          <a:prstGeom prst="roundRect">
            <a:avLst>
              <a:gd name="adj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异常类型</a:t>
            </a:r>
            <a:endParaRPr lang="en-US" altLang="x-none" sz="1350" b="1" noProof="1">
              <a:solidFill>
                <a:schemeClr val="bg1"/>
              </a:solidFill>
              <a:ea typeface="黑体" panose="02010609060101010101" pitchFamily="49" charset="-122"/>
            </a:endParaRPr>
          </a:p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匹配 </a:t>
            </a:r>
          </a:p>
        </p:txBody>
      </p:sp>
      <p:sp>
        <p:nvSpPr>
          <p:cNvPr id="26631" name="AutoShape 8"/>
          <p:cNvSpPr/>
          <p:nvPr/>
        </p:nvSpPr>
        <p:spPr>
          <a:xfrm>
            <a:off x="4678363" y="4040188"/>
            <a:ext cx="1554162" cy="561856"/>
          </a:xfrm>
          <a:prstGeom prst="roundRect">
            <a:avLst>
              <a:gd name="adj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en-US" altLang="x-none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try-catch </a:t>
            </a:r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块后</a:t>
            </a:r>
            <a:endParaRPr lang="en-US" altLang="x-none" sz="1350" b="1" noProof="1">
              <a:solidFill>
                <a:schemeClr val="bg1"/>
              </a:solidFill>
              <a:ea typeface="黑体" panose="02010609060101010101" pitchFamily="49" charset="-122"/>
            </a:endParaRPr>
          </a:p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的代码段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 rot="-687341">
            <a:off x="5713413" y="3292475"/>
            <a:ext cx="11096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200" b="1" dirty="0">
                <a:solidFill>
                  <a:srgbClr val="C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进入</a:t>
            </a:r>
            <a:r>
              <a:rPr lang="en-US" sz="1200" b="1" dirty="0">
                <a:solidFill>
                  <a:srgbClr val="C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catch</a:t>
            </a:r>
            <a:r>
              <a:rPr lang="zh-CN" altLang="en-US" sz="1200" b="1" dirty="0">
                <a:solidFill>
                  <a:srgbClr val="C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块</a:t>
            </a:r>
          </a:p>
        </p:txBody>
      </p:sp>
      <p:sp>
        <p:nvSpPr>
          <p:cNvPr id="26635" name="AutoShape 12"/>
          <p:cNvSpPr/>
          <p:nvPr/>
        </p:nvSpPr>
        <p:spPr>
          <a:xfrm>
            <a:off x="395536" y="1787207"/>
            <a:ext cx="4176465" cy="255454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en-US" altLang="x-none" sz="1600" b="1" noProof="1"/>
              <a:t>public void method(){</a:t>
            </a:r>
          </a:p>
          <a:p>
            <a:pPr lvl="1"/>
            <a:r>
              <a:rPr lang="en-US" altLang="x-none" sz="1600" b="1" noProof="1"/>
              <a:t>         </a:t>
            </a:r>
            <a:r>
              <a:rPr lang="en-US" altLang="x-none" sz="1600" b="1" noProof="1">
                <a:solidFill>
                  <a:srgbClr val="FF0000"/>
                </a:solidFill>
              </a:rPr>
              <a:t>try</a:t>
            </a:r>
            <a:r>
              <a:rPr lang="en-US" altLang="x-none" sz="1600" b="1" noProof="1"/>
              <a:t> {</a:t>
            </a:r>
          </a:p>
          <a:p>
            <a:pPr lvl="1"/>
            <a:r>
              <a:rPr lang="en-US" altLang="x-none" sz="1600" b="1" noProof="1"/>
              <a:t>                // </a:t>
            </a:r>
            <a:r>
              <a:rPr lang="zh-CN" altLang="en-US" sz="1600" b="1" noProof="1"/>
              <a:t>代码段 </a:t>
            </a:r>
            <a:r>
              <a:rPr lang="en-US" altLang="x-none" sz="1600" b="1" noProof="1"/>
              <a:t>1</a:t>
            </a:r>
          </a:p>
          <a:p>
            <a:pPr lvl="1"/>
            <a:r>
              <a:rPr lang="en-US" altLang="x-none" sz="1600" b="1" noProof="1"/>
              <a:t>                // </a:t>
            </a:r>
            <a:r>
              <a:rPr lang="zh-CN" altLang="en-US" sz="1600" b="1" noProof="1">
                <a:solidFill>
                  <a:srgbClr val="FF0000"/>
                </a:solidFill>
              </a:rPr>
              <a:t>产生异常的代码段 </a:t>
            </a:r>
            <a:r>
              <a:rPr lang="en-US" altLang="x-none" sz="1600" b="1" noProof="1">
                <a:solidFill>
                  <a:srgbClr val="FF0000"/>
                </a:solidFill>
              </a:rPr>
              <a:t>2</a:t>
            </a:r>
          </a:p>
          <a:p>
            <a:pPr lvl="1"/>
            <a:r>
              <a:rPr lang="en-US" altLang="x-none" sz="1600" b="1" noProof="1"/>
              <a:t>                // </a:t>
            </a:r>
            <a:r>
              <a:rPr lang="zh-CN" altLang="en-US" sz="1600" b="1" noProof="1"/>
              <a:t>代码段 </a:t>
            </a:r>
            <a:r>
              <a:rPr lang="en-US" altLang="x-none" sz="1600" b="1" noProof="1"/>
              <a:t>3</a:t>
            </a:r>
          </a:p>
          <a:p>
            <a:pPr lvl="1"/>
            <a:r>
              <a:rPr lang="en-US" altLang="x-none" sz="1600" b="1" noProof="1"/>
              <a:t>         </a:t>
            </a:r>
            <a:r>
              <a:rPr lang="en-US" altLang="x-none" sz="1600" b="1" noProof="1">
                <a:solidFill>
                  <a:srgbClr val="FF0000"/>
                </a:solidFill>
              </a:rPr>
              <a:t>} catch </a:t>
            </a:r>
            <a:r>
              <a:rPr lang="en-US" altLang="x-none" sz="1600" b="1" noProof="1"/>
              <a:t>(</a:t>
            </a:r>
            <a:r>
              <a:rPr lang="zh-CN" altLang="en-US" sz="1600" b="1" noProof="1"/>
              <a:t>异常类型 </a:t>
            </a:r>
            <a:r>
              <a:rPr lang="en-US" altLang="x-none" sz="1600" b="1" noProof="1"/>
              <a:t>ex) {</a:t>
            </a:r>
          </a:p>
          <a:p>
            <a:pPr lvl="1"/>
            <a:r>
              <a:rPr lang="en-US" altLang="x-none" sz="1600" b="1" noProof="1"/>
              <a:t>                 // </a:t>
            </a:r>
            <a:r>
              <a:rPr lang="zh-CN" altLang="en-US" sz="1600" b="1" noProof="1">
                <a:solidFill>
                  <a:srgbClr val="FF0000"/>
                </a:solidFill>
              </a:rPr>
              <a:t>对异常进行处理的代码段</a:t>
            </a:r>
            <a:r>
              <a:rPr lang="en-US" altLang="x-none" sz="1600" b="1" noProof="1">
                <a:solidFill>
                  <a:srgbClr val="FF0000"/>
                </a:solidFill>
              </a:rPr>
              <a:t>4</a:t>
            </a:r>
          </a:p>
          <a:p>
            <a:pPr lvl="1"/>
            <a:r>
              <a:rPr lang="en-US" altLang="x-none" sz="1600" b="1" noProof="1"/>
              <a:t>         }</a:t>
            </a:r>
          </a:p>
          <a:p>
            <a:pPr lvl="1"/>
            <a:r>
              <a:rPr lang="en-US" altLang="x-none" sz="1600" b="1" noProof="1"/>
              <a:t>         // </a:t>
            </a:r>
            <a:r>
              <a:rPr lang="zh-CN" altLang="en-US" sz="1600" b="1" noProof="1"/>
              <a:t>代码段</a:t>
            </a:r>
            <a:r>
              <a:rPr lang="en-US" altLang="x-none" sz="1600" b="1" noProof="1"/>
              <a:t>5</a:t>
            </a:r>
          </a:p>
          <a:p>
            <a:pPr lvl="1"/>
            <a:r>
              <a:rPr lang="en-US" altLang="x-none" sz="1600" b="1" noProof="1"/>
              <a:t>}</a:t>
            </a:r>
          </a:p>
        </p:txBody>
      </p:sp>
      <p:sp>
        <p:nvSpPr>
          <p:cNvPr id="26636" name="Line 14"/>
          <p:cNvSpPr/>
          <p:nvPr/>
        </p:nvSpPr>
        <p:spPr>
          <a:xfrm>
            <a:off x="1124487" y="2660650"/>
            <a:ext cx="377825" cy="0"/>
          </a:xfrm>
          <a:prstGeom prst="line">
            <a:avLst/>
          </a:prstGeom>
          <a:ln w="28575" cap="flat" cmpd="sng">
            <a:solidFill>
              <a:srgbClr val="C00000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350" noProof="1"/>
          </a:p>
        </p:txBody>
      </p:sp>
      <p:sp>
        <p:nvSpPr>
          <p:cNvPr id="26637" name="Line 15"/>
          <p:cNvSpPr/>
          <p:nvPr/>
        </p:nvSpPr>
        <p:spPr>
          <a:xfrm>
            <a:off x="1124487" y="2427734"/>
            <a:ext cx="377825" cy="0"/>
          </a:xfrm>
          <a:prstGeom prst="line">
            <a:avLst/>
          </a:prstGeom>
          <a:ln w="28575" cap="flat" cmpd="sng">
            <a:solidFill>
              <a:srgbClr val="C00000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350" noProof="1"/>
          </a:p>
        </p:txBody>
      </p:sp>
      <p:sp>
        <p:nvSpPr>
          <p:cNvPr id="26638" name="Line 16"/>
          <p:cNvSpPr/>
          <p:nvPr/>
        </p:nvSpPr>
        <p:spPr>
          <a:xfrm>
            <a:off x="935574" y="3429794"/>
            <a:ext cx="377825" cy="0"/>
          </a:xfrm>
          <a:prstGeom prst="line">
            <a:avLst/>
          </a:prstGeom>
          <a:ln w="28575" cap="flat" cmpd="sng">
            <a:solidFill>
              <a:srgbClr val="C00000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350" noProof="1"/>
          </a:p>
        </p:txBody>
      </p:sp>
      <p:sp>
        <p:nvSpPr>
          <p:cNvPr id="26639" name="Line 17"/>
          <p:cNvSpPr/>
          <p:nvPr/>
        </p:nvSpPr>
        <p:spPr>
          <a:xfrm>
            <a:off x="920031" y="3868738"/>
            <a:ext cx="376237" cy="0"/>
          </a:xfrm>
          <a:prstGeom prst="line">
            <a:avLst/>
          </a:prstGeom>
          <a:ln w="28575" cap="flat" cmpd="sng">
            <a:solidFill>
              <a:srgbClr val="C00000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350" noProof="1"/>
          </a:p>
        </p:txBody>
      </p:sp>
      <p:sp>
        <p:nvSpPr>
          <p:cNvPr id="26640" name="AutoShape 18"/>
          <p:cNvSpPr/>
          <p:nvPr/>
        </p:nvSpPr>
        <p:spPr>
          <a:xfrm>
            <a:off x="1763688" y="1449462"/>
            <a:ext cx="2232025" cy="330200"/>
          </a:xfrm>
          <a:prstGeom prst="roundRect">
            <a:avLst>
              <a:gd name="adj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第二种情况：出现异常 </a:t>
            </a:r>
          </a:p>
        </p:txBody>
      </p:sp>
      <p:sp>
        <p:nvSpPr>
          <p:cNvPr id="26641" name="AutoShape 19"/>
          <p:cNvSpPr/>
          <p:nvPr/>
        </p:nvSpPr>
        <p:spPr>
          <a:xfrm>
            <a:off x="6706747" y="2324100"/>
            <a:ext cx="1023937" cy="561856"/>
          </a:xfrm>
          <a:prstGeom prst="roundRect">
            <a:avLst>
              <a:gd name="adj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产生异常</a:t>
            </a:r>
            <a:endParaRPr lang="en-US" altLang="x-none" sz="1350" b="1" noProof="1">
              <a:solidFill>
                <a:schemeClr val="bg1"/>
              </a:solidFill>
              <a:ea typeface="黑体" panose="02010609060101010101" pitchFamily="49" charset="-122"/>
            </a:endParaRPr>
          </a:p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对象 </a:t>
            </a:r>
          </a:p>
        </p:txBody>
      </p:sp>
      <p:pic>
        <p:nvPicPr>
          <p:cNvPr id="26642" name="AutoShape 2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325" y="2780398"/>
            <a:ext cx="269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43" name="Text Box 21"/>
          <p:cNvSpPr txBox="1">
            <a:spLocks noChangeArrowheads="1"/>
          </p:cNvSpPr>
          <p:nvPr/>
        </p:nvSpPr>
        <p:spPr bwMode="auto">
          <a:xfrm>
            <a:off x="5322888" y="3592513"/>
            <a:ext cx="11080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200" b="1" dirty="0">
                <a:solidFill>
                  <a:srgbClr val="C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程序继续执行</a:t>
            </a:r>
          </a:p>
        </p:txBody>
      </p:sp>
      <p:sp>
        <p:nvSpPr>
          <p:cNvPr id="26644" name="AutoShape 22"/>
          <p:cNvSpPr/>
          <p:nvPr/>
        </p:nvSpPr>
        <p:spPr>
          <a:xfrm>
            <a:off x="5095825" y="1435298"/>
            <a:ext cx="3076575" cy="560388"/>
          </a:xfrm>
          <a:prstGeom prst="wedgeRoundRectCallout">
            <a:avLst>
              <a:gd name="adj1" fmla="val 22037"/>
              <a:gd name="adj2" fmla="val 52657"/>
              <a:gd name="adj3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异常是一种特殊的对象，类型为</a:t>
            </a:r>
            <a:endParaRPr lang="en-US" altLang="x-none" sz="1350" b="1" noProof="1">
              <a:solidFill>
                <a:schemeClr val="bg1"/>
              </a:solidFill>
              <a:ea typeface="黑体" panose="02010609060101010101" pitchFamily="49" charset="-122"/>
            </a:endParaRPr>
          </a:p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java.lang.Exception或其子类 </a:t>
            </a:r>
          </a:p>
        </p:txBody>
      </p:sp>
      <p:sp>
        <p:nvSpPr>
          <p:cNvPr id="26645" name="Line 23"/>
          <p:cNvSpPr/>
          <p:nvPr/>
        </p:nvSpPr>
        <p:spPr>
          <a:xfrm>
            <a:off x="920032" y="3185960"/>
            <a:ext cx="376237" cy="0"/>
          </a:xfrm>
          <a:prstGeom prst="line">
            <a:avLst/>
          </a:prstGeom>
          <a:ln w="28575" cap="flat" cmpd="sng">
            <a:solidFill>
              <a:srgbClr val="C00000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350" noProof="1"/>
          </a:p>
        </p:txBody>
      </p:sp>
      <p:sp>
        <p:nvSpPr>
          <p:cNvPr id="26646" name="Text Box 24"/>
          <p:cNvSpPr txBox="1"/>
          <p:nvPr/>
        </p:nvSpPr>
        <p:spPr>
          <a:xfrm rot="814890">
            <a:off x="5914951" y="2226493"/>
            <a:ext cx="917575" cy="274638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0" rIns="0" anchorCtr="1"/>
          <a:lstStyle/>
          <a:p>
            <a:pPr>
              <a:spcBef>
                <a:spcPct val="50000"/>
              </a:spcBef>
            </a:pPr>
            <a:r>
              <a:rPr lang="en-US" altLang="x-none" sz="1350" b="1" noProof="1">
                <a:solidFill>
                  <a:srgbClr val="C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ea"/>
              </a:rPr>
              <a:t>   </a:t>
            </a:r>
            <a:r>
              <a:rPr lang="zh-CN" altLang="en-US" sz="1200" b="1" noProof="1">
                <a:solidFill>
                  <a:srgbClr val="C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ea"/>
              </a:rPr>
              <a:t>发生异常</a:t>
            </a:r>
            <a:endParaRPr lang="zh-CN" altLang="en-US" sz="1200" b="1" noProof="1">
              <a:solidFill>
                <a:srgbClr val="C0000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26648" name="AutoShape 5"/>
          <p:cNvSpPr/>
          <p:nvPr/>
        </p:nvSpPr>
        <p:spPr>
          <a:xfrm>
            <a:off x="4868863" y="3062288"/>
            <a:ext cx="935037" cy="510778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x-none" sz="1600" b="1" noProof="1">
                <a:solidFill>
                  <a:schemeClr val="accent5">
                    <a:lumMod val="10000"/>
                  </a:schemeClr>
                </a:solidFill>
              </a:rPr>
              <a:t>catch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1124487" y="4659982"/>
            <a:ext cx="5714808" cy="584775"/>
            <a:chOff x="1403648" y="3795886"/>
            <a:chExt cx="5714808" cy="584775"/>
          </a:xfrm>
        </p:grpSpPr>
        <p:sp>
          <p:nvSpPr>
            <p:cNvPr id="31" name="圆角矩形 30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2" name="圆角矩形 31"/>
            <p:cNvSpPr/>
            <p:nvPr/>
          </p:nvSpPr>
          <p:spPr bwMode="auto">
            <a:xfrm>
              <a:off x="1975126" y="3795886"/>
              <a:ext cx="5143330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3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TextBox 33"/>
            <p:cNvSpPr txBox="1"/>
            <p:nvPr/>
          </p:nvSpPr>
          <p:spPr bwMode="auto">
            <a:xfrm>
              <a:off x="2654806" y="3795886"/>
              <a:ext cx="3501280" cy="584775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演示示例</a:t>
              </a:r>
              <a:r>
                <a:rPr lang="en-US" altLang="zh-CN" sz="1600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3</a:t>
              </a:r>
              <a:r>
                <a:rPr lang="zh-CN" altLang="en-US" sz="1600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：使用</a:t>
              </a:r>
              <a:r>
                <a:rPr lang="en-US" altLang="x-none" sz="1600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try-catch</a:t>
              </a:r>
              <a:r>
                <a:rPr lang="zh-CN" altLang="en-US" sz="1600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处理异常</a:t>
              </a:r>
              <a:endParaRPr lang="zh-CN" altLang="en-US" sz="1600" b="1" noProof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/>
              <a:endParaRPr lang="zh-CN" altLang="en-US" sz="1600" noProof="1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35" name="直接箭头连接符 34"/>
          <p:cNvCxnSpPr>
            <a:stCxn id="26629" idx="3"/>
          </p:cNvCxnSpPr>
          <p:nvPr/>
        </p:nvCxnSpPr>
        <p:spPr>
          <a:xfrm>
            <a:off x="5803900" y="2344539"/>
            <a:ext cx="852488" cy="316111"/>
          </a:xfrm>
          <a:prstGeom prst="straightConnector1">
            <a:avLst/>
          </a:prstGeom>
          <a:ln cmpd="sng">
            <a:solidFill>
              <a:srgbClr val="0099D8"/>
            </a:solidFill>
            <a:headEnd type="none"/>
            <a:tailEnd type="triangle"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endCxn id="26648" idx="3"/>
          </p:cNvCxnSpPr>
          <p:nvPr/>
        </p:nvCxnSpPr>
        <p:spPr>
          <a:xfrm flipH="1">
            <a:off x="5803900" y="3185015"/>
            <a:ext cx="852488" cy="132662"/>
          </a:xfrm>
          <a:prstGeom prst="straightConnector1">
            <a:avLst/>
          </a:prstGeom>
          <a:ln cmpd="sng">
            <a:solidFill>
              <a:srgbClr val="0099D8"/>
            </a:solidFill>
            <a:headEnd type="none"/>
            <a:tailEnd type="triangle"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26648" idx="2"/>
          </p:cNvCxnSpPr>
          <p:nvPr/>
        </p:nvCxnSpPr>
        <p:spPr>
          <a:xfrm flipH="1">
            <a:off x="5322889" y="3573066"/>
            <a:ext cx="13493" cy="467122"/>
          </a:xfrm>
          <a:prstGeom prst="straightConnector1">
            <a:avLst/>
          </a:prstGeom>
          <a:ln cmpd="sng">
            <a:solidFill>
              <a:srgbClr val="0099D8"/>
            </a:solidFill>
            <a:headEnd type="none"/>
            <a:tailEnd type="triangle"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766909C-2EFA-42EC-A3C6-B243A14B1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r>
              <a:rPr lang="zh-CN" altLang="en-US"/>
              <a:t>/</a:t>
            </a:r>
            <a:r>
              <a:rPr lang="en-US" altLang="zh-CN"/>
              <a:t>30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0" grpId="0" bldLvl="0" animBg="1"/>
      <p:bldP spid="26634" grpId="0"/>
      <p:bldP spid="26641" grpId="0" bldLvl="0" animBg="1"/>
      <p:bldP spid="26643" grpId="0"/>
      <p:bldP spid="26644" grpId="0" bldLvl="0" animBg="1"/>
      <p:bldP spid="2664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8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try-catch块5-</a:t>
            </a:r>
            <a:r>
              <a:rPr lang="en-US" altLang="zh-CN" dirty="0"/>
              <a:t>3</a:t>
            </a:r>
          </a:p>
        </p:txBody>
      </p:sp>
      <p:sp>
        <p:nvSpPr>
          <p:cNvPr id="2252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printStackTrace</a:t>
            </a:r>
            <a:r>
              <a:rPr lang="en-US" dirty="0"/>
              <a:t>()</a:t>
            </a:r>
            <a:r>
              <a:rPr lang="zh-CN" altLang="en-US" dirty="0"/>
              <a:t>的堆栈跟踪功能显示出程序运行到当前类的执行流程 </a:t>
            </a:r>
          </a:p>
          <a:p>
            <a:endParaRPr lang="en-US" dirty="0"/>
          </a:p>
        </p:txBody>
      </p:sp>
      <p:sp>
        <p:nvSpPr>
          <p:cNvPr id="28676" name="AutoShape 6"/>
          <p:cNvSpPr/>
          <p:nvPr/>
        </p:nvSpPr>
        <p:spPr>
          <a:xfrm>
            <a:off x="1115616" y="2291408"/>
            <a:ext cx="5459412" cy="1754326"/>
          </a:xfrm>
          <a:prstGeom prst="roundRect">
            <a:avLst>
              <a:gd name="adj" fmla="val 37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en-US" altLang="x-none" noProof="1"/>
              <a:t>java.util.InputMismatchException</a:t>
            </a:r>
          </a:p>
          <a:p>
            <a:pPr lvl="1"/>
            <a:r>
              <a:rPr lang="en-US" altLang="x-none" noProof="1"/>
              <a:t>at java.util.Scanner.throwFor(Scanner.java:840)</a:t>
            </a:r>
          </a:p>
          <a:p>
            <a:pPr lvl="1"/>
            <a:r>
              <a:rPr lang="en-US" altLang="x-none" noProof="1"/>
              <a:t>at java.util.Scanner.next(Scanner.java:1461)</a:t>
            </a:r>
          </a:p>
          <a:p>
            <a:pPr lvl="1"/>
            <a:r>
              <a:rPr lang="en-US" altLang="x-none" noProof="1"/>
              <a:t>at java.util.Scanner.nextInt(Scanner.java:2091)</a:t>
            </a:r>
          </a:p>
          <a:p>
            <a:pPr lvl="1"/>
            <a:r>
              <a:rPr lang="en-US" altLang="x-none" noProof="1"/>
              <a:t>at java.util.Scanner.nextInt(Scanner.java:2050)</a:t>
            </a:r>
          </a:p>
          <a:p>
            <a:pPr lvl="1"/>
            <a:r>
              <a:rPr lang="en-US" altLang="x-none" noProof="1"/>
              <a:t>at cn.jbit.exception.Test3.main(Test3.java:15)</a:t>
            </a:r>
          </a:p>
        </p:txBody>
      </p:sp>
      <p:sp>
        <p:nvSpPr>
          <p:cNvPr id="28677" name="AutoShape 7"/>
          <p:cNvSpPr/>
          <p:nvPr/>
        </p:nvSpPr>
        <p:spPr>
          <a:xfrm>
            <a:off x="5292303" y="2146151"/>
            <a:ext cx="1517650" cy="330200"/>
          </a:xfrm>
          <a:prstGeom prst="wedgeRoundRectCallout">
            <a:avLst>
              <a:gd name="adj1" fmla="val -110315"/>
              <a:gd name="adj2" fmla="val 15806"/>
              <a:gd name="adj3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异常类型</a:t>
            </a:r>
          </a:p>
        </p:txBody>
      </p:sp>
      <p:sp>
        <p:nvSpPr>
          <p:cNvPr id="22532" name="AutoShape 8"/>
          <p:cNvSpPr>
            <a:spLocks noChangeArrowheads="1"/>
          </p:cNvSpPr>
          <p:nvPr/>
        </p:nvSpPr>
        <p:spPr bwMode="auto">
          <a:xfrm>
            <a:off x="1275953" y="1851670"/>
            <a:ext cx="1412875" cy="332006"/>
          </a:xfrm>
          <a:prstGeom prst="roundRect">
            <a:avLst>
              <a:gd name="adj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algn="ctr" fontAlgn="base"/>
            <a:r>
              <a:rPr lang="zh-CN" altLang="en-US" sz="1350" b="1" dirty="0">
                <a:solidFill>
                  <a:schemeClr val="bg1"/>
                </a:solidFill>
                <a:ea typeface="黑体" panose="02010609060101010101" pitchFamily="49" charset="-122"/>
              </a:rPr>
              <a:t>异常堆栈信息</a:t>
            </a:r>
          </a:p>
        </p:txBody>
      </p:sp>
      <p:sp>
        <p:nvSpPr>
          <p:cNvPr id="28679" name="AutoShape 9"/>
          <p:cNvSpPr/>
          <p:nvPr/>
        </p:nvSpPr>
        <p:spPr>
          <a:xfrm>
            <a:off x="2944837" y="4442590"/>
            <a:ext cx="2203450" cy="330200"/>
          </a:xfrm>
          <a:prstGeom prst="wedgeRoundRectCallout">
            <a:avLst>
              <a:gd name="adj1" fmla="val -3639"/>
              <a:gd name="adj2" fmla="val -80611"/>
              <a:gd name="adj3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在此方法中抛出了异常</a:t>
            </a:r>
          </a:p>
        </p:txBody>
      </p:sp>
      <p:sp>
        <p:nvSpPr>
          <p:cNvPr id="28680" name="AutoShape 12"/>
          <p:cNvSpPr/>
          <p:nvPr/>
        </p:nvSpPr>
        <p:spPr>
          <a:xfrm>
            <a:off x="5733653" y="4277490"/>
            <a:ext cx="1682750" cy="330200"/>
          </a:xfrm>
          <a:prstGeom prst="wedgeRoundRectCallout">
            <a:avLst>
              <a:gd name="adj1" fmla="val -62736"/>
              <a:gd name="adj2" fmla="val -107745"/>
              <a:gd name="adj3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出现异常的位置</a:t>
            </a:r>
          </a:p>
        </p:txBody>
      </p:sp>
      <p:sp>
        <p:nvSpPr>
          <p:cNvPr id="28681" name="Rectangle 22"/>
          <p:cNvSpPr/>
          <p:nvPr/>
        </p:nvSpPr>
        <p:spPr>
          <a:xfrm>
            <a:off x="2411760" y="2342207"/>
            <a:ext cx="2366169" cy="268288"/>
          </a:xfrm>
          <a:prstGeom prst="rect">
            <a:avLst/>
          </a:prstGeom>
          <a:solidFill>
            <a:srgbClr val="FFDDDD">
              <a:alpha val="9999"/>
            </a:srgbClr>
          </a:solidFill>
          <a:ln w="2857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sz="1350" noProof="1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28682" name="Rectangle 22"/>
          <p:cNvSpPr/>
          <p:nvPr/>
        </p:nvSpPr>
        <p:spPr>
          <a:xfrm>
            <a:off x="5076056" y="3744899"/>
            <a:ext cx="722221" cy="268287"/>
          </a:xfrm>
          <a:prstGeom prst="rect">
            <a:avLst/>
          </a:prstGeom>
          <a:solidFill>
            <a:srgbClr val="FFDDDD">
              <a:alpha val="9999"/>
            </a:srgbClr>
          </a:solidFill>
          <a:ln w="2857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sz="1350" noProof="1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28683" name="Rectangle 22"/>
          <p:cNvSpPr/>
          <p:nvPr/>
        </p:nvSpPr>
        <p:spPr>
          <a:xfrm>
            <a:off x="4067944" y="3744898"/>
            <a:ext cx="428625" cy="268288"/>
          </a:xfrm>
          <a:prstGeom prst="rect">
            <a:avLst/>
          </a:prstGeom>
          <a:solidFill>
            <a:srgbClr val="FFDDDD">
              <a:alpha val="9999"/>
            </a:srgbClr>
          </a:solidFill>
          <a:ln w="2857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sz="1350" noProof="1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D337C51-4000-4267-A677-773438FFE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r>
              <a:rPr lang="zh-CN" altLang="en-US"/>
              <a:t>/</a:t>
            </a:r>
            <a:r>
              <a:rPr lang="en-US" altLang="zh-CN"/>
              <a:t>30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" grpId="0" bldLvl="0" animBg="1"/>
      <p:bldP spid="28679" grpId="0" bldLvl="0" animBg="1"/>
      <p:bldP spid="28680" grpId="0" bldLvl="0" animBg="1"/>
      <p:bldP spid="28681" grpId="0" bldLvl="0" animBg="1"/>
      <p:bldP spid="28682" grpId="0" bldLvl="0" animBg="1"/>
      <p:bldP spid="28683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1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try-catch块5-</a:t>
            </a:r>
            <a:r>
              <a:rPr lang="en-US" altLang="zh-CN"/>
              <a:t>4</a:t>
            </a:r>
          </a:p>
        </p:txBody>
      </p:sp>
      <p:sp>
        <p:nvSpPr>
          <p:cNvPr id="23553" name="Rectangle 1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dirty="0"/>
              <a:t>try-catch</a:t>
            </a:r>
            <a:r>
              <a:rPr lang="zh-CN" altLang="en-US" dirty="0"/>
              <a:t>块捕获异常，分为三种情况：</a:t>
            </a:r>
          </a:p>
        </p:txBody>
      </p:sp>
      <p:sp>
        <p:nvSpPr>
          <p:cNvPr id="29700" name="AutoShape 3"/>
          <p:cNvSpPr/>
          <p:nvPr/>
        </p:nvSpPr>
        <p:spPr>
          <a:xfrm>
            <a:off x="4706938" y="1874838"/>
            <a:ext cx="1698624" cy="1972468"/>
          </a:xfrm>
          <a:prstGeom prst="roundRect">
            <a:avLst>
              <a:gd name="adj" fmla="val 10912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endParaRPr lang="en-US" altLang="x-none" sz="1350" b="1" noProof="1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sp>
        <p:nvSpPr>
          <p:cNvPr id="29701" name="AutoShape 4"/>
          <p:cNvSpPr/>
          <p:nvPr/>
        </p:nvSpPr>
        <p:spPr>
          <a:xfrm>
            <a:off x="4976813" y="1981200"/>
            <a:ext cx="989012" cy="510778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x-none" sz="1600" b="1" noProof="1">
                <a:solidFill>
                  <a:schemeClr val="accent5">
                    <a:lumMod val="10000"/>
                  </a:schemeClr>
                </a:solidFill>
              </a:rPr>
              <a:t>try</a:t>
            </a:r>
          </a:p>
        </p:txBody>
      </p:sp>
      <p:sp>
        <p:nvSpPr>
          <p:cNvPr id="29702" name="AutoShape 5"/>
          <p:cNvSpPr/>
          <p:nvPr/>
        </p:nvSpPr>
        <p:spPr>
          <a:xfrm>
            <a:off x="4976813" y="2954338"/>
            <a:ext cx="1041400" cy="510778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indent="-342900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x-none" sz="1600" b="1" noProof="1">
                <a:solidFill>
                  <a:schemeClr val="accent5">
                    <a:lumMod val="10000"/>
                  </a:schemeClr>
                </a:solidFill>
              </a:rPr>
              <a:t>catch</a:t>
            </a:r>
          </a:p>
        </p:txBody>
      </p:sp>
      <p:sp>
        <p:nvSpPr>
          <p:cNvPr id="29703" name="AutoShape 6"/>
          <p:cNvSpPr/>
          <p:nvPr/>
        </p:nvSpPr>
        <p:spPr>
          <a:xfrm>
            <a:off x="6902276" y="2898775"/>
            <a:ext cx="1054100" cy="561856"/>
          </a:xfrm>
          <a:prstGeom prst="roundRect">
            <a:avLst>
              <a:gd name="adj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异常类型</a:t>
            </a:r>
            <a:endParaRPr lang="en-US" altLang="x-none" sz="1350" b="1" noProof="1">
              <a:solidFill>
                <a:schemeClr val="bg1"/>
              </a:solidFill>
              <a:ea typeface="黑体" panose="02010609060101010101" pitchFamily="49" charset="-122"/>
            </a:endParaRPr>
          </a:p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不匹配 </a:t>
            </a:r>
          </a:p>
        </p:txBody>
      </p:sp>
      <p:sp>
        <p:nvSpPr>
          <p:cNvPr id="29704" name="AutoShape 7"/>
          <p:cNvSpPr/>
          <p:nvPr/>
        </p:nvSpPr>
        <p:spPr>
          <a:xfrm>
            <a:off x="4678363" y="3979863"/>
            <a:ext cx="1662112" cy="574675"/>
          </a:xfrm>
          <a:prstGeom prst="roundRect">
            <a:avLst>
              <a:gd name="adj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en-US" altLang="x-none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try-catch </a:t>
            </a:r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块后</a:t>
            </a:r>
            <a:endParaRPr lang="en-US" altLang="x-none" sz="1350" b="1" noProof="1">
              <a:solidFill>
                <a:schemeClr val="bg1"/>
              </a:solidFill>
              <a:ea typeface="黑体" panose="02010609060101010101" pitchFamily="49" charset="-122"/>
            </a:endParaRPr>
          </a:p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的代码段</a:t>
            </a:r>
          </a:p>
        </p:txBody>
      </p:sp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7236296" y="3589545"/>
            <a:ext cx="15001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200" b="1" dirty="0">
                <a:solidFill>
                  <a:srgbClr val="C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程序中断运行</a:t>
            </a:r>
          </a:p>
        </p:txBody>
      </p:sp>
      <p:sp>
        <p:nvSpPr>
          <p:cNvPr id="29707" name="Text Box 11"/>
          <p:cNvSpPr txBox="1"/>
          <p:nvPr/>
        </p:nvSpPr>
        <p:spPr>
          <a:xfrm rot="738205">
            <a:off x="5656263" y="1928813"/>
            <a:ext cx="1404937" cy="274637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0" rIns="0" anchorCtr="1"/>
          <a:lstStyle/>
          <a:p>
            <a:pPr>
              <a:spcBef>
                <a:spcPct val="50000"/>
              </a:spcBef>
            </a:pPr>
            <a:r>
              <a:rPr lang="en-US" altLang="x-none" sz="1350" noProof="1">
                <a:solidFill>
                  <a:srgbClr val="FF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ea"/>
              </a:rPr>
              <a:t>   </a:t>
            </a:r>
            <a:r>
              <a:rPr lang="zh-CN" altLang="en-US" sz="1200" b="1" noProof="1">
                <a:solidFill>
                  <a:srgbClr val="C00000"/>
                </a:solidFill>
                <a:latin typeface="Calibri" panose="020F0502020204030204" pitchFamily="34" charset="0"/>
                <a:cs typeface="+mn-ea"/>
              </a:rPr>
              <a:t>发生异常</a:t>
            </a:r>
            <a:endParaRPr lang="zh-CN" altLang="en-US" sz="1200" b="1" noProof="1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29708" name="AutoShape 12"/>
          <p:cNvSpPr/>
          <p:nvPr/>
        </p:nvSpPr>
        <p:spPr>
          <a:xfrm>
            <a:off x="611560" y="1923678"/>
            <a:ext cx="3960441" cy="255454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en-US" altLang="x-none" sz="1600" b="1" noProof="1"/>
              <a:t>public void method(){</a:t>
            </a:r>
          </a:p>
          <a:p>
            <a:pPr lvl="1"/>
            <a:r>
              <a:rPr lang="en-US" altLang="x-none" sz="1600" b="1" noProof="1"/>
              <a:t>        try {</a:t>
            </a:r>
          </a:p>
          <a:p>
            <a:pPr lvl="1"/>
            <a:r>
              <a:rPr lang="en-US" altLang="x-none" sz="1600" b="1" noProof="1"/>
              <a:t>                 // </a:t>
            </a:r>
            <a:r>
              <a:rPr lang="zh-CN" altLang="en-US" sz="1600" b="1" noProof="1"/>
              <a:t>代码段 </a:t>
            </a:r>
            <a:r>
              <a:rPr lang="en-US" altLang="x-none" sz="1600" b="1" noProof="1"/>
              <a:t>1</a:t>
            </a:r>
          </a:p>
          <a:p>
            <a:pPr lvl="1"/>
            <a:r>
              <a:rPr lang="en-US" altLang="x-none" sz="1600" b="1" noProof="1"/>
              <a:t>                // </a:t>
            </a:r>
            <a:r>
              <a:rPr lang="zh-CN" altLang="en-US" sz="1600" b="1" noProof="1"/>
              <a:t>产生异常的代码段 </a:t>
            </a:r>
            <a:r>
              <a:rPr lang="en-US" altLang="x-none" sz="1600" b="1" noProof="1"/>
              <a:t>2</a:t>
            </a:r>
          </a:p>
          <a:p>
            <a:pPr lvl="1"/>
            <a:r>
              <a:rPr lang="en-US" altLang="x-none" sz="1600" b="1" noProof="1"/>
              <a:t>               // </a:t>
            </a:r>
            <a:r>
              <a:rPr lang="zh-CN" altLang="en-US" sz="1600" b="1" noProof="1"/>
              <a:t>代码段 </a:t>
            </a:r>
            <a:r>
              <a:rPr lang="en-US" altLang="x-none" sz="1600" b="1" noProof="1"/>
              <a:t>3</a:t>
            </a:r>
          </a:p>
          <a:p>
            <a:pPr lvl="1"/>
            <a:r>
              <a:rPr lang="en-US" altLang="x-none" sz="1600" b="1" noProof="1"/>
              <a:t>        } catch (</a:t>
            </a:r>
            <a:r>
              <a:rPr lang="zh-CN" altLang="en-US" sz="1600" b="1" noProof="1"/>
              <a:t>异常类型 </a:t>
            </a:r>
            <a:r>
              <a:rPr lang="en-US" altLang="x-none" sz="1600" b="1" noProof="1"/>
              <a:t>ex) {</a:t>
            </a:r>
          </a:p>
          <a:p>
            <a:pPr lvl="1"/>
            <a:r>
              <a:rPr lang="en-US" altLang="x-none" sz="1600" b="1" noProof="1"/>
              <a:t>               // </a:t>
            </a:r>
            <a:r>
              <a:rPr lang="zh-CN" altLang="en-US" sz="1600" b="1" noProof="1"/>
              <a:t>对异常进行处理的代码段</a:t>
            </a:r>
            <a:r>
              <a:rPr lang="en-US" altLang="x-none" sz="1600" b="1" noProof="1"/>
              <a:t>4</a:t>
            </a:r>
          </a:p>
          <a:p>
            <a:pPr lvl="1"/>
            <a:r>
              <a:rPr lang="en-US" altLang="x-none" sz="1600" b="1" noProof="1"/>
              <a:t>        }</a:t>
            </a:r>
          </a:p>
          <a:p>
            <a:pPr lvl="1"/>
            <a:r>
              <a:rPr lang="en-US" altLang="x-none" sz="1600" b="1" noProof="1"/>
              <a:t>        // </a:t>
            </a:r>
            <a:r>
              <a:rPr lang="zh-CN" altLang="en-US" sz="1600" b="1" noProof="1"/>
              <a:t>代码段</a:t>
            </a:r>
            <a:r>
              <a:rPr lang="en-US" altLang="x-none" sz="1600" b="1" noProof="1"/>
              <a:t>5</a:t>
            </a:r>
          </a:p>
          <a:p>
            <a:pPr lvl="1"/>
            <a:r>
              <a:rPr lang="en-US" altLang="x-none" sz="1600" b="1" noProof="1"/>
              <a:t>}</a:t>
            </a:r>
          </a:p>
        </p:txBody>
      </p:sp>
      <p:sp>
        <p:nvSpPr>
          <p:cNvPr id="29709" name="Line 14"/>
          <p:cNvSpPr/>
          <p:nvPr/>
        </p:nvSpPr>
        <p:spPr>
          <a:xfrm>
            <a:off x="1475656" y="2859782"/>
            <a:ext cx="377825" cy="0"/>
          </a:xfrm>
          <a:prstGeom prst="line">
            <a:avLst/>
          </a:prstGeom>
          <a:ln w="28575" cap="flat" cmpd="sng">
            <a:solidFill>
              <a:srgbClr val="C00000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350" noProof="1"/>
          </a:p>
        </p:txBody>
      </p:sp>
      <p:sp>
        <p:nvSpPr>
          <p:cNvPr id="29710" name="Line 15"/>
          <p:cNvSpPr/>
          <p:nvPr/>
        </p:nvSpPr>
        <p:spPr>
          <a:xfrm>
            <a:off x="1475656" y="2571750"/>
            <a:ext cx="377825" cy="0"/>
          </a:xfrm>
          <a:prstGeom prst="line">
            <a:avLst/>
          </a:prstGeom>
          <a:ln w="28575" cap="flat" cmpd="sng">
            <a:solidFill>
              <a:srgbClr val="C00000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350" noProof="1"/>
          </a:p>
        </p:txBody>
      </p:sp>
      <p:sp>
        <p:nvSpPr>
          <p:cNvPr id="29711" name="AutoShape 16"/>
          <p:cNvSpPr/>
          <p:nvPr/>
        </p:nvSpPr>
        <p:spPr>
          <a:xfrm>
            <a:off x="1331640" y="1449462"/>
            <a:ext cx="3024336" cy="374571"/>
          </a:xfrm>
          <a:prstGeom prst="roundRect">
            <a:avLst>
              <a:gd name="adj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600" b="1" noProof="1">
                <a:solidFill>
                  <a:schemeClr val="bg1"/>
                </a:solidFill>
                <a:ea typeface="黑体" panose="02010609060101010101" pitchFamily="49" charset="-122"/>
              </a:rPr>
              <a:t>第三种情况：异常类型不匹配 </a:t>
            </a:r>
          </a:p>
        </p:txBody>
      </p:sp>
      <p:sp>
        <p:nvSpPr>
          <p:cNvPr id="29712" name="AutoShape 17"/>
          <p:cNvSpPr/>
          <p:nvPr/>
        </p:nvSpPr>
        <p:spPr>
          <a:xfrm>
            <a:off x="6880051" y="2144713"/>
            <a:ext cx="1076325" cy="561856"/>
          </a:xfrm>
          <a:prstGeom prst="roundRect">
            <a:avLst>
              <a:gd name="adj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产生异常</a:t>
            </a:r>
            <a:endParaRPr lang="en-US" altLang="x-none" sz="1350" b="1" noProof="1">
              <a:solidFill>
                <a:schemeClr val="bg1"/>
              </a:solidFill>
              <a:ea typeface="黑体" panose="02010609060101010101" pitchFamily="49" charset="-122"/>
            </a:endParaRPr>
          </a:p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对象 </a:t>
            </a:r>
          </a:p>
        </p:txBody>
      </p:sp>
      <p:sp>
        <p:nvSpPr>
          <p:cNvPr id="29714" name="AutoShape 19"/>
          <p:cNvSpPr/>
          <p:nvPr/>
        </p:nvSpPr>
        <p:spPr>
          <a:xfrm>
            <a:off x="7236296" y="4298602"/>
            <a:ext cx="485775" cy="433388"/>
          </a:xfrm>
          <a:custGeom>
            <a:avLst/>
            <a:gdLst>
              <a:gd name="txL" fmla="*/ 3163 w 21600"/>
              <a:gd name="txT" fmla="*/ 3163 h 21600"/>
              <a:gd name="txR" fmla="*/ 18437 w 21600"/>
              <a:gd name="txB" fmla="*/ 18437 h 21600"/>
            </a:gdLst>
            <a:ahLst/>
            <a:cxnLst>
              <a:cxn ang="0">
                <a:pos x="9711002" y="0"/>
              </a:cxn>
              <a:cxn ang="0">
                <a:pos x="2844063" y="2251290"/>
              </a:cxn>
              <a:cxn ang="0">
                <a:pos x="0" y="7686988"/>
              </a:cxn>
              <a:cxn ang="0">
                <a:pos x="2844063" y="13122686"/>
              </a:cxn>
              <a:cxn ang="0">
                <a:pos x="9711002" y="15373977"/>
              </a:cxn>
              <a:cxn ang="0">
                <a:pos x="16577941" y="13122686"/>
              </a:cxn>
              <a:cxn ang="0">
                <a:pos x="19422004" y="7686988"/>
              </a:cxn>
              <a:cxn ang="0">
                <a:pos x="16577941" y="2251290"/>
              </a:cxn>
            </a:cxnLst>
            <a:rect l="txL" t="txT" r="txR" b="txB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lnTo>
                  <a:pt x="17401" y="15493"/>
                </a:ln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lnTo>
                  <a:pt x="4198" y="6106"/>
                </a:lnTo>
                <a:close/>
              </a:path>
            </a:pathLst>
          </a:custGeom>
          <a:solidFill>
            <a:srgbClr val="FF3300">
              <a:alpha val="100000"/>
            </a:srgbClr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350" noProof="1"/>
          </a:p>
        </p:txBody>
      </p:sp>
      <p:sp>
        <p:nvSpPr>
          <p:cNvPr id="29715" name="Line 20"/>
          <p:cNvSpPr/>
          <p:nvPr/>
        </p:nvSpPr>
        <p:spPr>
          <a:xfrm>
            <a:off x="1115616" y="3291830"/>
            <a:ext cx="376238" cy="0"/>
          </a:xfrm>
          <a:prstGeom prst="line">
            <a:avLst/>
          </a:prstGeom>
          <a:ln w="28575" cap="flat" cmpd="sng">
            <a:solidFill>
              <a:srgbClr val="C00000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350" noProof="1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6018213" y="2236589"/>
            <a:ext cx="738990" cy="214548"/>
          </a:xfrm>
          <a:prstGeom prst="straightConnector1">
            <a:avLst/>
          </a:prstGeom>
          <a:ln cmpd="sng">
            <a:solidFill>
              <a:srgbClr val="0099D8"/>
            </a:solidFill>
            <a:headEnd type="none"/>
            <a:tailEnd type="triangle"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9703" idx="2"/>
          </p:cNvCxnSpPr>
          <p:nvPr/>
        </p:nvCxnSpPr>
        <p:spPr>
          <a:xfrm>
            <a:off x="7429326" y="3460631"/>
            <a:ext cx="17039" cy="714494"/>
          </a:xfrm>
          <a:prstGeom prst="straightConnector1">
            <a:avLst/>
          </a:prstGeom>
          <a:ln cmpd="sng">
            <a:solidFill>
              <a:srgbClr val="0099D8"/>
            </a:solidFill>
            <a:headEnd type="none"/>
            <a:tailEnd type="triangle"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9712" idx="2"/>
            <a:endCxn id="29703" idx="0"/>
          </p:cNvCxnSpPr>
          <p:nvPr/>
        </p:nvCxnSpPr>
        <p:spPr>
          <a:xfrm>
            <a:off x="7418214" y="2706569"/>
            <a:ext cx="11112" cy="192206"/>
          </a:xfrm>
          <a:prstGeom prst="straightConnector1">
            <a:avLst/>
          </a:prstGeom>
          <a:ln cmpd="sng">
            <a:solidFill>
              <a:srgbClr val="0099D8"/>
            </a:solidFill>
            <a:headEnd type="none"/>
            <a:tailEnd type="triangle"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262735F-9F31-4B0B-ACF9-906CB51CB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r>
              <a:rPr lang="zh-CN" altLang="en-US"/>
              <a:t>/</a:t>
            </a:r>
            <a:r>
              <a:rPr lang="en-US" altLang="zh-CN"/>
              <a:t>30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29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3" grpId="0" bldLvl="0" animBg="1"/>
      <p:bldP spid="29706" grpId="0"/>
      <p:bldP spid="29707" grpId="0"/>
      <p:bldP spid="29712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94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try-catch块5-</a:t>
            </a:r>
            <a:r>
              <a:rPr lang="en-US" altLang="zh-CN"/>
              <a:t>5</a:t>
            </a:r>
          </a:p>
        </p:txBody>
      </p:sp>
      <p:sp>
        <p:nvSpPr>
          <p:cNvPr id="24577" name="内容占位符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dirty="0"/>
              <a:t>catch</a:t>
            </a:r>
            <a:r>
              <a:rPr lang="zh-CN" altLang="en-US" dirty="0"/>
              <a:t>块中处理异常</a:t>
            </a:r>
          </a:p>
          <a:p>
            <a:pPr lvl="1"/>
            <a:r>
              <a:rPr lang="zh-CN" altLang="en-US" dirty="0"/>
              <a:t>加入用户自定义处理信息</a:t>
            </a:r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/>
              <a:t>调用方法输出异常信息</a:t>
            </a:r>
            <a:endParaRPr lang="en-US" dirty="0"/>
          </a:p>
          <a:p>
            <a:endParaRPr lang="en-US" dirty="0"/>
          </a:p>
          <a:p>
            <a:r>
              <a:rPr lang="zh-CN" altLang="en-US" dirty="0"/>
              <a:t>异常对象常用的方法</a:t>
            </a:r>
          </a:p>
          <a:p>
            <a:endParaRPr lang="zh-CN" altLang="en-US" dirty="0"/>
          </a:p>
        </p:txBody>
      </p:sp>
      <p:sp>
        <p:nvSpPr>
          <p:cNvPr id="30724" name="AutoShape 10"/>
          <p:cNvSpPr/>
          <p:nvPr/>
        </p:nvSpPr>
        <p:spPr>
          <a:xfrm>
            <a:off x="1259632" y="2764195"/>
            <a:ext cx="2941638" cy="383619"/>
          </a:xfrm>
          <a:prstGeom prst="roundRect">
            <a:avLst>
              <a:gd name="adj" fmla="val 7773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en-US" altLang="x-none" noProof="1"/>
              <a:t>e.printStackTrace();</a:t>
            </a:r>
          </a:p>
        </p:txBody>
      </p:sp>
      <p:sp>
        <p:nvSpPr>
          <p:cNvPr id="30725" name="AutoShape 11"/>
          <p:cNvSpPr/>
          <p:nvPr/>
        </p:nvSpPr>
        <p:spPr>
          <a:xfrm>
            <a:off x="1259210" y="1945164"/>
            <a:ext cx="7201222" cy="33855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en-US" altLang="x-none" sz="1600" b="1" noProof="1"/>
              <a:t>System.err.println("</a:t>
            </a:r>
            <a:r>
              <a:rPr lang="zh-CN" altLang="en-US" sz="1600" b="1" noProof="1"/>
              <a:t>出现错误：被除数和除数必须是整数 </a:t>
            </a:r>
            <a:r>
              <a:rPr lang="en-US" altLang="x-none" sz="1600" b="1" noProof="1"/>
              <a:t>");</a:t>
            </a:r>
          </a:p>
        </p:txBody>
      </p:sp>
      <p:graphicFrame>
        <p:nvGraphicFramePr>
          <p:cNvPr id="30726" name="表格 30725"/>
          <p:cNvGraphicFramePr/>
          <p:nvPr/>
        </p:nvGraphicFramePr>
        <p:xfrm>
          <a:off x="1259632" y="3678238"/>
          <a:ext cx="6120680" cy="1222375"/>
        </p:xfrm>
        <a:graphic>
          <a:graphicData uri="http://schemas.openxmlformats.org/drawingml/2006/table">
            <a:tbl>
              <a:tblPr/>
              <a:tblGrid>
                <a:gridCol w="2246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4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1940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350" dirty="0">
                          <a:solidFill>
                            <a:srgbClr val="FFFFFF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方法</a:t>
                      </a:r>
                    </a:p>
                  </a:txBody>
                  <a:tcPr marL="68576" marR="68576" marT="34290" marB="34290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293C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350" dirty="0">
                          <a:solidFill>
                            <a:srgbClr val="FFFFFF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说明</a:t>
                      </a:r>
                    </a:p>
                  </a:txBody>
                  <a:tcPr marL="68576" marR="68576" marT="34290" marB="34290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293CD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935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500" dirty="0"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void printStackTrace()</a:t>
                      </a:r>
                    </a:p>
                  </a:txBody>
                  <a:tcPr marL="69353" marR="69353" marT="34290" marB="34290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500" dirty="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输出异常的堆栈信息</a:t>
                      </a:r>
                    </a:p>
                  </a:txBody>
                  <a:tcPr marL="69353" marR="69353" marT="34290" marB="34290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00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500" dirty="0"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String getMessage()</a:t>
                      </a:r>
                    </a:p>
                  </a:txBody>
                  <a:tcPr marL="69353" marR="69353" marT="34290" marB="34290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500" dirty="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返回异常信息描述字符串，</a:t>
                      </a:r>
                    </a:p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500" dirty="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是</a:t>
                      </a:r>
                      <a:r>
                        <a:rPr lang="en-US" altLang="x-none" sz="1500" dirty="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printStackTrace()</a:t>
                      </a:r>
                      <a:r>
                        <a:rPr lang="zh-CN" altLang="en-US" sz="1500" dirty="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输出信息的一部分</a:t>
                      </a:r>
                    </a:p>
                  </a:txBody>
                  <a:tcPr marL="69353" marR="69353" marT="34290" marB="34290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3A17E55-906B-40FB-A5BD-F61B7E0CD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r>
              <a:rPr lang="zh-CN" altLang="en-US"/>
              <a:t>/</a:t>
            </a:r>
            <a:r>
              <a:rPr lang="en-US" altLang="zh-CN"/>
              <a:t>30</a:t>
            </a:r>
            <a:endParaRPr lang="en-US" altLang="zh-C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7" name="表格 31746"/>
          <p:cNvGraphicFramePr/>
          <p:nvPr/>
        </p:nvGraphicFramePr>
        <p:xfrm>
          <a:off x="1189038" y="1131888"/>
          <a:ext cx="6267450" cy="3055938"/>
        </p:xfrm>
        <a:graphic>
          <a:graphicData uri="http://schemas.openxmlformats.org/drawingml/2006/table">
            <a:tbl>
              <a:tblPr/>
              <a:tblGrid>
                <a:gridCol w="35353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1911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300" dirty="0">
                          <a:solidFill>
                            <a:srgbClr val="FFFFFF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异常类型</a:t>
                      </a:r>
                    </a:p>
                  </a:txBody>
                  <a:tcPr marL="68573" marR="68573" marT="34286" marB="34286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293C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zh-CN" altLang="en-US" sz="1300" dirty="0">
                          <a:solidFill>
                            <a:srgbClr val="FFFFFF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说明</a:t>
                      </a:r>
                    </a:p>
                  </a:txBody>
                  <a:tcPr marL="68573" marR="68573" marT="34286" marB="34286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293CD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784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500" dirty="0"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Exception </a:t>
                      </a:r>
                    </a:p>
                  </a:txBody>
                  <a:tcPr marL="65590" marR="65590" marT="34286" marB="34286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500" dirty="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异常层次结构的父类</a:t>
                      </a:r>
                    </a:p>
                  </a:txBody>
                  <a:tcPr marL="65590" marR="65590" marT="34286" marB="34286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277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500" dirty="0"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ArithmeticException</a:t>
                      </a:r>
                    </a:p>
                  </a:txBody>
                  <a:tcPr marL="65590" marR="65590" marT="34286" marB="34286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500" dirty="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算术错误情形，如以零作除数</a:t>
                      </a:r>
                    </a:p>
                  </a:txBody>
                  <a:tcPr marL="65590" marR="65590" marT="34286" marB="34286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928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500" dirty="0"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ArrayIndexOutOfBoundsException</a:t>
                      </a:r>
                    </a:p>
                  </a:txBody>
                  <a:tcPr marL="65590" marR="65590" marT="34286" marB="34286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500" dirty="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数组下标越界</a:t>
                      </a:r>
                    </a:p>
                  </a:txBody>
                  <a:tcPr marL="65590" marR="65590" marT="34286" marB="34286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768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500" dirty="0"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NullPointerException</a:t>
                      </a:r>
                    </a:p>
                  </a:txBody>
                  <a:tcPr marL="65590" marR="65590" marT="34286" marB="34286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500" dirty="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尝试访问 </a:t>
                      </a:r>
                      <a:r>
                        <a:rPr lang="en-US" altLang="x-none" sz="1500" dirty="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null </a:t>
                      </a:r>
                      <a:r>
                        <a:rPr lang="zh-CN" altLang="en-US" sz="1500" dirty="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对象成员</a:t>
                      </a:r>
                    </a:p>
                  </a:txBody>
                  <a:tcPr marL="65590" marR="65590" marT="34286" marB="34286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2229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500" dirty="0"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ClassNotFoundException</a:t>
                      </a:r>
                    </a:p>
                  </a:txBody>
                  <a:tcPr marL="65590" marR="65590" marT="34286" marB="34286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500" dirty="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不能加载所需的类</a:t>
                      </a:r>
                    </a:p>
                  </a:txBody>
                  <a:tcPr marL="65590" marR="65590" marT="34286" marB="34286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768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500" dirty="0"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IllegalArgumentException</a:t>
                      </a:r>
                    </a:p>
                  </a:txBody>
                  <a:tcPr marL="65590" marR="65590" marT="34286" marB="34286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500" dirty="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方法接收到非法参数</a:t>
                      </a:r>
                    </a:p>
                  </a:txBody>
                  <a:tcPr marL="65590" marR="65590" marT="34286" marB="34286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784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500" dirty="0"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ClassCastException</a:t>
                      </a:r>
                    </a:p>
                  </a:txBody>
                  <a:tcPr marL="65590" marR="65590" marT="34286" marB="34286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500" dirty="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对象强制类型转换出错</a:t>
                      </a:r>
                    </a:p>
                  </a:txBody>
                  <a:tcPr marL="65590" marR="65590" marT="34286" marB="34286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0489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x-none" sz="1500" dirty="0"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NumberFormatException</a:t>
                      </a:r>
                    </a:p>
                  </a:txBody>
                  <a:tcPr marL="65590" marR="65590" marT="34286" marB="34286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500" dirty="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数字格式转换异常，如把</a:t>
                      </a:r>
                      <a:r>
                        <a:rPr lang="en-US" altLang="x-none" sz="1500" dirty="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"abc"</a:t>
                      </a:r>
                      <a:r>
                        <a:rPr lang="zh-CN" altLang="en-US" sz="1500" dirty="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转换成数字</a:t>
                      </a:r>
                    </a:p>
                  </a:txBody>
                  <a:tcPr marL="65590" marR="65590" marT="34286" marB="34286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5633" name="Rectangle 13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</a:ln>
        </p:spPr>
        <p:txBody>
          <a:bodyPr vert="horz" wrap="square" lIns="0" tIns="0" rIns="91440" bIns="45720" numCol="1" anchor="ctr" anchorCtr="0" compatLnSpc="1"/>
          <a:lstStyle/>
          <a:p>
            <a:r>
              <a:rPr lang="zh-CN" altLang="en-US" dirty="0">
                <a:solidFill>
                  <a:srgbClr val="009ADA"/>
                </a:solidFill>
              </a:rPr>
              <a:t>常见的异常类型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5FFF82A-1232-4023-9F4C-47D3DD6E0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r>
              <a:rPr lang="zh-CN" altLang="en-US"/>
              <a:t>/</a:t>
            </a:r>
            <a:r>
              <a:rPr lang="en-US" altLang="zh-CN"/>
              <a:t>30</a:t>
            </a:r>
            <a:endParaRPr lang="en-US" altLang="zh-C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try-catch-finally 2-1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dirty="0"/>
              <a:t>try-catch</a:t>
            </a:r>
            <a:r>
              <a:rPr lang="zh-CN" altLang="en-US" dirty="0"/>
              <a:t>块后加入</a:t>
            </a:r>
            <a:r>
              <a:rPr lang="en-US" dirty="0"/>
              <a:t>finally</a:t>
            </a:r>
            <a:r>
              <a:rPr lang="zh-CN" altLang="en-US" dirty="0"/>
              <a:t>块</a:t>
            </a:r>
            <a:endParaRPr lang="en-US" dirty="0"/>
          </a:p>
          <a:p>
            <a:pPr lvl="1"/>
            <a:r>
              <a:rPr lang="zh-CN" altLang="en-US" sz="1800" dirty="0"/>
              <a:t>是否发生异常都执行</a:t>
            </a:r>
            <a:endParaRPr lang="en-US" sz="1800" dirty="0"/>
          </a:p>
          <a:p>
            <a:pPr lvl="1"/>
            <a:r>
              <a:rPr lang="zh-CN" altLang="en-US" sz="1800" dirty="0"/>
              <a:t>不执行的唯一情况</a:t>
            </a:r>
          </a:p>
        </p:txBody>
      </p:sp>
      <p:sp>
        <p:nvSpPr>
          <p:cNvPr id="32772" name="AutoShape 4"/>
          <p:cNvSpPr/>
          <p:nvPr/>
        </p:nvSpPr>
        <p:spPr>
          <a:xfrm>
            <a:off x="2465343" y="2107651"/>
            <a:ext cx="2376488" cy="464099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indent="-342900" algn="ctr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x-none" sz="1600" b="1" noProof="1">
                <a:solidFill>
                  <a:schemeClr val="accent5">
                    <a:lumMod val="10000"/>
                  </a:schemeClr>
                </a:solidFill>
              </a:rPr>
              <a:t>try </a:t>
            </a:r>
            <a:r>
              <a:rPr lang="zh-CN" altLang="en-US" sz="1600" b="1" noProof="1">
                <a:solidFill>
                  <a:schemeClr val="accent5">
                    <a:lumMod val="10000"/>
                  </a:schemeClr>
                </a:solidFill>
              </a:rPr>
              <a:t>块 </a:t>
            </a:r>
          </a:p>
        </p:txBody>
      </p:sp>
      <p:sp>
        <p:nvSpPr>
          <p:cNvPr id="32773" name="AutoShape 5"/>
          <p:cNvSpPr/>
          <p:nvPr/>
        </p:nvSpPr>
        <p:spPr>
          <a:xfrm>
            <a:off x="2461584" y="4140255"/>
            <a:ext cx="2376488" cy="464099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indent="-342900" algn="ctr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x-none" sz="1600" b="1" noProof="1">
                <a:solidFill>
                  <a:schemeClr val="accent5">
                    <a:lumMod val="10000"/>
                  </a:schemeClr>
                </a:solidFill>
              </a:rPr>
              <a:t>finally </a:t>
            </a:r>
            <a:r>
              <a:rPr lang="zh-CN" altLang="en-US" sz="1600" b="1" noProof="1">
                <a:solidFill>
                  <a:schemeClr val="accent5">
                    <a:lumMod val="10000"/>
                  </a:schemeClr>
                </a:solidFill>
              </a:rPr>
              <a:t>块 </a:t>
            </a:r>
          </a:p>
        </p:txBody>
      </p:sp>
      <p:sp>
        <p:nvSpPr>
          <p:cNvPr id="32774" name="AutoShape 6"/>
          <p:cNvSpPr/>
          <p:nvPr/>
        </p:nvSpPr>
        <p:spPr>
          <a:xfrm>
            <a:off x="2734659" y="3043010"/>
            <a:ext cx="1992915" cy="877120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indent="-342900" algn="ctr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x-none" sz="1600" b="1" noProof="1">
                <a:solidFill>
                  <a:schemeClr val="accent5">
                    <a:lumMod val="10000"/>
                  </a:schemeClr>
                </a:solidFill>
              </a:rPr>
              <a:t>catch </a:t>
            </a:r>
            <a:r>
              <a:rPr lang="zh-CN" altLang="en-US" sz="1600" b="1" noProof="1">
                <a:solidFill>
                  <a:schemeClr val="accent5">
                    <a:lumMod val="10000"/>
                  </a:schemeClr>
                </a:solidFill>
              </a:rPr>
              <a:t>块</a:t>
            </a:r>
            <a:endParaRPr lang="en-US" altLang="zh-CN" sz="1600" b="1" noProof="1">
              <a:solidFill>
                <a:schemeClr val="accent5">
                  <a:lumMod val="10000"/>
                </a:schemeClr>
              </a:solidFill>
            </a:endParaRPr>
          </a:p>
          <a:p>
            <a:pPr indent="-342900" algn="ctr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zh-CN" altLang="en-US" sz="1600" b="1" noProof="1">
                <a:solidFill>
                  <a:schemeClr val="accent5">
                    <a:lumMod val="10000"/>
                  </a:schemeClr>
                </a:solidFill>
              </a:rPr>
              <a:t>  </a:t>
            </a:r>
          </a:p>
        </p:txBody>
      </p:sp>
      <p:sp>
        <p:nvSpPr>
          <p:cNvPr id="32775" name="AutoShape 9"/>
          <p:cNvSpPr/>
          <p:nvPr/>
        </p:nvSpPr>
        <p:spPr>
          <a:xfrm>
            <a:off x="5497513" y="2933700"/>
            <a:ext cx="777875" cy="330200"/>
          </a:xfrm>
          <a:prstGeom prst="roundRect">
            <a:avLst>
              <a:gd name="adj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无异常 </a:t>
            </a:r>
          </a:p>
        </p:txBody>
      </p:sp>
      <p:sp>
        <p:nvSpPr>
          <p:cNvPr id="32776" name="AutoShape 10"/>
          <p:cNvSpPr/>
          <p:nvPr/>
        </p:nvSpPr>
        <p:spPr>
          <a:xfrm>
            <a:off x="3713163" y="2649538"/>
            <a:ext cx="779462" cy="330200"/>
          </a:xfrm>
          <a:prstGeom prst="roundRect">
            <a:avLst>
              <a:gd name="adj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有异常 </a:t>
            </a:r>
          </a:p>
        </p:txBody>
      </p:sp>
      <p:grpSp>
        <p:nvGrpSpPr>
          <p:cNvPr id="32779" name="Freeform 12"/>
          <p:cNvGrpSpPr/>
          <p:nvPr/>
        </p:nvGrpSpPr>
        <p:grpSpPr bwMode="auto">
          <a:xfrm>
            <a:off x="4727575" y="2212975"/>
            <a:ext cx="690563" cy="2336800"/>
            <a:chOff x="0" y="0"/>
            <a:chExt cx="579" cy="1962"/>
          </a:xfrm>
        </p:grpSpPr>
        <p:pic>
          <p:nvPicPr>
            <p:cNvPr id="26635" name="Freeform 12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9" cy="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81" name="文本框 32780"/>
            <p:cNvSpPr txBox="1"/>
            <p:nvPr/>
          </p:nvSpPr>
          <p:spPr>
            <a:xfrm rot="5225368">
              <a:off x="-584" y="719"/>
              <a:ext cx="1785" cy="38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/>
            <a:lstStyle/>
            <a:p>
              <a:endParaRPr lang="zh-CN" altLang="en-US" sz="1350" baseline="-25000" noProof="1">
                <a:latin typeface="Calibri" panose="020F0502020204030204" pitchFamily="34" charset="0"/>
              </a:endParaRPr>
            </a:p>
          </p:txBody>
        </p:sp>
      </p:grpSp>
      <p:sp>
        <p:nvSpPr>
          <p:cNvPr id="32782" name="Text Box 10"/>
          <p:cNvSpPr txBox="1"/>
          <p:nvPr/>
        </p:nvSpPr>
        <p:spPr>
          <a:xfrm>
            <a:off x="2963863" y="3554185"/>
            <a:ext cx="1501775" cy="274638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0" rIns="0" anchorCtr="1"/>
          <a:lstStyle/>
          <a:p>
            <a:pPr eaLnBrk="0" hangingPunct="0">
              <a:spcBef>
                <a:spcPct val="50000"/>
              </a:spcBef>
            </a:pPr>
            <a:r>
              <a:rPr lang="en-US" altLang="x-none" sz="1350" b="1" noProof="1">
                <a:solidFill>
                  <a:srgbClr val="C00000"/>
                </a:solidFill>
                <a:latin typeface="Calibri" panose="020F0502020204030204" pitchFamily="34" charset="0"/>
                <a:cs typeface="+mn-ea"/>
              </a:rPr>
              <a:t>System.exit(1</a:t>
            </a:r>
            <a:r>
              <a:rPr lang="en-US" altLang="x-none" sz="1200" b="1" noProof="1">
                <a:solidFill>
                  <a:srgbClr val="C00000"/>
                </a:solidFill>
                <a:latin typeface="Calibri" panose="020F0502020204030204" pitchFamily="34" charset="0"/>
                <a:cs typeface="+mn-ea"/>
              </a:rPr>
              <a:t>)</a:t>
            </a:r>
            <a:endParaRPr lang="zh-CN" altLang="en-US" sz="1200" b="1" noProof="1">
              <a:solidFill>
                <a:srgbClr val="C0000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32783" name="AutoShape 9"/>
          <p:cNvSpPr/>
          <p:nvPr/>
        </p:nvSpPr>
        <p:spPr>
          <a:xfrm>
            <a:off x="5000625" y="3268663"/>
            <a:ext cx="2581275" cy="330200"/>
          </a:xfrm>
          <a:prstGeom prst="roundRect">
            <a:avLst>
              <a:gd name="adj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中断程序，退出</a:t>
            </a:r>
            <a:r>
              <a:rPr lang="en-US" altLang="x-none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Java</a:t>
            </a:r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虚拟机 </a:t>
            </a: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3649828" y="2649538"/>
            <a:ext cx="1" cy="330200"/>
          </a:xfrm>
          <a:prstGeom prst="straightConnector1">
            <a:avLst/>
          </a:prstGeom>
          <a:ln cmpd="sng">
            <a:solidFill>
              <a:srgbClr val="0099D8"/>
            </a:solidFill>
            <a:headEnd type="none"/>
            <a:tailEnd type="triangle"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32773" idx="0"/>
          </p:cNvCxnSpPr>
          <p:nvPr/>
        </p:nvCxnSpPr>
        <p:spPr>
          <a:xfrm>
            <a:off x="3649828" y="3828823"/>
            <a:ext cx="0" cy="311432"/>
          </a:xfrm>
          <a:prstGeom prst="straightConnector1">
            <a:avLst/>
          </a:prstGeom>
          <a:ln cmpd="sng">
            <a:solidFill>
              <a:srgbClr val="0099D8"/>
            </a:solidFill>
            <a:headEnd type="none"/>
            <a:tailEnd type="triangle"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>
            <a:off x="1245490" y="4670245"/>
            <a:ext cx="5714808" cy="349777"/>
            <a:chOff x="1403648" y="3767578"/>
            <a:chExt cx="5714808" cy="349777"/>
          </a:xfrm>
        </p:grpSpPr>
        <p:sp>
          <p:nvSpPr>
            <p:cNvPr id="32" name="圆角矩形 31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3" name="圆角矩形 32"/>
            <p:cNvSpPr/>
            <p:nvPr/>
          </p:nvSpPr>
          <p:spPr bwMode="auto">
            <a:xfrm>
              <a:off x="1975126" y="3795886"/>
              <a:ext cx="5143330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4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TextBox 34"/>
            <p:cNvSpPr txBox="1"/>
            <p:nvPr/>
          </p:nvSpPr>
          <p:spPr bwMode="auto">
            <a:xfrm>
              <a:off x="2528701" y="3767578"/>
              <a:ext cx="4334841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演示示例</a:t>
              </a:r>
              <a:r>
                <a:rPr lang="en-US" altLang="zh-CN" sz="1600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4</a:t>
              </a:r>
              <a:r>
                <a:rPr lang="zh-CN" altLang="en-US" sz="1600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：使用</a:t>
              </a:r>
              <a:r>
                <a:rPr lang="en-US" altLang="x-none" sz="1600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try-catch-finally</a:t>
              </a:r>
              <a:r>
                <a:rPr lang="zh-CN" altLang="en-US" sz="1600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处理异常</a:t>
              </a:r>
              <a:endParaRPr lang="zh-CN" altLang="en-US" sz="1600" b="1" noProof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4B27CC9-78D9-46BE-93D3-139471736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r>
              <a:rPr lang="zh-CN" altLang="en-US"/>
              <a:t>/</a:t>
            </a:r>
            <a:r>
              <a:rPr lang="en-US" altLang="zh-CN"/>
              <a:t>30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77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2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7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bldLvl="0" animBg="1"/>
      <p:bldP spid="32773" grpId="0" bldLvl="0" animBg="1"/>
      <p:bldP spid="32774" grpId="0" build="allAtOnce" animBg="1"/>
      <p:bldP spid="32775" grpId="0" bldLvl="0" animBg="1"/>
      <p:bldP spid="32775" grpId="1" bldLvl="0" animBg="1"/>
      <p:bldP spid="32776" grpId="0" bldLvl="0" animBg="1"/>
      <p:bldP spid="32776" grpId="1" bldLvl="0" animBg="1"/>
      <p:bldP spid="32776" grpId="2" bldLvl="0" animBg="1"/>
      <p:bldP spid="32782" grpId="0"/>
      <p:bldP spid="32783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13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try-catch-finally 2-</a:t>
            </a:r>
            <a:r>
              <a:rPr lang="en-US" altLang="zh-CN"/>
              <a:t>2</a:t>
            </a:r>
          </a:p>
        </p:txBody>
      </p:sp>
      <p:sp>
        <p:nvSpPr>
          <p:cNvPr id="28673" name="内容占位符 2"/>
          <p:cNvSpPr>
            <a:spLocks noGrp="1" noChangeArrowheads="1"/>
          </p:cNvSpPr>
          <p:nvPr>
            <p:ph idx="1"/>
          </p:nvPr>
        </p:nvSpPr>
        <p:spPr>
          <a:xfrm>
            <a:off x="637381" y="934264"/>
            <a:ext cx="7762875" cy="3394075"/>
          </a:xfrm>
        </p:spPr>
        <p:txBody>
          <a:bodyPr/>
          <a:lstStyle/>
          <a:p>
            <a:r>
              <a:rPr lang="zh-CN" altLang="en-US" dirty="0"/>
              <a:t>存在</a:t>
            </a:r>
            <a:r>
              <a:rPr lang="en-US" dirty="0"/>
              <a:t>return</a:t>
            </a:r>
            <a:r>
              <a:rPr lang="zh-CN" altLang="en-US" dirty="0"/>
              <a:t>的</a:t>
            </a:r>
            <a:r>
              <a:rPr lang="en-US" dirty="0"/>
              <a:t>try-catch-finally</a:t>
            </a:r>
            <a:r>
              <a:rPr lang="zh-CN" altLang="en-US" dirty="0"/>
              <a:t>块</a:t>
            </a:r>
            <a:endParaRPr lang="en-US" dirty="0"/>
          </a:p>
          <a:p>
            <a:endParaRPr lang="en-US" dirty="0"/>
          </a:p>
          <a:p>
            <a:endParaRPr lang="zh-CN" altLang="en-US" dirty="0"/>
          </a:p>
        </p:txBody>
      </p:sp>
      <p:sp>
        <p:nvSpPr>
          <p:cNvPr id="34820" name="AutoShape 3"/>
          <p:cNvSpPr/>
          <p:nvPr/>
        </p:nvSpPr>
        <p:spPr>
          <a:xfrm>
            <a:off x="4598988" y="1874838"/>
            <a:ext cx="1764109" cy="2786062"/>
          </a:xfrm>
          <a:prstGeom prst="roundRect">
            <a:avLst>
              <a:gd name="adj" fmla="val 10912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endParaRPr lang="en-US" altLang="x-none" sz="1350" b="1" noProof="1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sp>
        <p:nvSpPr>
          <p:cNvPr id="34821" name="AutoShape 4"/>
          <p:cNvSpPr/>
          <p:nvPr/>
        </p:nvSpPr>
        <p:spPr>
          <a:xfrm>
            <a:off x="4868863" y="1981200"/>
            <a:ext cx="989012" cy="468497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indent="-342900" algn="ctr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x-none" sz="1600" b="1" noProof="1">
                <a:solidFill>
                  <a:schemeClr val="accent5">
                    <a:lumMod val="10000"/>
                  </a:schemeClr>
                </a:solidFill>
              </a:rPr>
              <a:t>try</a:t>
            </a:r>
          </a:p>
        </p:txBody>
      </p:sp>
      <p:sp>
        <p:nvSpPr>
          <p:cNvPr id="34822" name="AutoShape 5"/>
          <p:cNvSpPr/>
          <p:nvPr/>
        </p:nvSpPr>
        <p:spPr>
          <a:xfrm>
            <a:off x="4883451" y="2669937"/>
            <a:ext cx="1042987" cy="877120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indent="-342900" algn="ctr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x-none" sz="1600" b="1" noProof="1">
                <a:solidFill>
                  <a:schemeClr val="accent5">
                    <a:lumMod val="10000"/>
                  </a:schemeClr>
                </a:solidFill>
              </a:rPr>
              <a:t>catch</a:t>
            </a:r>
          </a:p>
          <a:p>
            <a:pPr indent="-342900" algn="ctr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x-none" sz="1600" b="1" noProof="1">
                <a:solidFill>
                  <a:schemeClr val="accent5">
                    <a:lumMod val="10000"/>
                  </a:schemeClr>
                </a:solidFill>
              </a:rPr>
              <a:t>return</a:t>
            </a:r>
          </a:p>
        </p:txBody>
      </p:sp>
      <p:sp>
        <p:nvSpPr>
          <p:cNvPr id="34823" name="AutoShape 6"/>
          <p:cNvSpPr/>
          <p:nvPr/>
        </p:nvSpPr>
        <p:spPr>
          <a:xfrm>
            <a:off x="7165312" y="2985201"/>
            <a:ext cx="1055688" cy="561856"/>
          </a:xfrm>
          <a:prstGeom prst="roundRect">
            <a:avLst>
              <a:gd name="adj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异常类型</a:t>
            </a:r>
            <a:endParaRPr lang="en-US" altLang="x-none" sz="1350" b="1" noProof="1">
              <a:solidFill>
                <a:schemeClr val="bg1"/>
              </a:solidFill>
              <a:ea typeface="黑体" panose="02010609060101010101" pitchFamily="49" charset="-122"/>
            </a:endParaRPr>
          </a:p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匹配 </a:t>
            </a:r>
          </a:p>
        </p:txBody>
      </p:sp>
      <p:sp>
        <p:nvSpPr>
          <p:cNvPr id="34825" name="Text Box 11"/>
          <p:cNvSpPr txBox="1"/>
          <p:nvPr/>
        </p:nvSpPr>
        <p:spPr>
          <a:xfrm rot="738205">
            <a:off x="6035824" y="2032000"/>
            <a:ext cx="1403350" cy="274637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0" rIns="0" anchorCtr="1"/>
          <a:lstStyle/>
          <a:p>
            <a:pPr>
              <a:spcBef>
                <a:spcPct val="50000"/>
              </a:spcBef>
            </a:pPr>
            <a:r>
              <a:rPr lang="en-US" altLang="x-none" sz="1350" noProof="1">
                <a:solidFill>
                  <a:srgbClr val="FF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ea"/>
              </a:rPr>
              <a:t>   </a:t>
            </a:r>
            <a:r>
              <a:rPr lang="zh-CN" altLang="en-US" sz="1200" b="1" noProof="1">
                <a:solidFill>
                  <a:srgbClr val="C00000"/>
                </a:solidFill>
                <a:latin typeface="Calibri" panose="020F0502020204030204" pitchFamily="34" charset="0"/>
                <a:cs typeface="+mn-ea"/>
              </a:rPr>
              <a:t>发生异常</a:t>
            </a:r>
            <a:endParaRPr lang="zh-CN" altLang="en-US" sz="1200" b="1" noProof="1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34826" name="AutoShape 12"/>
          <p:cNvSpPr/>
          <p:nvPr/>
        </p:nvSpPr>
        <p:spPr>
          <a:xfrm>
            <a:off x="179512" y="1419225"/>
            <a:ext cx="4065463" cy="2909114"/>
          </a:xfrm>
          <a:prstGeom prst="roundRect">
            <a:avLst>
              <a:gd name="adj" fmla="val 7773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en-US" altLang="x-none" sz="1600" b="1" noProof="1"/>
              <a:t>public void method(){</a:t>
            </a:r>
          </a:p>
          <a:p>
            <a:pPr lvl="1"/>
            <a:r>
              <a:rPr lang="en-US" altLang="x-none" sz="1600" b="1" noProof="1"/>
              <a:t>         try {</a:t>
            </a:r>
          </a:p>
          <a:p>
            <a:pPr lvl="1"/>
            <a:r>
              <a:rPr lang="en-US" altLang="x-none" sz="1600" b="1" noProof="1"/>
              <a:t>               // </a:t>
            </a:r>
            <a:r>
              <a:rPr lang="zh-CN" altLang="en-US" sz="1600" b="1" noProof="1"/>
              <a:t>代码段 </a:t>
            </a:r>
            <a:r>
              <a:rPr lang="en-US" altLang="x-none" sz="1600" b="1" noProof="1"/>
              <a:t>1</a:t>
            </a:r>
          </a:p>
          <a:p>
            <a:pPr lvl="1"/>
            <a:r>
              <a:rPr lang="en-US" altLang="x-none" sz="1600" b="1" noProof="1"/>
              <a:t>              // </a:t>
            </a:r>
            <a:r>
              <a:rPr lang="zh-CN" altLang="en-US" sz="1600" b="1" noProof="1"/>
              <a:t>产生异常的代码段 </a:t>
            </a:r>
            <a:r>
              <a:rPr lang="en-US" altLang="x-none" sz="1600" b="1" noProof="1"/>
              <a:t>2</a:t>
            </a:r>
          </a:p>
          <a:p>
            <a:pPr lvl="1"/>
            <a:r>
              <a:rPr lang="en-US" altLang="x-none" sz="1600" b="1" noProof="1"/>
              <a:t>          } catch (</a:t>
            </a:r>
            <a:r>
              <a:rPr lang="zh-CN" altLang="en-US" sz="1600" b="1" noProof="1"/>
              <a:t>异常类型 </a:t>
            </a:r>
            <a:r>
              <a:rPr lang="en-US" altLang="x-none" sz="1600" b="1" noProof="1"/>
              <a:t>ex) {</a:t>
            </a:r>
          </a:p>
          <a:p>
            <a:pPr lvl="1"/>
            <a:r>
              <a:rPr lang="en-US" altLang="x-none" sz="1600" b="1" noProof="1"/>
              <a:t>              // </a:t>
            </a:r>
            <a:r>
              <a:rPr lang="zh-CN" altLang="en-US" sz="1600" b="1" noProof="1"/>
              <a:t>对异常进行处理的代码段</a:t>
            </a:r>
            <a:r>
              <a:rPr lang="en-US" altLang="x-none" sz="1600" b="1" noProof="1"/>
              <a:t>3</a:t>
            </a:r>
          </a:p>
          <a:p>
            <a:pPr lvl="1"/>
            <a:r>
              <a:rPr lang="en-US" altLang="x-none" sz="1600" b="1" noProof="1"/>
              <a:t>               return;</a:t>
            </a:r>
          </a:p>
          <a:p>
            <a:pPr lvl="1"/>
            <a:r>
              <a:rPr lang="en-US" altLang="x-none" sz="1600" b="1" noProof="1"/>
              <a:t>          }finally{</a:t>
            </a:r>
          </a:p>
          <a:p>
            <a:pPr lvl="1"/>
            <a:r>
              <a:rPr lang="en-US" altLang="x-none" sz="1600" b="1" noProof="1"/>
              <a:t>                // </a:t>
            </a:r>
            <a:r>
              <a:rPr lang="zh-CN" altLang="en-US" sz="1600" b="1" noProof="1"/>
              <a:t>代码段 </a:t>
            </a:r>
            <a:r>
              <a:rPr lang="en-US" altLang="x-none" sz="1600" b="1" noProof="1"/>
              <a:t>4</a:t>
            </a:r>
          </a:p>
          <a:p>
            <a:pPr lvl="1"/>
            <a:r>
              <a:rPr lang="en-US" altLang="x-none" sz="1600" b="1" noProof="1"/>
              <a:t>          }</a:t>
            </a:r>
          </a:p>
          <a:p>
            <a:pPr lvl="1"/>
            <a:r>
              <a:rPr lang="en-US" altLang="x-none" sz="1600" b="1" noProof="1"/>
              <a:t>}</a:t>
            </a:r>
          </a:p>
        </p:txBody>
      </p:sp>
      <p:sp>
        <p:nvSpPr>
          <p:cNvPr id="34827" name="Line 14"/>
          <p:cNvSpPr/>
          <p:nvPr/>
        </p:nvSpPr>
        <p:spPr>
          <a:xfrm>
            <a:off x="947122" y="2413250"/>
            <a:ext cx="377825" cy="0"/>
          </a:xfrm>
          <a:prstGeom prst="line">
            <a:avLst/>
          </a:prstGeom>
          <a:ln w="28575" cap="flat" cmpd="sng">
            <a:solidFill>
              <a:srgbClr val="C00000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350" noProof="1"/>
          </a:p>
        </p:txBody>
      </p:sp>
      <p:sp>
        <p:nvSpPr>
          <p:cNvPr id="34828" name="Line 15"/>
          <p:cNvSpPr/>
          <p:nvPr/>
        </p:nvSpPr>
        <p:spPr>
          <a:xfrm>
            <a:off x="947122" y="2154729"/>
            <a:ext cx="377825" cy="0"/>
          </a:xfrm>
          <a:prstGeom prst="line">
            <a:avLst/>
          </a:prstGeom>
          <a:ln w="28575" cap="flat" cmpd="sng">
            <a:solidFill>
              <a:srgbClr val="C00000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350" noProof="1"/>
          </a:p>
        </p:txBody>
      </p:sp>
      <p:sp>
        <p:nvSpPr>
          <p:cNvPr id="34829" name="AutoShape 17"/>
          <p:cNvSpPr/>
          <p:nvPr/>
        </p:nvSpPr>
        <p:spPr>
          <a:xfrm>
            <a:off x="7154994" y="2169319"/>
            <a:ext cx="1076325" cy="561856"/>
          </a:xfrm>
          <a:prstGeom prst="roundRect">
            <a:avLst>
              <a:gd name="adj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产生异常</a:t>
            </a:r>
            <a:endParaRPr lang="en-US" altLang="x-none" sz="1350" b="1" noProof="1">
              <a:solidFill>
                <a:schemeClr val="bg1"/>
              </a:solidFill>
              <a:ea typeface="黑体" panose="02010609060101010101" pitchFamily="49" charset="-122"/>
            </a:endParaRPr>
          </a:p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对象 </a:t>
            </a:r>
          </a:p>
        </p:txBody>
      </p:sp>
      <p:sp>
        <p:nvSpPr>
          <p:cNvPr id="34831" name="Line 20"/>
          <p:cNvSpPr/>
          <p:nvPr/>
        </p:nvSpPr>
        <p:spPr>
          <a:xfrm>
            <a:off x="806452" y="3636962"/>
            <a:ext cx="376237" cy="0"/>
          </a:xfrm>
          <a:prstGeom prst="line">
            <a:avLst/>
          </a:prstGeom>
          <a:ln w="28575" cap="flat" cmpd="sng">
            <a:solidFill>
              <a:srgbClr val="C00000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350" noProof="1"/>
          </a:p>
        </p:txBody>
      </p:sp>
      <p:sp>
        <p:nvSpPr>
          <p:cNvPr id="34832" name="Line 20"/>
          <p:cNvSpPr/>
          <p:nvPr/>
        </p:nvSpPr>
        <p:spPr>
          <a:xfrm>
            <a:off x="884478" y="3147814"/>
            <a:ext cx="377825" cy="0"/>
          </a:xfrm>
          <a:prstGeom prst="line">
            <a:avLst/>
          </a:prstGeom>
          <a:ln w="28575" cap="flat" cmpd="sng">
            <a:solidFill>
              <a:srgbClr val="C00000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350" noProof="1"/>
          </a:p>
        </p:txBody>
      </p:sp>
      <p:sp>
        <p:nvSpPr>
          <p:cNvPr id="34833" name="AutoShape 5"/>
          <p:cNvSpPr/>
          <p:nvPr/>
        </p:nvSpPr>
        <p:spPr>
          <a:xfrm>
            <a:off x="4894263" y="4025900"/>
            <a:ext cx="1041400" cy="468497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indent="-342900" algn="ctr" defTabSz="381000">
              <a:lnSpc>
                <a:spcPct val="150000"/>
              </a:lnSpc>
              <a:buClr>
                <a:schemeClr val="folHlink"/>
              </a:buClr>
              <a:buSzPct val="60000"/>
            </a:pPr>
            <a:r>
              <a:rPr lang="en-US" altLang="x-none" sz="1600" b="1" noProof="1">
                <a:solidFill>
                  <a:schemeClr val="accent5">
                    <a:lumMod val="10000"/>
                  </a:schemeClr>
                </a:solidFill>
              </a:rPr>
              <a:t>finally</a:t>
            </a:r>
          </a:p>
        </p:txBody>
      </p:sp>
      <p:sp>
        <p:nvSpPr>
          <p:cNvPr id="34836" name="Text Box 11"/>
          <p:cNvSpPr txBox="1">
            <a:spLocks noChangeArrowheads="1"/>
          </p:cNvSpPr>
          <p:nvPr/>
        </p:nvSpPr>
        <p:spPr bwMode="auto">
          <a:xfrm rot="347631">
            <a:off x="5984205" y="2787774"/>
            <a:ext cx="11080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200" b="1" dirty="0">
                <a:solidFill>
                  <a:srgbClr val="C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进入</a:t>
            </a:r>
            <a:r>
              <a:rPr lang="en-US" sz="1200" b="1" dirty="0">
                <a:solidFill>
                  <a:srgbClr val="C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catch</a:t>
            </a:r>
            <a:r>
              <a:rPr lang="zh-CN" altLang="en-US" sz="1200" b="1" dirty="0">
                <a:solidFill>
                  <a:srgbClr val="C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块</a:t>
            </a:r>
          </a:p>
        </p:txBody>
      </p:sp>
      <p:sp>
        <p:nvSpPr>
          <p:cNvPr id="34837" name="Line 14"/>
          <p:cNvSpPr/>
          <p:nvPr/>
        </p:nvSpPr>
        <p:spPr>
          <a:xfrm>
            <a:off x="793420" y="2859782"/>
            <a:ext cx="377825" cy="0"/>
          </a:xfrm>
          <a:prstGeom prst="line">
            <a:avLst/>
          </a:prstGeom>
          <a:ln w="28575" cap="flat" cmpd="sng">
            <a:solidFill>
              <a:srgbClr val="C00000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 sz="1350" noProof="1"/>
          </a:p>
        </p:txBody>
      </p:sp>
      <p:grpSp>
        <p:nvGrpSpPr>
          <p:cNvPr id="34838" name="Freeform 12"/>
          <p:cNvGrpSpPr/>
          <p:nvPr/>
        </p:nvGrpSpPr>
        <p:grpSpPr bwMode="auto">
          <a:xfrm>
            <a:off x="4822825" y="3168650"/>
            <a:ext cx="466725" cy="936625"/>
            <a:chOff x="0" y="0"/>
            <a:chExt cx="392" cy="787"/>
          </a:xfrm>
        </p:grpSpPr>
        <p:pic>
          <p:nvPicPr>
            <p:cNvPr id="28693" name="Freeform 12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92" cy="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840" name="文本框 34839"/>
            <p:cNvSpPr txBox="1"/>
            <p:nvPr/>
          </p:nvSpPr>
          <p:spPr>
            <a:xfrm rot="16574019">
              <a:off x="-87" y="293"/>
              <a:ext cx="612" cy="189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/>
            <a:lstStyle/>
            <a:p>
              <a:endParaRPr lang="zh-CN" altLang="en-US" sz="1350" baseline="-25000" noProof="1">
                <a:latin typeface="Calibri" panose="020F0502020204030204" pitchFamily="34" charset="0"/>
              </a:endParaRPr>
            </a:p>
          </p:txBody>
        </p:sp>
      </p:grpSp>
      <p:sp>
        <p:nvSpPr>
          <p:cNvPr id="34841" name="Text Box 10"/>
          <p:cNvSpPr txBox="1">
            <a:spLocks noChangeArrowheads="1"/>
          </p:cNvSpPr>
          <p:nvPr/>
        </p:nvSpPr>
        <p:spPr bwMode="auto">
          <a:xfrm>
            <a:off x="3608388" y="3671615"/>
            <a:ext cx="1820862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200" b="1" dirty="0">
                <a:solidFill>
                  <a:srgbClr val="C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执行</a:t>
            </a:r>
            <a:r>
              <a:rPr lang="en-US" sz="1200" b="1" dirty="0">
                <a:solidFill>
                  <a:srgbClr val="C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return</a:t>
            </a:r>
            <a:r>
              <a:rPr lang="zh-CN" altLang="en-US" sz="1200" b="1" dirty="0">
                <a:solidFill>
                  <a:srgbClr val="C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退出</a:t>
            </a:r>
            <a:r>
              <a:rPr lang="en-US" sz="1200" b="1" dirty="0">
                <a:solidFill>
                  <a:srgbClr val="C00000"/>
                </a:solidFill>
                <a:latin typeface="Calibri" panose="020F0502020204030204" pitchFamily="34" charset="0"/>
              </a:rPr>
              <a:t>  </a:t>
            </a:r>
            <a:r>
              <a:rPr lang="zh-CN" altLang="en-US" sz="1200" b="1" dirty="0">
                <a:solidFill>
                  <a:srgbClr val="C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方法</a:t>
            </a:r>
          </a:p>
        </p:txBody>
      </p:sp>
      <p:sp>
        <p:nvSpPr>
          <p:cNvPr id="34842" name="Text Box 11"/>
          <p:cNvSpPr txBox="1">
            <a:spLocks noChangeArrowheads="1"/>
          </p:cNvSpPr>
          <p:nvPr/>
        </p:nvSpPr>
        <p:spPr bwMode="auto">
          <a:xfrm>
            <a:off x="5696173" y="3743325"/>
            <a:ext cx="11080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200" b="1" dirty="0">
                <a:solidFill>
                  <a:srgbClr val="C00000"/>
                </a:solidFill>
                <a:latin typeface="Calibri" panose="020F0502020204030204" pitchFamily="34" charset="0"/>
              </a:rPr>
              <a:t>执行</a:t>
            </a:r>
            <a:r>
              <a:rPr lang="en-US" sz="1200" b="1" dirty="0">
                <a:solidFill>
                  <a:srgbClr val="C00000"/>
                </a:solidFill>
                <a:latin typeface="Calibri" panose="020F0502020204030204" pitchFamily="34" charset="0"/>
              </a:rPr>
              <a:t>finally</a:t>
            </a:r>
            <a:r>
              <a:rPr lang="zh-CN" altLang="en-US" sz="1200" b="1" dirty="0">
                <a:solidFill>
                  <a:srgbClr val="C0000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块</a:t>
            </a:r>
          </a:p>
        </p:txBody>
      </p:sp>
      <p:sp>
        <p:nvSpPr>
          <p:cNvPr id="34843" name="AutoShape 5"/>
          <p:cNvSpPr/>
          <p:nvPr/>
        </p:nvSpPr>
        <p:spPr>
          <a:xfrm>
            <a:off x="4552950" y="1393825"/>
            <a:ext cx="3556000" cy="330200"/>
          </a:xfrm>
          <a:prstGeom prst="roundRect">
            <a:avLst>
              <a:gd name="adj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en-US" altLang="x-none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try</a:t>
            </a:r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块中有</a:t>
            </a:r>
            <a:r>
              <a:rPr lang="en-US" altLang="x-none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return</a:t>
            </a:r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语句执行过程与此类似</a:t>
            </a:r>
            <a:endParaRPr lang="en-US" altLang="x-none" sz="1350" b="1" noProof="1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sp>
        <p:nvSpPr>
          <p:cNvPr id="46" name="椭圆 45"/>
          <p:cNvSpPr/>
          <p:nvPr/>
        </p:nvSpPr>
        <p:spPr bwMode="auto">
          <a:xfrm>
            <a:off x="6588224" y="3250984"/>
            <a:ext cx="285752" cy="285752"/>
          </a:xfrm>
          <a:prstGeom prst="ellipse">
            <a:avLst/>
          </a:prstGeom>
          <a:solidFill>
            <a:srgbClr val="009ADA"/>
          </a:solidFill>
          <a:ln w="12700" cmpd="sng">
            <a:noFill/>
            <a:prstDash val="solid"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7" name="椭圆 46"/>
          <p:cNvSpPr/>
          <p:nvPr/>
        </p:nvSpPr>
        <p:spPr bwMode="auto">
          <a:xfrm>
            <a:off x="5220072" y="3654150"/>
            <a:ext cx="285752" cy="285752"/>
          </a:xfrm>
          <a:prstGeom prst="ellipse">
            <a:avLst/>
          </a:prstGeom>
          <a:solidFill>
            <a:srgbClr val="009ADA"/>
          </a:solidFill>
          <a:ln w="12700" cmpd="sng">
            <a:noFill/>
            <a:prstDash val="solid"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8" name="椭圆 47"/>
          <p:cNvSpPr/>
          <p:nvPr/>
        </p:nvSpPr>
        <p:spPr bwMode="auto">
          <a:xfrm>
            <a:off x="4646288" y="3400479"/>
            <a:ext cx="285752" cy="285752"/>
          </a:xfrm>
          <a:prstGeom prst="ellipse">
            <a:avLst/>
          </a:prstGeom>
          <a:solidFill>
            <a:srgbClr val="009ADA"/>
          </a:solidFill>
          <a:ln w="12700" cmpd="sng">
            <a:noFill/>
            <a:prstDash val="solid"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49" name="直接箭头连接符 48"/>
          <p:cNvCxnSpPr/>
          <p:nvPr/>
        </p:nvCxnSpPr>
        <p:spPr>
          <a:xfrm flipH="1" flipV="1">
            <a:off x="5946775" y="3030538"/>
            <a:ext cx="1208219" cy="179322"/>
          </a:xfrm>
          <a:prstGeom prst="straightConnector1">
            <a:avLst/>
          </a:prstGeom>
          <a:ln cmpd="sng">
            <a:solidFill>
              <a:srgbClr val="0099D8"/>
            </a:solidFill>
            <a:headEnd type="none"/>
            <a:tailEnd type="triangle"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34821" idx="3"/>
            <a:endCxn id="34829" idx="1"/>
          </p:cNvCxnSpPr>
          <p:nvPr/>
        </p:nvCxnSpPr>
        <p:spPr>
          <a:xfrm>
            <a:off x="5857875" y="2215449"/>
            <a:ext cx="1297119" cy="234798"/>
          </a:xfrm>
          <a:prstGeom prst="straightConnector1">
            <a:avLst/>
          </a:prstGeom>
          <a:ln cmpd="sng">
            <a:solidFill>
              <a:srgbClr val="0099D8"/>
            </a:solidFill>
            <a:headEnd type="none"/>
            <a:tailEnd type="triangle"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34829" idx="2"/>
            <a:endCxn id="34823" idx="0"/>
          </p:cNvCxnSpPr>
          <p:nvPr/>
        </p:nvCxnSpPr>
        <p:spPr>
          <a:xfrm flipH="1">
            <a:off x="7693156" y="2731175"/>
            <a:ext cx="1" cy="254026"/>
          </a:xfrm>
          <a:prstGeom prst="straightConnector1">
            <a:avLst/>
          </a:prstGeom>
          <a:ln cmpd="sng">
            <a:solidFill>
              <a:srgbClr val="0099D8"/>
            </a:solidFill>
            <a:headEnd type="none"/>
            <a:tailEnd type="triangle"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34822" idx="2"/>
            <a:endCxn id="34833" idx="0"/>
          </p:cNvCxnSpPr>
          <p:nvPr/>
        </p:nvCxnSpPr>
        <p:spPr>
          <a:xfrm>
            <a:off x="5404945" y="3547057"/>
            <a:ext cx="10018" cy="478843"/>
          </a:xfrm>
          <a:prstGeom prst="straightConnector1">
            <a:avLst/>
          </a:prstGeom>
          <a:ln cmpd="sng">
            <a:solidFill>
              <a:srgbClr val="0099D8"/>
            </a:solidFill>
            <a:headEnd type="none"/>
            <a:tailEnd type="triangle"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63" name="组合 62"/>
          <p:cNvGrpSpPr/>
          <p:nvPr/>
        </p:nvGrpSpPr>
        <p:grpSpPr>
          <a:xfrm>
            <a:off x="1187624" y="4731990"/>
            <a:ext cx="5714808" cy="338554"/>
            <a:chOff x="1403648" y="3795886"/>
            <a:chExt cx="5714808" cy="338554"/>
          </a:xfrm>
        </p:grpSpPr>
        <p:sp>
          <p:nvSpPr>
            <p:cNvPr id="64" name="圆角矩形 63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5" name="圆角矩形 64"/>
            <p:cNvSpPr/>
            <p:nvPr/>
          </p:nvSpPr>
          <p:spPr bwMode="auto">
            <a:xfrm>
              <a:off x="1975126" y="3795886"/>
              <a:ext cx="5143330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66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" name="TextBox 66"/>
            <p:cNvSpPr txBox="1"/>
            <p:nvPr/>
          </p:nvSpPr>
          <p:spPr bwMode="auto">
            <a:xfrm>
              <a:off x="2196920" y="3795886"/>
              <a:ext cx="4642617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演示示例</a:t>
              </a:r>
              <a:r>
                <a:rPr lang="en-US" altLang="zh-CN" sz="1600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5</a:t>
              </a:r>
              <a:r>
                <a:rPr lang="zh-CN" altLang="en-US" sz="1600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：</a:t>
              </a:r>
              <a:r>
                <a:rPr lang="en-US" altLang="x-none" sz="1600" b="1" noProof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try</a:t>
              </a:r>
              <a:r>
                <a:rPr lang="zh-CN" altLang="en-US" sz="1600" b="1" noProof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块和</a:t>
              </a:r>
              <a:r>
                <a:rPr lang="en-US" altLang="x-none" sz="1600" b="1" noProof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catch</a:t>
              </a:r>
              <a:r>
                <a:rPr lang="zh-CN" altLang="en-US" sz="1600" b="1" noProof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块中</a:t>
              </a:r>
              <a:r>
                <a:rPr lang="en-US" altLang="x-none" sz="1600" b="1" noProof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return</a:t>
              </a:r>
              <a:r>
                <a:rPr lang="zh-CN" altLang="en-US" sz="1600" b="1" noProof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语句的执行</a:t>
              </a:r>
              <a:endParaRPr lang="zh-CN" altLang="en-US" sz="1600" b="1" noProof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45" name="椭圆 44"/>
          <p:cNvSpPr/>
          <p:nvPr/>
        </p:nvSpPr>
        <p:spPr bwMode="auto">
          <a:xfrm>
            <a:off x="6461393" y="2215449"/>
            <a:ext cx="285752" cy="237554"/>
          </a:xfrm>
          <a:prstGeom prst="ellipse">
            <a:avLst/>
          </a:prstGeom>
          <a:solidFill>
            <a:srgbClr val="009ADA"/>
          </a:solidFill>
          <a:ln w="12700" cmpd="sng">
            <a:noFill/>
            <a:prstDash val="solid"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498CC3E-A746-4DC5-A6A9-FE8F19B6D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r>
              <a:rPr lang="zh-CN" altLang="en-US"/>
              <a:t>/</a:t>
            </a:r>
            <a:r>
              <a:rPr lang="en-US" altLang="zh-CN"/>
              <a:t>30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4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4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4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4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4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4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4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4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3" grpId="0" bldLvl="0" animBg="1"/>
      <p:bldP spid="34825" grpId="0"/>
      <p:bldP spid="34829" grpId="0" bldLvl="0" animBg="1"/>
      <p:bldP spid="34836" grpId="0"/>
      <p:bldP spid="34841" grpId="0"/>
      <p:bldP spid="34842" grpId="0"/>
      <p:bldP spid="34843" grpId="0" bldLvl="0" animBg="1"/>
      <p:bldP spid="46" grpId="0" animBg="1"/>
      <p:bldP spid="47" grpId="0" animBg="1"/>
      <p:bldP spid="4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多重catch块 </a:t>
            </a:r>
          </a:p>
        </p:txBody>
      </p:sp>
      <p:sp>
        <p:nvSpPr>
          <p:cNvPr id="30721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引发多种类型的异常</a:t>
            </a:r>
            <a:endParaRPr lang="en-US" dirty="0"/>
          </a:p>
          <a:p>
            <a:pPr lvl="1"/>
            <a:r>
              <a:rPr lang="zh-CN" altLang="en-US" dirty="0"/>
              <a:t>排列</a:t>
            </a:r>
            <a:r>
              <a:rPr lang="en-US" dirty="0"/>
              <a:t>catch </a:t>
            </a:r>
            <a:r>
              <a:rPr lang="zh-CN" altLang="en-US" dirty="0"/>
              <a:t>语句的顺序：先子类后父类 </a:t>
            </a:r>
          </a:p>
          <a:p>
            <a:pPr lvl="1"/>
            <a:r>
              <a:rPr lang="zh-CN" altLang="en-US" dirty="0"/>
              <a:t>发生异常时按顺序逐个匹配</a:t>
            </a:r>
            <a:endParaRPr lang="en-US" dirty="0"/>
          </a:p>
          <a:p>
            <a:pPr lvl="1"/>
            <a:r>
              <a:rPr lang="zh-CN" altLang="en-US" dirty="0"/>
              <a:t>只执行第一个与异常类型匹配的</a:t>
            </a:r>
            <a:r>
              <a:rPr lang="en-US" dirty="0"/>
              <a:t>catch</a:t>
            </a:r>
            <a:r>
              <a:rPr lang="zh-CN" altLang="en-US" dirty="0"/>
              <a:t>语句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496966" y="4648131"/>
            <a:ext cx="5714808" cy="371891"/>
            <a:chOff x="1403648" y="3795886"/>
            <a:chExt cx="5714808" cy="371891"/>
          </a:xfrm>
        </p:grpSpPr>
        <p:sp>
          <p:nvSpPr>
            <p:cNvPr id="10" name="圆角矩形 9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 bwMode="auto">
            <a:xfrm>
              <a:off x="1975126" y="3795886"/>
              <a:ext cx="5143330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2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 bwMode="auto">
            <a:xfrm>
              <a:off x="2930766" y="3829223"/>
              <a:ext cx="3530710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 演示示例</a:t>
              </a:r>
              <a:r>
                <a:rPr lang="en-US" altLang="zh-CN" sz="1600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6</a:t>
              </a:r>
              <a:r>
                <a:rPr lang="zh-CN" altLang="en-US" sz="1600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：</a:t>
              </a:r>
              <a:r>
                <a:rPr lang="zh-CN" altLang="en-US" sz="1600" b="1" noProof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使用多重</a:t>
              </a:r>
              <a:r>
                <a:rPr lang="en-US" altLang="x-none" sz="1600" b="1" noProof="1">
                  <a:solidFill>
                    <a:schemeClr val="bg1"/>
                  </a:solidFill>
                  <a:latin typeface="Calibri" panose="020F0502020204030204" pitchFamily="34" charset="0"/>
                  <a:cs typeface="+mn-ea"/>
                </a:rPr>
                <a:t>catch</a:t>
              </a:r>
              <a:r>
                <a:rPr lang="zh-CN" altLang="en-US" sz="1600" b="1" noProof="1">
                  <a:solidFill>
                    <a:schemeClr val="bg1"/>
                  </a:solidFill>
                  <a:latin typeface="Calibri" panose="020F0502020204030204" pitchFamily="34" charset="0"/>
                  <a:cs typeface="+mn-ea"/>
                </a:rPr>
                <a:t>处理异常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622F411-F860-4FA0-A44E-49B010C2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r>
              <a:rPr lang="zh-CN" altLang="en-US"/>
              <a:t>/</a:t>
            </a:r>
            <a:r>
              <a:rPr lang="en-US" altLang="zh-CN"/>
              <a:t>30</a:t>
            </a:r>
            <a:endParaRPr lang="en-US" altLang="zh-C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2770" name="Rectangle 3"/>
          <p:cNvSpPr txBox="1">
            <a:spLocks noChangeArrowheads="1"/>
          </p:cNvSpPr>
          <p:nvPr/>
        </p:nvSpPr>
        <p:spPr bwMode="auto">
          <a:xfrm>
            <a:off x="683568" y="1005018"/>
            <a:ext cx="7899599" cy="379898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57200" indent="-4572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ingdings" panose="05000000000000000000" charset="0"/>
              <a:buChar char=""/>
              <a:defRPr sz="2400" b="1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00100" lvl="1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SzPct val="90000"/>
              <a:buFont typeface="Wingdings" panose="05000000000000000000" charset="0"/>
              <a:buChar char=""/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00150" lvl="2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SzPct val="85000"/>
              <a:buFont typeface="Wingdings" panose="05000000000000000000" charset="0"/>
              <a:buChar char="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57350" lvl="3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ebdings" panose="05030102010509060703" charset="0"/>
              <a:buChar char="4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lvl="4" indent="-228600" fontAlgn="base">
              <a:spcBef>
                <a:spcPct val="20000"/>
              </a:spcBef>
              <a:spcAft>
                <a:spcPct val="0"/>
              </a:spcAft>
              <a:buClr>
                <a:srgbClr val="009ADA"/>
              </a:buClr>
              <a:buFont typeface="Wingdings" panose="05000000000000000000" charset="0"/>
              <a:buChar char=""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lvl="5" indent="0">
              <a:spcBef>
                <a:spcPct val="20000"/>
              </a:spcBef>
              <a:buFont typeface="Arial" panose="020B0604020202020204" pitchFamily="34" charset="0"/>
              <a:buNone/>
              <a:defRPr sz="2000"/>
            </a:lvl6pPr>
            <a:lvl7pPr lvl="6" indent="0">
              <a:spcBef>
                <a:spcPct val="20000"/>
              </a:spcBef>
              <a:buFont typeface="Arial" panose="020B0604020202020204" pitchFamily="34" charset="0"/>
              <a:buNone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en-US" dirty="0"/>
              <a:t>try-catch-finally</a:t>
            </a:r>
            <a:r>
              <a:rPr lang="zh-CN" altLang="en-US" dirty="0"/>
              <a:t>结构中</a:t>
            </a:r>
            <a:r>
              <a:rPr lang="en-US" dirty="0"/>
              <a:t>try</a:t>
            </a:r>
            <a:r>
              <a:rPr lang="zh-CN" altLang="en-US" dirty="0"/>
              <a:t>语句块是必须的，</a:t>
            </a:r>
            <a:r>
              <a:rPr lang="en-US" dirty="0"/>
              <a:t>catch</a:t>
            </a:r>
            <a:r>
              <a:rPr lang="zh-CN" altLang="en-US" dirty="0"/>
              <a:t>、</a:t>
            </a:r>
            <a:r>
              <a:rPr lang="en-US" dirty="0"/>
              <a:t>finally</a:t>
            </a:r>
            <a:r>
              <a:rPr lang="zh-CN" altLang="en-US" dirty="0"/>
              <a:t>语句块均可选，但两者至少出现之一</a:t>
            </a:r>
            <a:endParaRPr lang="en-US" dirty="0"/>
          </a:p>
          <a:p>
            <a:r>
              <a:rPr lang="zh-CN" altLang="en-US" dirty="0">
                <a:solidFill>
                  <a:srgbClr val="FF0000"/>
                </a:solidFill>
              </a:rPr>
              <a:t>面试题</a:t>
            </a:r>
            <a:r>
              <a:rPr lang="zh-CN" altLang="en-US" dirty="0"/>
              <a:t>：</a:t>
            </a:r>
            <a:r>
              <a:rPr lang="en-US" dirty="0"/>
              <a:t>try-catch</a:t>
            </a:r>
            <a:r>
              <a:rPr lang="zh-CN" altLang="en-US" dirty="0"/>
              <a:t>块中存在</a:t>
            </a:r>
            <a:r>
              <a:rPr lang="en-US" dirty="0"/>
              <a:t>return</a:t>
            </a:r>
            <a:r>
              <a:rPr lang="zh-CN" altLang="en-US" dirty="0"/>
              <a:t>语句，是否还执行</a:t>
            </a:r>
            <a:r>
              <a:rPr lang="en-US" dirty="0"/>
              <a:t>finally</a:t>
            </a:r>
            <a:r>
              <a:rPr lang="zh-CN" altLang="en-US" dirty="0"/>
              <a:t>块</a:t>
            </a:r>
            <a:r>
              <a:rPr lang="en-US" altLang="zh-CN" dirty="0"/>
              <a:t>? </a:t>
            </a:r>
            <a:r>
              <a:rPr lang="zh-CN" altLang="en-US" dirty="0"/>
              <a:t>如果执行，说出执行顺序</a:t>
            </a:r>
          </a:p>
          <a:p>
            <a:r>
              <a:rPr lang="en-US" dirty="0"/>
              <a:t>try-catch- finally</a:t>
            </a:r>
            <a:r>
              <a:rPr lang="zh-CN" altLang="en-US" dirty="0"/>
              <a:t>块中，</a:t>
            </a:r>
            <a:r>
              <a:rPr lang="en-US" dirty="0"/>
              <a:t> finally</a:t>
            </a:r>
            <a:r>
              <a:rPr lang="zh-CN" altLang="en-US" dirty="0"/>
              <a:t>块唯一不执行的情况是什么？</a:t>
            </a:r>
          </a:p>
          <a:p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CB53B39-D7C1-4999-9F7C-C95FB009C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r>
              <a:rPr lang="zh-CN" altLang="en-US"/>
              <a:t>/</a:t>
            </a:r>
            <a:r>
              <a:rPr lang="en-US" altLang="zh-CN"/>
              <a:t>30</a:t>
            </a:r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05" y="1361440"/>
            <a:ext cx="9144000" cy="2232025"/>
          </a:xfrm>
          <a:prstGeom prst="rect">
            <a:avLst/>
          </a:prstGeom>
          <a:solidFill>
            <a:srgbClr val="00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2_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190" y="1599565"/>
            <a:ext cx="5252720" cy="12934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875790" y="1892935"/>
            <a:ext cx="52419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 defTabSz="914400"/>
            <a:r>
              <a:rPr lang="zh-CN" altLang="en-US" sz="4000" b="1" kern="1400" spc="30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线上线下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916873" y="2835910"/>
            <a:ext cx="33832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hangingPunct="0"/>
            <a:r>
              <a:rPr lang="zh-CN" altLang="en-US" sz="2800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平台预习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0EE5D88-E970-4F6E-AD06-8E9A65B244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r>
              <a:rPr lang="en-US" altLang="zh-CN"/>
              <a:t>/30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1</a:t>
            </a:r>
            <a:r>
              <a:rPr lang="zh-CN" altLang="en-US" dirty="0"/>
              <a:t>：根据编号输出课程名称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需求说明</a:t>
            </a:r>
            <a:endParaRPr lang="en-US" dirty="0"/>
          </a:p>
          <a:p>
            <a:pPr lvl="1"/>
            <a:r>
              <a:rPr lang="zh-CN" altLang="en-US" sz="2000" dirty="0"/>
              <a:t>按照控制台提示输入</a:t>
            </a:r>
            <a:r>
              <a:rPr lang="en-US" sz="2000" dirty="0"/>
              <a:t>1</a:t>
            </a:r>
            <a:r>
              <a:rPr lang="zh-CN" altLang="en-US" sz="2000" dirty="0"/>
              <a:t>～</a:t>
            </a:r>
            <a:r>
              <a:rPr lang="en-US" sz="2000" dirty="0"/>
              <a:t>3</a:t>
            </a:r>
            <a:r>
              <a:rPr lang="zh-CN" altLang="en-US" sz="2000" dirty="0"/>
              <a:t>之间任一个数字，程序将输出相应的课程名称</a:t>
            </a:r>
          </a:p>
          <a:p>
            <a:pPr lvl="1"/>
            <a:r>
              <a:rPr lang="zh-CN" altLang="en-US" sz="2000" dirty="0"/>
              <a:t>根据键盘输入进行判断。如果输入正确，输出对应课程名称。如果输入错误，给出错误提示</a:t>
            </a:r>
          </a:p>
          <a:p>
            <a:pPr lvl="1"/>
            <a:r>
              <a:rPr lang="zh-CN" altLang="en-US" sz="2000" dirty="0"/>
              <a:t>不管输入是否正确，均输出“欢迎提出建议！”语句</a:t>
            </a:r>
          </a:p>
          <a:p>
            <a:pPr lvl="2"/>
            <a:endParaRPr lang="zh-CN" altLang="en-US" dirty="0"/>
          </a:p>
          <a:p>
            <a:endParaRPr lang="zh-CN" altLang="en-US" dirty="0"/>
          </a:p>
        </p:txBody>
      </p:sp>
      <p:pic>
        <p:nvPicPr>
          <p:cNvPr id="33795" name="图片 5" descr="图6.13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238" y="3490565"/>
            <a:ext cx="3932237" cy="124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C3B84F0-2856-4301-80CC-7A3D35EA3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r>
              <a:rPr lang="zh-CN" altLang="en-US"/>
              <a:t>/</a:t>
            </a:r>
            <a:r>
              <a:rPr lang="en-US" altLang="zh-CN"/>
              <a:t>30</a:t>
            </a:r>
            <a:endParaRPr lang="en-US" altLang="zh-C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声明异常</a:t>
            </a:r>
          </a:p>
        </p:txBody>
      </p:sp>
      <p:sp>
        <p:nvSpPr>
          <p:cNvPr id="3481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如果在一个方法体中抛出了异常，如何通知调用者？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zh-CN" altLang="en-US" dirty="0"/>
              <a:t>方式</a:t>
            </a:r>
            <a:r>
              <a:rPr lang="en-US" dirty="0"/>
              <a:t>1</a:t>
            </a:r>
            <a:r>
              <a:rPr lang="zh-CN" altLang="en-US" dirty="0"/>
              <a:t>：调用者处理异常</a:t>
            </a:r>
            <a:endParaRPr lang="en-US" dirty="0"/>
          </a:p>
          <a:p>
            <a:pPr lvl="1"/>
            <a:r>
              <a:rPr lang="zh-CN" altLang="en-US" dirty="0"/>
              <a:t>方式</a:t>
            </a:r>
            <a:r>
              <a:rPr lang="en-US" dirty="0"/>
              <a:t>2</a:t>
            </a:r>
            <a:r>
              <a:rPr lang="zh-CN" altLang="en-US" dirty="0"/>
              <a:t>：调用者继续声明异常</a:t>
            </a:r>
            <a:endParaRPr lang="en-US" dirty="0"/>
          </a:p>
          <a:p>
            <a:pPr lvl="2"/>
            <a:r>
              <a:rPr lang="en-US" dirty="0"/>
              <a:t>main()</a:t>
            </a:r>
            <a:r>
              <a:rPr lang="zh-CN" altLang="en-US" dirty="0"/>
              <a:t>方法声明的异常由</a:t>
            </a:r>
            <a:r>
              <a:rPr lang="en-US" dirty="0"/>
              <a:t>Java</a:t>
            </a:r>
            <a:r>
              <a:rPr lang="zh-CN" altLang="en-US" dirty="0"/>
              <a:t>虚拟机处理</a:t>
            </a:r>
            <a:endParaRPr lang="en-US" dirty="0"/>
          </a:p>
        </p:txBody>
      </p:sp>
      <p:sp>
        <p:nvSpPr>
          <p:cNvPr id="34819" name="AutoShape 13"/>
          <p:cNvSpPr>
            <a:spLocks noChangeArrowheads="1"/>
          </p:cNvSpPr>
          <p:nvPr/>
        </p:nvSpPr>
        <p:spPr bwMode="auto">
          <a:xfrm>
            <a:off x="1331912" y="1519664"/>
            <a:ext cx="6552455" cy="374571"/>
          </a:xfrm>
          <a:prstGeom prst="roundRect">
            <a:avLst>
              <a:gd name="adj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algn="ctr" fontAlgn="base"/>
            <a:r>
              <a:rPr lang="en-US" sz="1600" b="1" dirty="0">
                <a:solidFill>
                  <a:schemeClr val="bg1"/>
                </a:solidFill>
                <a:ea typeface="黑体" panose="02010609060101010101" pitchFamily="49" charset="-122"/>
              </a:rPr>
              <a:t>throws</a:t>
            </a:r>
            <a:r>
              <a:rPr lang="zh-CN" altLang="en-US" sz="1600" b="1" dirty="0">
                <a:solidFill>
                  <a:schemeClr val="bg1"/>
                </a:solidFill>
                <a:ea typeface="黑体" panose="02010609060101010101" pitchFamily="49" charset="-122"/>
              </a:rPr>
              <a:t>声明某个方法可能抛出的各种异常，多个异常用逗号隔开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377472" y="4659982"/>
            <a:ext cx="5714808" cy="402669"/>
            <a:chOff x="1403648" y="3795886"/>
            <a:chExt cx="5714808" cy="402669"/>
          </a:xfrm>
        </p:grpSpPr>
        <p:sp>
          <p:nvSpPr>
            <p:cNvPr id="11" name="圆角矩形 10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 bwMode="auto">
            <a:xfrm>
              <a:off x="1975126" y="3795886"/>
              <a:ext cx="5143330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3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 bwMode="auto">
            <a:xfrm>
              <a:off x="2863729" y="3829223"/>
              <a:ext cx="3664786" cy="369332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 </a:t>
              </a:r>
              <a:r>
                <a:rPr lang="zh-CN" altLang="en-US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演示示例</a:t>
              </a:r>
              <a:r>
                <a:rPr lang="en-US" altLang="zh-CN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7</a:t>
              </a:r>
              <a:r>
                <a:rPr lang="zh-CN" altLang="en-US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：</a:t>
              </a:r>
              <a:r>
                <a:rPr lang="zh-CN" altLang="en-US" b="1" noProof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使用</a:t>
              </a:r>
              <a:r>
                <a:rPr lang="en-US" altLang="x-none" b="1" noProof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throws</a:t>
              </a:r>
              <a:r>
                <a:rPr lang="zh-CN" altLang="en-US" b="1" noProof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声明异常</a:t>
              </a:r>
              <a:endParaRPr lang="zh-CN" altLang="en-US" b="1" spc="300" dirty="0">
                <a:solidFill>
                  <a:srgbClr val="FBFFFE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4BFEDD0-5A9B-4EDE-B561-F27A4BEAC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r>
              <a:rPr lang="zh-CN" altLang="en-US"/>
              <a:t>/</a:t>
            </a:r>
            <a:r>
              <a:rPr lang="en-US" altLang="zh-CN"/>
              <a:t>30</a:t>
            </a:r>
            <a:endParaRPr lang="en-US" altLang="zh-C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抛出异常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除了系统自动抛出异常外，有些问题需要程序员自行抛出异常</a:t>
            </a:r>
            <a:endParaRPr lang="en-US" dirty="0"/>
          </a:p>
          <a:p>
            <a:pPr lvl="1"/>
            <a:r>
              <a:rPr lang="zh-CN" altLang="en-US" dirty="0"/>
              <a:t>使用</a:t>
            </a:r>
            <a:r>
              <a:rPr lang="en-US" dirty="0"/>
              <a:t>throw</a:t>
            </a:r>
            <a:r>
              <a:rPr lang="zh-CN" altLang="en-US" dirty="0"/>
              <a:t>抛出异常</a:t>
            </a:r>
            <a:endParaRPr lang="en-US" dirty="0"/>
          </a:p>
          <a:p>
            <a:pPr lvl="1"/>
            <a:r>
              <a:rPr lang="en-US" dirty="0"/>
              <a:t>throw</a:t>
            </a:r>
            <a:r>
              <a:rPr lang="zh-CN" altLang="en-US" dirty="0"/>
              <a:t>与</a:t>
            </a:r>
            <a:r>
              <a:rPr lang="en-US" dirty="0"/>
              <a:t>throws</a:t>
            </a:r>
            <a:r>
              <a:rPr lang="zh-CN" altLang="en-US" dirty="0"/>
              <a:t> </a:t>
            </a:r>
          </a:p>
        </p:txBody>
      </p:sp>
      <p:graphicFrame>
        <p:nvGraphicFramePr>
          <p:cNvPr id="41991" name="表格 41990"/>
          <p:cNvGraphicFramePr/>
          <p:nvPr/>
        </p:nvGraphicFramePr>
        <p:xfrm>
          <a:off x="1302202" y="2668477"/>
          <a:ext cx="6870198" cy="1703473"/>
        </p:xfrm>
        <a:graphic>
          <a:graphicData uri="http://schemas.openxmlformats.org/drawingml/2006/table">
            <a:tbl>
              <a:tblPr/>
              <a:tblGrid>
                <a:gridCol w="3125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1887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altLang="x-none" sz="1300" dirty="0">
                          <a:solidFill>
                            <a:srgbClr val="FFFFFF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throw</a:t>
                      </a:r>
                    </a:p>
                  </a:txBody>
                  <a:tcPr marL="68576" marR="68576" marT="34284" marB="34284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293C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altLang="x-none" sz="1300" dirty="0">
                          <a:solidFill>
                            <a:srgbClr val="FFFFFF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throws</a:t>
                      </a:r>
                    </a:p>
                  </a:txBody>
                  <a:tcPr marL="68576" marR="68576" marT="34284" marB="34284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293CD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501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5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生成并抛出异常</a:t>
                      </a:r>
                    </a:p>
                  </a:txBody>
                  <a:tcPr marL="69353" marR="69353" marT="34284" marB="34284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5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声明方法内抛出了异常</a:t>
                      </a:r>
                    </a:p>
                  </a:txBody>
                  <a:tcPr marL="69353" marR="69353" marT="34284" marB="34284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9FD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682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5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位于方法体内部，可作为单独语句使用</a:t>
                      </a:r>
                    </a:p>
                  </a:txBody>
                  <a:tcPr marL="69353" marR="69353" marT="34284" marB="34284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5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必须跟在方法参数列表后面，不能单独使用</a:t>
                      </a:r>
                    </a:p>
                  </a:txBody>
                  <a:tcPr marL="69353" marR="69353" marT="34284" marB="34284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6317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5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抛出一个异常对象，且只能是一个</a:t>
                      </a:r>
                    </a:p>
                  </a:txBody>
                  <a:tcPr marL="69353" marR="69353" marT="34284" marB="34284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16B2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sz="2000" b="1" i="0" u="none" kern="1200" baseline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lvl="1" indent="-285750">
                        <a:buClr>
                          <a:srgbClr val="CC9900"/>
                        </a:buClr>
                        <a:defRPr sz="1800" kern="1200"/>
                      </a:lvl2pPr>
                      <a:lvl3pPr marL="1143000" lvl="2" indent="-228600">
                        <a:buClr>
                          <a:srgbClr val="996633"/>
                        </a:buClr>
                        <a:defRPr sz="2000" kern="1200"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defRPr sz="1400" b="0" kern="1200"/>
                      </a:lvl4pPr>
                      <a:lvl5pPr marL="2057400" lvl="4" indent="-228600">
                        <a:defRPr sz="1200" kern="1200"/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15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声明抛出异常类型，可以跟多个异常</a:t>
                      </a:r>
                    </a:p>
                  </a:txBody>
                  <a:tcPr marL="69353" marR="69353" marT="34284" marB="34284" anchor="ctr">
                    <a:lnL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215968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1302202" y="4576123"/>
            <a:ext cx="5714808" cy="381183"/>
            <a:chOff x="1403648" y="3795886"/>
            <a:chExt cx="5714808" cy="381183"/>
          </a:xfrm>
        </p:grpSpPr>
        <p:sp>
          <p:nvSpPr>
            <p:cNvPr id="11" name="圆角矩形 10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 bwMode="auto">
            <a:xfrm>
              <a:off x="1975126" y="3795886"/>
              <a:ext cx="5143330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3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 bwMode="auto">
            <a:xfrm>
              <a:off x="2974336" y="3807737"/>
              <a:ext cx="3443571" cy="369332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演示示例</a:t>
              </a:r>
              <a:r>
                <a:rPr lang="en-US" altLang="zh-CN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8</a:t>
              </a:r>
              <a:r>
                <a:rPr lang="zh-CN" altLang="en-US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：</a:t>
              </a:r>
              <a:r>
                <a:rPr lang="zh-CN" altLang="en-US" b="1" noProof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使用</a:t>
              </a:r>
              <a:r>
                <a:rPr lang="en-US" altLang="x-none" b="1" noProof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throw</a:t>
              </a:r>
              <a:r>
                <a:rPr lang="zh-CN" altLang="en-US" b="1" noProof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抛出异常</a:t>
              </a:r>
              <a:endParaRPr lang="zh-CN" altLang="en-US" b="1" noProof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7A3E1A8-A90B-4279-AFB7-8FB7F334B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r>
              <a:rPr lang="zh-CN" altLang="en-US"/>
              <a:t>/</a:t>
            </a:r>
            <a:r>
              <a:rPr lang="en-US" altLang="zh-CN"/>
              <a:t>30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异常体系结构</a:t>
            </a:r>
          </a:p>
        </p:txBody>
      </p:sp>
      <p:pic>
        <p:nvPicPr>
          <p:cNvPr id="37889" name="Picture 8" descr="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943" y="1016000"/>
            <a:ext cx="4636714" cy="3394075"/>
          </a:xfrm>
        </p:spPr>
      </p:pic>
      <p:sp>
        <p:nvSpPr>
          <p:cNvPr id="43012" name="AutoShape 9"/>
          <p:cNvSpPr/>
          <p:nvPr/>
        </p:nvSpPr>
        <p:spPr>
          <a:xfrm>
            <a:off x="900113" y="1490663"/>
            <a:ext cx="1776412" cy="558800"/>
          </a:xfrm>
          <a:prstGeom prst="wedgeRoundRectCallout">
            <a:avLst>
              <a:gd name="adj1" fmla="val 44778"/>
              <a:gd name="adj2" fmla="val 90824"/>
              <a:gd name="adj3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仅靠程序本身无法</a:t>
            </a:r>
            <a:endParaRPr lang="en-US" altLang="x-none" sz="1350" b="1" noProof="1">
              <a:solidFill>
                <a:schemeClr val="bg1"/>
              </a:solidFill>
              <a:ea typeface="黑体" panose="02010609060101010101" pitchFamily="49" charset="-122"/>
            </a:endParaRPr>
          </a:p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恢复的严重错误 </a:t>
            </a:r>
          </a:p>
        </p:txBody>
      </p:sp>
      <p:sp>
        <p:nvSpPr>
          <p:cNvPr id="43013" name="AutoShape 10"/>
          <p:cNvSpPr/>
          <p:nvPr/>
        </p:nvSpPr>
        <p:spPr>
          <a:xfrm>
            <a:off x="2195736" y="572790"/>
            <a:ext cx="1552575" cy="558800"/>
          </a:xfrm>
          <a:prstGeom prst="wedgeRoundRectCallout">
            <a:avLst>
              <a:gd name="adj1" fmla="val 35542"/>
              <a:gd name="adj2" fmla="val 78259"/>
              <a:gd name="adj3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algn="ctr" fontAlgn="base"/>
            <a:r>
              <a:rPr lang="en-US" altLang="x-none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Exception</a:t>
            </a:r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和</a:t>
            </a:r>
            <a:endParaRPr lang="en-US" altLang="x-none" sz="1350" b="1" noProof="1">
              <a:solidFill>
                <a:schemeClr val="bg1"/>
              </a:solidFill>
              <a:ea typeface="黑体" panose="02010609060101010101" pitchFamily="49" charset="-122"/>
            </a:endParaRPr>
          </a:p>
          <a:p>
            <a:pPr marL="224155" indent="-224155" algn="ctr" fontAlgn="base"/>
            <a:r>
              <a:rPr lang="en-US" altLang="x-none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Error</a:t>
            </a:r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类的父类</a:t>
            </a:r>
          </a:p>
        </p:txBody>
      </p:sp>
      <p:sp>
        <p:nvSpPr>
          <p:cNvPr id="43014" name="AutoShape 11"/>
          <p:cNvSpPr/>
          <p:nvPr/>
        </p:nvSpPr>
        <p:spPr>
          <a:xfrm>
            <a:off x="5270500" y="1023938"/>
            <a:ext cx="2471738" cy="558800"/>
          </a:xfrm>
          <a:prstGeom prst="wedgeRoundRectCallout">
            <a:avLst>
              <a:gd name="adj1" fmla="val -35796"/>
              <a:gd name="adj2" fmla="val 138255"/>
              <a:gd name="adj3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由</a:t>
            </a:r>
            <a:r>
              <a:rPr lang="en-US" altLang="x-none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Java</a:t>
            </a:r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应用程序</a:t>
            </a:r>
            <a:endParaRPr lang="en-US" altLang="x-none" sz="1350" b="1" noProof="1">
              <a:solidFill>
                <a:schemeClr val="bg1"/>
              </a:solidFill>
              <a:ea typeface="黑体" panose="02010609060101010101" pitchFamily="49" charset="-122"/>
            </a:endParaRPr>
          </a:p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抛出和处理的非严重错误 </a:t>
            </a:r>
          </a:p>
        </p:txBody>
      </p:sp>
      <p:sp>
        <p:nvSpPr>
          <p:cNvPr id="43015" name="Rectangle 14"/>
          <p:cNvSpPr/>
          <p:nvPr/>
        </p:nvSpPr>
        <p:spPr>
          <a:xfrm>
            <a:off x="3357563" y="2482850"/>
            <a:ext cx="1608137" cy="1125538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sz="1350" noProof="1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43016" name="Rectangle 15"/>
          <p:cNvSpPr/>
          <p:nvPr/>
        </p:nvSpPr>
        <p:spPr>
          <a:xfrm>
            <a:off x="5430838" y="2547938"/>
            <a:ext cx="1189037" cy="376237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sz="1350" noProof="1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43017" name="AutoShape 12"/>
          <p:cNvSpPr/>
          <p:nvPr/>
        </p:nvSpPr>
        <p:spPr>
          <a:xfrm>
            <a:off x="6208713" y="1989138"/>
            <a:ext cx="2390775" cy="558800"/>
          </a:xfrm>
          <a:prstGeom prst="wedgeRoundRectCallout">
            <a:avLst>
              <a:gd name="adj1" fmla="val -33755"/>
              <a:gd name="adj2" fmla="val 78384"/>
              <a:gd name="adj3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运行时异常，不要求</a:t>
            </a:r>
            <a:endParaRPr lang="en-US" altLang="x-none" sz="1350" b="1" noProof="1">
              <a:solidFill>
                <a:schemeClr val="bg1"/>
              </a:solidFill>
              <a:ea typeface="黑体" panose="02010609060101010101" pitchFamily="49" charset="-122"/>
            </a:endParaRPr>
          </a:p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程序必须做出处理 </a:t>
            </a:r>
          </a:p>
        </p:txBody>
      </p:sp>
      <p:sp>
        <p:nvSpPr>
          <p:cNvPr id="43018" name="AutoShape 13"/>
          <p:cNvSpPr/>
          <p:nvPr/>
        </p:nvSpPr>
        <p:spPr>
          <a:xfrm>
            <a:off x="2935288" y="3911600"/>
            <a:ext cx="2130425" cy="558800"/>
          </a:xfrm>
          <a:prstGeom prst="wedgeRoundRectCallout">
            <a:avLst>
              <a:gd name="adj1" fmla="val -8792"/>
              <a:gd name="adj2" fmla="val -84639"/>
              <a:gd name="adj3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algn="ctr" fontAlgn="base"/>
            <a:r>
              <a:rPr lang="en-US" altLang="x-none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Checked</a:t>
            </a:r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异常，程序</a:t>
            </a:r>
            <a:endParaRPr lang="en-US" altLang="x-none" sz="1350" b="1" noProof="1">
              <a:solidFill>
                <a:schemeClr val="bg1"/>
              </a:solidFill>
              <a:ea typeface="黑体" panose="02010609060101010101" pitchFamily="49" charset="-122"/>
            </a:endParaRPr>
          </a:p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必须处理该类异常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1619672" y="4587974"/>
            <a:ext cx="5714808" cy="402669"/>
            <a:chOff x="1403648" y="3795886"/>
            <a:chExt cx="5714808" cy="402669"/>
          </a:xfrm>
        </p:grpSpPr>
        <p:sp>
          <p:nvSpPr>
            <p:cNvPr id="17" name="圆角矩形 16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圆角矩形 17"/>
            <p:cNvSpPr/>
            <p:nvPr/>
          </p:nvSpPr>
          <p:spPr bwMode="auto">
            <a:xfrm>
              <a:off x="1975126" y="3795886"/>
              <a:ext cx="5143330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9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/>
            <p:nvPr/>
          </p:nvSpPr>
          <p:spPr bwMode="auto">
            <a:xfrm>
              <a:off x="2805219" y="3829223"/>
              <a:ext cx="3781806" cy="369332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 </a:t>
              </a:r>
              <a:r>
                <a:rPr lang="zh-CN" altLang="en-US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演示示例</a:t>
              </a:r>
              <a:r>
                <a:rPr lang="en-US" altLang="zh-CN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9</a:t>
              </a:r>
              <a:r>
                <a:rPr lang="zh-CN" altLang="en-US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：</a:t>
              </a:r>
              <a:r>
                <a:rPr lang="en-US" altLang="x-none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Checked</a:t>
              </a:r>
              <a:r>
                <a:rPr lang="zh-CN" altLang="en-US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异常必须处理</a:t>
              </a:r>
              <a:endParaRPr lang="zh-CN" altLang="en-US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ED2512B-DA3D-4C35-A998-F38A1B87A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r>
              <a:rPr lang="zh-CN" altLang="en-US"/>
              <a:t>/</a:t>
            </a:r>
            <a:r>
              <a:rPr lang="en-US" altLang="zh-CN"/>
              <a:t>30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bldLvl="0" animBg="1"/>
      <p:bldP spid="43013" grpId="0" bldLvl="0" animBg="1"/>
      <p:bldP spid="43014" grpId="0" bldLvl="0" animBg="1"/>
      <p:bldP spid="43015" grpId="0" bldLvl="0" animBg="1"/>
      <p:bldP spid="43016" grpId="0" bldLvl="0" animBg="1"/>
      <p:bldP spid="43017" grpId="0" bldLvl="0" animBg="1"/>
      <p:bldP spid="43018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2</a:t>
            </a:r>
            <a:r>
              <a:rPr lang="zh-CN" altLang="en-US" dirty="0"/>
              <a:t>：使用</a:t>
            </a:r>
            <a:r>
              <a:rPr lang="en-US" altLang="zh-CN" dirty="0"/>
              <a:t>throw</a:t>
            </a:r>
            <a:r>
              <a:rPr lang="zh-CN" altLang="en-US" dirty="0"/>
              <a:t>抛出年龄异常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需求说明</a:t>
            </a:r>
            <a:endParaRPr lang="en-US" dirty="0"/>
          </a:p>
          <a:p>
            <a:pPr lvl="1"/>
            <a:r>
              <a:rPr lang="zh-CN" altLang="en-US" dirty="0"/>
              <a:t>在</a:t>
            </a:r>
            <a:r>
              <a:rPr lang="en-US" dirty="0" err="1"/>
              <a:t>setAge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age) </a:t>
            </a:r>
            <a:r>
              <a:rPr lang="zh-CN" altLang="en-US" dirty="0"/>
              <a:t>中对年龄进行判断，如果年龄介于</a:t>
            </a:r>
            <a:r>
              <a:rPr lang="en-US" dirty="0"/>
              <a:t>1</a:t>
            </a:r>
            <a:r>
              <a:rPr lang="zh-CN" altLang="en-US" dirty="0"/>
              <a:t>到</a:t>
            </a:r>
            <a:r>
              <a:rPr lang="en-US" dirty="0"/>
              <a:t>100</a:t>
            </a:r>
            <a:r>
              <a:rPr lang="zh-CN" altLang="en-US" dirty="0"/>
              <a:t>直接赋值，否则抛出异常</a:t>
            </a:r>
          </a:p>
          <a:p>
            <a:pPr lvl="1"/>
            <a:r>
              <a:rPr lang="zh-CN" altLang="en-US" dirty="0"/>
              <a:t>在测试类中创建对象并调用</a:t>
            </a:r>
            <a:r>
              <a:rPr lang="en-US" dirty="0" err="1"/>
              <a:t>setAge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age)</a:t>
            </a:r>
            <a:r>
              <a:rPr lang="zh-CN" altLang="en-US" dirty="0"/>
              <a:t>方法，使用</a:t>
            </a:r>
            <a:r>
              <a:rPr lang="en-US" dirty="0"/>
              <a:t>try-catch</a:t>
            </a:r>
            <a:r>
              <a:rPr lang="zh-CN" altLang="en-US" dirty="0"/>
              <a:t>捕获并处理异常</a:t>
            </a:r>
          </a:p>
          <a:p>
            <a:pPr lvl="2"/>
            <a:endParaRPr lang="zh-CN" altLang="en-US" dirty="0"/>
          </a:p>
          <a:p>
            <a:endParaRPr lang="zh-CN" altLang="en-US" dirty="0"/>
          </a:p>
        </p:txBody>
      </p:sp>
      <p:pic>
        <p:nvPicPr>
          <p:cNvPr id="38915" name="图片 7" descr="图6.17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3056806"/>
            <a:ext cx="5440363" cy="102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630A355-37F1-44CF-AE4B-966668959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r>
              <a:rPr lang="zh-CN" altLang="en-US"/>
              <a:t>/</a:t>
            </a:r>
            <a:r>
              <a:rPr lang="en-US" altLang="zh-CN"/>
              <a:t>30</a:t>
            </a:r>
            <a:endParaRPr lang="en-US" altLang="zh-C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自定义异常</a:t>
            </a:r>
          </a:p>
        </p:txBody>
      </p:sp>
      <p:sp>
        <p:nvSpPr>
          <p:cNvPr id="39937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</a:t>
            </a:r>
            <a:r>
              <a:rPr lang="en-US" dirty="0"/>
              <a:t>JDK </a:t>
            </a:r>
            <a:r>
              <a:rPr lang="zh-CN" altLang="en-US" dirty="0"/>
              <a:t>中的异常类型不能满足程序的需要时，可以自定义异常类</a:t>
            </a:r>
            <a:endParaRPr lang="en-US" dirty="0"/>
          </a:p>
          <a:p>
            <a:r>
              <a:rPr lang="zh-CN" altLang="en-US" dirty="0"/>
              <a:t>使用自定义异常的步骤</a:t>
            </a:r>
          </a:p>
        </p:txBody>
      </p:sp>
      <p:pic>
        <p:nvPicPr>
          <p:cNvPr id="39939" name="图示 8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2244973"/>
            <a:ext cx="6164263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1" name="AutoShape 6"/>
          <p:cNvSpPr/>
          <p:nvPr/>
        </p:nvSpPr>
        <p:spPr>
          <a:xfrm>
            <a:off x="1677988" y="3453110"/>
            <a:ext cx="3482975" cy="558800"/>
          </a:xfrm>
          <a:prstGeom prst="wedgeRoundRectCallout">
            <a:avLst>
              <a:gd name="adj1" fmla="val -34028"/>
              <a:gd name="adj2" fmla="val -152120"/>
              <a:gd name="adj3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继承</a:t>
            </a:r>
            <a:r>
              <a:rPr lang="en-US" altLang="x-none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Throwable</a:t>
            </a:r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类、</a:t>
            </a:r>
            <a:r>
              <a:rPr lang="zh-CN" altLang="en-US" sz="1350" b="1" noProof="1">
                <a:solidFill>
                  <a:srgbClr val="FFFF00"/>
                </a:solidFill>
                <a:ea typeface="黑体" panose="02010609060101010101" pitchFamily="49" charset="-122"/>
              </a:rPr>
              <a:t>继承</a:t>
            </a:r>
            <a:r>
              <a:rPr lang="en-US" altLang="x-none" sz="1350" b="1" noProof="1">
                <a:solidFill>
                  <a:srgbClr val="FFFF00"/>
                </a:solidFill>
                <a:ea typeface="黑体" panose="02010609060101010101" pitchFamily="49" charset="-122"/>
              </a:rPr>
              <a:t>Excepion </a:t>
            </a:r>
            <a:r>
              <a:rPr lang="zh-CN" altLang="en-US" sz="1350" b="1" noProof="1">
                <a:solidFill>
                  <a:srgbClr val="FFFF00"/>
                </a:solidFill>
                <a:ea typeface="黑体" panose="02010609060101010101" pitchFamily="49" charset="-122"/>
              </a:rPr>
              <a:t>或者</a:t>
            </a:r>
            <a:r>
              <a:rPr lang="en-US" altLang="x-none" sz="1350" b="1" noProof="1">
                <a:solidFill>
                  <a:srgbClr val="FFFF00"/>
                </a:solidFill>
                <a:ea typeface="黑体" panose="02010609060101010101" pitchFamily="49" charset="-122"/>
              </a:rPr>
              <a:t>RuntimeException</a:t>
            </a:r>
            <a:endParaRPr lang="zh-CN" altLang="en-US" sz="1350" b="1" noProof="1">
              <a:solidFill>
                <a:srgbClr val="FFFF00"/>
              </a:solidFill>
              <a:ea typeface="黑体" panose="02010609060101010101" pitchFamily="49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066524" y="4443958"/>
            <a:ext cx="5714808" cy="402669"/>
            <a:chOff x="1403648" y="3795886"/>
            <a:chExt cx="5714808" cy="402669"/>
          </a:xfrm>
        </p:grpSpPr>
        <p:sp>
          <p:nvSpPr>
            <p:cNvPr id="12" name="圆角矩形 11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圆角矩形 12"/>
            <p:cNvSpPr/>
            <p:nvPr/>
          </p:nvSpPr>
          <p:spPr bwMode="auto">
            <a:xfrm>
              <a:off x="1975126" y="3795886"/>
              <a:ext cx="5143330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4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3272494" y="3829223"/>
              <a:ext cx="2847254" cy="369332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 </a:t>
              </a:r>
              <a:r>
                <a:rPr lang="zh-CN" altLang="en-US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演示示例</a:t>
              </a:r>
              <a:r>
                <a:rPr lang="en-US" altLang="zh-CN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10</a:t>
              </a:r>
              <a:r>
                <a:rPr lang="zh-CN" altLang="en-US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：自定义异常</a:t>
              </a:r>
              <a:endParaRPr lang="zh-CN" altLang="en-US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D01586D-7A20-4382-8CC6-E02F2C89E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r>
              <a:rPr lang="zh-CN" altLang="en-US"/>
              <a:t>/</a:t>
            </a:r>
            <a:r>
              <a:rPr lang="en-US" altLang="zh-CN"/>
              <a:t>30</a:t>
            </a:r>
            <a:endParaRPr lang="en-US" altLang="zh-C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异常链</a:t>
            </a:r>
          </a:p>
        </p:txBody>
      </p:sp>
      <p:sp>
        <p:nvSpPr>
          <p:cNvPr id="40961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zh-CN" altLang="en-US" dirty="0"/>
              <a:t>方法调用</a:t>
            </a:r>
            <a:r>
              <a:rPr lang="en-US" dirty="0"/>
              <a:t>B</a:t>
            </a:r>
            <a:r>
              <a:rPr lang="zh-CN" altLang="en-US" dirty="0"/>
              <a:t>方法时，</a:t>
            </a:r>
            <a:r>
              <a:rPr lang="en-US" dirty="0"/>
              <a:t>B</a:t>
            </a:r>
            <a:r>
              <a:rPr lang="zh-CN" altLang="en-US" dirty="0"/>
              <a:t>方法却抛出了异常。那</a:t>
            </a:r>
            <a:r>
              <a:rPr lang="en-US" dirty="0"/>
              <a:t>A</a:t>
            </a:r>
            <a:r>
              <a:rPr lang="zh-CN" altLang="en-US" dirty="0"/>
              <a:t>方法继续抛出原有的异常还是抛出一个新异常呢？</a:t>
            </a:r>
            <a:endParaRPr lang="en-US" dirty="0"/>
          </a:p>
          <a:p>
            <a:pPr lvl="1"/>
            <a:r>
              <a:rPr lang="zh-CN" altLang="en-US" dirty="0"/>
              <a:t>抛出原有的异常</a:t>
            </a:r>
            <a:endParaRPr lang="en-US" dirty="0"/>
          </a:p>
          <a:p>
            <a:pPr lvl="2"/>
            <a:r>
              <a:rPr lang="en-US" dirty="0"/>
              <a:t>A</a:t>
            </a:r>
            <a:r>
              <a:rPr lang="zh-CN" altLang="en-US" dirty="0"/>
              <a:t>方法与</a:t>
            </a:r>
            <a:r>
              <a:rPr lang="en-US" dirty="0"/>
              <a:t>B</a:t>
            </a:r>
            <a:r>
              <a:rPr lang="zh-CN" altLang="en-US" dirty="0"/>
              <a:t>方法进行了关联，不便于代码的修改和扩展</a:t>
            </a:r>
            <a:endParaRPr lang="en-US" dirty="0"/>
          </a:p>
          <a:p>
            <a:pPr lvl="1"/>
            <a:r>
              <a:rPr lang="zh-CN" altLang="en-US" dirty="0"/>
              <a:t>抛出新的异常</a:t>
            </a:r>
            <a:endParaRPr lang="en-US" dirty="0"/>
          </a:p>
          <a:p>
            <a:pPr lvl="2"/>
            <a:r>
              <a:rPr lang="zh-CN" altLang="en-US" dirty="0"/>
              <a:t>丢失原有的异常信息</a:t>
            </a:r>
            <a:endParaRPr lang="en-US" dirty="0"/>
          </a:p>
        </p:txBody>
      </p:sp>
      <p:sp>
        <p:nvSpPr>
          <p:cNvPr id="40963" name="AutoShape 13"/>
          <p:cNvSpPr>
            <a:spLocks noChangeArrowheads="1"/>
          </p:cNvSpPr>
          <p:nvPr/>
        </p:nvSpPr>
        <p:spPr bwMode="auto">
          <a:xfrm>
            <a:off x="1619250" y="3027223"/>
            <a:ext cx="6227763" cy="408623"/>
          </a:xfrm>
          <a:prstGeom prst="roundRect">
            <a:avLst>
              <a:gd name="adj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异常链创建了新的异常但却保留了原有异常的信息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07504" y="870347"/>
            <a:ext cx="436880" cy="549275"/>
            <a:chOff x="314008" y="938530"/>
            <a:chExt cx="436880" cy="549275"/>
          </a:xfrm>
        </p:grpSpPr>
        <p:sp>
          <p:nvSpPr>
            <p:cNvPr id="7" name="TextBox 65"/>
            <p:cNvSpPr txBox="1"/>
            <p:nvPr/>
          </p:nvSpPr>
          <p:spPr>
            <a:xfrm>
              <a:off x="314008" y="1242695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问题</a:t>
              </a:r>
            </a:p>
          </p:txBody>
        </p:sp>
        <p:pic>
          <p:nvPicPr>
            <p:cNvPr id="8" name="图片 7" descr="疑问 gray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5285" y="938530"/>
              <a:ext cx="314325" cy="314325"/>
            </a:xfrm>
            <a:prstGeom prst="rect">
              <a:avLst/>
            </a:prstGeom>
          </p:spPr>
        </p:pic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51FE254-97DC-4F22-B090-05D746417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26</a:t>
            </a:fld>
            <a:r>
              <a:rPr lang="zh-CN" altLang="en-US"/>
              <a:t>/</a:t>
            </a:r>
            <a:r>
              <a:rPr lang="en-US" altLang="zh-CN"/>
              <a:t>30</a:t>
            </a:r>
            <a:endParaRPr lang="en-US" altLang="zh-C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异常处理原则</a:t>
            </a:r>
          </a:p>
        </p:txBody>
      </p:sp>
      <p:sp>
        <p:nvSpPr>
          <p:cNvPr id="41986" name="内容占位符 2"/>
          <p:cNvSpPr>
            <a:spLocks noGrp="1" noChangeArrowheads="1"/>
          </p:cNvSpPr>
          <p:nvPr/>
        </p:nvSpPr>
        <p:spPr bwMode="auto">
          <a:xfrm>
            <a:off x="900113" y="917066"/>
            <a:ext cx="7783512" cy="3941762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ingdings" panose="05000000000000000000" charset="0"/>
              <a:buChar char=""/>
            </a:pPr>
            <a:r>
              <a:rPr lang="zh-CN" altLang="en-US" sz="2400" b="1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异常处理与性能</a:t>
            </a:r>
          </a:p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ingdings" panose="05000000000000000000" charset="0"/>
              <a:buChar char=""/>
            </a:pPr>
            <a:r>
              <a:rPr lang="zh-CN" altLang="en-US" sz="2400" b="1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异常只能用于非正常情况</a:t>
            </a:r>
          </a:p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ingdings" panose="05000000000000000000" charset="0"/>
              <a:buChar char=""/>
            </a:pPr>
            <a:r>
              <a:rPr lang="zh-CN" altLang="en-US" sz="2400" b="1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不要将过于庞大的代码块放在try中</a:t>
            </a:r>
          </a:p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ingdings" panose="05000000000000000000" charset="0"/>
              <a:buChar char=""/>
            </a:pPr>
            <a:r>
              <a:rPr lang="zh-CN" altLang="en-US" sz="2400" b="1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在catch中指定具体的异常类型</a:t>
            </a:r>
          </a:p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ingdings" panose="05000000000000000000" charset="0"/>
              <a:buChar char=""/>
            </a:pPr>
            <a:r>
              <a:rPr lang="zh-CN" altLang="en-US" sz="2400" b="1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需要对捕获的异常做处理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5C46D11-A4F1-4AFE-9B11-A282DC084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27</a:t>
            </a:fld>
            <a:r>
              <a:rPr lang="zh-CN" altLang="en-US"/>
              <a:t>/</a:t>
            </a:r>
            <a:r>
              <a:rPr lang="en-US" altLang="zh-CN"/>
              <a:t>30</a:t>
            </a:r>
            <a:endParaRPr lang="en-US" altLang="zh-C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sp>
        <p:nvSpPr>
          <p:cNvPr id="4403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异常分为</a:t>
            </a:r>
            <a:r>
              <a:rPr lang="en-US"/>
              <a:t>Checked</a:t>
            </a:r>
            <a:r>
              <a:rPr lang="zh-CN" altLang="en-US"/>
              <a:t>异常和运行时异常</a:t>
            </a:r>
            <a:endParaRPr lang="en-US"/>
          </a:p>
          <a:p>
            <a:pPr lvl="1"/>
            <a:r>
              <a:rPr lang="en-US"/>
              <a:t>Checked</a:t>
            </a:r>
            <a:r>
              <a:rPr lang="zh-CN" altLang="en-US"/>
              <a:t>异常必须捕获或者声明抛出</a:t>
            </a:r>
            <a:endParaRPr lang="en-US"/>
          </a:p>
          <a:p>
            <a:pPr lvl="1"/>
            <a:r>
              <a:rPr lang="zh-CN" altLang="en-US"/>
              <a:t>运行时异常不要求必须捕获或者声明抛出</a:t>
            </a:r>
            <a:endParaRPr lang="en-US"/>
          </a:p>
          <a:p>
            <a:r>
              <a:rPr lang="en-US"/>
              <a:t>try-catch-finally</a:t>
            </a:r>
            <a:r>
              <a:rPr lang="zh-CN" altLang="en-US"/>
              <a:t>中存在</a:t>
            </a:r>
            <a:r>
              <a:rPr lang="en-US"/>
              <a:t>return</a:t>
            </a:r>
            <a:r>
              <a:rPr lang="zh-CN" altLang="en-US"/>
              <a:t>语句的执行顺序</a:t>
            </a:r>
            <a:endParaRPr lang="en-US"/>
          </a:p>
          <a:p>
            <a:r>
              <a:rPr lang="en-US"/>
              <a:t>finally</a:t>
            </a:r>
            <a:r>
              <a:rPr lang="zh-CN" altLang="en-US"/>
              <a:t>块中语句不执行的情况</a:t>
            </a:r>
          </a:p>
          <a:p>
            <a:r>
              <a:rPr lang="en-US"/>
              <a:t>throw</a:t>
            </a:r>
            <a:r>
              <a:rPr lang="zh-CN" altLang="en-US"/>
              <a:t>和</a:t>
            </a:r>
            <a:r>
              <a:rPr lang="en-US"/>
              <a:t>throws</a:t>
            </a:r>
            <a:r>
              <a:rPr lang="zh-CN" altLang="en-US"/>
              <a:t>关键字的区别</a:t>
            </a:r>
          </a:p>
          <a:p>
            <a:endParaRPr 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43F4EB1-87CD-4124-9076-AB8291EE7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28</a:t>
            </a:fld>
            <a:r>
              <a:rPr lang="zh-CN" altLang="en-US"/>
              <a:t>/</a:t>
            </a:r>
            <a:r>
              <a:rPr lang="en-US" altLang="zh-CN"/>
              <a:t>30</a:t>
            </a:r>
            <a:endParaRPr lang="en-US" altLang="zh-C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361440"/>
            <a:ext cx="9144000" cy="2232025"/>
          </a:xfrm>
          <a:prstGeom prst="rect">
            <a:avLst/>
          </a:prstGeom>
          <a:solidFill>
            <a:srgbClr val="00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2_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190" y="1599565"/>
            <a:ext cx="5252720" cy="12934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875790" y="1892935"/>
            <a:ext cx="52419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 defTabSz="914400"/>
            <a:r>
              <a:rPr lang="zh-CN" altLang="zh-CN" sz="4000" b="1" kern="1400" spc="30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问题及作业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662555" y="2835910"/>
            <a:ext cx="38119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hangingPunct="0"/>
            <a:r>
              <a:rPr lang="zh-CN" altLang="en-US" sz="2800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集中问题</a:t>
            </a:r>
            <a:r>
              <a:rPr lang="en-US" altLang="zh-CN" sz="2800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&amp;</a:t>
            </a:r>
            <a:r>
              <a:rPr lang="zh-CN" altLang="en-US" sz="2800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课后作业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4177EB7-782F-4355-8274-ABAE0B4C78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29</a:t>
            </a:fld>
            <a:r>
              <a:rPr lang="en-US" altLang="zh-CN"/>
              <a:t>/30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内容占位符 1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学完本次课程后，你能够：</a:t>
            </a:r>
            <a:endParaRPr lang="zh-CN" altLang="en-US" dirty="0">
              <a:sym typeface="Arial" panose="020B0604020202020204" pitchFamily="34" charset="0"/>
            </a:endParaRPr>
          </a:p>
          <a:p>
            <a:pPr lvl="1"/>
            <a:r>
              <a:rPr lang="zh-CN" altLang="en-US" dirty="0">
                <a:sym typeface="Arial" panose="020B0604020202020204" pitchFamily="34" charset="0"/>
              </a:rPr>
              <a:t>了解异常概念</a:t>
            </a:r>
            <a:endParaRPr lang="en-US" dirty="0"/>
          </a:p>
          <a:p>
            <a:pPr lvl="1"/>
            <a:r>
              <a:rPr lang="zh-CN" altLang="en-US" dirty="0">
                <a:sym typeface="Arial" panose="020B0604020202020204" pitchFamily="34" charset="0"/>
              </a:rPr>
              <a:t>理解</a:t>
            </a:r>
            <a:r>
              <a:rPr lang="en-US" dirty="0">
                <a:sym typeface="Arial" panose="020B0604020202020204" pitchFamily="34" charset="0"/>
              </a:rPr>
              <a:t>Java</a:t>
            </a:r>
            <a:r>
              <a:rPr lang="zh-CN" altLang="en-US" dirty="0">
                <a:sym typeface="Arial" panose="020B0604020202020204" pitchFamily="34" charset="0"/>
              </a:rPr>
              <a:t>异常处理机制</a:t>
            </a:r>
            <a:endParaRPr lang="en-US" dirty="0"/>
          </a:p>
          <a:p>
            <a:pPr lvl="1"/>
            <a:r>
              <a:rPr lang="zh-CN" altLang="en-US" dirty="0">
                <a:sym typeface="Arial" panose="020B0604020202020204" pitchFamily="34" charset="0"/>
              </a:rPr>
              <a:t>会捕捉异常</a:t>
            </a:r>
            <a:endParaRPr lang="en-US" dirty="0"/>
          </a:p>
          <a:p>
            <a:pPr lvl="1"/>
            <a:r>
              <a:rPr lang="zh-CN" altLang="en-US" dirty="0">
                <a:sym typeface="Arial" panose="020B0604020202020204" pitchFamily="34" charset="0"/>
              </a:rPr>
              <a:t>会抛出异常</a:t>
            </a:r>
            <a:endParaRPr lang="en-US" dirty="0"/>
          </a:p>
          <a:p>
            <a:pPr lvl="1"/>
            <a:r>
              <a:rPr lang="zh-CN" altLang="en-US" dirty="0">
                <a:sym typeface="Arial" panose="020B0604020202020204" pitchFamily="34" charset="0"/>
              </a:rPr>
              <a:t>了解</a:t>
            </a:r>
            <a:r>
              <a:rPr lang="en-US" dirty="0">
                <a:sym typeface="Arial" panose="020B0604020202020204" pitchFamily="34" charset="0"/>
              </a:rPr>
              <a:t>Java</a:t>
            </a:r>
            <a:r>
              <a:rPr lang="zh-CN" altLang="en-US" dirty="0">
                <a:sym typeface="Arial" panose="020B0604020202020204" pitchFamily="34" charset="0"/>
              </a:rPr>
              <a:t>异常体系结构</a:t>
            </a:r>
            <a:endParaRPr lang="en-US" dirty="0"/>
          </a:p>
          <a:p>
            <a:pPr lvl="1"/>
            <a:endParaRPr lang="zh-CN" altLang="en-US" dirty="0">
              <a:sym typeface="Arial" panose="020B0604020202020204" pitchFamily="34" charset="0"/>
            </a:endParaRPr>
          </a:p>
          <a:p>
            <a:pPr marL="457200" lvl="1" indent="0">
              <a:buNone/>
            </a:pPr>
            <a:endParaRPr lang="zh-CN" altLang="en-US" dirty="0">
              <a:sym typeface="宋体" panose="02010600030101010101" pitchFamily="2" charset="-122"/>
            </a:endParaRPr>
          </a:p>
          <a:p>
            <a:pPr lvl="1"/>
            <a:endParaRPr lang="zh-CN" altLang="en-US" dirty="0"/>
          </a:p>
        </p:txBody>
      </p:sp>
      <p:sp>
        <p:nvSpPr>
          <p:cNvPr id="9218" name="Rectangle 2"/>
          <p:cNvSpPr>
            <a:spLocks noGrp="1" noChangeArrowheads="1"/>
          </p:cNvSpPr>
          <p:nvPr/>
        </p:nvSpPr>
        <p:spPr bwMode="auto">
          <a:xfrm>
            <a:off x="582408" y="24500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9A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本课目标</a:t>
            </a:r>
          </a:p>
        </p:txBody>
      </p:sp>
      <p:pic>
        <p:nvPicPr>
          <p:cNvPr id="6" name="Picture 3" descr="C:\Users\Lenovo\Desktop\修改版\重点.png重点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571999" y="1779662"/>
            <a:ext cx="534035" cy="536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Picture 3" descr="C:\Users\Lenovo\Desktop\修改版\重点.png重点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571998" y="2163525"/>
            <a:ext cx="534035" cy="536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BEEEC7D-1817-414B-B645-CBBE099A2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r>
              <a:rPr lang="zh-CN" altLang="en-US"/>
              <a:t>/</a:t>
            </a:r>
            <a:r>
              <a:rPr lang="en-US" altLang="zh-CN"/>
              <a:t>30</a:t>
            </a:r>
            <a:endParaRPr lang="en-US" altLang="zh-C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112" y="1125980"/>
            <a:ext cx="2280301" cy="2247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4"/>
          <p:cNvSpPr txBox="1">
            <a:spLocks noChangeArrowheads="1"/>
          </p:cNvSpPr>
          <p:nvPr/>
        </p:nvSpPr>
        <p:spPr bwMode="auto">
          <a:xfrm>
            <a:off x="1948114" y="3397423"/>
            <a:ext cx="244475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rgbClr val="A0C1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扫一扫 关注课工场</a:t>
            </a:r>
          </a:p>
        </p:txBody>
      </p:sp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4825510" y="3397422"/>
            <a:ext cx="2443163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rgbClr val="A0C1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扫一扫 下载</a:t>
            </a:r>
            <a:r>
              <a:rPr lang="en-US" altLang="zh-CN" sz="2000" b="1" dirty="0">
                <a:solidFill>
                  <a:srgbClr val="A0C1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</a:p>
        </p:txBody>
      </p:sp>
      <p:pic>
        <p:nvPicPr>
          <p:cNvPr id="11" name="图片 2" descr="微信图片_201901251549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125979"/>
            <a:ext cx="2247632" cy="2247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5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</a:ln>
        </p:spPr>
        <p:txBody>
          <a:bodyPr vert="horz" wrap="square" lIns="0" tIns="0" rIns="91440" bIns="45720" numCol="1" anchor="ctr" anchorCtr="0" compatLnSpc="1"/>
          <a:lstStyle/>
          <a:p>
            <a:r>
              <a:rPr lang="zh-CN" altLang="en-US" dirty="0">
                <a:solidFill>
                  <a:srgbClr val="009ADA"/>
                </a:solidFill>
              </a:rPr>
              <a:t>生活中的异常 </a:t>
            </a:r>
          </a:p>
        </p:txBody>
      </p:sp>
      <p:sp>
        <p:nvSpPr>
          <p:cNvPr id="11265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162843"/>
            <a:ext cx="7762875" cy="3394075"/>
          </a:xfr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/>
              <a:t>正常情况下，小王每日开车去上班，耗时大约</a:t>
            </a:r>
            <a:r>
              <a:rPr lang="en-US"/>
              <a:t>30</a:t>
            </a:r>
            <a:r>
              <a:rPr lang="zh-CN" altLang="en-US"/>
              <a:t>分钟</a:t>
            </a:r>
            <a:endParaRPr lang="en-US"/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539750" y="2643188"/>
            <a:ext cx="5830888" cy="433387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ingdings" panose="05000000000000000000" charset="0"/>
              <a:buChar char=""/>
            </a:pPr>
            <a:r>
              <a:rPr lang="zh-CN" altLang="en-US" sz="2400" b="1" dirty="0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但是，异常情况迟早要发生！</a:t>
            </a:r>
          </a:p>
        </p:txBody>
      </p:sp>
      <p:pic>
        <p:nvPicPr>
          <p:cNvPr id="11268" name="Picture 5" descr="hibuilding1_0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200" y="1816100"/>
            <a:ext cx="927100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6" descr="ho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1762125"/>
            <a:ext cx="890587" cy="71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5" name="AutoShape 7"/>
          <p:cNvSpPr/>
          <p:nvPr/>
        </p:nvSpPr>
        <p:spPr>
          <a:xfrm>
            <a:off x="3221038" y="1878013"/>
            <a:ext cx="3025775" cy="596101"/>
          </a:xfrm>
          <a:prstGeom prst="rightArrow">
            <a:avLst>
              <a:gd name="adj1" fmla="val 50000"/>
              <a:gd name="adj2" fmla="val 183526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一路畅通</a:t>
            </a:r>
          </a:p>
        </p:txBody>
      </p:sp>
      <p:pic>
        <p:nvPicPr>
          <p:cNvPr id="11271" name="Picture 8" descr="ho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3275013"/>
            <a:ext cx="890587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2" name="Picture 9" descr="hibuilding1_0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200" y="3317875"/>
            <a:ext cx="927100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8" name="AutoShape 10"/>
          <p:cNvSpPr/>
          <p:nvPr/>
        </p:nvSpPr>
        <p:spPr>
          <a:xfrm>
            <a:off x="3221038" y="3436938"/>
            <a:ext cx="2917825" cy="596101"/>
          </a:xfrm>
          <a:prstGeom prst="rightArrow">
            <a:avLst>
              <a:gd name="adj1" fmla="val 50000"/>
              <a:gd name="adj2" fmla="val 168732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endParaRPr lang="zh-CN" altLang="en-US" sz="1350" b="1" noProof="1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sp>
        <p:nvSpPr>
          <p:cNvPr id="17419" name="AutoShape 11"/>
          <p:cNvSpPr/>
          <p:nvPr/>
        </p:nvSpPr>
        <p:spPr>
          <a:xfrm>
            <a:off x="3922713" y="3167063"/>
            <a:ext cx="811212" cy="332006"/>
          </a:xfrm>
          <a:prstGeom prst="roundRect">
            <a:avLst>
              <a:gd name="adj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堵车！</a:t>
            </a:r>
          </a:p>
        </p:txBody>
      </p:sp>
      <p:sp>
        <p:nvSpPr>
          <p:cNvPr id="17420" name="AutoShape 12"/>
          <p:cNvSpPr/>
          <p:nvPr/>
        </p:nvSpPr>
        <p:spPr>
          <a:xfrm>
            <a:off x="3976812" y="3967936"/>
            <a:ext cx="811212" cy="332006"/>
          </a:xfrm>
          <a:prstGeom prst="roundRect">
            <a:avLst>
              <a:gd name="adj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撞车！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6A8ABA0-8C0A-4E39-B258-4C62FB704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r>
              <a:rPr lang="zh-CN" altLang="en-US"/>
              <a:t>/</a:t>
            </a:r>
            <a:r>
              <a:rPr lang="en-US" altLang="zh-CN"/>
              <a:t>30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9" grpId="0" bldLvl="0" animBg="1"/>
      <p:bldP spid="17420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程序中的异常2-1</a:t>
            </a:r>
          </a:p>
        </p:txBody>
      </p:sp>
      <p:sp>
        <p:nvSpPr>
          <p:cNvPr id="12289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以下程序运行时会出现错误吗？</a:t>
            </a:r>
          </a:p>
        </p:txBody>
      </p:sp>
      <p:sp>
        <p:nvSpPr>
          <p:cNvPr id="18436" name="AutoShape 9"/>
          <p:cNvSpPr/>
          <p:nvPr/>
        </p:nvSpPr>
        <p:spPr>
          <a:xfrm>
            <a:off x="1189990" y="1559560"/>
            <a:ext cx="6994525" cy="203009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en-US" altLang="x-none" b="1" noProof="1"/>
              <a:t>Scanner in = new Scanner(System.in);</a:t>
            </a:r>
          </a:p>
          <a:p>
            <a:pPr lvl="1"/>
            <a:r>
              <a:rPr lang="en-US" altLang="x-none" b="1" noProof="1"/>
              <a:t>System.out.print("</a:t>
            </a:r>
            <a:r>
              <a:rPr lang="zh-CN" altLang="en-US" b="1" noProof="1"/>
              <a:t>请输入被除数</a:t>
            </a:r>
            <a:r>
              <a:rPr lang="en-US" altLang="x-none" b="1" noProof="1"/>
              <a:t>:");</a:t>
            </a:r>
          </a:p>
          <a:p>
            <a:pPr lvl="1"/>
            <a:r>
              <a:rPr lang="en-US" altLang="x-none" b="1" noProof="1"/>
              <a:t>int num1 = in.nextInt();</a:t>
            </a:r>
          </a:p>
          <a:p>
            <a:pPr lvl="1"/>
            <a:r>
              <a:rPr lang="en-US" altLang="x-none" b="1" noProof="1"/>
              <a:t>System.out.print("</a:t>
            </a:r>
            <a:r>
              <a:rPr lang="zh-CN" altLang="en-US" b="1" noProof="1"/>
              <a:t>请输入除数</a:t>
            </a:r>
            <a:r>
              <a:rPr lang="en-US" altLang="x-none" b="1" noProof="1"/>
              <a:t>:");</a:t>
            </a:r>
          </a:p>
          <a:p>
            <a:pPr lvl="1"/>
            <a:r>
              <a:rPr lang="en-US" altLang="x-none" b="1" noProof="1"/>
              <a:t>int num2 = in.nextInt();</a:t>
            </a:r>
          </a:p>
          <a:p>
            <a:pPr lvl="1"/>
            <a:r>
              <a:rPr lang="en-US" altLang="x-none" b="1" noProof="1"/>
              <a:t>System.out.println(num1+"/"+ num2 +"="+ num1/ num2);</a:t>
            </a:r>
          </a:p>
          <a:p>
            <a:pPr lvl="1"/>
            <a:r>
              <a:rPr lang="en-US" altLang="x-none" b="1" noProof="1"/>
              <a:t>System.out.println("</a:t>
            </a:r>
            <a:r>
              <a:rPr lang="zh-CN" altLang="en-US" b="1" noProof="1"/>
              <a:t>感谢使用本程序！</a:t>
            </a:r>
            <a:r>
              <a:rPr lang="en-US" altLang="x-none" b="1" noProof="1"/>
              <a:t>");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763688" y="4515966"/>
            <a:ext cx="4611591" cy="338554"/>
            <a:chOff x="1403648" y="3795886"/>
            <a:chExt cx="5714808" cy="338554"/>
          </a:xfrm>
        </p:grpSpPr>
        <p:sp>
          <p:nvSpPr>
            <p:cNvPr id="11" name="圆角矩形 10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 bwMode="auto">
            <a:xfrm>
              <a:off x="1975126" y="3795886"/>
              <a:ext cx="5143330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3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 bwMode="auto">
            <a:xfrm>
              <a:off x="3107728" y="3795886"/>
              <a:ext cx="3176787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演示示例</a:t>
              </a:r>
              <a:r>
                <a:rPr lang="en-US" altLang="zh-CN" sz="1600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1</a:t>
              </a:r>
              <a:r>
                <a:rPr lang="zh-CN" altLang="en-US" sz="1600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：程序中的异常</a:t>
              </a:r>
              <a:endParaRPr lang="zh-CN" altLang="en-US" sz="1600" b="1" noProof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07504" y="870347"/>
            <a:ext cx="436880" cy="549275"/>
            <a:chOff x="314008" y="938530"/>
            <a:chExt cx="436880" cy="549275"/>
          </a:xfrm>
        </p:grpSpPr>
        <p:sp>
          <p:nvSpPr>
            <p:cNvPr id="16" name="TextBox 65"/>
            <p:cNvSpPr txBox="1"/>
            <p:nvPr/>
          </p:nvSpPr>
          <p:spPr>
            <a:xfrm>
              <a:off x="314008" y="1242695"/>
              <a:ext cx="436880" cy="24511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99D8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问题</a:t>
              </a:r>
            </a:p>
          </p:txBody>
        </p:sp>
        <p:pic>
          <p:nvPicPr>
            <p:cNvPr id="17" name="图片 16" descr="疑问 gray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5285" y="938530"/>
              <a:ext cx="314325" cy="314325"/>
            </a:xfrm>
            <a:prstGeom prst="rect">
              <a:avLst/>
            </a:prstGeom>
          </p:spPr>
        </p:pic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B0A97FA-9C87-40A0-A6BD-C46B54E8D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r>
              <a:rPr lang="zh-CN" altLang="en-US"/>
              <a:t>/</a:t>
            </a:r>
            <a:r>
              <a:rPr lang="en-US" altLang="zh-CN"/>
              <a:t>30</a:t>
            </a:r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程序中的异常2-2</a:t>
            </a:r>
          </a:p>
        </p:txBody>
      </p:sp>
      <p:sp>
        <p:nvSpPr>
          <p:cNvPr id="1433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如何解决该问题呢？</a:t>
            </a:r>
          </a:p>
          <a:p>
            <a:pPr lvl="1"/>
            <a:endParaRPr lang="en-US" dirty="0"/>
          </a:p>
        </p:txBody>
      </p:sp>
      <p:sp>
        <p:nvSpPr>
          <p:cNvPr id="20484" name="AutoShape 6"/>
          <p:cNvSpPr>
            <a:spLocks noChangeArrowheads="1"/>
          </p:cNvSpPr>
          <p:nvPr/>
        </p:nvSpPr>
        <p:spPr bwMode="auto">
          <a:xfrm>
            <a:off x="2160588" y="1660525"/>
            <a:ext cx="3851572" cy="1077218"/>
          </a:xfrm>
          <a:prstGeom prst="roundRect">
            <a:avLst>
              <a:gd name="adj" fmla="val 0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fontAlgn="base"/>
            <a:r>
              <a:rPr lang="zh-CN" altLang="en-US" sz="1600" b="1" dirty="0">
                <a:solidFill>
                  <a:schemeClr val="bg1"/>
                </a:solidFill>
                <a:ea typeface="黑体" panose="02010609060101010101" pitchFamily="49" charset="-122"/>
              </a:rPr>
              <a:t>弊端：</a:t>
            </a:r>
          </a:p>
          <a:p>
            <a:pPr marL="224155" indent="-224155" fontAlgn="base"/>
            <a:r>
              <a:rPr lang="en-US" sz="1600" b="1" dirty="0">
                <a:solidFill>
                  <a:schemeClr val="bg1"/>
                </a:solidFill>
                <a:ea typeface="黑体" panose="02010609060101010101" pitchFamily="49" charset="-122"/>
              </a:rPr>
              <a:t>1</a:t>
            </a:r>
            <a:r>
              <a:rPr lang="zh-CN" altLang="en-US" sz="1600" b="1" dirty="0">
                <a:solidFill>
                  <a:schemeClr val="bg1"/>
                </a:solidFill>
                <a:ea typeface="黑体" panose="02010609060101010101" pitchFamily="49" charset="-122"/>
              </a:rPr>
              <a:t>、代码臃肿 </a:t>
            </a:r>
          </a:p>
          <a:p>
            <a:pPr marL="224155" indent="-224155" fontAlgn="base"/>
            <a:r>
              <a:rPr lang="en-US" sz="1600" b="1" dirty="0">
                <a:solidFill>
                  <a:schemeClr val="bg1"/>
                </a:solidFill>
                <a:ea typeface="黑体" panose="02010609060101010101" pitchFamily="49" charset="-122"/>
              </a:rPr>
              <a:t>2</a:t>
            </a:r>
            <a:r>
              <a:rPr lang="zh-CN" altLang="en-US" sz="1600" b="1" dirty="0">
                <a:solidFill>
                  <a:schemeClr val="bg1"/>
                </a:solidFill>
                <a:ea typeface="黑体" panose="02010609060101010101" pitchFamily="49" charset="-122"/>
              </a:rPr>
              <a:t>、程序员要花很大精力“堵漏洞”</a:t>
            </a:r>
          </a:p>
          <a:p>
            <a:pPr marL="224155" indent="-224155" fontAlgn="base"/>
            <a:r>
              <a:rPr lang="en-US" sz="1600" b="1" dirty="0">
                <a:solidFill>
                  <a:schemeClr val="bg1"/>
                </a:solidFill>
                <a:ea typeface="黑体" panose="02010609060101010101" pitchFamily="49" charset="-122"/>
              </a:rPr>
              <a:t>3</a:t>
            </a:r>
            <a:r>
              <a:rPr lang="zh-CN" altLang="en-US" sz="1600" b="1" dirty="0">
                <a:solidFill>
                  <a:schemeClr val="bg1"/>
                </a:solidFill>
                <a:ea typeface="黑体" panose="02010609060101010101" pitchFamily="49" charset="-122"/>
              </a:rPr>
              <a:t>、程序员很难堵住所有“漏洞”</a:t>
            </a:r>
          </a:p>
        </p:txBody>
      </p:sp>
      <p:sp>
        <p:nvSpPr>
          <p:cNvPr id="20485" name="AutoShape 7"/>
          <p:cNvSpPr>
            <a:spLocks noChangeArrowheads="1"/>
          </p:cNvSpPr>
          <p:nvPr/>
        </p:nvSpPr>
        <p:spPr bwMode="auto">
          <a:xfrm>
            <a:off x="2160588" y="2840038"/>
            <a:ext cx="2357437" cy="374571"/>
          </a:xfrm>
          <a:prstGeom prst="roundRect">
            <a:avLst>
              <a:gd name="adj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600" b="1" dirty="0">
                <a:solidFill>
                  <a:schemeClr val="bg1"/>
                </a:solidFill>
                <a:ea typeface="黑体" panose="02010609060101010101" pitchFamily="49" charset="-122"/>
              </a:rPr>
              <a:t>使用异常处理机制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501593" y="4432107"/>
            <a:ext cx="5714808" cy="350405"/>
            <a:chOff x="1403648" y="3795886"/>
            <a:chExt cx="5714808" cy="350405"/>
          </a:xfrm>
        </p:grpSpPr>
        <p:sp>
          <p:nvSpPr>
            <p:cNvPr id="12" name="圆角矩形 11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圆角矩形 12"/>
            <p:cNvSpPr/>
            <p:nvPr/>
          </p:nvSpPr>
          <p:spPr bwMode="auto">
            <a:xfrm>
              <a:off x="1975126" y="3795886"/>
              <a:ext cx="5143330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4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3000785" y="3807737"/>
              <a:ext cx="3390672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演示示例</a:t>
              </a:r>
              <a:r>
                <a:rPr lang="en-US" altLang="zh-CN" sz="1600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2</a:t>
              </a:r>
              <a:r>
                <a:rPr lang="zh-CN" altLang="en-US" sz="1600" b="1" noProof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：传统处理程序中的异常</a:t>
              </a:r>
              <a:endParaRPr lang="zh-CN" altLang="en-US" sz="1600" b="1" noProof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981E5B3-730F-4308-AC8E-84C1B4392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r>
              <a:rPr lang="zh-CN" altLang="en-US"/>
              <a:t>/</a:t>
            </a:r>
            <a:r>
              <a:rPr lang="en-US" altLang="zh-CN"/>
              <a:t>30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什么是异常</a:t>
            </a:r>
          </a:p>
        </p:txBody>
      </p:sp>
      <p:sp>
        <p:nvSpPr>
          <p:cNvPr id="15361" name="Rectangle 3"/>
          <p:cNvSpPr>
            <a:spLocks noGrp="1" noChangeArrowheads="1"/>
          </p:cNvSpPr>
          <p:nvPr>
            <p:ph idx="1"/>
          </p:nvPr>
        </p:nvSpPr>
        <p:spPr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/>
              <a:t>异常是指在程序的运行过程中所发生的不正常的事件，它会中断正在运行的程序</a:t>
            </a:r>
          </a:p>
        </p:txBody>
      </p:sp>
      <p:sp>
        <p:nvSpPr>
          <p:cNvPr id="21508" name="AutoShape 4"/>
          <p:cNvSpPr>
            <a:spLocks noChangeArrowheads="1"/>
          </p:cNvSpPr>
          <p:nvPr/>
        </p:nvSpPr>
        <p:spPr bwMode="auto">
          <a:xfrm>
            <a:off x="4637088" y="2874963"/>
            <a:ext cx="1381125" cy="333375"/>
          </a:xfrm>
          <a:prstGeom prst="roundRect">
            <a:avLst>
              <a:gd name="adj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algn="ctr" fontAlgn="base"/>
            <a:r>
              <a:rPr lang="zh-CN" altLang="en-US" sz="1350" b="1" dirty="0">
                <a:solidFill>
                  <a:schemeClr val="bg1"/>
                </a:solidFill>
                <a:ea typeface="黑体" panose="02010609060101010101" pitchFamily="49" charset="-122"/>
              </a:rPr>
              <a:t>绕行或者等待</a:t>
            </a:r>
          </a:p>
        </p:txBody>
      </p:sp>
      <p:sp>
        <p:nvSpPr>
          <p:cNvPr id="21509" name="AutoShape 5"/>
          <p:cNvSpPr>
            <a:spLocks noChangeArrowheads="1"/>
          </p:cNvSpPr>
          <p:nvPr/>
        </p:nvSpPr>
        <p:spPr bwMode="auto">
          <a:xfrm>
            <a:off x="4637088" y="3898900"/>
            <a:ext cx="1381125" cy="333375"/>
          </a:xfrm>
          <a:prstGeom prst="roundRect">
            <a:avLst>
              <a:gd name="adj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algn="ctr" fontAlgn="base"/>
            <a:r>
              <a:rPr lang="zh-CN" altLang="en-US" sz="1350" b="1" dirty="0">
                <a:solidFill>
                  <a:schemeClr val="bg1"/>
                </a:solidFill>
                <a:ea typeface="黑体" panose="02010609060101010101" pitchFamily="49" charset="-122"/>
              </a:rPr>
              <a:t>请求交警解决</a:t>
            </a:r>
          </a:p>
        </p:txBody>
      </p:sp>
      <p:sp>
        <p:nvSpPr>
          <p:cNvPr id="15365" name="AutoShape 6"/>
          <p:cNvSpPr>
            <a:spLocks noChangeArrowheads="1"/>
          </p:cNvSpPr>
          <p:nvPr/>
        </p:nvSpPr>
        <p:spPr bwMode="auto">
          <a:xfrm>
            <a:off x="4037013" y="1851670"/>
            <a:ext cx="847725" cy="332006"/>
          </a:xfrm>
          <a:prstGeom prst="roundRect">
            <a:avLst>
              <a:gd name="adj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algn="ctr" fontAlgn="base"/>
            <a:r>
              <a:rPr lang="zh-CN" altLang="en-US" sz="1350" b="1" dirty="0">
                <a:solidFill>
                  <a:schemeClr val="bg1"/>
                </a:solidFill>
                <a:ea typeface="黑体" panose="02010609060101010101" pitchFamily="49" charset="-122"/>
              </a:rPr>
              <a:t>异常</a:t>
            </a: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828675" y="2355850"/>
            <a:ext cx="6172200" cy="649288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ingdings" panose="05000000000000000000" charset="0"/>
              <a:buChar char=""/>
            </a:pPr>
            <a:r>
              <a:rPr lang="zh-CN" altLang="en-US" sz="2400" b="1" dirty="0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生活中面对异常通常会这样处理</a:t>
            </a:r>
          </a:p>
        </p:txBody>
      </p:sp>
      <p:sp>
        <p:nvSpPr>
          <p:cNvPr id="21512" name="AutoShape 8"/>
          <p:cNvSpPr/>
          <p:nvPr/>
        </p:nvSpPr>
        <p:spPr>
          <a:xfrm>
            <a:off x="2195513" y="1720850"/>
            <a:ext cx="1836737" cy="596101"/>
          </a:xfrm>
          <a:prstGeom prst="rightArrow">
            <a:avLst>
              <a:gd name="adj1" fmla="val 50000"/>
              <a:gd name="adj2" fmla="val 111573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程序运行</a:t>
            </a:r>
          </a:p>
        </p:txBody>
      </p:sp>
      <p:sp>
        <p:nvSpPr>
          <p:cNvPr id="21513" name="AutoShape 9"/>
          <p:cNvSpPr/>
          <p:nvPr/>
        </p:nvSpPr>
        <p:spPr>
          <a:xfrm>
            <a:off x="4894263" y="1706563"/>
            <a:ext cx="1782762" cy="596101"/>
          </a:xfrm>
          <a:prstGeom prst="rightArrow">
            <a:avLst>
              <a:gd name="adj1" fmla="val 50000"/>
              <a:gd name="adj2" fmla="val 103091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程序中断运行</a:t>
            </a:r>
          </a:p>
        </p:txBody>
      </p:sp>
      <p:sp>
        <p:nvSpPr>
          <p:cNvPr id="21514" name="AutoShape 10"/>
          <p:cNvSpPr/>
          <p:nvPr/>
        </p:nvSpPr>
        <p:spPr>
          <a:xfrm>
            <a:off x="6732588" y="1762125"/>
            <a:ext cx="485775" cy="431800"/>
          </a:xfrm>
          <a:custGeom>
            <a:avLst/>
            <a:gdLst>
              <a:gd name="txL" fmla="*/ 3163 w 21600"/>
              <a:gd name="txT" fmla="*/ 3163 h 21600"/>
              <a:gd name="txR" fmla="*/ 18437 w 21600"/>
              <a:gd name="txB" fmla="*/ 18437 h 21600"/>
            </a:gdLst>
            <a:ahLst/>
            <a:cxnLst>
              <a:cxn ang="0">
                <a:pos x="9711002" y="0"/>
              </a:cxn>
              <a:cxn ang="0">
                <a:pos x="2844063" y="2251294"/>
              </a:cxn>
              <a:cxn ang="0">
                <a:pos x="0" y="7687028"/>
              </a:cxn>
              <a:cxn ang="0">
                <a:pos x="2844063" y="13122736"/>
              </a:cxn>
              <a:cxn ang="0">
                <a:pos x="9711002" y="15374030"/>
              </a:cxn>
              <a:cxn ang="0">
                <a:pos x="16577941" y="13122736"/>
              </a:cxn>
              <a:cxn ang="0">
                <a:pos x="19422004" y="7687028"/>
              </a:cxn>
              <a:cxn ang="0">
                <a:pos x="16577941" y="2251294"/>
              </a:cxn>
            </a:cxnLst>
            <a:rect l="txL" t="txT" r="txR" b="txB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lnTo>
                  <a:pt x="17401" y="15493"/>
                </a:ln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lnTo>
                  <a:pt x="4198" y="6106"/>
                </a:lnTo>
                <a:close/>
              </a:path>
            </a:pathLst>
          </a:custGeom>
          <a:solidFill>
            <a:srgbClr val="FF3300">
              <a:alpha val="100000"/>
            </a:srgbClr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350" noProof="1"/>
          </a:p>
        </p:txBody>
      </p:sp>
      <p:pic>
        <p:nvPicPr>
          <p:cNvPr id="21515" name="Picture 11" descr="hibuilding1_0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150" y="3275013"/>
            <a:ext cx="927100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6" name="AutoShape 13"/>
          <p:cNvSpPr>
            <a:spLocks noChangeArrowheads="1"/>
          </p:cNvSpPr>
          <p:nvPr/>
        </p:nvSpPr>
        <p:spPr bwMode="auto">
          <a:xfrm>
            <a:off x="3179763" y="2887663"/>
            <a:ext cx="874712" cy="333375"/>
          </a:xfrm>
          <a:prstGeom prst="roundRect">
            <a:avLst>
              <a:gd name="adj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algn="ctr" fontAlgn="base"/>
            <a:r>
              <a:rPr lang="zh-CN" altLang="en-US" sz="1350" b="1" dirty="0">
                <a:solidFill>
                  <a:schemeClr val="bg1"/>
                </a:solidFill>
                <a:ea typeface="黑体" panose="02010609060101010101" pitchFamily="49" charset="-122"/>
              </a:rPr>
              <a:t>堵车！</a:t>
            </a:r>
          </a:p>
        </p:txBody>
      </p:sp>
      <p:sp>
        <p:nvSpPr>
          <p:cNvPr id="21520" name="AutoShape 17"/>
          <p:cNvSpPr>
            <a:spLocks noChangeArrowheads="1"/>
          </p:cNvSpPr>
          <p:nvPr/>
        </p:nvSpPr>
        <p:spPr bwMode="auto">
          <a:xfrm>
            <a:off x="3232150" y="3868738"/>
            <a:ext cx="822325" cy="333375"/>
          </a:xfrm>
          <a:prstGeom prst="roundRect">
            <a:avLst>
              <a:gd name="adj" fmla="val 16667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algn="ctr" fontAlgn="base"/>
            <a:r>
              <a:rPr lang="zh-CN" altLang="en-US" sz="1350" b="1" dirty="0">
                <a:solidFill>
                  <a:schemeClr val="bg1"/>
                </a:solidFill>
                <a:ea typeface="黑体" panose="02010609060101010101" pitchFamily="49" charset="-122"/>
              </a:rPr>
              <a:t>撞车！</a:t>
            </a:r>
          </a:p>
        </p:txBody>
      </p:sp>
      <p:sp>
        <p:nvSpPr>
          <p:cNvPr id="21524" name="AutoShape 21"/>
          <p:cNvSpPr>
            <a:spLocks noChangeArrowheads="1"/>
          </p:cNvSpPr>
          <p:nvPr/>
        </p:nvSpPr>
        <p:spPr bwMode="auto">
          <a:xfrm>
            <a:off x="2051720" y="4354513"/>
            <a:ext cx="5005089" cy="646331"/>
          </a:xfrm>
          <a:prstGeom prst="roundRect">
            <a:avLst>
              <a:gd name="adj" fmla="val 0"/>
            </a:avLst>
          </a:prstGeom>
          <a:solidFill>
            <a:srgbClr val="0099D8"/>
          </a:solidFill>
          <a:ln w="15875" algn="ctr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Ctr="1">
            <a:spAutoFit/>
          </a:bodyPr>
          <a:lstStyle/>
          <a:p>
            <a:pPr marL="224155" indent="-224155" algn="ctr" fontAlgn="base"/>
            <a:r>
              <a:rPr lang="zh-CN" altLang="en-US" b="1" dirty="0">
                <a:solidFill>
                  <a:schemeClr val="bg1"/>
                </a:solidFill>
                <a:ea typeface="黑体" panose="02010609060101010101" pitchFamily="49" charset="-122"/>
              </a:rPr>
              <a:t>生活中，根据不同的异常进行相应的处理，而不会就此中断我们的生活</a:t>
            </a:r>
          </a:p>
        </p:txBody>
      </p:sp>
      <p:pic>
        <p:nvPicPr>
          <p:cNvPr id="21525" name="Picture 12" descr="ho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238" y="3165475"/>
            <a:ext cx="890587" cy="71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" name="直接箭头连接符 23"/>
          <p:cNvCxnSpPr>
            <a:endCxn id="21516" idx="1"/>
          </p:cNvCxnSpPr>
          <p:nvPr/>
        </p:nvCxnSpPr>
        <p:spPr>
          <a:xfrm flipV="1">
            <a:off x="2536825" y="3054351"/>
            <a:ext cx="642938" cy="332511"/>
          </a:xfrm>
          <a:prstGeom prst="straightConnector1">
            <a:avLst/>
          </a:prstGeom>
          <a:ln cmpd="sng">
            <a:solidFill>
              <a:srgbClr val="0099D8"/>
            </a:solidFill>
            <a:headEnd type="none"/>
            <a:tailEnd type="triangle"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endCxn id="21520" idx="1"/>
          </p:cNvCxnSpPr>
          <p:nvPr/>
        </p:nvCxnSpPr>
        <p:spPr>
          <a:xfrm>
            <a:off x="2526252" y="3530112"/>
            <a:ext cx="705898" cy="505314"/>
          </a:xfrm>
          <a:prstGeom prst="straightConnector1">
            <a:avLst/>
          </a:prstGeom>
          <a:ln cmpd="sng">
            <a:solidFill>
              <a:srgbClr val="0099D8"/>
            </a:solidFill>
            <a:headEnd type="none"/>
            <a:tailEnd type="triangle"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21508" idx="1"/>
          </p:cNvCxnSpPr>
          <p:nvPr/>
        </p:nvCxnSpPr>
        <p:spPr>
          <a:xfrm flipV="1">
            <a:off x="3994146" y="3041651"/>
            <a:ext cx="642942" cy="5045"/>
          </a:xfrm>
          <a:prstGeom prst="straightConnector1">
            <a:avLst/>
          </a:prstGeom>
          <a:ln cmpd="sng">
            <a:solidFill>
              <a:srgbClr val="0099D8"/>
            </a:solidFill>
            <a:headEnd type="none"/>
            <a:tailEnd type="triangle"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4031784" y="4067864"/>
            <a:ext cx="642942" cy="5045"/>
          </a:xfrm>
          <a:prstGeom prst="straightConnector1">
            <a:avLst/>
          </a:prstGeom>
          <a:ln cmpd="sng">
            <a:solidFill>
              <a:srgbClr val="0099D8"/>
            </a:solidFill>
            <a:headEnd type="none"/>
            <a:tailEnd type="triangle"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6018213" y="3165475"/>
            <a:ext cx="642937" cy="356394"/>
          </a:xfrm>
          <a:prstGeom prst="straightConnector1">
            <a:avLst/>
          </a:prstGeom>
          <a:ln cmpd="sng">
            <a:solidFill>
              <a:srgbClr val="0099D8"/>
            </a:solidFill>
            <a:headEnd type="none"/>
            <a:tailEnd type="triangle"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1509" idx="3"/>
          </p:cNvCxnSpPr>
          <p:nvPr/>
        </p:nvCxnSpPr>
        <p:spPr>
          <a:xfrm flipV="1">
            <a:off x="6018213" y="3782769"/>
            <a:ext cx="658812" cy="282819"/>
          </a:xfrm>
          <a:prstGeom prst="straightConnector1">
            <a:avLst/>
          </a:prstGeom>
          <a:ln cmpd="sng">
            <a:solidFill>
              <a:srgbClr val="0099D8"/>
            </a:solidFill>
            <a:headEnd type="none"/>
            <a:tailEnd type="triangle"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F400182-59E6-4F3A-899F-0F77B9E0F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r>
              <a:rPr lang="zh-CN" altLang="en-US"/>
              <a:t>/</a:t>
            </a:r>
            <a:r>
              <a:rPr lang="en-US" altLang="zh-CN"/>
              <a:t>30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bldLvl="0" animBg="1"/>
      <p:bldP spid="21509" grpId="0" bldLvl="0" animBg="1"/>
      <p:bldP spid="21511" grpId="0"/>
      <p:bldP spid="21516" grpId="0" bldLvl="0" animBg="1"/>
      <p:bldP spid="21520" grpId="0" bldLvl="0" animBg="1"/>
      <p:bldP spid="21524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什么是异常处理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Java</a:t>
            </a:r>
            <a:r>
              <a:rPr lang="zh-CN" altLang="en-US"/>
              <a:t>编程语言使用异常处理机制为程序提供了错误处理的能力</a:t>
            </a:r>
          </a:p>
        </p:txBody>
      </p:sp>
      <p:sp>
        <p:nvSpPr>
          <p:cNvPr id="22532" name="AutoShape 4"/>
          <p:cNvSpPr>
            <a:spLocks noChangeArrowheads="1"/>
          </p:cNvSpPr>
          <p:nvPr/>
        </p:nvSpPr>
        <p:spPr bwMode="auto">
          <a:xfrm>
            <a:off x="1946275" y="2249488"/>
            <a:ext cx="1979613" cy="561856"/>
          </a:xfrm>
          <a:prstGeom prst="roundRect">
            <a:avLst>
              <a:gd name="adj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350" b="1" dirty="0">
                <a:solidFill>
                  <a:schemeClr val="bg1"/>
                </a:solidFill>
                <a:ea typeface="黑体" panose="02010609060101010101" pitchFamily="49" charset="-122"/>
              </a:rPr>
              <a:t>程序中预先设置好 </a:t>
            </a:r>
          </a:p>
          <a:p>
            <a:pPr marL="224155" indent="-224155" algn="ctr" fontAlgn="base"/>
            <a:r>
              <a:rPr lang="zh-CN" altLang="en-US" sz="1350" b="1" dirty="0">
                <a:solidFill>
                  <a:schemeClr val="bg1"/>
                </a:solidFill>
                <a:ea typeface="黑体" panose="02010609060101010101" pitchFamily="49" charset="-122"/>
              </a:rPr>
              <a:t>对付异常的处理办法 </a:t>
            </a:r>
          </a:p>
        </p:txBody>
      </p:sp>
      <p:sp>
        <p:nvSpPr>
          <p:cNvPr id="22533" name="AutoShape 5"/>
          <p:cNvSpPr>
            <a:spLocks noChangeArrowheads="1"/>
          </p:cNvSpPr>
          <p:nvPr/>
        </p:nvSpPr>
        <p:spPr bwMode="auto">
          <a:xfrm>
            <a:off x="5751513" y="2411413"/>
            <a:ext cx="604837" cy="331787"/>
          </a:xfrm>
          <a:prstGeom prst="roundRect">
            <a:avLst>
              <a:gd name="adj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350" b="1" dirty="0">
                <a:solidFill>
                  <a:schemeClr val="bg1"/>
                </a:solidFill>
                <a:ea typeface="黑体" panose="02010609060101010101" pitchFamily="49" charset="-122"/>
              </a:rPr>
              <a:t>异常 </a:t>
            </a:r>
          </a:p>
        </p:txBody>
      </p:sp>
      <p:sp>
        <p:nvSpPr>
          <p:cNvPr id="22534" name="AutoShape 6"/>
          <p:cNvSpPr/>
          <p:nvPr/>
        </p:nvSpPr>
        <p:spPr>
          <a:xfrm>
            <a:off x="4037013" y="2249488"/>
            <a:ext cx="1601787" cy="596101"/>
          </a:xfrm>
          <a:prstGeom prst="rightArrow">
            <a:avLst>
              <a:gd name="adj1" fmla="val 50000"/>
              <a:gd name="adj2" fmla="val 91791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程序运行</a:t>
            </a:r>
          </a:p>
        </p:txBody>
      </p:sp>
      <p:sp>
        <p:nvSpPr>
          <p:cNvPr id="22535" name="AutoShape 7"/>
          <p:cNvSpPr/>
          <p:nvPr/>
        </p:nvSpPr>
        <p:spPr>
          <a:xfrm>
            <a:off x="4464050" y="3230563"/>
            <a:ext cx="3067050" cy="596101"/>
          </a:xfrm>
          <a:prstGeom prst="rightArrow">
            <a:avLst>
              <a:gd name="adj1" fmla="val 50000"/>
              <a:gd name="adj2" fmla="val 144302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处理完毕，程序继续运行</a:t>
            </a:r>
          </a:p>
        </p:txBody>
      </p:sp>
      <p:sp>
        <p:nvSpPr>
          <p:cNvPr id="22536" name="AutoShape 8"/>
          <p:cNvSpPr/>
          <p:nvPr/>
        </p:nvSpPr>
        <p:spPr>
          <a:xfrm>
            <a:off x="1925638" y="3230563"/>
            <a:ext cx="2519362" cy="596101"/>
          </a:xfrm>
          <a:prstGeom prst="rightArrow">
            <a:avLst>
              <a:gd name="adj1" fmla="val 50000"/>
              <a:gd name="adj2" fmla="val 140034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对异常进行处理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6C78968-CEA7-4659-B7B3-7DBDF5226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r>
              <a:rPr lang="zh-CN" altLang="en-US"/>
              <a:t>/</a:t>
            </a:r>
            <a:r>
              <a:rPr lang="en-US" altLang="zh-CN"/>
              <a:t>30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bldLvl="0" animBg="1"/>
      <p:bldP spid="22533" grpId="0" bldLvl="0" animBg="1"/>
      <p:bldP spid="22534" grpId="0" bldLvl="0" animBg="1"/>
      <p:bldP spid="22535" grpId="0" bldLvl="0" animBg="1"/>
      <p:bldP spid="22536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Java中如何进行异常处理</a:t>
            </a:r>
          </a:p>
        </p:txBody>
      </p:sp>
      <p:sp>
        <p:nvSpPr>
          <p:cNvPr id="1740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</a:t>
            </a:r>
            <a:r>
              <a:rPr lang="zh-CN" altLang="en-US" dirty="0"/>
              <a:t>的异常处理是通过</a:t>
            </a:r>
            <a:r>
              <a:rPr lang="en-US" dirty="0"/>
              <a:t>5</a:t>
            </a:r>
            <a:r>
              <a:rPr lang="zh-CN" altLang="en-US" dirty="0"/>
              <a:t>个关键字来实现的：</a:t>
            </a:r>
            <a:r>
              <a:rPr lang="en-US" dirty="0"/>
              <a:t>try</a:t>
            </a:r>
            <a:r>
              <a:rPr lang="zh-CN" altLang="en-US" dirty="0"/>
              <a:t>、</a:t>
            </a:r>
            <a:r>
              <a:rPr lang="en-US" dirty="0"/>
              <a:t>catch</a:t>
            </a:r>
            <a:r>
              <a:rPr lang="zh-CN" altLang="en-US" dirty="0"/>
              <a:t>、 </a:t>
            </a:r>
            <a:r>
              <a:rPr lang="en-US" dirty="0"/>
              <a:t>finally</a:t>
            </a:r>
            <a:r>
              <a:rPr lang="zh-CN" altLang="en-US" dirty="0"/>
              <a:t>、</a:t>
            </a:r>
            <a:r>
              <a:rPr lang="en-US" dirty="0"/>
              <a:t>throw</a:t>
            </a:r>
            <a:r>
              <a:rPr lang="zh-CN" altLang="en-US" dirty="0"/>
              <a:t>、</a:t>
            </a:r>
            <a:r>
              <a:rPr lang="en-US" dirty="0"/>
              <a:t>throws</a:t>
            </a:r>
          </a:p>
        </p:txBody>
      </p:sp>
      <p:sp>
        <p:nvSpPr>
          <p:cNvPr id="23556" name="AutoShape 4"/>
          <p:cNvSpPr/>
          <p:nvPr/>
        </p:nvSpPr>
        <p:spPr>
          <a:xfrm>
            <a:off x="2987824" y="1809502"/>
            <a:ext cx="1039812" cy="330200"/>
          </a:xfrm>
          <a:prstGeom prst="roundRect">
            <a:avLst>
              <a:gd name="adj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en-US" altLang="x-none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 </a:t>
            </a:r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捕获异常 </a:t>
            </a:r>
          </a:p>
        </p:txBody>
      </p:sp>
      <p:sp>
        <p:nvSpPr>
          <p:cNvPr id="23557" name="AutoShape 5"/>
          <p:cNvSpPr/>
          <p:nvPr/>
        </p:nvSpPr>
        <p:spPr>
          <a:xfrm flipH="1">
            <a:off x="1709738" y="2959100"/>
            <a:ext cx="865187" cy="596101"/>
          </a:xfrm>
          <a:prstGeom prst="leftArrow">
            <a:avLst>
              <a:gd name="adj1" fmla="val 50000"/>
              <a:gd name="adj2" fmla="val 52456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en-US" altLang="x-none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catch</a:t>
            </a:r>
          </a:p>
        </p:txBody>
      </p:sp>
      <p:sp>
        <p:nvSpPr>
          <p:cNvPr id="23558" name="AutoShape 6"/>
          <p:cNvSpPr/>
          <p:nvPr/>
        </p:nvSpPr>
        <p:spPr>
          <a:xfrm flipH="1">
            <a:off x="1709738" y="2312988"/>
            <a:ext cx="865187" cy="596101"/>
          </a:xfrm>
          <a:prstGeom prst="leftArrow">
            <a:avLst>
              <a:gd name="adj1" fmla="val 50000"/>
              <a:gd name="adj2" fmla="val 52456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en-US" altLang="x-none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try</a:t>
            </a:r>
          </a:p>
        </p:txBody>
      </p:sp>
      <p:sp>
        <p:nvSpPr>
          <p:cNvPr id="23559" name="AutoShape 7"/>
          <p:cNvSpPr/>
          <p:nvPr/>
        </p:nvSpPr>
        <p:spPr>
          <a:xfrm flipH="1">
            <a:off x="1709738" y="3662363"/>
            <a:ext cx="865187" cy="596101"/>
          </a:xfrm>
          <a:prstGeom prst="leftArrow">
            <a:avLst>
              <a:gd name="adj1" fmla="val 50000"/>
              <a:gd name="adj2" fmla="val 52456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en-US" altLang="x-none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finally</a:t>
            </a:r>
          </a:p>
        </p:txBody>
      </p:sp>
      <p:sp>
        <p:nvSpPr>
          <p:cNvPr id="23560" name="AutoShape 8"/>
          <p:cNvSpPr/>
          <p:nvPr/>
        </p:nvSpPr>
        <p:spPr>
          <a:xfrm>
            <a:off x="2627313" y="2247900"/>
            <a:ext cx="1809750" cy="561856"/>
          </a:xfrm>
          <a:prstGeom prst="roundRect">
            <a:avLst>
              <a:gd name="adj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执行可能产生 </a:t>
            </a:r>
          </a:p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异常的代码 </a:t>
            </a:r>
          </a:p>
        </p:txBody>
      </p:sp>
      <p:sp>
        <p:nvSpPr>
          <p:cNvPr id="23561" name="AutoShape 9"/>
          <p:cNvSpPr/>
          <p:nvPr/>
        </p:nvSpPr>
        <p:spPr>
          <a:xfrm>
            <a:off x="2651919" y="3075806"/>
            <a:ext cx="1809750" cy="332006"/>
          </a:xfrm>
          <a:prstGeom prst="roundRect">
            <a:avLst>
              <a:gd name="adj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捕获异常 </a:t>
            </a:r>
          </a:p>
        </p:txBody>
      </p:sp>
      <p:sp>
        <p:nvSpPr>
          <p:cNvPr id="23562" name="AutoShape 10"/>
          <p:cNvSpPr/>
          <p:nvPr/>
        </p:nvSpPr>
        <p:spPr>
          <a:xfrm>
            <a:off x="2628900" y="3544888"/>
            <a:ext cx="1855788" cy="1021556"/>
          </a:xfrm>
          <a:prstGeom prst="roundRect">
            <a:avLst>
              <a:gd name="adj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endParaRPr lang="en-US" altLang="x-none" sz="1350" b="1" noProof="1">
              <a:solidFill>
                <a:schemeClr val="bg1"/>
              </a:solidFill>
              <a:ea typeface="黑体" panose="02010609060101010101" pitchFamily="49" charset="-122"/>
            </a:endParaRPr>
          </a:p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无论是否发生异常，</a:t>
            </a:r>
          </a:p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代码总能执行</a:t>
            </a:r>
          </a:p>
          <a:p>
            <a:pPr marL="224155" indent="-224155" algn="ctr" fontAlgn="base"/>
            <a:endParaRPr lang="en-US" altLang="x-none" sz="1350" b="1" noProof="1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sp>
        <p:nvSpPr>
          <p:cNvPr id="23563" name="AutoShape 11"/>
          <p:cNvSpPr/>
          <p:nvPr/>
        </p:nvSpPr>
        <p:spPr>
          <a:xfrm>
            <a:off x="6418263" y="3091147"/>
            <a:ext cx="1350962" cy="332006"/>
          </a:xfrm>
          <a:prstGeom prst="roundRect">
            <a:avLst>
              <a:gd name="adj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手动抛出异常 </a:t>
            </a:r>
          </a:p>
        </p:txBody>
      </p:sp>
      <p:sp>
        <p:nvSpPr>
          <p:cNvPr id="23564" name="AutoShape 13"/>
          <p:cNvSpPr/>
          <p:nvPr/>
        </p:nvSpPr>
        <p:spPr>
          <a:xfrm>
            <a:off x="6516216" y="2260471"/>
            <a:ext cx="1279351" cy="57659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en-US" altLang="x-none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throw</a:t>
            </a:r>
          </a:p>
          <a:p>
            <a:pPr marL="224155" indent="-224155" algn="ctr" fontAlgn="base"/>
            <a:endParaRPr lang="en-US" altLang="x-none" sz="1350" b="1" noProof="1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sp>
        <p:nvSpPr>
          <p:cNvPr id="23565" name="AutoShape 15"/>
          <p:cNvSpPr/>
          <p:nvPr/>
        </p:nvSpPr>
        <p:spPr>
          <a:xfrm>
            <a:off x="4762830" y="2983032"/>
            <a:ext cx="1573213" cy="561856"/>
          </a:xfrm>
          <a:prstGeom prst="roundRect">
            <a:avLst>
              <a:gd name="adj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声明方法可能要</a:t>
            </a:r>
          </a:p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抛出的各种异常 </a:t>
            </a:r>
          </a:p>
        </p:txBody>
      </p:sp>
      <p:sp>
        <p:nvSpPr>
          <p:cNvPr id="23566" name="AutoShape 16"/>
          <p:cNvSpPr/>
          <p:nvPr/>
        </p:nvSpPr>
        <p:spPr>
          <a:xfrm>
            <a:off x="4762830" y="2175383"/>
            <a:ext cx="1427493" cy="57659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en-US" altLang="x-none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throws</a:t>
            </a:r>
          </a:p>
          <a:p>
            <a:pPr marL="224155" indent="-224155" algn="ctr" fontAlgn="base"/>
            <a:endParaRPr lang="en-US" altLang="x-none" sz="1350" b="1" noProof="1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sp>
        <p:nvSpPr>
          <p:cNvPr id="23567" name="AutoShape 14"/>
          <p:cNvSpPr/>
          <p:nvPr/>
        </p:nvSpPr>
        <p:spPr>
          <a:xfrm>
            <a:off x="4989239" y="1779662"/>
            <a:ext cx="950913" cy="330200"/>
          </a:xfrm>
          <a:prstGeom prst="roundRect">
            <a:avLst>
              <a:gd name="adj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声明异常 </a:t>
            </a:r>
          </a:p>
        </p:txBody>
      </p:sp>
      <p:sp>
        <p:nvSpPr>
          <p:cNvPr id="23568" name="AutoShape 14"/>
          <p:cNvSpPr/>
          <p:nvPr/>
        </p:nvSpPr>
        <p:spPr>
          <a:xfrm>
            <a:off x="6677025" y="1851670"/>
            <a:ext cx="950913" cy="330200"/>
          </a:xfrm>
          <a:prstGeom prst="roundRect">
            <a:avLst>
              <a:gd name="adj" fmla="val 16667"/>
            </a:avLst>
          </a:prstGeom>
          <a:solidFill>
            <a:srgbClr val="009AD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24155" indent="-224155" algn="ctr" fontAlgn="base"/>
            <a:r>
              <a:rPr lang="zh-CN" altLang="en-US" sz="1350" b="1" noProof="1">
                <a:solidFill>
                  <a:schemeClr val="bg1"/>
                </a:solidFill>
                <a:ea typeface="黑体" panose="02010609060101010101" pitchFamily="49" charset="-122"/>
              </a:rPr>
              <a:t>抛出异常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C85F2F4-D8ED-4E25-9260-AFE532437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r>
              <a:rPr lang="zh-CN" altLang="en-US"/>
              <a:t>/</a:t>
            </a:r>
            <a:r>
              <a:rPr lang="en-US" altLang="zh-CN"/>
              <a:t>30</a:t>
            </a:r>
            <a:endParaRPr lang="en-US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2121</Words>
  <Application>Microsoft Office PowerPoint</Application>
  <PresentationFormat>全屏显示(16:9)</PresentationFormat>
  <Paragraphs>377</Paragraphs>
  <Slides>30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黑体</vt:lpstr>
      <vt:lpstr>微软雅黑</vt:lpstr>
      <vt:lpstr>Arial</vt:lpstr>
      <vt:lpstr>Calibri</vt:lpstr>
      <vt:lpstr>Times New Roman</vt:lpstr>
      <vt:lpstr>Webdings</vt:lpstr>
      <vt:lpstr>Wingdings</vt:lpstr>
      <vt:lpstr>1_自定义设计方案</vt:lpstr>
      <vt:lpstr>异   常</vt:lpstr>
      <vt:lpstr>PowerPoint 演示文稿</vt:lpstr>
      <vt:lpstr>PowerPoint 演示文稿</vt:lpstr>
      <vt:lpstr>生活中的异常 </vt:lpstr>
      <vt:lpstr>程序中的异常2-1</vt:lpstr>
      <vt:lpstr>程序中的异常2-2</vt:lpstr>
      <vt:lpstr>什么是异常</vt:lpstr>
      <vt:lpstr>什么是异常处理</vt:lpstr>
      <vt:lpstr>Java中如何进行异常处理</vt:lpstr>
      <vt:lpstr>try-catch块5-1</vt:lpstr>
      <vt:lpstr>try-catch块5-2</vt:lpstr>
      <vt:lpstr>try-catch块5-3</vt:lpstr>
      <vt:lpstr>try-catch块5-4</vt:lpstr>
      <vt:lpstr>try-catch块5-5</vt:lpstr>
      <vt:lpstr>常见的异常类型</vt:lpstr>
      <vt:lpstr>try-catch-finally 2-1</vt:lpstr>
      <vt:lpstr>try-catch-finally 2-2</vt:lpstr>
      <vt:lpstr>多重catch块 </vt:lpstr>
      <vt:lpstr>小结</vt:lpstr>
      <vt:lpstr>练习1：根据编号输出课程名称</vt:lpstr>
      <vt:lpstr>声明异常</vt:lpstr>
      <vt:lpstr>抛出异常</vt:lpstr>
      <vt:lpstr>异常体系结构</vt:lpstr>
      <vt:lpstr>练习2：使用throw抛出年龄异常</vt:lpstr>
      <vt:lpstr>自定义异常</vt:lpstr>
      <vt:lpstr>异常链</vt:lpstr>
      <vt:lpstr>异常处理原则</vt:lpstr>
      <vt:lpstr>总结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meng.zhang(张萌)</dc:creator>
  <cp:lastModifiedBy>xbany</cp:lastModifiedBy>
  <cp:revision>567</cp:revision>
  <dcterms:created xsi:type="dcterms:W3CDTF">2013-09-17T02:35:00Z</dcterms:created>
  <dcterms:modified xsi:type="dcterms:W3CDTF">2019-02-18T07:24:49Z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