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3" r:id="rId2"/>
    <p:sldId id="290" r:id="rId3"/>
    <p:sldId id="315" r:id="rId4"/>
    <p:sldId id="316" r:id="rId5"/>
    <p:sldId id="332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12" r:id="rId21"/>
    <p:sldId id="394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88" y="0"/>
            <a:ext cx="0" cy="0"/>
          </a:xfrm>
          <a:ln>
            <a:miter lim="800000"/>
          </a:ln>
        </p:spPr>
      </p:sp>
      <p:sp>
        <p:nvSpPr>
          <p:cNvPr id="12291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571500" y="1123950"/>
            <a:ext cx="8072438" cy="5256213"/>
          </a:xfrm>
        </p:spPr>
        <p:txBody>
          <a:bodyPr/>
          <a:lstStyle/>
          <a:p>
            <a:pPr marL="0" lvl="1"/>
            <a:r>
              <a:rPr lang="zh-CN" altLang="en-US"/>
              <a:t>要求强调会干什么、能干什么。在目标的重点、难点右侧，插入“重点”、“难点”图片，以引起学员重视。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84BD68C9-0740-496E-AD78-57AB2E41FEBB}" type="slidenum">
              <a:rPr lang="en-US" altLang="zh-CN" sz="120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fld>
            <a:endParaRPr lang="en-US" altLang="zh-CN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5443538" y="10155238"/>
            <a:ext cx="952500" cy="534987"/>
          </a:xfrm>
          <a:ln>
            <a:miter lim="800000"/>
          </a:ln>
        </p:spPr>
      </p:sp>
      <p:sp>
        <p:nvSpPr>
          <p:cNvPr id="16388" name="Rectangle 3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r>
              <a:rPr lang="zh-CN" altLang="en-US"/>
              <a:t>要说明</a:t>
            </a:r>
            <a:r>
              <a:rPr lang="en-US" altLang="zh-CN"/>
              <a:t>Map</a:t>
            </a:r>
            <a:r>
              <a:rPr lang="zh-CN" altLang="en-US"/>
              <a:t>的</a:t>
            </a:r>
            <a:r>
              <a:rPr lang="en-US" altLang="zh-CN"/>
              <a:t>key</a:t>
            </a:r>
            <a:r>
              <a:rPr lang="zh-CN" altLang="en-US"/>
              <a:t>和</a:t>
            </a:r>
            <a:r>
              <a:rPr lang="en-US" altLang="zh-CN"/>
              <a:t>value</a:t>
            </a:r>
            <a:r>
              <a:rPr lang="zh-CN" altLang="en-US"/>
              <a:t>的特点，</a:t>
            </a:r>
            <a:r>
              <a:rPr lang="en-US" altLang="zh-CN"/>
              <a:t>key</a:t>
            </a:r>
            <a:r>
              <a:rPr lang="zh-CN" altLang="en-US"/>
              <a:t>是以</a:t>
            </a:r>
            <a:r>
              <a:rPr lang="en-US" altLang="zh-CN"/>
              <a:t>Set</a:t>
            </a:r>
            <a:r>
              <a:rPr lang="zh-CN" altLang="en-US"/>
              <a:t>存储的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0" y="0"/>
            <a:ext cx="0" cy="0"/>
          </a:xfrm>
          <a:ln>
            <a:miter lim="800000"/>
          </a:ln>
        </p:spPr>
      </p:sp>
      <p:sp>
        <p:nvSpPr>
          <p:cNvPr id="21507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571500" y="1123950"/>
            <a:ext cx="8072438" cy="5256213"/>
          </a:xfrm>
        </p:spPr>
        <p:txBody>
          <a:bodyPr/>
          <a:lstStyle/>
          <a:p>
            <a:r>
              <a:rPr lang="zh-CN" altLang="en-US"/>
              <a:t>红色字体方法为</a:t>
            </a:r>
            <a:r>
              <a:rPr lang="en-US" altLang="zh-CN"/>
              <a:t>Collection</a:t>
            </a:r>
            <a:r>
              <a:rPr lang="zh-CN" altLang="en-US"/>
              <a:t>接口常用通用方法，即</a:t>
            </a:r>
            <a:r>
              <a:rPr lang="en-US" altLang="zh-CN"/>
              <a:t>List</a:t>
            </a:r>
            <a:r>
              <a:rPr lang="zh-CN" altLang="en-US"/>
              <a:t>和</a:t>
            </a:r>
            <a:r>
              <a:rPr lang="en-US" altLang="zh-CN"/>
              <a:t>Set</a:t>
            </a:r>
            <a:r>
              <a:rPr lang="zh-CN" altLang="en-US"/>
              <a:t>都适用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88" y="0"/>
            <a:ext cx="0" cy="0"/>
          </a:xfrm>
          <a:ln>
            <a:miter lim="800000"/>
          </a:ln>
        </p:spPr>
      </p:sp>
      <p:sp>
        <p:nvSpPr>
          <p:cNvPr id="27651" name="Rectangle 3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动画</a:t>
            </a:r>
            <a:r>
              <a:rPr lang="en-US" altLang="zh-CN"/>
              <a:t>】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、根据配音显示文字内容</a:t>
            </a:r>
          </a:p>
          <a:p>
            <a:r>
              <a:rPr lang="en-US" altLang="zh-CN"/>
              <a:t>【</a:t>
            </a:r>
            <a:r>
              <a:rPr lang="zh-CN" altLang="en-US"/>
              <a:t>说辞</a:t>
            </a:r>
            <a:r>
              <a:rPr lang="en-US" altLang="zh-CN"/>
              <a:t>】</a:t>
            </a:r>
            <a:endParaRPr lang="zh-CN" altLang="en-US"/>
          </a:p>
          <a:p>
            <a:r>
              <a:rPr lang="zh-CN" altLang="en-US"/>
              <a:t>接下来我们要讲解</a:t>
            </a:r>
            <a:r>
              <a:rPr lang="en-US" altLang="zh-CN"/>
              <a:t>Collection</a:t>
            </a:r>
            <a:r>
              <a:rPr lang="zh-CN" altLang="en-US"/>
              <a:t>接口的另外一个常用子接口</a:t>
            </a:r>
            <a:r>
              <a:rPr lang="en-US" altLang="zh-CN"/>
              <a:t>——Set</a:t>
            </a:r>
            <a:r>
              <a:rPr lang="zh-CN" altLang="en-US"/>
              <a:t>接口，</a:t>
            </a:r>
          </a:p>
          <a:p>
            <a:r>
              <a:rPr lang="zh-CN" altLang="en-US"/>
              <a:t>前面我们讲过了。 </a:t>
            </a:r>
          </a:p>
          <a:p>
            <a:r>
              <a:rPr lang="en-US" altLang="zh-CN"/>
              <a:t>Set</a:t>
            </a:r>
            <a:r>
              <a:rPr lang="zh-CN" altLang="en-US"/>
              <a:t>接口描述的是一种比较简单的一种集合，集合中的对象并不按特定的方式排序，并且不能保存重复的对象</a:t>
            </a:r>
          </a:p>
          <a:p>
            <a:r>
              <a:rPr lang="en-US" altLang="zh-CN"/>
              <a:t>HashSet</a:t>
            </a:r>
            <a:r>
              <a:rPr lang="zh-CN" altLang="en-US"/>
              <a:t>是</a:t>
            </a:r>
            <a:r>
              <a:rPr lang="en-US" altLang="zh-CN"/>
              <a:t>Set</a:t>
            </a:r>
            <a:r>
              <a:rPr lang="zh-CN" altLang="en-US"/>
              <a:t>接口的常用实现类。而</a:t>
            </a:r>
            <a:r>
              <a:rPr lang="en-US" altLang="zh-CN"/>
              <a:t>Set</a:t>
            </a:r>
            <a:r>
              <a:rPr lang="zh-CN" altLang="en-US"/>
              <a:t>接口继承了</a:t>
            </a:r>
            <a:r>
              <a:rPr lang="en-US" altLang="zh-CN"/>
              <a:t>Collection</a:t>
            </a:r>
            <a:r>
              <a:rPr lang="zh-CN" altLang="en-US"/>
              <a:t>接口，同时没有添加新的方法，所以在使用上与</a:t>
            </a:r>
            <a:r>
              <a:rPr lang="en-US" altLang="zh-CN"/>
              <a:t>List</a:t>
            </a:r>
            <a:r>
              <a:rPr lang="zh-CN" altLang="en-US"/>
              <a:t>接口的实现类使用方式一致。</a:t>
            </a:r>
            <a:r>
              <a:rPr lang="en-US" altLang="zh-CN"/>
              <a:t>【</a:t>
            </a:r>
            <a:r>
              <a:rPr lang="zh-CN" altLang="en-US"/>
              <a:t>动画：代码出现</a:t>
            </a:r>
            <a:r>
              <a:rPr lang="en-US" altLang="zh-CN"/>
              <a:t>】</a:t>
            </a:r>
            <a:endParaRPr lang="zh-CN" altLang="en-US"/>
          </a:p>
          <a:p>
            <a:r>
              <a:rPr lang="zh-CN" altLang="en-US"/>
              <a:t>都是有增加元素的</a:t>
            </a:r>
            <a:r>
              <a:rPr lang="en-US" altLang="zh-CN"/>
              <a:t>add</a:t>
            </a:r>
            <a:r>
              <a:rPr lang="zh-CN" altLang="en-US"/>
              <a:t>方法和获取元素个数的</a:t>
            </a:r>
            <a:r>
              <a:rPr lang="en-US" altLang="zh-CN"/>
              <a:t>size</a:t>
            </a:r>
            <a:r>
              <a:rPr lang="zh-CN" altLang="en-US"/>
              <a:t>方法。所以只需要进行类的替换就可以了。在这里就不做重复讲解了。</a:t>
            </a:r>
          </a:p>
          <a:p>
            <a:endParaRPr lang="zh-CN" altLang="en-US"/>
          </a:p>
          <a:p>
            <a:r>
              <a:rPr lang="zh-CN" altLang="en-US"/>
              <a:t>但是要注意的是</a:t>
            </a:r>
            <a:r>
              <a:rPr lang="en-US" altLang="zh-CN"/>
              <a:t>Set</a:t>
            </a:r>
            <a:r>
              <a:rPr lang="zh-CN" altLang="en-US"/>
              <a:t>接口不存在</a:t>
            </a:r>
            <a:r>
              <a:rPr lang="en-US" altLang="zh-CN"/>
              <a:t>get</a:t>
            </a:r>
            <a:r>
              <a:rPr lang="zh-CN" altLang="en-US"/>
              <a:t>方法，也就是没有</a:t>
            </a:r>
            <a:r>
              <a:rPr lang="en-US" altLang="zh-CN"/>
              <a:t>List</a:t>
            </a:r>
            <a:r>
              <a:rPr lang="zh-CN" altLang="en-US"/>
              <a:t>接口中通过索引取值的方法。</a:t>
            </a:r>
          </a:p>
          <a:p>
            <a:endParaRPr lang="zh-CN" altLang="en-US"/>
          </a:p>
          <a:p>
            <a:r>
              <a:rPr lang="zh-CN" altLang="en-US"/>
              <a:t>没有</a:t>
            </a:r>
            <a:r>
              <a:rPr lang="en-US" altLang="zh-CN"/>
              <a:t>get</a:t>
            </a:r>
            <a:r>
              <a:rPr lang="zh-CN" altLang="en-US"/>
              <a:t>方法？可能有同学就想了没有</a:t>
            </a:r>
            <a:r>
              <a:rPr lang="en-US" altLang="zh-CN"/>
              <a:t>get</a:t>
            </a:r>
            <a:r>
              <a:rPr lang="zh-CN" altLang="en-US"/>
              <a:t>方法</a:t>
            </a:r>
            <a:r>
              <a:rPr lang="en-US" altLang="zh-CN"/>
              <a:t>Set</a:t>
            </a:r>
            <a:r>
              <a:rPr lang="zh-CN" altLang="en-US"/>
              <a:t>集合要怎么遍历输出呢？</a:t>
            </a:r>
          </a:p>
          <a:p>
            <a:r>
              <a:rPr lang="zh-CN" altLang="en-US"/>
              <a:t>是呀。</a:t>
            </a:r>
            <a:r>
              <a:rPr lang="en-US" altLang="zh-CN"/>
              <a:t>List</a:t>
            </a:r>
            <a:r>
              <a:rPr lang="zh-CN" altLang="en-US"/>
              <a:t>接口是使用</a:t>
            </a:r>
            <a:r>
              <a:rPr lang="en-US" altLang="zh-CN"/>
              <a:t>for</a:t>
            </a:r>
            <a:r>
              <a:rPr lang="zh-CN" altLang="en-US"/>
              <a:t>循环通过</a:t>
            </a:r>
            <a:r>
              <a:rPr lang="en-US" altLang="zh-CN"/>
              <a:t>get</a:t>
            </a:r>
            <a:r>
              <a:rPr lang="zh-CN" altLang="en-US"/>
              <a:t>方法取出每个对象的方式遍历输出整个集合，</a:t>
            </a:r>
            <a:r>
              <a:rPr lang="en-US" altLang="zh-CN"/>
              <a:t>Set</a:t>
            </a:r>
            <a:r>
              <a:rPr lang="zh-CN" altLang="en-US"/>
              <a:t>接口没有</a:t>
            </a:r>
            <a:r>
              <a:rPr lang="en-US" altLang="zh-CN"/>
              <a:t>get</a:t>
            </a:r>
            <a:r>
              <a:rPr lang="zh-CN" altLang="en-US"/>
              <a:t>方法要怎么输出呢？</a:t>
            </a:r>
          </a:p>
          <a:p>
            <a:r>
              <a:rPr lang="zh-CN" altLang="en-US"/>
              <a:t>它是通过</a:t>
            </a:r>
            <a:r>
              <a:rPr lang="en-US" altLang="zh-CN"/>
              <a:t>java</a:t>
            </a:r>
            <a:r>
              <a:rPr lang="zh-CN" altLang="en-US"/>
              <a:t>集合框架中一个叫迭代器的接口实现遍历输出的。下面我们就来了解一下这个迭代器接口</a:t>
            </a:r>
            <a:r>
              <a:rPr lang="en-US" altLang="zh-CN"/>
              <a:t>——Iterator</a:t>
            </a:r>
            <a:r>
              <a:rPr lang="zh-CN" altLang="en-US"/>
              <a:t>接口</a:t>
            </a:r>
            <a:endParaRPr lang="en-US">
              <a:ea typeface="宋体" panose="02010600030101010101" pitchFamily="2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88" y="0"/>
            <a:ext cx="0" cy="0"/>
          </a:xfrm>
          <a:ln>
            <a:miter lim="800000"/>
          </a:ln>
        </p:spPr>
      </p:sp>
      <p:sp>
        <p:nvSpPr>
          <p:cNvPr id="29699" name="Rectangle 3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动画</a:t>
            </a:r>
            <a:r>
              <a:rPr lang="en-US" altLang="zh-CN" dirty="0"/>
              <a:t>】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、根据配音显示文字内容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说辞</a:t>
            </a:r>
            <a:r>
              <a:rPr lang="en-US" altLang="zh-CN" dirty="0"/>
              <a:t>】</a:t>
            </a:r>
            <a:endParaRPr lang="zh-CN" altLang="en-US" dirty="0"/>
          </a:p>
          <a:p>
            <a:r>
              <a:rPr lang="zh-CN" altLang="en-US" dirty="0"/>
              <a:t>接下来我们要讲解</a:t>
            </a:r>
            <a:r>
              <a:rPr lang="en-US" altLang="zh-CN" dirty="0"/>
              <a:t>Collection</a:t>
            </a:r>
            <a:r>
              <a:rPr lang="zh-CN" altLang="en-US" dirty="0"/>
              <a:t>接口的另外一个常用子接口</a:t>
            </a:r>
            <a:r>
              <a:rPr lang="en-US" altLang="zh-CN" dirty="0"/>
              <a:t>——Set</a:t>
            </a:r>
            <a:r>
              <a:rPr lang="zh-CN" altLang="en-US" dirty="0"/>
              <a:t>接口，</a:t>
            </a:r>
          </a:p>
          <a:p>
            <a:r>
              <a:rPr lang="zh-CN" altLang="en-US" dirty="0"/>
              <a:t>前面我们讲过了。 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接口描述的是一种比较简单的一种集合，集合中的对象并不按特定的方式排序，并且不能保存重复的对象</a:t>
            </a:r>
          </a:p>
          <a:p>
            <a:r>
              <a:rPr lang="en-US" altLang="zh-CN" dirty="0" err="1"/>
              <a:t>HashSet</a:t>
            </a:r>
            <a:r>
              <a:rPr lang="zh-CN" altLang="en-US" dirty="0"/>
              <a:t>是</a:t>
            </a:r>
            <a:r>
              <a:rPr lang="en-US" altLang="zh-CN" dirty="0"/>
              <a:t>Set</a:t>
            </a:r>
            <a:r>
              <a:rPr lang="zh-CN" altLang="en-US" dirty="0"/>
              <a:t>接口的常用实现类。而</a:t>
            </a:r>
            <a:r>
              <a:rPr lang="en-US" altLang="zh-CN" dirty="0"/>
              <a:t>Set</a:t>
            </a:r>
            <a:r>
              <a:rPr lang="zh-CN" altLang="en-US" dirty="0"/>
              <a:t>接口继承了</a:t>
            </a:r>
            <a:r>
              <a:rPr lang="en-US" altLang="zh-CN" dirty="0"/>
              <a:t>Collection</a:t>
            </a:r>
            <a:r>
              <a:rPr lang="zh-CN" altLang="en-US" dirty="0"/>
              <a:t>接口，同时没有添加新的方法，所以在使用上与</a:t>
            </a:r>
            <a:r>
              <a:rPr lang="en-US" altLang="zh-CN" dirty="0"/>
              <a:t>List</a:t>
            </a:r>
            <a:r>
              <a:rPr lang="zh-CN" altLang="en-US" dirty="0"/>
              <a:t>接口的实现类使用方式一致。</a:t>
            </a:r>
            <a:r>
              <a:rPr lang="en-US" altLang="zh-CN" dirty="0"/>
              <a:t>【</a:t>
            </a:r>
            <a:r>
              <a:rPr lang="zh-CN" altLang="en-US" dirty="0"/>
              <a:t>动画：代码出现</a:t>
            </a:r>
            <a:r>
              <a:rPr lang="en-US" altLang="zh-CN" dirty="0"/>
              <a:t>】</a:t>
            </a:r>
            <a:endParaRPr lang="zh-CN" altLang="en-US" dirty="0"/>
          </a:p>
          <a:p>
            <a:r>
              <a:rPr lang="zh-CN" altLang="en-US" dirty="0"/>
              <a:t>都是有增加元素的</a:t>
            </a:r>
            <a:r>
              <a:rPr lang="en-US" altLang="zh-CN" dirty="0"/>
              <a:t>add</a:t>
            </a:r>
            <a:r>
              <a:rPr lang="zh-CN" altLang="en-US" dirty="0"/>
              <a:t>方法和获取元素个数的</a:t>
            </a:r>
            <a:r>
              <a:rPr lang="en-US" altLang="zh-CN" dirty="0"/>
              <a:t>size</a:t>
            </a:r>
            <a:r>
              <a:rPr lang="zh-CN" altLang="en-US" dirty="0"/>
              <a:t>方法。所以只需要进行类的替换就可以了。在这里就不做重复讲解了。</a:t>
            </a:r>
          </a:p>
          <a:p>
            <a:endParaRPr lang="zh-CN" altLang="en-US" dirty="0"/>
          </a:p>
          <a:p>
            <a:r>
              <a:rPr lang="zh-CN" altLang="en-US" dirty="0"/>
              <a:t>但是要注意的是</a:t>
            </a:r>
            <a:r>
              <a:rPr lang="en-US" altLang="zh-CN" dirty="0"/>
              <a:t>Set</a:t>
            </a:r>
            <a:r>
              <a:rPr lang="zh-CN" altLang="en-US" dirty="0"/>
              <a:t>接口不存在</a:t>
            </a:r>
            <a:r>
              <a:rPr lang="en-US" altLang="zh-CN" dirty="0"/>
              <a:t>get</a:t>
            </a:r>
            <a:r>
              <a:rPr lang="zh-CN" altLang="en-US" dirty="0"/>
              <a:t>方法，也就是没有</a:t>
            </a:r>
            <a:r>
              <a:rPr lang="en-US" altLang="zh-CN" dirty="0"/>
              <a:t>List</a:t>
            </a:r>
            <a:r>
              <a:rPr lang="zh-CN" altLang="en-US" dirty="0"/>
              <a:t>接口中通过索引取值的方法。</a:t>
            </a:r>
          </a:p>
          <a:p>
            <a:endParaRPr lang="zh-CN" altLang="en-US" dirty="0"/>
          </a:p>
          <a:p>
            <a:r>
              <a:rPr lang="zh-CN" altLang="en-US" dirty="0"/>
              <a:t>没有</a:t>
            </a:r>
            <a:r>
              <a:rPr lang="en-US" altLang="zh-CN" dirty="0"/>
              <a:t>get</a:t>
            </a:r>
            <a:r>
              <a:rPr lang="zh-CN" altLang="en-US" dirty="0"/>
              <a:t>方法？可能有同学就想了没有</a:t>
            </a:r>
            <a:r>
              <a:rPr lang="en-US" altLang="zh-CN" dirty="0"/>
              <a:t>get</a:t>
            </a:r>
            <a:r>
              <a:rPr lang="zh-CN" altLang="en-US" dirty="0"/>
              <a:t>方法</a:t>
            </a:r>
            <a:r>
              <a:rPr lang="en-US" altLang="zh-CN" dirty="0"/>
              <a:t>Set</a:t>
            </a:r>
            <a:r>
              <a:rPr lang="zh-CN" altLang="en-US" dirty="0"/>
              <a:t>集合要怎么遍历输出呢？</a:t>
            </a:r>
          </a:p>
          <a:p>
            <a:r>
              <a:rPr lang="zh-CN" altLang="en-US" dirty="0"/>
              <a:t>是呀。</a:t>
            </a:r>
            <a:r>
              <a:rPr lang="en-US" altLang="zh-CN" dirty="0"/>
              <a:t>List</a:t>
            </a:r>
            <a:r>
              <a:rPr lang="zh-CN" altLang="en-US" dirty="0"/>
              <a:t>接口是使用</a:t>
            </a:r>
            <a:r>
              <a:rPr lang="en-US" altLang="zh-CN" dirty="0"/>
              <a:t>for</a:t>
            </a:r>
            <a:r>
              <a:rPr lang="zh-CN" altLang="en-US" dirty="0"/>
              <a:t>循环通过</a:t>
            </a:r>
            <a:r>
              <a:rPr lang="en-US" altLang="zh-CN" dirty="0"/>
              <a:t>get</a:t>
            </a:r>
            <a:r>
              <a:rPr lang="zh-CN" altLang="en-US" dirty="0"/>
              <a:t>方法取出每个对象的方式遍历输出整个集合，</a:t>
            </a:r>
            <a:r>
              <a:rPr lang="en-US" altLang="zh-CN" dirty="0"/>
              <a:t>Set</a:t>
            </a:r>
            <a:r>
              <a:rPr lang="zh-CN" altLang="en-US" dirty="0"/>
              <a:t>接口没有</a:t>
            </a:r>
            <a:r>
              <a:rPr lang="en-US" altLang="zh-CN" dirty="0"/>
              <a:t>get</a:t>
            </a:r>
            <a:r>
              <a:rPr lang="zh-CN" altLang="en-US" dirty="0"/>
              <a:t>方法要怎么输出呢？</a:t>
            </a:r>
          </a:p>
          <a:p>
            <a:r>
              <a:rPr lang="zh-CN" altLang="en-US" dirty="0"/>
              <a:t>它是通过</a:t>
            </a:r>
            <a:r>
              <a:rPr lang="en-US" altLang="zh-CN" dirty="0"/>
              <a:t>java</a:t>
            </a:r>
            <a:r>
              <a:rPr lang="zh-CN" altLang="en-US" dirty="0"/>
              <a:t>集合框架中一个叫迭代器的接口实现遍历输出的。下面我们就来了解一下这个迭代器接口</a:t>
            </a:r>
            <a:r>
              <a:rPr lang="en-US" altLang="zh-CN" dirty="0"/>
              <a:t>——Iterator</a:t>
            </a:r>
            <a:r>
              <a:rPr lang="zh-CN" altLang="en-US" dirty="0"/>
              <a:t>接口</a:t>
            </a:r>
            <a:endParaRPr lang="en-US" dirty="0">
              <a:ea typeface="宋体" panose="02010600030101010101" pitchFamily="2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3338" y="0"/>
            <a:ext cx="0" cy="0"/>
          </a:xfrm>
          <a:ln>
            <a:miter lim="800000"/>
          </a:ln>
        </p:spPr>
      </p:sp>
      <p:sp>
        <p:nvSpPr>
          <p:cNvPr id="31747" name="Rectangle 3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动画</a:t>
            </a:r>
            <a:r>
              <a:rPr lang="en-US" altLang="zh-CN"/>
              <a:t>】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、根据配音显示文字内容</a:t>
            </a:r>
          </a:p>
          <a:p>
            <a:r>
              <a:rPr lang="en-US" altLang="zh-CN"/>
              <a:t>【</a:t>
            </a:r>
            <a:r>
              <a:rPr lang="zh-CN" altLang="en-US"/>
              <a:t>说辞</a:t>
            </a:r>
            <a:r>
              <a:rPr lang="en-US" altLang="zh-CN"/>
              <a:t>】</a:t>
            </a:r>
            <a:endParaRPr lang="zh-CN" altLang="en-US"/>
          </a:p>
          <a:p>
            <a:r>
              <a:rPr lang="zh-CN" altLang="en-US"/>
              <a:t>接下来我们要讲解</a:t>
            </a:r>
            <a:r>
              <a:rPr lang="en-US" altLang="zh-CN"/>
              <a:t>Collection</a:t>
            </a:r>
            <a:r>
              <a:rPr lang="zh-CN" altLang="en-US"/>
              <a:t>接口的另外一个常用子接口</a:t>
            </a:r>
            <a:r>
              <a:rPr lang="en-US" altLang="zh-CN"/>
              <a:t>——Set</a:t>
            </a:r>
            <a:r>
              <a:rPr lang="zh-CN" altLang="en-US"/>
              <a:t>接口，</a:t>
            </a:r>
          </a:p>
          <a:p>
            <a:r>
              <a:rPr lang="zh-CN" altLang="en-US"/>
              <a:t>前面我们讲过了。 </a:t>
            </a:r>
          </a:p>
          <a:p>
            <a:r>
              <a:rPr lang="en-US" altLang="zh-CN"/>
              <a:t>Set</a:t>
            </a:r>
            <a:r>
              <a:rPr lang="zh-CN" altLang="en-US"/>
              <a:t>接口描述的是一种比较简单的一种集合，集合中的对象并不按特定的方式排序，并且不能保存重复的对象</a:t>
            </a:r>
          </a:p>
          <a:p>
            <a:r>
              <a:rPr lang="en-US" altLang="zh-CN"/>
              <a:t>HashSet</a:t>
            </a:r>
            <a:r>
              <a:rPr lang="zh-CN" altLang="en-US"/>
              <a:t>是</a:t>
            </a:r>
            <a:r>
              <a:rPr lang="en-US" altLang="zh-CN"/>
              <a:t>Set</a:t>
            </a:r>
            <a:r>
              <a:rPr lang="zh-CN" altLang="en-US"/>
              <a:t>接口的常用实现类。而</a:t>
            </a:r>
            <a:r>
              <a:rPr lang="en-US" altLang="zh-CN"/>
              <a:t>Set</a:t>
            </a:r>
            <a:r>
              <a:rPr lang="zh-CN" altLang="en-US"/>
              <a:t>接口继承了</a:t>
            </a:r>
            <a:r>
              <a:rPr lang="en-US" altLang="zh-CN"/>
              <a:t>Collection</a:t>
            </a:r>
            <a:r>
              <a:rPr lang="zh-CN" altLang="en-US"/>
              <a:t>接口，同时没有添加新的方法，所以在使用上与</a:t>
            </a:r>
            <a:r>
              <a:rPr lang="en-US" altLang="zh-CN"/>
              <a:t>List</a:t>
            </a:r>
            <a:r>
              <a:rPr lang="zh-CN" altLang="en-US"/>
              <a:t>接口的实现类使用方式一致。</a:t>
            </a:r>
            <a:r>
              <a:rPr lang="en-US" altLang="zh-CN"/>
              <a:t>【</a:t>
            </a:r>
            <a:r>
              <a:rPr lang="zh-CN" altLang="en-US"/>
              <a:t>动画：代码出现</a:t>
            </a:r>
            <a:r>
              <a:rPr lang="en-US" altLang="zh-CN"/>
              <a:t>】</a:t>
            </a:r>
            <a:endParaRPr lang="zh-CN" altLang="en-US"/>
          </a:p>
          <a:p>
            <a:r>
              <a:rPr lang="zh-CN" altLang="en-US"/>
              <a:t>都是有增加元素的</a:t>
            </a:r>
            <a:r>
              <a:rPr lang="en-US" altLang="zh-CN"/>
              <a:t>add</a:t>
            </a:r>
            <a:r>
              <a:rPr lang="zh-CN" altLang="en-US"/>
              <a:t>方法和获取元素个数的</a:t>
            </a:r>
            <a:r>
              <a:rPr lang="en-US" altLang="zh-CN"/>
              <a:t>size</a:t>
            </a:r>
            <a:r>
              <a:rPr lang="zh-CN" altLang="en-US"/>
              <a:t>方法。所以只需要进行类的替换就可以了。在这里就不做重复讲解了。</a:t>
            </a:r>
          </a:p>
          <a:p>
            <a:endParaRPr lang="zh-CN" altLang="en-US"/>
          </a:p>
          <a:p>
            <a:r>
              <a:rPr lang="zh-CN" altLang="en-US"/>
              <a:t>但是要注意的是</a:t>
            </a:r>
            <a:r>
              <a:rPr lang="en-US" altLang="zh-CN"/>
              <a:t>Set</a:t>
            </a:r>
            <a:r>
              <a:rPr lang="zh-CN" altLang="en-US"/>
              <a:t>接口不存在</a:t>
            </a:r>
            <a:r>
              <a:rPr lang="en-US" altLang="zh-CN"/>
              <a:t>get</a:t>
            </a:r>
            <a:r>
              <a:rPr lang="zh-CN" altLang="en-US"/>
              <a:t>方法，也就是没有</a:t>
            </a:r>
            <a:r>
              <a:rPr lang="en-US" altLang="zh-CN"/>
              <a:t>List</a:t>
            </a:r>
            <a:r>
              <a:rPr lang="zh-CN" altLang="en-US"/>
              <a:t>接口中通过索引取值的方法。</a:t>
            </a:r>
          </a:p>
          <a:p>
            <a:endParaRPr lang="zh-CN" altLang="en-US"/>
          </a:p>
          <a:p>
            <a:r>
              <a:rPr lang="zh-CN" altLang="en-US"/>
              <a:t>没有</a:t>
            </a:r>
            <a:r>
              <a:rPr lang="en-US" altLang="zh-CN"/>
              <a:t>get</a:t>
            </a:r>
            <a:r>
              <a:rPr lang="zh-CN" altLang="en-US"/>
              <a:t>方法？可能有同学就想了没有</a:t>
            </a:r>
            <a:r>
              <a:rPr lang="en-US" altLang="zh-CN"/>
              <a:t>get</a:t>
            </a:r>
            <a:r>
              <a:rPr lang="zh-CN" altLang="en-US"/>
              <a:t>方法</a:t>
            </a:r>
            <a:r>
              <a:rPr lang="en-US" altLang="zh-CN"/>
              <a:t>Set</a:t>
            </a:r>
            <a:r>
              <a:rPr lang="zh-CN" altLang="en-US"/>
              <a:t>集合要怎么遍历输出呢？</a:t>
            </a:r>
          </a:p>
          <a:p>
            <a:r>
              <a:rPr lang="zh-CN" altLang="en-US"/>
              <a:t>是呀。</a:t>
            </a:r>
            <a:r>
              <a:rPr lang="en-US" altLang="zh-CN"/>
              <a:t>List</a:t>
            </a:r>
            <a:r>
              <a:rPr lang="zh-CN" altLang="en-US"/>
              <a:t>接口是使用</a:t>
            </a:r>
            <a:r>
              <a:rPr lang="en-US" altLang="zh-CN"/>
              <a:t>for</a:t>
            </a:r>
            <a:r>
              <a:rPr lang="zh-CN" altLang="en-US"/>
              <a:t>循环通过</a:t>
            </a:r>
            <a:r>
              <a:rPr lang="en-US" altLang="zh-CN"/>
              <a:t>get</a:t>
            </a:r>
            <a:r>
              <a:rPr lang="zh-CN" altLang="en-US"/>
              <a:t>方法取出每个对象的方式遍历输出整个集合，</a:t>
            </a:r>
            <a:r>
              <a:rPr lang="en-US" altLang="zh-CN"/>
              <a:t>Set</a:t>
            </a:r>
            <a:r>
              <a:rPr lang="zh-CN" altLang="en-US"/>
              <a:t>接口没有</a:t>
            </a:r>
            <a:r>
              <a:rPr lang="en-US" altLang="zh-CN"/>
              <a:t>get</a:t>
            </a:r>
            <a:r>
              <a:rPr lang="zh-CN" altLang="en-US"/>
              <a:t>方法要怎么输出呢？</a:t>
            </a:r>
          </a:p>
          <a:p>
            <a:r>
              <a:rPr lang="zh-CN" altLang="en-US"/>
              <a:t>它是通过</a:t>
            </a:r>
            <a:r>
              <a:rPr lang="en-US" altLang="zh-CN"/>
              <a:t>java</a:t>
            </a:r>
            <a:r>
              <a:rPr lang="zh-CN" altLang="en-US"/>
              <a:t>集合框架中一个叫迭代器的接口实现遍历输出的。下面我们就来了解一下这个迭代器接口</a:t>
            </a:r>
            <a:r>
              <a:rPr lang="en-US" altLang="zh-CN"/>
              <a:t>——Iterator</a:t>
            </a:r>
            <a:r>
              <a:rPr lang="zh-CN" altLang="en-US"/>
              <a:t>接口</a:t>
            </a:r>
            <a:endParaRPr lang="en-US">
              <a:ea typeface="宋体" panose="02010600030101010101" pitchFamily="2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88" y="0"/>
            <a:ext cx="0" cy="0"/>
          </a:xfrm>
          <a:ln>
            <a:miter lim="800000"/>
          </a:ln>
        </p:spPr>
      </p:sp>
      <p:sp>
        <p:nvSpPr>
          <p:cNvPr id="33795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571500" y="1123950"/>
            <a:ext cx="8072438" cy="5256213"/>
          </a:xfrm>
        </p:spPr>
        <p:txBody>
          <a:bodyPr/>
          <a:lstStyle/>
          <a:p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pPr marL="0" lvl="1"/>
            <a:r>
              <a:rPr lang="zh-CN" altLang="en-US"/>
              <a:t>说明所有集合接口和类都没有提供相应遍历方法，而是由</a:t>
            </a:r>
            <a:r>
              <a:rPr lang="en-US" altLang="zh-CN"/>
              <a:t>Iterator</a:t>
            </a:r>
            <a:r>
              <a:rPr lang="zh-CN" altLang="en-US"/>
              <a:t>实现集合遍历。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21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集合框架和泛型</a:t>
            </a:r>
            <a:r>
              <a:rPr lang="en-US" altLang="zh-CN" sz="5400" dirty="0">
                <a:sym typeface="+mn-ea"/>
              </a:rPr>
              <a:t>(</a:t>
            </a:r>
            <a:r>
              <a:rPr lang="zh-CN" altLang="en-US" sz="5400" dirty="0">
                <a:sym typeface="+mn-ea"/>
              </a:rPr>
              <a:t>一</a:t>
            </a:r>
            <a:r>
              <a:rPr lang="en-US" altLang="zh-CN" sz="5400" dirty="0">
                <a:sym typeface="+mn-ea"/>
              </a:rPr>
              <a:t>)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/>
          <p:cNvSpPr>
            <a:spLocks noChangeArrowheads="1"/>
          </p:cNvSpPr>
          <p:nvPr/>
        </p:nvSpPr>
        <p:spPr bwMode="auto">
          <a:xfrm>
            <a:off x="7358063" y="4929188"/>
            <a:ext cx="5889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13</a:t>
            </a:r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38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ArrayList常用方法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2532" name="表格 22531"/>
          <p:cNvGraphicFramePr/>
          <p:nvPr/>
        </p:nvGraphicFramePr>
        <p:xfrm>
          <a:off x="684213" y="915988"/>
          <a:ext cx="7751762" cy="3191001"/>
        </p:xfrm>
        <a:graphic>
          <a:graphicData uri="http://schemas.openxmlformats.org/drawingml/2006/table">
            <a:tbl>
              <a:tblPr/>
              <a:tblGrid>
                <a:gridCol w="311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56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baseline="0" dirty="0">
                          <a:solidFill>
                            <a:schemeClr val="bg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黑体" panose="02010600030101010101" pitchFamily="2" charset="-122"/>
                        </a:rPr>
                        <a:t>方法名</a:t>
                      </a:r>
                    </a:p>
                  </a:txBody>
                  <a:tcPr marL="68577" marR="68577" marT="34280" marB="34280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baseline="0" dirty="0">
                          <a:solidFill>
                            <a:schemeClr val="bg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黑体" panose="02010600030101010101" pitchFamily="2" charset="-122"/>
                        </a:rPr>
                        <a:t>说明</a:t>
                      </a:r>
                    </a:p>
                  </a:txBody>
                  <a:tcPr marL="68577" marR="68577" marT="34280" marB="34280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17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boolean </a:t>
                      </a:r>
                      <a:r>
                        <a:rPr lang="en-US" altLang="x-none" sz="1500" b="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add(Object o)</a:t>
                      </a:r>
                      <a:endParaRPr lang="zh-CN" altLang="en-US" sz="1800" dirty="0"/>
                    </a:p>
                  </a:txBody>
                  <a:tcPr marL="68577" marR="68577" marT="34280" marB="34280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在列表的末尾顺序添加元素，起始索引位置从</a:t>
                      </a: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开始</a:t>
                      </a:r>
                      <a:endParaRPr lang="zh-CN" altLang="en-US" sz="1800" dirty="0"/>
                    </a:p>
                  </a:txBody>
                  <a:tcPr marL="68577" marR="68577" marT="34280" marB="34280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20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void add(int index,Object o)</a:t>
                      </a:r>
                    </a:p>
                  </a:txBody>
                  <a:tcPr marL="68577" marR="68577" marT="34280" marB="34280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在指定的索引位置添加元素。索引位置必须介于</a:t>
                      </a: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和列表中元素个数之间</a:t>
                      </a:r>
                      <a:endParaRPr lang="zh-CN" altLang="en-US" sz="1800" dirty="0"/>
                    </a:p>
                  </a:txBody>
                  <a:tcPr marL="68577" marR="68577" marT="34280" marB="34280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30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int </a:t>
                      </a:r>
                      <a:r>
                        <a:rPr lang="en-US" altLang="x-none" sz="1500" b="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size()</a:t>
                      </a:r>
                      <a:endParaRPr lang="zh-CN" altLang="en-US" sz="1800" dirty="0"/>
                    </a:p>
                  </a:txBody>
                  <a:tcPr marL="68577" marR="68577" marT="34280" marB="34280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返回列表中的元素个数</a:t>
                      </a:r>
                    </a:p>
                  </a:txBody>
                  <a:tcPr marL="68577" marR="68577" marT="34280" marB="34280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720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Object get(int index)</a:t>
                      </a:r>
                    </a:p>
                  </a:txBody>
                  <a:tcPr marL="68577" marR="68577" marT="34280" marB="34280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返回指定索引位置处的元素。取出的元素是</a:t>
                      </a: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Object</a:t>
                      </a: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类型，使用前需要进行强制类型转换</a:t>
                      </a:r>
                      <a:endParaRPr lang="zh-CN" altLang="en-US" sz="1800" dirty="0"/>
                    </a:p>
                  </a:txBody>
                  <a:tcPr marL="68577" marR="68577" marT="34280" marB="34280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730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boolean </a:t>
                      </a:r>
                      <a:r>
                        <a:rPr lang="en-US" altLang="x-none" sz="1500" b="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contains(Object o)</a:t>
                      </a:r>
                      <a:endParaRPr lang="zh-CN" altLang="en-US" sz="1800" dirty="0"/>
                    </a:p>
                  </a:txBody>
                  <a:tcPr marL="68577" marR="68577" marT="34280" marB="34280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E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判断列表中是否存在指定元素</a:t>
                      </a:r>
                    </a:p>
                  </a:txBody>
                  <a:tcPr marL="68577" marR="68577" marT="34280" marB="34280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EF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40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boolean </a:t>
                      </a:r>
                      <a:r>
                        <a:rPr lang="en-US" altLang="x-none" sz="1500" b="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remove(Object o)</a:t>
                      </a:r>
                      <a:endParaRPr lang="zh-CN" altLang="en-US" sz="1800" dirty="0"/>
                    </a:p>
                  </a:txBody>
                  <a:tcPr marL="68577" marR="68577" marT="34280" marB="34280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从列表中删除元素</a:t>
                      </a:r>
                    </a:p>
                  </a:txBody>
                  <a:tcPr marL="68577" marR="68577" marT="34280" marB="34280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6264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Object remove(int index)</a:t>
                      </a:r>
                    </a:p>
                  </a:txBody>
                  <a:tcPr marL="68577" marR="68577" marT="34280" marB="34280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E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从列表中删除指定位置元素，起始索引位置从</a:t>
                      </a: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开始</a:t>
                      </a:r>
                      <a:endParaRPr lang="zh-CN" altLang="en-US" sz="1800" dirty="0"/>
                    </a:p>
                  </a:txBody>
                  <a:tcPr marL="68577" marR="68577" marT="34280" marB="34280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EF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561" name="AutoShape 49"/>
          <p:cNvSpPr/>
          <p:nvPr/>
        </p:nvSpPr>
        <p:spPr>
          <a:xfrm>
            <a:off x="539553" y="4299942"/>
            <a:ext cx="7920880" cy="338554"/>
          </a:xfrm>
          <a:prstGeom prst="roundRect">
            <a:avLst>
              <a:gd name="adj" fmla="val 0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en-US" altLang="x-none" sz="1600" b="1" noProof="1">
                <a:solidFill>
                  <a:schemeClr val="bg1"/>
                </a:solidFill>
                <a:ea typeface="黑体" panose="02010600030101010101" pitchFamily="2" charset="-122"/>
                <a:sym typeface="Calibri" panose="020F0502020204030204" pitchFamily="34" charset="0"/>
              </a:rPr>
              <a:t>Collection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0030101010101" pitchFamily="2" charset="-122"/>
                <a:sym typeface="宋体" panose="02010600030101010101" pitchFamily="2" charset="-122"/>
              </a:rPr>
              <a:t>接口常用通用方法还有：</a:t>
            </a:r>
            <a:r>
              <a:rPr lang="en-US" altLang="x-none" sz="1600" b="1" noProof="1">
                <a:solidFill>
                  <a:srgbClr val="FF0000"/>
                </a:solidFill>
                <a:ea typeface="黑体" panose="02010600030101010101" pitchFamily="2" charset="-122"/>
                <a:sym typeface="Calibri" panose="020F0502020204030204" pitchFamily="34" charset="0"/>
              </a:rPr>
              <a:t>clear()</a:t>
            </a:r>
            <a:r>
              <a:rPr lang="zh-CN" altLang="en-US" sz="1600" b="1" noProof="1">
                <a:solidFill>
                  <a:srgbClr val="FF0000"/>
                </a:solidFill>
                <a:ea typeface="黑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x-none" sz="1600" b="1" noProof="1">
                <a:solidFill>
                  <a:srgbClr val="FF0000"/>
                </a:solidFill>
                <a:ea typeface="黑体" panose="02010600030101010101" pitchFamily="2" charset="-122"/>
                <a:sym typeface="Calibri" panose="020F0502020204030204" pitchFamily="34" charset="0"/>
              </a:rPr>
              <a:t>isEmpty()</a:t>
            </a:r>
            <a:r>
              <a:rPr lang="zh-CN" altLang="en-US" sz="1600" b="1" noProof="1">
                <a:solidFill>
                  <a:srgbClr val="FF0000"/>
                </a:solidFill>
                <a:ea typeface="黑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x-none" sz="1600" b="1" noProof="1">
                <a:solidFill>
                  <a:srgbClr val="FF0000"/>
                </a:solidFill>
                <a:ea typeface="黑体" panose="02010600030101010101" pitchFamily="2" charset="-122"/>
                <a:sym typeface="Calibri" panose="020F0502020204030204" pitchFamily="34" charset="0"/>
              </a:rPr>
              <a:t>iterator()</a:t>
            </a:r>
            <a:r>
              <a:rPr lang="zh-CN" altLang="en-US" sz="1600" b="1" noProof="1">
                <a:solidFill>
                  <a:srgbClr val="FF0000"/>
                </a:solidFill>
                <a:ea typeface="黑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x-none" sz="1600" b="1" noProof="1">
                <a:solidFill>
                  <a:srgbClr val="FF0000"/>
                </a:solidFill>
                <a:ea typeface="黑体" panose="02010600030101010101" pitchFamily="2" charset="-122"/>
                <a:sym typeface="Calibri" panose="020F0502020204030204" pitchFamily="34" charset="0"/>
              </a:rPr>
              <a:t>toArray()</a:t>
            </a:r>
            <a:endParaRPr lang="zh-CN" altLang="en-US" sz="1600" b="1" noProof="1">
              <a:solidFill>
                <a:srgbClr val="FF0000"/>
              </a:solidFill>
              <a:ea typeface="黑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CD537E-07A2-43E0-906C-F11910F9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/>
          <p:cNvSpPr>
            <a:spLocks noChangeArrowheads="1"/>
          </p:cNvSpPr>
          <p:nvPr/>
        </p:nvSpPr>
        <p:spPr bwMode="auto">
          <a:xfrm>
            <a:off x="7358063" y="4929188"/>
            <a:ext cx="5889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15</a:t>
            </a:r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/ 38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LinkedList集合类2-1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新闻管理系统，需求如下</a:t>
            </a:r>
          </a:p>
          <a:p>
            <a:pPr lvl="1"/>
            <a:r>
              <a:rPr lang="zh-CN" altLang="en-US" dirty="0"/>
              <a:t>可以添加头条新闻标题</a:t>
            </a:r>
          </a:p>
          <a:p>
            <a:pPr lvl="1"/>
            <a:r>
              <a:rPr lang="zh-CN" altLang="en-US" dirty="0"/>
              <a:t>获取头条和最末条新闻标题</a:t>
            </a:r>
            <a:endParaRPr lang="en-US" dirty="0"/>
          </a:p>
          <a:p>
            <a:pPr lvl="1"/>
            <a:r>
              <a:rPr lang="zh-CN" altLang="en-US" dirty="0"/>
              <a:t>可以删除末条新闻标题</a:t>
            </a:r>
            <a:endParaRPr lang="en-US" dirty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5611" name="AutoShape 4"/>
          <p:cNvSpPr/>
          <p:nvPr/>
        </p:nvSpPr>
        <p:spPr>
          <a:xfrm>
            <a:off x="1571625" y="2984500"/>
            <a:ext cx="1935163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2" charset="-122"/>
                <a:sym typeface="宋体" panose="02010600030101010101" pitchFamily="2" charset="-122"/>
              </a:rPr>
              <a:t>存储方式如何选择？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25612" name="AutoShape 5"/>
          <p:cNvSpPr/>
          <p:nvPr/>
        </p:nvSpPr>
        <p:spPr>
          <a:xfrm>
            <a:off x="3919538" y="2659063"/>
            <a:ext cx="1455737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2" charset="-122"/>
                <a:sym typeface="宋体" panose="02010600030101010101" pitchFamily="2" charset="-122"/>
              </a:rPr>
              <a:t>元素个数不确定 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25613" name="AutoShape 6"/>
          <p:cNvSpPr/>
          <p:nvPr/>
        </p:nvSpPr>
        <p:spPr>
          <a:xfrm>
            <a:off x="6018213" y="2713038"/>
            <a:ext cx="1233487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2" charset="-122"/>
                <a:sym typeface="宋体" panose="02010600030101010101" pitchFamily="2" charset="-122"/>
              </a:rPr>
              <a:t>使用集合类 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25614" name="AutoShape 7"/>
          <p:cNvSpPr/>
          <p:nvPr/>
        </p:nvSpPr>
        <p:spPr>
          <a:xfrm>
            <a:off x="3921125" y="3308350"/>
            <a:ext cx="3203575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2" charset="-122"/>
                <a:sym typeface="宋体" panose="02010600030101010101" pitchFamily="2" charset="-122"/>
              </a:rPr>
              <a:t>需要在列表的头或尾添加、删除元素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14008" y="938530"/>
            <a:ext cx="436880" cy="549275"/>
            <a:chOff x="314008" y="938530"/>
            <a:chExt cx="436880" cy="549275"/>
          </a:xfrm>
        </p:grpSpPr>
        <p:sp>
          <p:nvSpPr>
            <p:cNvPr id="21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22" name="图片 21" descr="疑问 gra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375285" y="2820988"/>
            <a:ext cx="436880" cy="532130"/>
            <a:chOff x="2317433" y="1741805"/>
            <a:chExt cx="436880" cy="532130"/>
          </a:xfrm>
        </p:grpSpPr>
        <p:sp>
          <p:nvSpPr>
            <p:cNvPr id="24" name="TextBox 65"/>
            <p:cNvSpPr txBox="1"/>
            <p:nvPr/>
          </p:nvSpPr>
          <p:spPr>
            <a:xfrm>
              <a:off x="2317433" y="202882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分析</a:t>
              </a:r>
            </a:p>
          </p:txBody>
        </p:sp>
        <p:pic>
          <p:nvPicPr>
            <p:cNvPr id="25" name="图片 24" descr="C:\Users\Lenovo\Desktop\icon\放大镜.png放大镜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396173" y="1741805"/>
              <a:ext cx="279400" cy="280035"/>
            </a:xfrm>
            <a:prstGeom prst="rect">
              <a:avLst/>
            </a:prstGeom>
          </p:spPr>
        </p:pic>
      </p:grpSp>
      <p:cxnSp>
        <p:nvCxnSpPr>
          <p:cNvPr id="26" name="直接箭头连接符 25"/>
          <p:cNvCxnSpPr>
            <a:stCxn id="25611" idx="3"/>
            <a:endCxn id="25612" idx="1"/>
          </p:cNvCxnSpPr>
          <p:nvPr/>
        </p:nvCxnSpPr>
        <p:spPr>
          <a:xfrm flipV="1">
            <a:off x="3506788" y="2825066"/>
            <a:ext cx="412750" cy="325437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5611" idx="3"/>
            <a:endCxn id="25614" idx="1"/>
          </p:cNvCxnSpPr>
          <p:nvPr/>
        </p:nvCxnSpPr>
        <p:spPr>
          <a:xfrm>
            <a:off x="3506788" y="3150503"/>
            <a:ext cx="414337" cy="323850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867064" y="4552161"/>
            <a:ext cx="4818329" cy="377612"/>
            <a:chOff x="1403648" y="3795886"/>
            <a:chExt cx="5863891" cy="322299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2124709" y="3829223"/>
              <a:ext cx="5142830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LinkedList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添加和删除新闻标题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452C2D-F136-48BB-A71E-8A91BC9D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 bldLvl="0" animBg="1"/>
      <p:bldP spid="25612" grpId="0" bldLvl="0" animBg="1"/>
      <p:bldP spid="25613" grpId="0" bldLvl="0" animBg="1"/>
      <p:bldP spid="2561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>
            <a:spLocks noChangeArrowheads="1"/>
          </p:cNvSpPr>
          <p:nvPr/>
        </p:nvSpPr>
        <p:spPr bwMode="auto">
          <a:xfrm>
            <a:off x="7358063" y="4929188"/>
            <a:ext cx="5889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16</a:t>
            </a:r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38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确定存储方式</a:t>
            </a:r>
          </a:p>
          <a:p>
            <a:pPr lvl="1"/>
            <a:r>
              <a:rPr lang="en-US" altLang="zh-CN" dirty="0" err="1"/>
              <a:t>LinkedList</a:t>
            </a:r>
            <a:r>
              <a:rPr lang="zh-CN" altLang="en-US" dirty="0"/>
              <a:t>类是</a:t>
            </a:r>
            <a:r>
              <a:rPr lang="en-US" altLang="zh-CN" dirty="0"/>
              <a:t>List</a:t>
            </a:r>
            <a:r>
              <a:rPr lang="zh-CN" altLang="en-US" dirty="0"/>
              <a:t>接口的一个具体实现类</a:t>
            </a:r>
          </a:p>
          <a:p>
            <a:pPr lvl="1"/>
            <a:r>
              <a:rPr lang="en-US" altLang="zh-CN" dirty="0" err="1"/>
              <a:t>LinkedList</a:t>
            </a:r>
            <a:r>
              <a:rPr lang="en-US" altLang="zh-CN" dirty="0"/>
              <a:t> </a:t>
            </a:r>
            <a:r>
              <a:rPr lang="zh-CN" altLang="en-US" dirty="0"/>
              <a:t>类用于创建链表数据结构</a:t>
            </a:r>
          </a:p>
          <a:p>
            <a:pPr lvl="1"/>
            <a:r>
              <a:rPr lang="zh-CN" altLang="en-US" dirty="0"/>
              <a:t>插入或者删除元素时，它提供更好的性能</a:t>
            </a:r>
          </a:p>
          <a:p>
            <a:r>
              <a:rPr lang="zh-CN" altLang="en-US" dirty="0"/>
              <a:t>具体实现</a:t>
            </a:r>
            <a:endParaRPr lang="en-US" dirty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3555" name="Rectangle 2"/>
          <p:cNvSpPr>
            <a:spLocks noGrp="1" noChangeArrowheads="1"/>
          </p:cNvSpPr>
          <p:nvPr/>
        </p:nvSpPr>
        <p:spPr bwMode="auto">
          <a:xfrm>
            <a:off x="539750" y="411163"/>
            <a:ext cx="55181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914400" indent="-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LinkedList集合类2-1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4BB83B-93B0-4CB8-AC4C-FA6E0431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>
            <a:spLocks noChangeArrowheads="1"/>
          </p:cNvSpPr>
          <p:nvPr/>
        </p:nvSpPr>
        <p:spPr bwMode="auto">
          <a:xfrm>
            <a:off x="7358063" y="4929188"/>
            <a:ext cx="5889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17</a:t>
            </a:r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/ 38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LinkedList常用方法</a:t>
            </a:r>
          </a:p>
        </p:txBody>
      </p:sp>
      <p:graphicFrame>
        <p:nvGraphicFramePr>
          <p:cNvPr id="27652" name="表格 27651"/>
          <p:cNvGraphicFramePr/>
          <p:nvPr/>
        </p:nvGraphicFramePr>
        <p:xfrm>
          <a:off x="1571625" y="1017588"/>
          <a:ext cx="6000750" cy="2722560"/>
        </p:xfrm>
        <a:graphic>
          <a:graphicData uri="http://schemas.openxmlformats.org/drawingml/2006/table">
            <a:tbl>
              <a:tblPr/>
              <a:tblGrid>
                <a:gridCol w="262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38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0" baseline="0" dirty="0">
                          <a:solidFill>
                            <a:schemeClr val="bg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黑体" panose="02010600030101010101" pitchFamily="2" charset="-122"/>
                        </a:rPr>
                        <a:t>方法名</a:t>
                      </a:r>
                    </a:p>
                  </a:txBody>
                  <a:tcPr marL="68580" marR="68580" marT="31314" marB="31314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0" baseline="0" dirty="0">
                          <a:solidFill>
                            <a:schemeClr val="bg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黑体" panose="02010600030101010101" pitchFamily="2" charset="-122"/>
                        </a:rPr>
                        <a:t>说明</a:t>
                      </a:r>
                    </a:p>
                  </a:txBody>
                  <a:tcPr marL="68580" marR="68580" marT="31314" marB="31314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145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void  </a:t>
                      </a:r>
                      <a:r>
                        <a:rPr lang="en-US" altLang="x-none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addFirst</a:t>
                      </a:r>
                      <a:r>
                        <a:rPr lang="en-US" altLang="x-none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(Object o)</a:t>
                      </a:r>
                    </a:p>
                  </a:txBody>
                  <a:tcPr marL="68580" marR="68580" marT="31314" marB="31314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在列表的首部添加元素</a:t>
                      </a:r>
                    </a:p>
                  </a:txBody>
                  <a:tcPr marL="68580" marR="68580" marT="31314" marB="31314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45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void  </a:t>
                      </a:r>
                      <a:r>
                        <a:rPr lang="en-US" altLang="x-none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addLast</a:t>
                      </a:r>
                      <a:r>
                        <a:rPr lang="en-US" altLang="x-none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(Object o)</a:t>
                      </a:r>
                    </a:p>
                  </a:txBody>
                  <a:tcPr marL="68580" marR="68580" marT="31314" marB="31314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在列表的末尾添加元素</a:t>
                      </a:r>
                    </a:p>
                  </a:txBody>
                  <a:tcPr marL="68580" marR="68580" marT="31314" marB="31314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08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Object  </a:t>
                      </a:r>
                      <a:r>
                        <a:rPr lang="en-US" altLang="x-none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getFirst</a:t>
                      </a:r>
                      <a:r>
                        <a:rPr lang="en-US" altLang="x-none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()</a:t>
                      </a:r>
                    </a:p>
                  </a:txBody>
                  <a:tcPr marL="68580" marR="68580" marT="31314" marB="31314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返回列表中的第一个元素</a:t>
                      </a:r>
                    </a:p>
                  </a:txBody>
                  <a:tcPr marL="68580" marR="68580" marT="31314" marB="31314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848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Object  </a:t>
                      </a:r>
                      <a:r>
                        <a:rPr lang="en-US" altLang="x-none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getLast</a:t>
                      </a:r>
                      <a:r>
                        <a:rPr lang="en-US" altLang="x-none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()</a:t>
                      </a:r>
                    </a:p>
                  </a:txBody>
                  <a:tcPr marL="68580" marR="68580" marT="31314" marB="31314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返回列表中的最后一个元素</a:t>
                      </a:r>
                    </a:p>
                  </a:txBody>
                  <a:tcPr marL="68580" marR="68580" marT="31314" marB="31314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848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Object  </a:t>
                      </a:r>
                      <a:r>
                        <a:rPr lang="en-US" altLang="x-none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removeFirst</a:t>
                      </a:r>
                      <a:r>
                        <a:rPr lang="en-US" altLang="x-none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()</a:t>
                      </a:r>
                    </a:p>
                  </a:txBody>
                  <a:tcPr marL="68580" marR="68580" marT="31314" marB="31314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E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删除并返回列表中的第一个元素</a:t>
                      </a:r>
                    </a:p>
                  </a:txBody>
                  <a:tcPr marL="68580" marR="68580" marT="31314" marB="31314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EF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428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Object  </a:t>
                      </a:r>
                      <a:r>
                        <a:rPr lang="en-US" altLang="x-none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removeLast</a:t>
                      </a:r>
                      <a:r>
                        <a:rPr lang="en-US" altLang="x-none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()</a:t>
                      </a:r>
                    </a:p>
                  </a:txBody>
                  <a:tcPr marL="68580" marR="68580" marT="31314" marB="31314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宋体" panose="02010600030101010101" pitchFamily="2" charset="-122"/>
                        </a:rPr>
                        <a:t>删除并返回列表中的最后一个元素</a:t>
                      </a:r>
                    </a:p>
                  </a:txBody>
                  <a:tcPr marL="68580" marR="68580" marT="31314" marB="31314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561" name="AutoShape 49"/>
          <p:cNvSpPr/>
          <p:nvPr/>
        </p:nvSpPr>
        <p:spPr>
          <a:xfrm>
            <a:off x="3276600" y="4227513"/>
            <a:ext cx="2098675" cy="338554"/>
          </a:xfrm>
          <a:prstGeom prst="roundRect">
            <a:avLst>
              <a:gd name="adj" fmla="val 0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en-US" sz="1600" b="1" noProof="1">
                <a:solidFill>
                  <a:schemeClr val="bg1"/>
                </a:solidFill>
                <a:ea typeface="黑体" panose="02010600030101010101" pitchFamily="2" charset="-122"/>
                <a:sym typeface="Calibri" panose="020F0502020204030204" pitchFamily="34" charset="0"/>
              </a:rPr>
              <a:t>ArrayList</a:t>
            </a:r>
            <a:r>
              <a:rPr lang="zh-CN" sz="1600" b="1" noProof="1">
                <a:solidFill>
                  <a:schemeClr val="bg1"/>
                </a:solidFill>
                <a:ea typeface="黑体" panose="02010600030101010101" pitchFamily="2" charset="-122"/>
                <a:sym typeface="Calibri" panose="020F0502020204030204" pitchFamily="34" charset="0"/>
              </a:rPr>
              <a:t>与</a:t>
            </a:r>
            <a:r>
              <a:rPr lang="en-US" altLang="zh-CN" sz="1600" b="1" noProof="1">
                <a:solidFill>
                  <a:schemeClr val="bg1"/>
                </a:solidFill>
                <a:ea typeface="黑体" panose="02010600030101010101" pitchFamily="2" charset="-122"/>
                <a:sym typeface="Calibri" panose="020F0502020204030204" pitchFamily="34" charset="0"/>
              </a:rPr>
              <a:t>LinkedList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7BA8E9-F2B0-4982-9AED-56ABF4BA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1" grpId="0" bldLvl="0" animBg="1"/>
      <p:bldP spid="22561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/>
          <p:cNvSpPr>
            <a:spLocks noChangeArrowheads="1"/>
          </p:cNvSpPr>
          <p:nvPr/>
        </p:nvSpPr>
        <p:spPr bwMode="auto">
          <a:xfrm>
            <a:off x="7358063" y="4929188"/>
            <a:ext cx="5889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19</a:t>
            </a:r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/ 38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集合框架中包含哪些接口和类？</a:t>
            </a:r>
          </a:p>
          <a:p>
            <a:r>
              <a:rPr lang="en-US" altLang="zh-CN"/>
              <a:t>ArrayList</a:t>
            </a:r>
            <a:r>
              <a:rPr lang="zh-CN" altLang="en-US"/>
              <a:t>和</a:t>
            </a:r>
            <a:r>
              <a:rPr lang="en-US" altLang="zh-CN"/>
              <a:t>LinkedList</a:t>
            </a:r>
            <a:r>
              <a:rPr lang="zh-CN" altLang="en-US"/>
              <a:t>有何异同？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0" name="TextBox 65"/>
          <p:cNvSpPr txBox="1"/>
          <p:nvPr/>
        </p:nvSpPr>
        <p:spPr>
          <a:xfrm>
            <a:off x="114460" y="1305878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提问</a:t>
            </a:r>
          </a:p>
        </p:txBody>
      </p:sp>
      <p:pic>
        <p:nvPicPr>
          <p:cNvPr id="31" name="图片 30" descr="C:\Users\Lenovo\Desktop\icon\疑问问题.png疑问问题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3352" y="872173"/>
            <a:ext cx="455295" cy="45656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790D8F-13D9-4227-88DE-A9521472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/>
          <p:cNvSpPr>
            <a:spLocks noChangeArrowheads="1"/>
          </p:cNvSpPr>
          <p:nvPr/>
        </p:nvSpPr>
        <p:spPr bwMode="auto">
          <a:xfrm>
            <a:off x="7358063" y="4929188"/>
            <a:ext cx="5889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20</a:t>
            </a:r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38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Set接口3-1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Set</a:t>
            </a:r>
            <a:r>
              <a:rPr lang="zh-CN" altLang="en-US" dirty="0"/>
              <a:t>接口存储一组唯一，无序的对象</a:t>
            </a:r>
            <a:endParaRPr lang="en-US" dirty="0"/>
          </a:p>
          <a:p>
            <a:r>
              <a:rPr lang="en-US" altLang="zh-CN" dirty="0" err="1"/>
              <a:t>HashSet</a:t>
            </a:r>
            <a:r>
              <a:rPr lang="zh-CN" altLang="en-US" dirty="0"/>
              <a:t>是</a:t>
            </a:r>
            <a:r>
              <a:rPr lang="en-US" altLang="zh-CN" dirty="0"/>
              <a:t>Set</a:t>
            </a:r>
            <a:r>
              <a:rPr lang="zh-CN" altLang="en-US" dirty="0"/>
              <a:t>接口常用的实现类</a:t>
            </a:r>
            <a:endParaRPr lang="en-US" dirty="0"/>
          </a:p>
          <a:p>
            <a:r>
              <a:rPr lang="en-US" altLang="zh-CN" dirty="0"/>
              <a:t>Set</a:t>
            </a:r>
            <a:r>
              <a:rPr lang="zh-CN" altLang="en-US" dirty="0"/>
              <a:t>中存放对象的引用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0725" name="AutoShape 9"/>
          <p:cNvSpPr>
            <a:spLocks noChangeAspect="1"/>
          </p:cNvSpPr>
          <p:nvPr/>
        </p:nvSpPr>
        <p:spPr>
          <a:xfrm>
            <a:off x="1893888" y="2356693"/>
            <a:ext cx="4360862" cy="23752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noProof="1">
                <a:sym typeface="Calibri" panose="020F0502020204030204" pitchFamily="34" charset="0"/>
              </a:rPr>
              <a:t>Set set=new HashSet();</a:t>
            </a:r>
            <a:endParaRPr lang="zh-CN" altLang="en-US" noProof="1">
              <a:sym typeface="Calibri" panose="020F0502020204030204" pitchFamily="34" charset="0"/>
            </a:endParaRPr>
          </a:p>
          <a:p>
            <a:pPr lvl="1"/>
            <a:r>
              <a:rPr lang="en-US" altLang="x-none" noProof="1">
                <a:sym typeface="Calibri" panose="020F0502020204030204" pitchFamily="34" charset="0"/>
              </a:rPr>
              <a:t>String s1=new String("java");</a:t>
            </a:r>
            <a:endParaRPr lang="zh-CN" altLang="en-US" noProof="1">
              <a:sym typeface="Calibri" panose="020F0502020204030204" pitchFamily="34" charset="0"/>
            </a:endParaRPr>
          </a:p>
          <a:p>
            <a:pPr lvl="1"/>
            <a:r>
              <a:rPr lang="en-US" altLang="x-none" noProof="1">
                <a:sym typeface="Calibri" panose="020F0502020204030204" pitchFamily="34" charset="0"/>
              </a:rPr>
              <a:t>String s2=s1;</a:t>
            </a:r>
            <a:endParaRPr lang="zh-CN" altLang="en-US" noProof="1">
              <a:sym typeface="Calibri" panose="020F0502020204030204" pitchFamily="34" charset="0"/>
            </a:endParaRPr>
          </a:p>
          <a:p>
            <a:pPr lvl="1"/>
            <a:r>
              <a:rPr lang="en-US" altLang="x-none" noProof="1">
                <a:sym typeface="Calibri" panose="020F0502020204030204" pitchFamily="34" charset="0"/>
              </a:rPr>
              <a:t>String s3=new String("JAVA");</a:t>
            </a:r>
            <a:endParaRPr lang="zh-CN" altLang="en-US" noProof="1">
              <a:sym typeface="Calibri" panose="020F0502020204030204" pitchFamily="34" charset="0"/>
            </a:endParaRPr>
          </a:p>
          <a:p>
            <a:pPr lvl="1"/>
            <a:r>
              <a:rPr lang="en-US" altLang="x-none" noProof="1">
                <a:sym typeface="Calibri" panose="020F0502020204030204" pitchFamily="34" charset="0"/>
              </a:rPr>
              <a:t>set.add(s1);</a:t>
            </a:r>
            <a:endParaRPr lang="zh-CN" altLang="en-US" noProof="1">
              <a:sym typeface="Calibri" panose="020F0502020204030204" pitchFamily="34" charset="0"/>
            </a:endParaRPr>
          </a:p>
          <a:p>
            <a:pPr lvl="1"/>
            <a:r>
              <a:rPr lang="en-US" altLang="x-none" noProof="1">
                <a:sym typeface="Calibri" panose="020F0502020204030204" pitchFamily="34" charset="0"/>
              </a:rPr>
              <a:t>set.add(s2);</a:t>
            </a:r>
            <a:endParaRPr lang="zh-CN" altLang="en-US" noProof="1">
              <a:sym typeface="Calibri" panose="020F0502020204030204" pitchFamily="34" charset="0"/>
            </a:endParaRPr>
          </a:p>
          <a:p>
            <a:pPr lvl="1"/>
            <a:r>
              <a:rPr lang="en-US" altLang="x-none" noProof="1">
                <a:sym typeface="Calibri" panose="020F0502020204030204" pitchFamily="34" charset="0"/>
              </a:rPr>
              <a:t>set.add(s3);</a:t>
            </a:r>
            <a:endParaRPr lang="zh-CN" altLang="en-US" noProof="1">
              <a:sym typeface="Calibri" panose="020F0502020204030204" pitchFamily="34" charset="0"/>
            </a:endParaRPr>
          </a:p>
          <a:p>
            <a:pPr lvl="1"/>
            <a:r>
              <a:rPr lang="en-US" altLang="x-none" noProof="1">
                <a:sym typeface="Calibri" panose="020F0502020204030204" pitchFamily="34" charset="0"/>
              </a:rPr>
              <a:t>System.out.println(set.size());</a:t>
            </a:r>
            <a:endParaRPr lang="zh-CN" altLang="en-US" noProof="1"/>
          </a:p>
        </p:txBody>
      </p:sp>
      <p:sp>
        <p:nvSpPr>
          <p:cNvPr id="30726" name="AutoShape 6"/>
          <p:cNvSpPr/>
          <p:nvPr/>
        </p:nvSpPr>
        <p:spPr>
          <a:xfrm>
            <a:off x="5364088" y="4411985"/>
            <a:ext cx="1233487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2" charset="-122"/>
                <a:sym typeface="Calibri" panose="020F0502020204030204" pitchFamily="34" charset="0"/>
              </a:rPr>
              <a:t>2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07704" y="4731990"/>
            <a:ext cx="4800736" cy="329904"/>
            <a:chOff x="1403648" y="3795886"/>
            <a:chExt cx="5842480" cy="322299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2820187" y="3829223"/>
              <a:ext cx="3751873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3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Set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接口的一般用法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92B596-6FB8-4AF2-BAFE-3956719B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5"/>
          <p:cNvSpPr>
            <a:spLocks noChangeArrowheads="1"/>
          </p:cNvSpPr>
          <p:nvPr/>
        </p:nvSpPr>
        <p:spPr bwMode="auto">
          <a:xfrm>
            <a:off x="7358063" y="4929188"/>
            <a:ext cx="5889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21</a:t>
            </a:r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/ 38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Set接口3-2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接口如何判断加入对象是否已经存在呢？</a:t>
            </a:r>
          </a:p>
          <a:p>
            <a:pPr lvl="1"/>
            <a:r>
              <a:rPr lang="zh-CN" altLang="en-US" dirty="0"/>
              <a:t>采用对象的</a:t>
            </a:r>
            <a:r>
              <a:rPr lang="en-US" altLang="zh-CN" dirty="0"/>
              <a:t>equals()</a:t>
            </a:r>
            <a:r>
              <a:rPr lang="zh-CN" altLang="en-US" dirty="0"/>
              <a:t>方法比较两个对象是否相等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2774" name="AutoShape 9"/>
          <p:cNvSpPr>
            <a:spLocks noChangeAspect="1"/>
          </p:cNvSpPr>
          <p:nvPr/>
        </p:nvSpPr>
        <p:spPr>
          <a:xfrm>
            <a:off x="1690688" y="1995686"/>
            <a:ext cx="4362450" cy="23752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noProof="1">
                <a:sym typeface="Calibri" panose="020F0502020204030204" pitchFamily="34" charset="0"/>
              </a:rPr>
              <a:t>Set set=new HashSet();</a:t>
            </a:r>
            <a:endParaRPr lang="zh-CN" altLang="en-US" noProof="1">
              <a:sym typeface="Calibri" panose="020F0502020204030204" pitchFamily="34" charset="0"/>
            </a:endParaRPr>
          </a:p>
          <a:p>
            <a:pPr lvl="1"/>
            <a:r>
              <a:rPr lang="en-US" altLang="x-none" noProof="1">
                <a:sym typeface="Calibri" panose="020F0502020204030204" pitchFamily="34" charset="0"/>
              </a:rPr>
              <a:t>String s1=new String("java");</a:t>
            </a:r>
            <a:endParaRPr lang="zh-CN" altLang="en-US" noProof="1">
              <a:sym typeface="Calibri" panose="020F0502020204030204" pitchFamily="34" charset="0"/>
            </a:endParaRPr>
          </a:p>
          <a:p>
            <a:pPr lvl="1"/>
            <a:r>
              <a:rPr lang="en-US" altLang="x-none" noProof="1">
                <a:sym typeface="Calibri" panose="020F0502020204030204" pitchFamily="34" charset="0"/>
              </a:rPr>
              <a:t>String s2=s1;</a:t>
            </a:r>
            <a:endParaRPr lang="zh-CN" altLang="en-US" noProof="1">
              <a:sym typeface="Calibri" panose="020F0502020204030204" pitchFamily="34" charset="0"/>
            </a:endParaRPr>
          </a:p>
          <a:p>
            <a:pPr lvl="1"/>
            <a:r>
              <a:rPr lang="en-US" altLang="x-none" noProof="1">
                <a:sym typeface="Calibri" panose="020F0502020204030204" pitchFamily="34" charset="0"/>
              </a:rPr>
              <a:t>String s3=new String ("java");</a:t>
            </a:r>
            <a:endParaRPr lang="zh-CN" altLang="en-US" noProof="1">
              <a:sym typeface="Calibri" panose="020F0502020204030204" pitchFamily="34" charset="0"/>
            </a:endParaRPr>
          </a:p>
          <a:p>
            <a:pPr lvl="1"/>
            <a:r>
              <a:rPr lang="en-US" altLang="x-none" noProof="1">
                <a:sym typeface="Calibri" panose="020F0502020204030204" pitchFamily="34" charset="0"/>
              </a:rPr>
              <a:t>set.add(s1);</a:t>
            </a:r>
            <a:endParaRPr lang="zh-CN" altLang="en-US" noProof="1">
              <a:sym typeface="Calibri" panose="020F0502020204030204" pitchFamily="34" charset="0"/>
            </a:endParaRPr>
          </a:p>
          <a:p>
            <a:pPr lvl="1"/>
            <a:r>
              <a:rPr lang="en-US" altLang="x-none" noProof="1">
                <a:sym typeface="Calibri" panose="020F0502020204030204" pitchFamily="34" charset="0"/>
              </a:rPr>
              <a:t>set.add(s2);</a:t>
            </a:r>
            <a:endParaRPr lang="zh-CN" altLang="en-US" noProof="1">
              <a:sym typeface="Calibri" panose="020F0502020204030204" pitchFamily="34" charset="0"/>
            </a:endParaRPr>
          </a:p>
          <a:p>
            <a:pPr lvl="1"/>
            <a:r>
              <a:rPr lang="en-US" altLang="x-none" noProof="1">
                <a:sym typeface="Calibri" panose="020F0502020204030204" pitchFamily="34" charset="0"/>
              </a:rPr>
              <a:t>set.add(s3);</a:t>
            </a:r>
            <a:endParaRPr lang="zh-CN" altLang="en-US" noProof="1">
              <a:sym typeface="Calibri" panose="020F0502020204030204" pitchFamily="34" charset="0"/>
            </a:endParaRPr>
          </a:p>
          <a:p>
            <a:pPr lvl="1"/>
            <a:r>
              <a:rPr lang="en-US" altLang="x-none" noProof="1">
                <a:sym typeface="Calibri" panose="020F0502020204030204" pitchFamily="34" charset="0"/>
              </a:rPr>
              <a:t>System.out.println(set.size());</a:t>
            </a:r>
            <a:endParaRPr lang="zh-CN" altLang="en-US" noProof="1"/>
          </a:p>
        </p:txBody>
      </p:sp>
      <p:sp>
        <p:nvSpPr>
          <p:cNvPr id="32775" name="AutoShape 6"/>
          <p:cNvSpPr/>
          <p:nvPr/>
        </p:nvSpPr>
        <p:spPr>
          <a:xfrm>
            <a:off x="5580112" y="3988495"/>
            <a:ext cx="1231900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2" charset="-122"/>
                <a:sym typeface="Calibri" panose="020F0502020204030204" pitchFamily="34" charset="0"/>
              </a:rPr>
              <a:t>1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65"/>
          <p:cNvSpPr txBox="1"/>
          <p:nvPr/>
        </p:nvSpPr>
        <p:spPr>
          <a:xfrm>
            <a:off x="251520" y="1291739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问题</a:t>
            </a:r>
          </a:p>
        </p:txBody>
      </p:sp>
      <p:pic>
        <p:nvPicPr>
          <p:cNvPr id="9" name="图片 8" descr="疑问 gra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97" y="987574"/>
            <a:ext cx="314325" cy="31432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4DA0214-D4D8-4C81-B3AB-FE30B74B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nimBg="1"/>
      <p:bldP spid="327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/>
          <p:cNvSpPr>
            <a:spLocks noChangeArrowheads="1"/>
          </p:cNvSpPr>
          <p:nvPr/>
        </p:nvSpPr>
        <p:spPr bwMode="auto">
          <a:xfrm>
            <a:off x="7358063" y="4949726"/>
            <a:ext cx="5889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22</a:t>
            </a:r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38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Set接口3-3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676800" y="1015200"/>
            <a:ext cx="7762875" cy="339407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err="1"/>
              <a:t>HashSet</a:t>
            </a:r>
            <a:r>
              <a:rPr lang="zh-CN" altLang="en-US" dirty="0"/>
              <a:t>是</a:t>
            </a:r>
            <a:r>
              <a:rPr lang="en-US" altLang="zh-CN" dirty="0"/>
              <a:t>Set</a:t>
            </a:r>
            <a:r>
              <a:rPr lang="zh-CN" altLang="en-US" dirty="0"/>
              <a:t>接口常用的实现类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Set</a:t>
            </a:r>
            <a:r>
              <a:rPr lang="zh-CN" altLang="en-US" dirty="0"/>
              <a:t>接口不存在</a:t>
            </a:r>
            <a:r>
              <a:rPr lang="en-US" altLang="zh-CN" dirty="0"/>
              <a:t>get()</a:t>
            </a:r>
            <a:r>
              <a:rPr lang="zh-CN" altLang="en-US" dirty="0"/>
              <a:t>方法</a:t>
            </a:r>
          </a:p>
        </p:txBody>
      </p:sp>
      <p:sp>
        <p:nvSpPr>
          <p:cNvPr id="34822" name="AutoShape 8"/>
          <p:cNvSpPr/>
          <p:nvPr/>
        </p:nvSpPr>
        <p:spPr>
          <a:xfrm>
            <a:off x="971600" y="1564878"/>
            <a:ext cx="7416824" cy="1754326"/>
          </a:xfrm>
          <a:prstGeom prst="roundRect">
            <a:avLst>
              <a:gd name="adj" fmla="val 9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b="1" noProof="1">
                <a:sym typeface="Calibri" panose="020F0502020204030204" pitchFamily="34" charset="0"/>
              </a:rPr>
              <a:t>Set newsTitleSet = new HashSet();</a:t>
            </a:r>
            <a:endParaRPr lang="zh-CN" altLang="en-US" b="1" noProof="1">
              <a:sym typeface="Calibri" panose="020F0502020204030204" pitchFamily="34" charset="0"/>
            </a:endParaRPr>
          </a:p>
          <a:p>
            <a:pPr lvl="1"/>
            <a:r>
              <a:rPr lang="en-US" altLang="x-none" b="1" noProof="1">
                <a:sym typeface="Calibri" panose="020F0502020204030204" pitchFamily="34" charset="0"/>
              </a:rPr>
              <a:t>NewTitle car = new NewTitle(1, "</a:t>
            </a:r>
            <a:r>
              <a:rPr lang="zh-CN" altLang="en-US" b="1" noProof="1">
                <a:sym typeface="宋体" panose="02010600030101010101" pitchFamily="2" charset="-122"/>
              </a:rPr>
              <a:t>汽车</a:t>
            </a:r>
            <a:r>
              <a:rPr lang="en-US" altLang="x-none" b="1" noProof="1">
                <a:sym typeface="Calibri" panose="020F0502020204030204" pitchFamily="34" charset="0"/>
              </a:rPr>
              <a:t>", "</a:t>
            </a:r>
            <a:r>
              <a:rPr lang="zh-CN" altLang="en-US" b="1" noProof="1">
                <a:sym typeface="宋体" panose="02010600030101010101" pitchFamily="2" charset="-122"/>
              </a:rPr>
              <a:t>管理员</a:t>
            </a:r>
            <a:r>
              <a:rPr lang="en-US" altLang="x-none" b="1" noProof="1">
                <a:sym typeface="Calibri" panose="020F0502020204030204" pitchFamily="34" charset="0"/>
              </a:rPr>
              <a:t>");</a:t>
            </a:r>
            <a:endParaRPr lang="zh-CN" altLang="en-US" b="1" noProof="1">
              <a:sym typeface="Calibri" panose="020F0502020204030204" pitchFamily="34" charset="0"/>
            </a:endParaRPr>
          </a:p>
          <a:p>
            <a:pPr lvl="1"/>
            <a:r>
              <a:rPr lang="en-US" altLang="x-none" b="1" noProof="1">
                <a:sym typeface="Calibri" panose="020F0502020204030204" pitchFamily="34" charset="0"/>
              </a:rPr>
              <a:t>//</a:t>
            </a:r>
            <a:r>
              <a:rPr lang="zh-CN" altLang="en-US" b="1" noProof="1">
                <a:sym typeface="宋体" panose="02010600030101010101" pitchFamily="2" charset="-122"/>
              </a:rPr>
              <a:t>增加元素</a:t>
            </a:r>
            <a:endParaRPr lang="en-US" altLang="x-none" b="1" noProof="1">
              <a:sym typeface="Calibri" panose="020F0502020204030204" pitchFamily="34" charset="0"/>
            </a:endParaRPr>
          </a:p>
          <a:p>
            <a:pPr lvl="1"/>
            <a:r>
              <a:rPr lang="en-US" altLang="x-none" b="1" noProof="1">
                <a:sym typeface="Calibri" panose="020F0502020204030204" pitchFamily="34" charset="0"/>
              </a:rPr>
              <a:t>newsTitleSet.add(car);</a:t>
            </a:r>
            <a:endParaRPr lang="zh-CN" altLang="en-US" b="1" noProof="1">
              <a:sym typeface="Calibri" panose="020F0502020204030204" pitchFamily="34" charset="0"/>
            </a:endParaRPr>
          </a:p>
          <a:p>
            <a:pPr lvl="1"/>
            <a:r>
              <a:rPr lang="en-US" altLang="x-none" b="1" noProof="1">
                <a:sym typeface="Calibri" panose="020F0502020204030204" pitchFamily="34" charset="0"/>
              </a:rPr>
              <a:t>//</a:t>
            </a:r>
            <a:r>
              <a:rPr lang="zh-CN" altLang="en-US" b="1" noProof="1">
                <a:sym typeface="宋体" panose="02010600030101010101" pitchFamily="2" charset="-122"/>
              </a:rPr>
              <a:t>获取元素个数</a:t>
            </a:r>
            <a:endParaRPr lang="en-US" altLang="x-none" b="1" noProof="1">
              <a:sym typeface="Calibri" panose="020F0502020204030204" pitchFamily="34" charset="0"/>
            </a:endParaRPr>
          </a:p>
          <a:p>
            <a:pPr lvl="1"/>
            <a:r>
              <a:rPr lang="en-US" altLang="x-none" b="1" noProof="1">
                <a:sym typeface="Calibri" panose="020F0502020204030204" pitchFamily="34" charset="0"/>
              </a:rPr>
              <a:t>System.out.println("</a:t>
            </a:r>
            <a:r>
              <a:rPr lang="zh-CN" altLang="en-US" b="1" noProof="1">
                <a:sym typeface="宋体" panose="02010600030101010101" pitchFamily="2" charset="-122"/>
              </a:rPr>
              <a:t>新闻标题数目为：</a:t>
            </a:r>
            <a:r>
              <a:rPr lang="en-US" altLang="x-none" b="1" noProof="1">
                <a:sym typeface="Calibri" panose="020F0502020204030204" pitchFamily="34" charset="0"/>
              </a:rPr>
              <a:t>" + newsTitleList.size() + "</a:t>
            </a:r>
            <a:r>
              <a:rPr lang="zh-CN" altLang="en-US" b="1" noProof="1">
                <a:sym typeface="宋体" panose="02010600030101010101" pitchFamily="2" charset="-122"/>
              </a:rPr>
              <a:t>条</a:t>
            </a:r>
            <a:r>
              <a:rPr lang="en-US" altLang="x-none" b="1" noProof="1">
                <a:sym typeface="Calibri" panose="020F0502020204030204" pitchFamily="34" charset="0"/>
              </a:rPr>
              <a:t>");</a:t>
            </a:r>
            <a:endParaRPr lang="zh-CN" altLang="en-US" b="1" noProof="1"/>
          </a:p>
        </p:txBody>
      </p:sp>
      <p:sp>
        <p:nvSpPr>
          <p:cNvPr id="34823" name="AutoShape 9"/>
          <p:cNvSpPr>
            <a:spLocks noChangeAspect="1"/>
          </p:cNvSpPr>
          <p:nvPr/>
        </p:nvSpPr>
        <p:spPr>
          <a:xfrm>
            <a:off x="770081" y="4227934"/>
            <a:ext cx="2592287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noProof="1">
                <a:sym typeface="Calibri" panose="020F0502020204030204" pitchFamily="34" charset="0"/>
              </a:rPr>
              <a:t>newsTitleSet.get(0);</a:t>
            </a:r>
            <a:endParaRPr lang="zh-CN" altLang="en-US" noProof="1"/>
          </a:p>
        </p:txBody>
      </p:sp>
      <p:pic>
        <p:nvPicPr>
          <p:cNvPr id="34824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27" y="4303856"/>
            <a:ext cx="258763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5" name="AutoShape 6"/>
          <p:cNvSpPr/>
          <p:nvPr/>
        </p:nvSpPr>
        <p:spPr>
          <a:xfrm>
            <a:off x="4067944" y="4255968"/>
            <a:ext cx="2625725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2" charset="-122"/>
                <a:sym typeface="Calibri" panose="020F0502020204030204" pitchFamily="34" charset="0"/>
              </a:rPr>
              <a:t>why?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2" charset="-122"/>
                <a:sym typeface="宋体" panose="02010600030101010101" pitchFamily="2" charset="-122"/>
              </a:rPr>
              <a:t>如何实现元素输出呢？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BC9642-052B-4942-B6BB-42E7663F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  <p:bldP spid="3482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/>
          <p:cNvSpPr>
            <a:spLocks noChangeArrowheads="1"/>
          </p:cNvSpPr>
          <p:nvPr/>
        </p:nvSpPr>
        <p:spPr bwMode="auto">
          <a:xfrm>
            <a:off x="7358063" y="4929188"/>
            <a:ext cx="5889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23</a:t>
            </a:r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/ 38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迭代器Iterator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如何遍历</a:t>
            </a:r>
            <a:r>
              <a:rPr lang="en-US" altLang="zh-CN" dirty="0"/>
              <a:t>Set</a:t>
            </a:r>
            <a:r>
              <a:rPr lang="zh-CN" altLang="en-US" dirty="0"/>
              <a:t>集合呢？</a:t>
            </a:r>
          </a:p>
          <a:p>
            <a:pPr lvl="1"/>
            <a:endParaRPr lang="zh-CN" altLang="en-US" dirty="0"/>
          </a:p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：通过迭代器</a:t>
            </a:r>
            <a:r>
              <a:rPr lang="en-US" altLang="zh-CN" dirty="0"/>
              <a:t>Iterator</a:t>
            </a:r>
            <a:r>
              <a:rPr lang="zh-CN" altLang="en-US" dirty="0"/>
              <a:t>实现遍历 </a:t>
            </a:r>
          </a:p>
          <a:p>
            <a:pPr lvl="1"/>
            <a:r>
              <a:rPr lang="zh-CN" altLang="en-US" dirty="0"/>
              <a:t>获取</a:t>
            </a:r>
            <a:r>
              <a:rPr lang="en-US" altLang="zh-CN" dirty="0"/>
              <a:t>Iterator </a:t>
            </a:r>
            <a:r>
              <a:rPr lang="zh-CN" altLang="en-US" dirty="0"/>
              <a:t>：</a:t>
            </a:r>
            <a:r>
              <a:rPr lang="en-US" altLang="zh-CN" dirty="0"/>
              <a:t>Collection </a:t>
            </a:r>
            <a:r>
              <a:rPr lang="zh-CN" altLang="en-US" dirty="0"/>
              <a:t>接口的</a:t>
            </a:r>
            <a:r>
              <a:rPr lang="en-US" altLang="zh-CN" dirty="0"/>
              <a:t>iterator()</a:t>
            </a:r>
            <a:r>
              <a:rPr lang="zh-CN" altLang="en-US" dirty="0"/>
              <a:t>方法</a:t>
            </a:r>
            <a:endParaRPr lang="en-US" dirty="0"/>
          </a:p>
          <a:p>
            <a:pPr lvl="1"/>
            <a:r>
              <a:rPr lang="en-US" altLang="zh-CN" dirty="0"/>
              <a:t>Iterator</a:t>
            </a:r>
            <a:r>
              <a:rPr lang="zh-CN" altLang="en-US" dirty="0"/>
              <a:t>的方法</a:t>
            </a:r>
          </a:p>
          <a:p>
            <a:pPr lvl="2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hasNext</a:t>
            </a:r>
            <a:r>
              <a:rPr lang="en-US" altLang="zh-CN" dirty="0"/>
              <a:t>(): </a:t>
            </a:r>
            <a:r>
              <a:rPr lang="zh-CN" altLang="en-US" dirty="0"/>
              <a:t>判断是否存在另一个可访问的元素 </a:t>
            </a:r>
          </a:p>
          <a:p>
            <a:pPr lvl="2"/>
            <a:r>
              <a:rPr lang="en-US" altLang="zh-CN" dirty="0"/>
              <a:t>Object next(): </a:t>
            </a:r>
            <a:r>
              <a:rPr lang="zh-CN" altLang="en-US" dirty="0"/>
              <a:t>返回要访问的下一个元素</a:t>
            </a:r>
            <a:endParaRPr lang="en-US" dirty="0"/>
          </a:p>
          <a:p>
            <a:r>
              <a:rPr lang="zh-CN" altLang="en-US" dirty="0">
                <a:sym typeface="黑体" panose="02010600030101010101" pitchFamily="2" charset="-122"/>
              </a:rPr>
              <a:t>方法</a:t>
            </a:r>
            <a:r>
              <a:rPr lang="en-US" altLang="zh-CN" dirty="0">
                <a:sym typeface="黑体" panose="02010600030101010101" pitchFamily="2" charset="-122"/>
              </a:rPr>
              <a:t>2</a:t>
            </a:r>
            <a:r>
              <a:rPr lang="zh-CN" altLang="en-US" dirty="0">
                <a:sym typeface="黑体" panose="02010600030101010101" pitchFamily="2" charset="-122"/>
              </a:rPr>
              <a:t>：增强型</a:t>
            </a:r>
            <a:r>
              <a:rPr lang="en-US" altLang="zh-CN" dirty="0">
                <a:sym typeface="黑体" panose="02010600030101010101" pitchFamily="2" charset="-122"/>
              </a:rPr>
              <a:t>for</a:t>
            </a:r>
            <a:r>
              <a:rPr lang="zh-CN" altLang="en-US" dirty="0">
                <a:sym typeface="黑体" panose="02010600030101010101" pitchFamily="2" charset="-122"/>
              </a:rPr>
              <a:t>循环</a:t>
            </a:r>
            <a:endParaRPr lang="en-US" dirty="0">
              <a:sym typeface="黑体" panose="02010600030101010101" pitchFamily="2" charset="-122"/>
            </a:endParaRPr>
          </a:p>
          <a:p>
            <a:pPr lvl="4"/>
            <a:endParaRPr lang="zh-CN" altLang="en-US" dirty="0">
              <a:sym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62972" y="815975"/>
            <a:ext cx="436880" cy="549275"/>
            <a:chOff x="314008" y="938530"/>
            <a:chExt cx="436880" cy="549275"/>
          </a:xfrm>
        </p:grpSpPr>
        <p:sp>
          <p:nvSpPr>
            <p:cNvPr id="14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5" name="图片 14" descr="疑问 gray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262971" y="1851670"/>
            <a:ext cx="436880" cy="532130"/>
            <a:chOff x="2317433" y="1741805"/>
            <a:chExt cx="436880" cy="532130"/>
          </a:xfrm>
        </p:grpSpPr>
        <p:sp>
          <p:nvSpPr>
            <p:cNvPr id="17" name="TextBox 65"/>
            <p:cNvSpPr txBox="1"/>
            <p:nvPr/>
          </p:nvSpPr>
          <p:spPr>
            <a:xfrm>
              <a:off x="2317433" y="202882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分析</a:t>
              </a:r>
            </a:p>
          </p:txBody>
        </p:sp>
        <p:pic>
          <p:nvPicPr>
            <p:cNvPr id="18" name="图片 17" descr="C:\Users\Lenovo\Desktop\icon\放大镜.png放大镜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396173" y="1741805"/>
              <a:ext cx="279400" cy="280035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1907704" y="4587974"/>
            <a:ext cx="5651568" cy="377612"/>
            <a:chOff x="1403648" y="3795886"/>
            <a:chExt cx="5842480" cy="322299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2189515" y="3829223"/>
              <a:ext cx="5013219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Iterator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和增强型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for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循环遍历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Set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593DC8-1FC3-4B46-897F-FE55D59D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/>
          <p:cNvSpPr>
            <a:spLocks noChangeArrowheads="1"/>
          </p:cNvSpPr>
          <p:nvPr/>
        </p:nvSpPr>
        <p:spPr bwMode="auto">
          <a:xfrm>
            <a:off x="7358063" y="4929188"/>
            <a:ext cx="5889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36</a:t>
            </a:r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38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1015365"/>
            <a:ext cx="8070919" cy="3394075"/>
          </a:xfrm>
        </p:spPr>
        <p:txBody>
          <a:bodyPr/>
          <a:lstStyle/>
          <a:p>
            <a:r>
              <a:rPr lang="en-US" altLang="zh-CN" dirty="0"/>
              <a:t>Collection </a:t>
            </a:r>
            <a:r>
              <a:rPr lang="zh-CN" altLang="en-US" dirty="0"/>
              <a:t>、</a:t>
            </a:r>
            <a:r>
              <a:rPr lang="en-US" altLang="zh-CN" dirty="0"/>
              <a:t>List </a:t>
            </a:r>
            <a:r>
              <a:rPr lang="zh-CN" altLang="en-US" dirty="0"/>
              <a:t>、</a:t>
            </a:r>
            <a:r>
              <a:rPr lang="en-US" altLang="zh-CN" dirty="0"/>
              <a:t>Set 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接口的联系和区别</a:t>
            </a:r>
            <a:endParaRPr lang="en-US" dirty="0"/>
          </a:p>
          <a:p>
            <a:r>
              <a:rPr lang="en-US" altLang="zh-CN" dirty="0" err="1"/>
              <a:t>ArrayList</a:t>
            </a:r>
            <a:r>
              <a:rPr lang="zh-CN" altLang="en-US" dirty="0"/>
              <a:t>和</a:t>
            </a:r>
            <a:r>
              <a:rPr lang="en-US" altLang="zh-CN" dirty="0" err="1"/>
              <a:t>LinkedList</a:t>
            </a:r>
            <a:r>
              <a:rPr lang="zh-CN" altLang="en-US" dirty="0"/>
              <a:t>的异同之处及各自的应用场合</a:t>
            </a:r>
          </a:p>
          <a:p>
            <a:r>
              <a:rPr lang="zh-CN" altLang="en-US" dirty="0"/>
              <a:t>遍历集合的方法</a:t>
            </a:r>
          </a:p>
          <a:p>
            <a:r>
              <a:rPr lang="zh-CN" altLang="en-US" dirty="0"/>
              <a:t>泛型集合用法及好处</a:t>
            </a:r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29516C-D0CD-4AF8-8DCD-FB918376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7A05DC-A163-4A32-9DC8-DEF102F971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/21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02AEDA-9212-40B2-8C5F-6F4B448387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en-US" altLang="zh-CN"/>
              <a:t>/21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5"/>
          <p:cNvSpPr>
            <a:spLocks noChangeArrowheads="1"/>
          </p:cNvSpPr>
          <p:nvPr/>
        </p:nvSpPr>
        <p:spPr bwMode="auto">
          <a:xfrm>
            <a:off x="7358063" y="4929188"/>
            <a:ext cx="5889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6</a:t>
            </a:r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38</a:t>
            </a:r>
          </a:p>
        </p:txBody>
      </p:sp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本课目标</a:t>
            </a:r>
          </a:p>
        </p:txBody>
      </p:sp>
      <p:sp>
        <p:nvSpPr>
          <p:cNvPr id="11266" name="内容占位符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Arial" panose="020B0604020202020204" pitchFamily="34" charset="0"/>
              </a:rPr>
              <a:t>学完本次课程后，你能够：</a:t>
            </a:r>
          </a:p>
          <a:p>
            <a:pPr lvl="1"/>
            <a:r>
              <a:rPr lang="zh-CN" altLang="en-US">
                <a:sym typeface="Arial" panose="020B0604020202020204" pitchFamily="34" charset="0"/>
              </a:rPr>
              <a:t>了解Java集合框架体系结构</a:t>
            </a:r>
          </a:p>
          <a:p>
            <a:pPr lvl="1"/>
            <a:r>
              <a:rPr lang="zh-CN" altLang="en-US">
                <a:sym typeface="Arial" panose="020B0604020202020204" pitchFamily="34" charset="0"/>
              </a:rPr>
              <a:t>会使用</a:t>
            </a:r>
            <a:r>
              <a:rPr lang="en-US" altLang="zh-CN">
                <a:sym typeface="Arial" panose="020B0604020202020204" pitchFamily="34" charset="0"/>
              </a:rPr>
              <a:t>Array</a:t>
            </a:r>
            <a:r>
              <a:rPr lang="zh-CN" altLang="en-US">
                <a:sym typeface="Arial" panose="020B0604020202020204" pitchFamily="34" charset="0"/>
              </a:rPr>
              <a:t>List存取数据</a:t>
            </a:r>
          </a:p>
          <a:p>
            <a:pPr lvl="1"/>
            <a:r>
              <a:rPr lang="zh-CN" altLang="zh-CN">
                <a:sym typeface="Arial" panose="020B0604020202020204" pitchFamily="34" charset="0"/>
              </a:rPr>
              <a:t>会使用</a:t>
            </a:r>
            <a:r>
              <a:rPr lang="en-US" altLang="zh-CN">
                <a:sym typeface="Arial" panose="020B0604020202020204" pitchFamily="34" charset="0"/>
              </a:rPr>
              <a:t>LinkedList</a:t>
            </a:r>
            <a:r>
              <a:rPr lang="zh-CN" altLang="zh-CN">
                <a:sym typeface="Arial" panose="020B0604020202020204" pitchFamily="34" charset="0"/>
              </a:rPr>
              <a:t>存取数据</a:t>
            </a:r>
          </a:p>
          <a:p>
            <a:pPr lvl="1"/>
            <a:r>
              <a:rPr lang="zh-CN" altLang="zh-CN">
                <a:sym typeface="Arial" panose="020B0604020202020204" pitchFamily="34" charset="0"/>
              </a:rPr>
              <a:t>了解</a:t>
            </a:r>
            <a:r>
              <a:rPr lang="en-US" altLang="zh-CN">
                <a:sym typeface="Arial" panose="020B0604020202020204" pitchFamily="34" charset="0"/>
              </a:rPr>
              <a:t>ArrayList</a:t>
            </a:r>
            <a:r>
              <a:rPr lang="zh-CN" altLang="zh-CN">
                <a:sym typeface="Arial" panose="020B0604020202020204" pitchFamily="34" charset="0"/>
              </a:rPr>
              <a:t>与</a:t>
            </a:r>
            <a:r>
              <a:rPr lang="en-US" altLang="zh-CN">
                <a:sym typeface="Arial" panose="020B0604020202020204" pitchFamily="34" charset="0"/>
              </a:rPr>
              <a:t>LinkedList</a:t>
            </a:r>
            <a:r>
              <a:rPr lang="zh-CN" altLang="zh-CN">
                <a:sym typeface="Arial" panose="020B0604020202020204" pitchFamily="34" charset="0"/>
              </a:rPr>
              <a:t>区别</a:t>
            </a:r>
          </a:p>
          <a:p>
            <a:pPr lvl="1"/>
            <a:endParaRPr lang="zh-CN" altLang="en-US">
              <a:sym typeface="Arial" panose="020B0604020202020204" pitchFamily="34" charset="0"/>
            </a:endParaRPr>
          </a:p>
          <a:p>
            <a:pPr lvl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818FF92-73A7-4ECE-B7C4-E14DBAF8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5"/>
          <p:cNvSpPr>
            <a:spLocks noChangeArrowheads="1"/>
          </p:cNvSpPr>
          <p:nvPr/>
        </p:nvSpPr>
        <p:spPr bwMode="auto">
          <a:xfrm>
            <a:off x="7358063" y="4929188"/>
            <a:ext cx="5889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7</a:t>
            </a:r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38</a:t>
            </a:r>
          </a:p>
        </p:txBody>
      </p:sp>
      <p:graphicFrame>
        <p:nvGraphicFramePr>
          <p:cNvPr id="15363" name="表格 15362"/>
          <p:cNvGraphicFramePr/>
          <p:nvPr/>
        </p:nvGraphicFramePr>
        <p:xfrm>
          <a:off x="1517650" y="1203598"/>
          <a:ext cx="6054728" cy="571500"/>
        </p:xfrm>
        <a:graphic>
          <a:graphicData uri="http://schemas.openxmlformats.org/drawingml/2006/table">
            <a:tbl>
              <a:tblPr/>
              <a:tblGrid>
                <a:gridCol w="30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9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22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29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29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35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22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29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29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22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292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22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22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069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260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54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Arial" panose="020B0604020202020204" pitchFamily="34" charset="0"/>
                        </a:rPr>
                        <a:t>学员</a:t>
                      </a:r>
                      <a:r>
                        <a:rPr lang="en-US" altLang="x-none" sz="105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Arial" panose="020B0604020202020204" pitchFamily="34" charset="0"/>
                        </a:rPr>
                        <a:t>1</a:t>
                      </a:r>
                      <a:endParaRPr lang="zh-CN" altLang="en-US" sz="1800" dirty="0"/>
                    </a:p>
                  </a:txBody>
                  <a:tcPr marL="71660" marR="7166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05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71660" marR="7166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05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71660" marR="7166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05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71660" marR="7166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05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71660" marR="7166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05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71660" marR="7166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05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71660" marR="7166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05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71660" marR="7166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05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71660" marR="7166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05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71660" marR="7166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05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71660" marR="7166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05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71660" marR="7166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05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71660" marR="7166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05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71660" marR="7166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05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71660" marR="7166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05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71660" marR="7166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05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71660" marR="7166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05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71660" marR="7166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05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71660" marR="7166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Arial" panose="020B0604020202020204" pitchFamily="34" charset="0"/>
                        </a:rPr>
                        <a:t>学员</a:t>
                      </a:r>
                      <a:r>
                        <a:rPr lang="en-US" altLang="x-none" sz="105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Arial" panose="020B0604020202020204" pitchFamily="34" charset="0"/>
                        </a:rPr>
                        <a:t>20</a:t>
                      </a:r>
                      <a:endParaRPr lang="zh-CN" altLang="en-US" sz="1800" dirty="0"/>
                    </a:p>
                  </a:txBody>
                  <a:tcPr marL="71660" marR="7166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58" name="Rectangle 1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为什么使用集合框架 </a:t>
            </a:r>
          </a:p>
        </p:txBody>
      </p:sp>
      <p:graphicFrame>
        <p:nvGraphicFramePr>
          <p:cNvPr id="15408" name="表格 15407"/>
          <p:cNvGraphicFramePr/>
          <p:nvPr/>
        </p:nvGraphicFramePr>
        <p:xfrm>
          <a:off x="1517650" y="3642852"/>
          <a:ext cx="5246688" cy="297050"/>
        </p:xfrm>
        <a:graphic>
          <a:graphicData uri="http://schemas.openxmlformats.org/drawingml/2006/table">
            <a:tbl>
              <a:tblPr/>
              <a:tblGrid>
                <a:gridCol w="65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35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Arial" panose="020B0604020202020204" pitchFamily="34" charset="0"/>
                        </a:rPr>
                        <a:t>代码</a:t>
                      </a: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Arial" panose="020B0604020202020204" pitchFamily="34" charset="0"/>
                        </a:rPr>
                        <a:t>1</a:t>
                      </a:r>
                      <a:endParaRPr lang="zh-CN" altLang="en-US" sz="1800" dirty="0"/>
                    </a:p>
                  </a:txBody>
                  <a:tcPr marL="68576" marR="68576" marT="34225" marB="34225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5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68576" marR="68576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5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68576" marR="68576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5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68576" marR="68576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Arial" panose="020B0604020202020204" pitchFamily="34" charset="0"/>
                        </a:rPr>
                        <a:t>……</a:t>
                      </a:r>
                    </a:p>
                  </a:txBody>
                  <a:tcPr marL="68576" marR="68576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5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68576" marR="68576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5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68576" marR="68576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5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68576" marR="68576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Arial" panose="020B0604020202020204" pitchFamily="34" charset="0"/>
                        </a:rPr>
                        <a:t>代码</a:t>
                      </a: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Arial" panose="020B0604020202020204" pitchFamily="34" charset="0"/>
                        </a:rPr>
                        <a:t>N</a:t>
                      </a:r>
                      <a:endParaRPr lang="zh-CN" altLang="en-US" sz="1800" dirty="0"/>
                    </a:p>
                  </a:txBody>
                  <a:tcPr marL="68576" marR="68576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30" name="Rectangle 47"/>
          <p:cNvSpPr>
            <a:spLocks noChangeArrowheads="1"/>
          </p:cNvSpPr>
          <p:nvPr/>
        </p:nvSpPr>
        <p:spPr bwMode="auto">
          <a:xfrm>
            <a:off x="755650" y="1924050"/>
            <a:ext cx="5616575" cy="3778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2" charset="-122"/>
              </a:rPr>
              <a:t>如何存储每天的新闻信息？</a:t>
            </a:r>
          </a:p>
        </p:txBody>
      </p:sp>
      <p:sp>
        <p:nvSpPr>
          <p:cNvPr id="15431" name="Rectangle 48"/>
          <p:cNvSpPr>
            <a:spLocks noChangeArrowheads="1"/>
          </p:cNvSpPr>
          <p:nvPr/>
        </p:nvSpPr>
        <p:spPr bwMode="auto">
          <a:xfrm>
            <a:off x="755650" y="2787650"/>
            <a:ext cx="7564438" cy="5937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2" charset="-122"/>
              </a:rPr>
              <a:t>如何存储课工场课程的代码与课程信息，能够通过代码方便地获得课程信息？</a:t>
            </a:r>
            <a:endParaRPr lang="zh-CN" alt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32" name="AutoShape 49"/>
          <p:cNvSpPr/>
          <p:nvPr/>
        </p:nvSpPr>
        <p:spPr>
          <a:xfrm>
            <a:off x="2124075" y="4443413"/>
            <a:ext cx="4465638" cy="503237"/>
          </a:xfrm>
          <a:prstGeom prst="roundRect">
            <a:avLst>
              <a:gd name="adj" fmla="val 0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2" charset="-122"/>
                <a:sym typeface="宋体" panose="02010600030101010101" pitchFamily="2" charset="-122"/>
              </a:rPr>
              <a:t>如果并不知道程序运行时会需要多少对象，或者需要</a:t>
            </a:r>
            <a:endParaRPr lang="en-US" altLang="x-none" sz="1350" b="1" noProof="1">
              <a:solidFill>
                <a:schemeClr val="bg1"/>
              </a:solidFill>
              <a:ea typeface="黑体" panose="02010600030101010101" pitchFamily="2" charset="-122"/>
              <a:sym typeface="Calibri" panose="020F0502020204030204" pitchFamily="34" charset="0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2" charset="-122"/>
                <a:sym typeface="宋体" panose="02010600030101010101" pitchFamily="2" charset="-122"/>
              </a:rPr>
              <a:t>更复杂方式存储对象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2" charset="-122"/>
                <a:sym typeface="Calibri" panose="020F0502020204030204" pitchFamily="34" charset="0"/>
              </a:rPr>
              <a:t>——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2" charset="-122"/>
                <a:sym typeface="宋体" panose="02010600030101010101" pitchFamily="2" charset="-122"/>
              </a:rPr>
              <a:t>可以使用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2" charset="-122"/>
                <a:sym typeface="Calibri" panose="020F0502020204030204" pitchFamily="34" charset="0"/>
              </a:rPr>
              <a:t>Java</a:t>
            </a:r>
            <a:r>
              <a:rPr lang="zh-CN" altLang="en-US" sz="1350" b="1" noProof="1">
                <a:solidFill>
                  <a:srgbClr val="FF0000"/>
                </a:solidFill>
                <a:ea typeface="黑体" panose="02010600030101010101" pitchFamily="2" charset="-122"/>
                <a:sym typeface="宋体" panose="02010600030101010101" pitchFamily="2" charset="-122"/>
              </a:rPr>
              <a:t>集合框架</a:t>
            </a:r>
            <a:endParaRPr lang="zh-CN" altLang="en-US" sz="1350" b="1" noProof="1">
              <a:solidFill>
                <a:srgbClr val="FF0000"/>
              </a:solidFill>
              <a:ea typeface="黑体" panose="02010600030101010101" pitchFamily="2" charset="-122"/>
            </a:endParaRPr>
          </a:p>
        </p:txBody>
      </p:sp>
      <p:sp>
        <p:nvSpPr>
          <p:cNvPr id="15433" name="Text Box 50"/>
          <p:cNvSpPr/>
          <p:nvPr/>
        </p:nvSpPr>
        <p:spPr>
          <a:xfrm>
            <a:off x="3821113" y="1446213"/>
            <a:ext cx="971550" cy="296862"/>
          </a:xfrm>
          <a:prstGeom prst="rect">
            <a:avLst/>
          </a:prstGeom>
          <a:noFill/>
          <a:ln w="12700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350" b="1" noProof="1">
                <a:solidFill>
                  <a:srgbClr val="FF0000"/>
                </a:solidFill>
                <a:latin typeface="Calibri" panose="020F0502020204030204" pitchFamily="34" charset="0"/>
                <a:cs typeface="+mn-ea"/>
                <a:sym typeface="宋体" panose="02010600030101010101" pitchFamily="2" charset="-122"/>
              </a:rPr>
              <a:t>一维数组</a:t>
            </a:r>
            <a:endParaRPr lang="zh-CN" altLang="en-US" sz="1350" noProof="1">
              <a:latin typeface="Calibri" panose="020F0502020204030204" pitchFamily="34" charset="0"/>
            </a:endParaRPr>
          </a:p>
        </p:txBody>
      </p:sp>
      <p:graphicFrame>
        <p:nvGraphicFramePr>
          <p:cNvPr id="15434" name="表格 15433"/>
          <p:cNvGraphicFramePr/>
          <p:nvPr/>
        </p:nvGraphicFramePr>
        <p:xfrm>
          <a:off x="1517650" y="4074900"/>
          <a:ext cx="5291138" cy="297050"/>
        </p:xfrm>
        <a:graphic>
          <a:graphicData uri="http://schemas.openxmlformats.org/drawingml/2006/table">
            <a:tbl>
              <a:tblPr/>
              <a:tblGrid>
                <a:gridCol w="646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3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0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10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6862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Arial" panose="020B0604020202020204" pitchFamily="34" charset="0"/>
                        </a:rPr>
                        <a:t>课程</a:t>
                      </a: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Arial" panose="020B0604020202020204" pitchFamily="34" charset="0"/>
                        </a:rPr>
                        <a:t>1</a:t>
                      </a:r>
                      <a:endParaRPr lang="zh-CN" altLang="en-US" sz="1800" dirty="0"/>
                    </a:p>
                  </a:txBody>
                  <a:tcPr marL="68584" marR="68584" marT="34225" marB="34225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5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68584" marR="68584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5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68584" marR="68584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5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68584" marR="68584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Arial" panose="020B0604020202020204" pitchFamily="34" charset="0"/>
                        </a:rPr>
                        <a:t>……</a:t>
                      </a:r>
                    </a:p>
                  </a:txBody>
                  <a:tcPr marL="68584" marR="68584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5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68584" marR="68584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5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68584" marR="68584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5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68584" marR="68584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Arial" panose="020B0604020202020204" pitchFamily="34" charset="0"/>
                        </a:rPr>
                        <a:t>课程</a:t>
                      </a: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Arial" panose="020B0604020202020204" pitchFamily="34" charset="0"/>
                        </a:rPr>
                        <a:t>N</a:t>
                      </a:r>
                      <a:endParaRPr lang="zh-CN" altLang="en-US" sz="1800" dirty="0"/>
                    </a:p>
                  </a:txBody>
                  <a:tcPr marL="68584" marR="68584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56" name="AutoShape 95"/>
          <p:cNvSpPr/>
          <p:nvPr/>
        </p:nvSpPr>
        <p:spPr>
          <a:xfrm>
            <a:off x="1357313" y="3596680"/>
            <a:ext cx="161925" cy="703262"/>
          </a:xfrm>
          <a:prstGeom prst="curvedRightArrow">
            <a:avLst>
              <a:gd name="adj1" fmla="val 86764"/>
              <a:gd name="adj2" fmla="val 173529"/>
              <a:gd name="adj3" fmla="val 33328"/>
            </a:avLst>
          </a:prstGeom>
          <a:solidFill>
            <a:srgbClr val="0070C0"/>
          </a:solidFill>
          <a:ln w="9525">
            <a:noFill/>
            <a:miter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sz="1350" b="1" noProof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5457" name="Text Box 96"/>
          <p:cNvSpPr/>
          <p:nvPr/>
        </p:nvSpPr>
        <p:spPr>
          <a:xfrm>
            <a:off x="1925638" y="3859064"/>
            <a:ext cx="971550" cy="300082"/>
          </a:xfrm>
          <a:prstGeom prst="rect">
            <a:avLst/>
          </a:prstGeom>
          <a:noFill/>
          <a:ln w="12700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350" b="1" noProof="1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  <a:cs typeface="+mn-ea"/>
                <a:sym typeface="宋体" panose="02010600030101010101" pitchFamily="2" charset="-122"/>
              </a:rPr>
              <a:t>一一对应</a:t>
            </a:r>
            <a:endParaRPr lang="zh-CN" altLang="en-US" sz="1350" noProof="1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aphicFrame>
        <p:nvGraphicFramePr>
          <p:cNvPr id="15458" name="表格 15457"/>
          <p:cNvGraphicFramePr/>
          <p:nvPr/>
        </p:nvGraphicFramePr>
        <p:xfrm>
          <a:off x="1517650" y="2357438"/>
          <a:ext cx="5670550" cy="297050"/>
        </p:xfrm>
        <a:graphic>
          <a:graphicData uri="http://schemas.openxmlformats.org/drawingml/2006/table">
            <a:tbl>
              <a:tblPr/>
              <a:tblGrid>
                <a:gridCol w="702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3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6862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Arial" panose="020B0604020202020204" pitchFamily="34" charset="0"/>
                        </a:rPr>
                        <a:t>新闻</a:t>
                      </a: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Arial" panose="020B0604020202020204" pitchFamily="34" charset="0"/>
                        </a:rPr>
                        <a:t>1</a:t>
                      </a:r>
                      <a:endParaRPr lang="zh-CN" altLang="en-US" sz="1800" dirty="0"/>
                    </a:p>
                  </a:txBody>
                  <a:tcPr marL="68580" marR="68580" marT="34225" marB="34225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5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5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5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Arial" panose="020B0604020202020204" pitchFamily="34" charset="0"/>
                        </a:rPr>
                        <a:t>……</a:t>
                      </a:r>
                    </a:p>
                  </a:txBody>
                  <a:tcPr marL="68580" marR="68580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5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5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sz="15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Arial" panose="020B0604020202020204" pitchFamily="34" charset="0"/>
                        </a:rPr>
                        <a:t>新闻</a:t>
                      </a: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2" charset="-122"/>
                          <a:sym typeface="Arial" panose="020B0604020202020204" pitchFamily="34" charset="0"/>
                        </a:rPr>
                        <a:t>N</a:t>
                      </a:r>
                      <a:endParaRPr lang="zh-CN" altLang="en-US" sz="1800" dirty="0"/>
                    </a:p>
                  </a:txBody>
                  <a:tcPr marL="68580" marR="68580" marT="34225" marB="34225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80" name="AutoShape 119"/>
          <p:cNvSpPr/>
          <p:nvPr/>
        </p:nvSpPr>
        <p:spPr>
          <a:xfrm>
            <a:off x="6665912" y="1707654"/>
            <a:ext cx="2514600" cy="558800"/>
          </a:xfrm>
          <a:prstGeom prst="wedgeRoundRectCallout">
            <a:avLst>
              <a:gd name="adj1" fmla="val -35801"/>
              <a:gd name="adj2" fmla="val 7426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2" charset="-122"/>
                <a:sym typeface="黑体" panose="02010600030101010101" pitchFamily="2" charset="-122"/>
              </a:rPr>
              <a:t>每天的新闻总数不确定，太少浪费空间，太多空间不足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13432" name="Rectangle 120"/>
          <p:cNvSpPr>
            <a:spLocks noChangeArrowheads="1"/>
          </p:cNvSpPr>
          <p:nvPr/>
        </p:nvSpPr>
        <p:spPr bwMode="auto">
          <a:xfrm>
            <a:off x="755650" y="771525"/>
            <a:ext cx="7704782" cy="5937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2" charset="-122"/>
              </a:rPr>
              <a:t>存储一个班学员信息，假定一个班容纳</a:t>
            </a: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2" charset="-122"/>
              </a:rPr>
              <a:t>20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2" charset="-122"/>
              </a:rPr>
              <a:t>名学员</a:t>
            </a:r>
            <a:endParaRPr lang="zh-CN" alt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65"/>
          <p:cNvSpPr txBox="1"/>
          <p:nvPr/>
        </p:nvSpPr>
        <p:spPr>
          <a:xfrm>
            <a:off x="251520" y="2155835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问题</a:t>
            </a:r>
          </a:p>
        </p:txBody>
      </p:sp>
      <p:pic>
        <p:nvPicPr>
          <p:cNvPr id="18" name="图片 17" descr="疑问 gra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97" y="1851670"/>
            <a:ext cx="314325" cy="314325"/>
          </a:xfrm>
          <a:prstGeom prst="rect">
            <a:avLst/>
          </a:prstGeom>
        </p:spPr>
      </p:pic>
      <p:sp>
        <p:nvSpPr>
          <p:cNvPr id="19" name="TextBox 65"/>
          <p:cNvSpPr txBox="1"/>
          <p:nvPr/>
        </p:nvSpPr>
        <p:spPr>
          <a:xfrm>
            <a:off x="251520" y="3118728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问题</a:t>
            </a:r>
          </a:p>
        </p:txBody>
      </p:sp>
      <p:pic>
        <p:nvPicPr>
          <p:cNvPr id="20" name="图片 19" descr="疑问 gra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97" y="2814563"/>
            <a:ext cx="314325" cy="31432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D63619B-A181-4117-9A0E-01DB69FB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2" grpId="0" bldLvl="0" animBg="1"/>
      <p:bldP spid="15456" grpId="0" bldLvl="0" animBg="1"/>
      <p:bldP spid="15457" grpId="0"/>
      <p:bldP spid="1548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Java</a:t>
            </a:r>
            <a:r>
              <a:rPr lang="zh-CN" altLang="en-US" dirty="0"/>
              <a:t>集合框架提供了一套性能优良、使用方便的接口和类，它们位于</a:t>
            </a:r>
            <a:r>
              <a:rPr lang="en-US" altLang="zh-CN" dirty="0" err="1"/>
              <a:t>java.util</a:t>
            </a:r>
            <a:r>
              <a:rPr lang="zh-CN" altLang="en-US" dirty="0"/>
              <a:t>包中</a:t>
            </a:r>
          </a:p>
          <a:p>
            <a:endParaRPr lang="zh-CN" altLang="en-US" dirty="0"/>
          </a:p>
        </p:txBody>
      </p:sp>
      <p:sp>
        <p:nvSpPr>
          <p:cNvPr id="14338" name="灯片编号占位符 5"/>
          <p:cNvSpPr>
            <a:spLocks noChangeArrowheads="1"/>
          </p:cNvSpPr>
          <p:nvPr/>
        </p:nvSpPr>
        <p:spPr bwMode="auto">
          <a:xfrm>
            <a:off x="7358063" y="4929188"/>
            <a:ext cx="5889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8</a:t>
            </a:r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38</a:t>
            </a:r>
          </a:p>
        </p:txBody>
      </p:sp>
      <p:sp>
        <p:nvSpPr>
          <p:cNvPr id="16388" name="Text Box 4"/>
          <p:cNvSpPr/>
          <p:nvPr/>
        </p:nvSpPr>
        <p:spPr>
          <a:xfrm>
            <a:off x="2106613" y="1800548"/>
            <a:ext cx="1620837" cy="41549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zh-CN" altLang="en-US" sz="2100" b="1" noProof="1">
                <a:solidFill>
                  <a:srgbClr val="000000"/>
                </a:solidFill>
                <a:latin typeface="黑体" panose="02010600030101010101" pitchFamily="2" charset="-122"/>
                <a:ea typeface="黑体" panose="02010600030101010101" pitchFamily="2" charset="-122"/>
                <a:cs typeface="+mn-ea"/>
                <a:sym typeface="Calibri" panose="020F0502020204030204" pitchFamily="34" charset="0"/>
              </a:rPr>
              <a:t>接口</a:t>
            </a:r>
            <a:endParaRPr lang="zh-CN" altLang="en-US" sz="1350" b="1" noProof="1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6389" name="AutoShape 5"/>
          <p:cNvSpPr/>
          <p:nvPr/>
        </p:nvSpPr>
        <p:spPr>
          <a:xfrm>
            <a:off x="3204368" y="1844948"/>
            <a:ext cx="1135063" cy="51077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Collection</a:t>
            </a:r>
            <a:endParaRPr lang="zh-CN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6390" name="AutoShape 7"/>
          <p:cNvSpPr/>
          <p:nvPr/>
        </p:nvSpPr>
        <p:spPr>
          <a:xfrm>
            <a:off x="6300788" y="2139702"/>
            <a:ext cx="971550" cy="51077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Map</a:t>
            </a:r>
            <a:endParaRPr lang="zh-CN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6392" name="Text Box 9"/>
          <p:cNvSpPr/>
          <p:nvPr/>
        </p:nvSpPr>
        <p:spPr>
          <a:xfrm>
            <a:off x="1979712" y="4104804"/>
            <a:ext cx="1620837" cy="41549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zh-CN" altLang="en-US" sz="2100" noProof="1">
                <a:solidFill>
                  <a:srgbClr val="000000"/>
                </a:solidFill>
                <a:latin typeface="黑体" panose="02010600030101010101" pitchFamily="2" charset="-122"/>
                <a:ea typeface="黑体" panose="02010600030101010101" pitchFamily="2" charset="-122"/>
                <a:cs typeface="+mn-ea"/>
                <a:sym typeface="Calibri" panose="020F0502020204030204" pitchFamily="34" charset="0"/>
              </a:rPr>
              <a:t>具体类</a:t>
            </a:r>
            <a:endParaRPr lang="zh-CN" altLang="en-US" sz="1350" noProof="1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cxnSp>
        <p:nvCxnSpPr>
          <p:cNvPr id="16393" name="AutoShape 16"/>
          <p:cNvCxnSpPr>
            <a:cxnSpLocks noChangeShapeType="1"/>
          </p:cNvCxnSpPr>
          <p:nvPr/>
        </p:nvCxnSpPr>
        <p:spPr bwMode="auto">
          <a:xfrm rot="-5400000">
            <a:off x="2214563" y="3202855"/>
            <a:ext cx="439738" cy="6492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rgbClr val="205867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17"/>
          <p:cNvCxnSpPr>
            <a:cxnSpLocks noChangeShapeType="1"/>
          </p:cNvCxnSpPr>
          <p:nvPr/>
        </p:nvCxnSpPr>
        <p:spPr bwMode="auto">
          <a:xfrm rot="5400000" flipH="1">
            <a:off x="2849563" y="3201343"/>
            <a:ext cx="438150" cy="619125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rgbClr val="205867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6" name="Text Box 20"/>
          <p:cNvSpPr/>
          <p:nvPr/>
        </p:nvSpPr>
        <p:spPr>
          <a:xfrm>
            <a:off x="2092698" y="4515966"/>
            <a:ext cx="823118" cy="41549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zh-CN" altLang="en-US" sz="2100" b="1" noProof="1">
                <a:solidFill>
                  <a:srgbClr val="000000"/>
                </a:solidFill>
                <a:latin typeface="黑体" panose="02010600030101010101" pitchFamily="2" charset="-122"/>
                <a:ea typeface="黑体" panose="02010600030101010101" pitchFamily="2" charset="-122"/>
                <a:cs typeface="+mn-ea"/>
                <a:sym typeface="Calibri" panose="020F0502020204030204" pitchFamily="34" charset="0"/>
              </a:rPr>
              <a:t>算法</a:t>
            </a:r>
            <a:endParaRPr lang="zh-CN" altLang="en-US" sz="1350" noProof="1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6397" name="AutoShape 22"/>
          <p:cNvSpPr/>
          <p:nvPr/>
        </p:nvSpPr>
        <p:spPr>
          <a:xfrm>
            <a:off x="3098905" y="4437236"/>
            <a:ext cx="1469778" cy="51077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Collections</a:t>
            </a:r>
            <a:endParaRPr lang="zh-CN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6398" name="AutoShape 25"/>
          <p:cNvSpPr/>
          <p:nvPr/>
        </p:nvSpPr>
        <p:spPr>
          <a:xfrm>
            <a:off x="5156200" y="4371950"/>
            <a:ext cx="2376488" cy="558800"/>
          </a:xfrm>
          <a:prstGeom prst="wedgeRoundRectCallout">
            <a:avLst>
              <a:gd name="adj1" fmla="val -70616"/>
              <a:gd name="adj2" fmla="val 9273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2" charset="-122"/>
                <a:sym typeface="黑体" panose="02010600030101010101" pitchFamily="2" charset="-122"/>
              </a:rPr>
              <a:t>提供了对集合进行排序、</a:t>
            </a: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2" charset="-122"/>
                <a:sym typeface="黑体" panose="02010600030101010101" pitchFamily="2" charset="-122"/>
              </a:rPr>
              <a:t>遍历等多种算法实现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14351" name="Rectangle 28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229600" cy="708025"/>
          </a:xfrm>
        </p:spPr>
        <p:txBody>
          <a:bodyPr anchor="b"/>
          <a:lstStyle/>
          <a:p>
            <a:r>
              <a:rPr lang="zh-CN" altLang="en-US" sz="3000" dirty="0">
                <a:latin typeface="Arial" panose="020B0604020202020204" pitchFamily="34" charset="0"/>
              </a:rPr>
              <a:t>Java集合框架包含的内容2-1</a:t>
            </a:r>
          </a:p>
        </p:txBody>
      </p:sp>
      <p:cxnSp>
        <p:nvCxnSpPr>
          <p:cNvPr id="16401" name="AutoShape 30"/>
          <p:cNvCxnSpPr>
            <a:cxnSpLocks noChangeShapeType="1"/>
          </p:cNvCxnSpPr>
          <p:nvPr/>
        </p:nvCxnSpPr>
        <p:spPr bwMode="auto">
          <a:xfrm rot="-5400000">
            <a:off x="5882482" y="2825849"/>
            <a:ext cx="1081088" cy="7016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205867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31"/>
          <p:cNvCxnSpPr>
            <a:cxnSpLocks noChangeShapeType="1"/>
          </p:cNvCxnSpPr>
          <p:nvPr/>
        </p:nvCxnSpPr>
        <p:spPr bwMode="auto">
          <a:xfrm rot="5400000" flipH="1">
            <a:off x="6611145" y="2797274"/>
            <a:ext cx="1135062" cy="809625"/>
          </a:xfrm>
          <a:prstGeom prst="bentConnector3">
            <a:avLst>
              <a:gd name="adj1" fmla="val 52255"/>
            </a:avLst>
          </a:prstGeom>
          <a:noFill/>
          <a:ln w="38100">
            <a:solidFill>
              <a:srgbClr val="205867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32"/>
          <p:cNvCxnSpPr>
            <a:cxnSpLocks noChangeShapeType="1"/>
          </p:cNvCxnSpPr>
          <p:nvPr/>
        </p:nvCxnSpPr>
        <p:spPr bwMode="auto">
          <a:xfrm rot="-5400000">
            <a:off x="3163888" y="2243261"/>
            <a:ext cx="439738" cy="6492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rgbClr val="205867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33"/>
          <p:cNvCxnSpPr>
            <a:cxnSpLocks noChangeShapeType="1"/>
          </p:cNvCxnSpPr>
          <p:nvPr/>
        </p:nvCxnSpPr>
        <p:spPr bwMode="auto">
          <a:xfrm rot="5400000" flipH="1">
            <a:off x="3798888" y="2257549"/>
            <a:ext cx="438150" cy="622300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rgbClr val="205867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37"/>
          <p:cNvCxnSpPr>
            <a:cxnSpLocks noChangeShapeType="1"/>
          </p:cNvCxnSpPr>
          <p:nvPr/>
        </p:nvCxnSpPr>
        <p:spPr bwMode="auto">
          <a:xfrm rot="-5400000">
            <a:off x="4027488" y="3251373"/>
            <a:ext cx="439738" cy="6492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rgbClr val="205867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38"/>
          <p:cNvCxnSpPr>
            <a:cxnSpLocks noChangeShapeType="1"/>
          </p:cNvCxnSpPr>
          <p:nvPr/>
        </p:nvCxnSpPr>
        <p:spPr bwMode="auto">
          <a:xfrm rot="5400000" flipH="1">
            <a:off x="4662488" y="3233017"/>
            <a:ext cx="439738" cy="620713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rgbClr val="205867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7" name="AutoShape 6"/>
          <p:cNvSpPr/>
          <p:nvPr/>
        </p:nvSpPr>
        <p:spPr>
          <a:xfrm>
            <a:off x="2411413" y="2781052"/>
            <a:ext cx="995362" cy="51077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List</a:t>
            </a:r>
            <a:endParaRPr lang="zh-CN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6408" name="AutoShape 29"/>
          <p:cNvSpPr/>
          <p:nvPr/>
        </p:nvSpPr>
        <p:spPr>
          <a:xfrm>
            <a:off x="3978275" y="2822328"/>
            <a:ext cx="910732" cy="46950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Set</a:t>
            </a:r>
            <a:endParaRPr lang="zh-CN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6409" name="AutoShape 11"/>
          <p:cNvSpPr/>
          <p:nvPr/>
        </p:nvSpPr>
        <p:spPr>
          <a:xfrm>
            <a:off x="1336675" y="3752130"/>
            <a:ext cx="1111250" cy="330200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2" charset="-122"/>
                <a:sym typeface="黑体" panose="02010600030101010101" pitchFamily="2" charset="-122"/>
              </a:rPr>
              <a:t>ArrayList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16410" name="AutoShape 12"/>
          <p:cNvSpPr/>
          <p:nvPr/>
        </p:nvSpPr>
        <p:spPr>
          <a:xfrm>
            <a:off x="2574925" y="3753718"/>
            <a:ext cx="1196975" cy="330200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2" charset="-122"/>
                <a:sym typeface="黑体" panose="02010600030101010101" pitchFamily="2" charset="-122"/>
              </a:rPr>
              <a:t>LinkedList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16411" name="AutoShape 14"/>
          <p:cNvSpPr>
            <a:spLocks noChangeArrowheads="1"/>
          </p:cNvSpPr>
          <p:nvPr/>
        </p:nvSpPr>
        <p:spPr bwMode="auto">
          <a:xfrm>
            <a:off x="5868988" y="3731518"/>
            <a:ext cx="950912" cy="330200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sz="1350" b="1" noProof="1">
                <a:solidFill>
                  <a:schemeClr val="bg1"/>
                </a:solidFill>
                <a:ea typeface="黑体" panose="02010600030101010101" pitchFamily="2" charset="-122"/>
                <a:sym typeface="黑体" panose="02010600030101010101" pitchFamily="2" charset="-122"/>
              </a:rPr>
              <a:t>HashMap</a:t>
            </a:r>
          </a:p>
        </p:txBody>
      </p:sp>
      <p:sp>
        <p:nvSpPr>
          <p:cNvPr id="16412" name="AutoShape 34"/>
          <p:cNvSpPr/>
          <p:nvPr/>
        </p:nvSpPr>
        <p:spPr>
          <a:xfrm>
            <a:off x="4733925" y="3752130"/>
            <a:ext cx="1006475" cy="330200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2" charset="-122"/>
                <a:sym typeface="黑体" panose="02010600030101010101" pitchFamily="2" charset="-122"/>
              </a:rPr>
              <a:t>TreeSet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16413" name="AutoShape 35"/>
          <p:cNvSpPr/>
          <p:nvPr/>
        </p:nvSpPr>
        <p:spPr>
          <a:xfrm>
            <a:off x="3767138" y="3752130"/>
            <a:ext cx="992187" cy="330200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2" charset="-122"/>
                <a:sym typeface="黑体" panose="02010600030101010101" pitchFamily="2" charset="-122"/>
              </a:rPr>
              <a:t>HashSet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16414" name="AutoShape 36"/>
          <p:cNvSpPr/>
          <p:nvPr/>
        </p:nvSpPr>
        <p:spPr>
          <a:xfrm>
            <a:off x="6923088" y="3715643"/>
            <a:ext cx="976312" cy="330200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2" charset="-122"/>
                <a:sym typeface="黑体" panose="02010600030101010101" pitchFamily="2" charset="-122"/>
              </a:rPr>
              <a:t>TreeMap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pic>
        <p:nvPicPr>
          <p:cNvPr id="16419" name="Picture 6" descr="简化集合框架类层次结构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28" y="1885478"/>
            <a:ext cx="4645025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椭圆 31"/>
          <p:cNvSpPr/>
          <p:nvPr/>
        </p:nvSpPr>
        <p:spPr bwMode="auto">
          <a:xfrm>
            <a:off x="1325675" y="1781942"/>
            <a:ext cx="285752" cy="285752"/>
          </a:xfrm>
          <a:prstGeom prst="ellipse">
            <a:avLst/>
          </a:prstGeom>
          <a:solidFill>
            <a:srgbClr val="009ADA"/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椭圆 32"/>
          <p:cNvSpPr/>
          <p:nvPr/>
        </p:nvSpPr>
        <p:spPr bwMode="auto">
          <a:xfrm>
            <a:off x="1254178" y="4158206"/>
            <a:ext cx="285752" cy="285752"/>
          </a:xfrm>
          <a:prstGeom prst="ellipse">
            <a:avLst/>
          </a:prstGeom>
          <a:solidFill>
            <a:srgbClr val="009ADA"/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椭圆 33"/>
          <p:cNvSpPr/>
          <p:nvPr/>
        </p:nvSpPr>
        <p:spPr bwMode="auto">
          <a:xfrm>
            <a:off x="1255914" y="4590254"/>
            <a:ext cx="285752" cy="285752"/>
          </a:xfrm>
          <a:prstGeom prst="ellipse">
            <a:avLst/>
          </a:prstGeom>
          <a:solidFill>
            <a:srgbClr val="009ADA"/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103CF0-C87A-4D66-B0A0-D1953C9486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/>
              <a:t>/21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 bldLvl="0" animBg="1"/>
      <p:bldP spid="16390" grpId="0" bldLvl="0" animBg="1"/>
      <p:bldP spid="16392" grpId="0"/>
      <p:bldP spid="16396" grpId="0"/>
      <p:bldP spid="16397" grpId="0" bldLvl="0" animBg="1"/>
      <p:bldP spid="16398" grpId="0" bldLvl="0" animBg="1"/>
      <p:bldP spid="16407" grpId="0" bldLvl="0" animBg="1"/>
      <p:bldP spid="16408" grpId="0" bldLvl="0" animBg="1"/>
      <p:bldP spid="16409" grpId="0" bldLvl="0" animBg="1"/>
      <p:bldP spid="16410" grpId="0" bldLvl="0" animBg="1"/>
      <p:bldP spid="16411" grpId="0" bldLvl="0" animBg="1"/>
      <p:bldP spid="16412" grpId="0" bldLvl="0" animBg="1"/>
      <p:bldP spid="16413" grpId="0" bldLvl="0" animBg="1"/>
      <p:bldP spid="16414" grpId="0" bldLvl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5"/>
          <p:cNvSpPr>
            <a:spLocks noChangeArrowheads="1"/>
          </p:cNvSpPr>
          <p:nvPr/>
        </p:nvSpPr>
        <p:spPr bwMode="auto">
          <a:xfrm>
            <a:off x="7358063" y="4929188"/>
            <a:ext cx="5889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9</a:t>
            </a:r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38</a:t>
            </a:r>
          </a:p>
        </p:txBody>
      </p:sp>
      <p:sp>
        <p:nvSpPr>
          <p:cNvPr id="15363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Java集合框架包含的内容2-2</a:t>
            </a:r>
          </a:p>
        </p:txBody>
      </p:sp>
      <p:sp>
        <p:nvSpPr>
          <p:cNvPr id="15362" name="Rectangle 19"/>
          <p:cNvSpPr>
            <a:spLocks noGrp="1" noChangeArrowheads="1"/>
          </p:cNvSpPr>
          <p:nvPr>
            <p:ph idx="1"/>
          </p:nvPr>
        </p:nvSpPr>
        <p:spPr>
          <a:xfrm>
            <a:off x="677545" y="1015365"/>
            <a:ext cx="8214935" cy="339407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Collection </a:t>
            </a:r>
            <a:r>
              <a:rPr lang="zh-CN" altLang="en-US" dirty="0"/>
              <a:t>接口存储一组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不唯一，无序的对象</a:t>
            </a:r>
            <a:endParaRPr lang="en-US" dirty="0"/>
          </a:p>
          <a:p>
            <a:endParaRPr lang="zh-CN" altLang="en-US" dirty="0"/>
          </a:p>
          <a:p>
            <a:r>
              <a:rPr lang="en-US" altLang="zh-CN" dirty="0"/>
              <a:t>List </a:t>
            </a:r>
            <a:r>
              <a:rPr lang="zh-CN" altLang="en-US" dirty="0"/>
              <a:t>接口存储一组不唯一，有序（插入顺序）的对象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Set </a:t>
            </a:r>
            <a:r>
              <a:rPr lang="zh-CN" altLang="en-US" dirty="0"/>
              <a:t>接口存储一组唯一，无序的对象 </a:t>
            </a:r>
            <a:endParaRPr 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Map</a:t>
            </a:r>
            <a:r>
              <a:rPr lang="zh-CN" altLang="en-US" dirty="0"/>
              <a:t>接口存储一组键值对象，提供</a:t>
            </a:r>
            <a:r>
              <a:rPr lang="en-US" altLang="zh-CN" dirty="0"/>
              <a:t>key</a:t>
            </a:r>
            <a:r>
              <a:rPr lang="zh-CN" altLang="en-US" dirty="0"/>
              <a:t>到</a:t>
            </a:r>
            <a:r>
              <a:rPr lang="en-US" altLang="zh-CN" dirty="0"/>
              <a:t>value</a:t>
            </a:r>
            <a:r>
              <a:rPr lang="zh-CN" altLang="en-US" dirty="0"/>
              <a:t>的映射 </a:t>
            </a:r>
          </a:p>
        </p:txBody>
      </p:sp>
      <p:sp>
        <p:nvSpPr>
          <p:cNvPr id="17413" name="AutoShape 20"/>
          <p:cNvSpPr/>
          <p:nvPr/>
        </p:nvSpPr>
        <p:spPr>
          <a:xfrm>
            <a:off x="5643563" y="699542"/>
            <a:ext cx="1117600" cy="51077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Collection</a:t>
            </a:r>
            <a:endParaRPr lang="zh-CN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7414" name="AutoShape 21"/>
          <p:cNvSpPr/>
          <p:nvPr/>
        </p:nvSpPr>
        <p:spPr>
          <a:xfrm>
            <a:off x="4938713" y="1671205"/>
            <a:ext cx="993775" cy="4684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algn="ctr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List</a:t>
            </a:r>
            <a:endParaRPr lang="zh-CN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7415" name="AutoShape 23"/>
          <p:cNvSpPr/>
          <p:nvPr/>
        </p:nvSpPr>
        <p:spPr>
          <a:xfrm>
            <a:off x="6503988" y="1671205"/>
            <a:ext cx="995362" cy="4684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algn="ctr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Set</a:t>
            </a:r>
            <a:endParaRPr lang="zh-CN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15367" name="AutoShape 24"/>
          <p:cNvCxnSpPr>
            <a:cxnSpLocks noChangeShapeType="1"/>
          </p:cNvCxnSpPr>
          <p:nvPr/>
        </p:nvCxnSpPr>
        <p:spPr bwMode="auto">
          <a:xfrm rot="-5400000">
            <a:off x="5691188" y="1091133"/>
            <a:ext cx="439738" cy="6492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rgbClr val="205867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AutoShape 25"/>
          <p:cNvCxnSpPr>
            <a:cxnSpLocks noChangeShapeType="1"/>
          </p:cNvCxnSpPr>
          <p:nvPr/>
        </p:nvCxnSpPr>
        <p:spPr bwMode="auto">
          <a:xfrm rot="5400000" flipH="1">
            <a:off x="6323013" y="1105421"/>
            <a:ext cx="441325" cy="619125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rgbClr val="205867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9" name="Picture 26" descr="Snap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786063"/>
            <a:ext cx="41052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27" descr="Snap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88" y="2716213"/>
            <a:ext cx="124301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28" descr="Snap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219450"/>
            <a:ext cx="22431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F66E53-17CC-4AEA-AC69-FCC495F8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/>
          <p:cNvSpPr>
            <a:spLocks noChangeArrowheads="1"/>
          </p:cNvSpPr>
          <p:nvPr/>
        </p:nvSpPr>
        <p:spPr bwMode="auto">
          <a:xfrm>
            <a:off x="7358063" y="4929188"/>
            <a:ext cx="5889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10</a:t>
            </a:r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/ 38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List接口的实现类 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err="1"/>
              <a:t>ArrayList</a:t>
            </a:r>
            <a:r>
              <a:rPr lang="zh-CN" altLang="en-US" dirty="0"/>
              <a:t>实现了长度可变的数组，在内存中分配连续的空间，遍历元素和随机访问元素的效率比较高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err="1"/>
              <a:t>LinkedList</a:t>
            </a:r>
            <a:r>
              <a:rPr lang="zh-CN" altLang="en-US" dirty="0"/>
              <a:t>采用链表存储方式，插入、删除元素时效率比较高</a:t>
            </a:r>
          </a:p>
        </p:txBody>
      </p:sp>
      <p:sp>
        <p:nvSpPr>
          <p:cNvPr id="19461" name="AutoShape 4"/>
          <p:cNvSpPr/>
          <p:nvPr/>
        </p:nvSpPr>
        <p:spPr>
          <a:xfrm>
            <a:off x="4187825" y="627534"/>
            <a:ext cx="993775" cy="4684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algn="ctr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List</a:t>
            </a:r>
            <a:endParaRPr lang="zh-CN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17413" name="AutoShape 7"/>
          <p:cNvCxnSpPr>
            <a:cxnSpLocks noChangeShapeType="1"/>
          </p:cNvCxnSpPr>
          <p:nvPr/>
        </p:nvCxnSpPr>
        <p:spPr bwMode="auto">
          <a:xfrm rot="-5400000">
            <a:off x="4140200" y="966788"/>
            <a:ext cx="439737" cy="6492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rgbClr val="205867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4" name="AutoShape 8"/>
          <p:cNvCxnSpPr>
            <a:cxnSpLocks noChangeShapeType="1"/>
          </p:cNvCxnSpPr>
          <p:nvPr/>
        </p:nvCxnSpPr>
        <p:spPr bwMode="auto">
          <a:xfrm rot="5400000" flipH="1">
            <a:off x="4775200" y="981076"/>
            <a:ext cx="439737" cy="620712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rgbClr val="205867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415" name="Picture 9" descr="Snap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3073400"/>
            <a:ext cx="4837112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0" descr="Snap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652838"/>
            <a:ext cx="58435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AutoShape 5"/>
          <p:cNvSpPr/>
          <p:nvPr/>
        </p:nvSpPr>
        <p:spPr>
          <a:xfrm>
            <a:off x="3419475" y="1483666"/>
            <a:ext cx="979137" cy="51077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  <a:sym typeface="Arial" panose="020B0604020202020204" pitchFamily="34" charset="0"/>
              </a:rPr>
              <a:t>ArrayList</a:t>
            </a:r>
            <a:endParaRPr lang="zh-CN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9467" name="AutoShape 6"/>
          <p:cNvSpPr/>
          <p:nvPr/>
        </p:nvSpPr>
        <p:spPr>
          <a:xfrm>
            <a:off x="4792663" y="1508771"/>
            <a:ext cx="1219497" cy="51077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  <a:sym typeface="Arial" panose="020B0604020202020204" pitchFamily="34" charset="0"/>
              </a:rPr>
              <a:t>LinkedList</a:t>
            </a:r>
            <a:endParaRPr lang="zh-CN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1880DB-8D6B-458A-8601-B31AD293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/>
          <p:cNvSpPr>
            <a:spLocks noChangeArrowheads="1"/>
          </p:cNvSpPr>
          <p:nvPr/>
        </p:nvSpPr>
        <p:spPr bwMode="auto">
          <a:xfrm>
            <a:off x="7358063" y="4929188"/>
            <a:ext cx="5889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11</a:t>
            </a:r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38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ArrayList集合类2-1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645486" y="843558"/>
            <a:ext cx="7762875" cy="3394075"/>
          </a:xfrm>
        </p:spPr>
        <p:txBody>
          <a:bodyPr/>
          <a:lstStyle/>
          <a:p>
            <a:r>
              <a:rPr lang="zh-CN" altLang="en-US" dirty="0"/>
              <a:t>新闻管理系统，需求如下</a:t>
            </a:r>
          </a:p>
          <a:p>
            <a:pPr lvl="1"/>
            <a:r>
              <a:rPr lang="zh-CN" altLang="en-US" dirty="0"/>
              <a:t>可以存储各类新闻标题（包含</a:t>
            </a:r>
            <a:r>
              <a:rPr lang="en-US" altLang="zh-CN" dirty="0"/>
              <a:t>ID</a:t>
            </a:r>
            <a:r>
              <a:rPr lang="zh-CN" altLang="en-US" dirty="0"/>
              <a:t>、名称、创建者）</a:t>
            </a:r>
          </a:p>
          <a:p>
            <a:pPr lvl="1"/>
            <a:r>
              <a:rPr lang="zh-CN" altLang="en-US" dirty="0"/>
              <a:t>可以获取新闻标题的总数</a:t>
            </a:r>
          </a:p>
          <a:p>
            <a:pPr lvl="1"/>
            <a:r>
              <a:rPr lang="zh-CN" altLang="en-US" dirty="0"/>
              <a:t>可以逐条打印每条新闻标题的名称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0491" name="AutoShape 4"/>
          <p:cNvSpPr/>
          <p:nvPr/>
        </p:nvSpPr>
        <p:spPr>
          <a:xfrm>
            <a:off x="1331640" y="3022600"/>
            <a:ext cx="1935163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2" charset="-122"/>
                <a:sym typeface="宋体" panose="02010600030101010101" pitchFamily="2" charset="-122"/>
              </a:rPr>
              <a:t>存储方式如何选择？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20492" name="AutoShape 5"/>
          <p:cNvSpPr/>
          <p:nvPr/>
        </p:nvSpPr>
        <p:spPr>
          <a:xfrm>
            <a:off x="3919538" y="2697163"/>
            <a:ext cx="1455737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2" charset="-122"/>
                <a:sym typeface="宋体" panose="02010600030101010101" pitchFamily="2" charset="-122"/>
              </a:rPr>
              <a:t>元素个数不确定 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20493" name="AutoShape 6"/>
          <p:cNvSpPr/>
          <p:nvPr/>
        </p:nvSpPr>
        <p:spPr>
          <a:xfrm>
            <a:off x="6018213" y="2752725"/>
            <a:ext cx="1233487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2" charset="-122"/>
                <a:sym typeface="宋体" panose="02010600030101010101" pitchFamily="2" charset="-122"/>
              </a:rPr>
              <a:t>使用集合类 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20494" name="AutoShape 7"/>
          <p:cNvSpPr/>
          <p:nvPr/>
        </p:nvSpPr>
        <p:spPr>
          <a:xfrm>
            <a:off x="3919538" y="3346450"/>
            <a:ext cx="1295400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2" charset="-122"/>
                <a:sym typeface="宋体" panose="02010600030101010101" pitchFamily="2" charset="-122"/>
              </a:rPr>
              <a:t>需要遍历元素 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20495" name="AutoShape 8"/>
          <p:cNvSpPr/>
          <p:nvPr/>
        </p:nvSpPr>
        <p:spPr>
          <a:xfrm>
            <a:off x="1339850" y="4071630"/>
            <a:ext cx="1958975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2" charset="-122"/>
                <a:sym typeface="宋体" panose="02010600030101010101" pitchFamily="2" charset="-122"/>
              </a:rPr>
              <a:t>存储对象如何确定？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20496" name="AutoShape 9"/>
          <p:cNvSpPr/>
          <p:nvPr/>
        </p:nvSpPr>
        <p:spPr>
          <a:xfrm>
            <a:off x="3924300" y="3758892"/>
            <a:ext cx="1458913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2" charset="-122"/>
                <a:sym typeface="宋体" panose="02010600030101010101" pitchFamily="2" charset="-122"/>
              </a:rPr>
              <a:t>类型：新闻标题 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20497" name="AutoShape 10"/>
          <p:cNvSpPr/>
          <p:nvPr/>
        </p:nvSpPr>
        <p:spPr>
          <a:xfrm>
            <a:off x="3924300" y="4352617"/>
            <a:ext cx="2898775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2" charset="-122"/>
                <a:sym typeface="宋体" panose="02010600030101010101" pitchFamily="2" charset="-122"/>
              </a:rPr>
              <a:t>属性：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2" charset="-122"/>
                <a:sym typeface="Calibri" panose="020F0502020204030204" pitchFamily="34" charset="0"/>
              </a:rPr>
              <a:t>ID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2" charset="-122"/>
                <a:sym typeface="宋体" panose="02010600030101010101" pitchFamily="2" charset="-122"/>
              </a:rPr>
              <a:t>、名称、创建者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26301" y="815975"/>
            <a:ext cx="436880" cy="549275"/>
            <a:chOff x="314008" y="938530"/>
            <a:chExt cx="436880" cy="549275"/>
          </a:xfrm>
        </p:grpSpPr>
        <p:sp>
          <p:nvSpPr>
            <p:cNvPr id="26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27" name="图片 26" descr="疑问 gra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326300" y="3152568"/>
            <a:ext cx="436880" cy="532130"/>
            <a:chOff x="2317433" y="1741805"/>
            <a:chExt cx="436880" cy="532130"/>
          </a:xfrm>
        </p:grpSpPr>
        <p:sp>
          <p:nvSpPr>
            <p:cNvPr id="29" name="TextBox 65"/>
            <p:cNvSpPr txBox="1"/>
            <p:nvPr/>
          </p:nvSpPr>
          <p:spPr>
            <a:xfrm>
              <a:off x="2317433" y="202882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分析</a:t>
              </a:r>
            </a:p>
          </p:txBody>
        </p:sp>
        <p:pic>
          <p:nvPicPr>
            <p:cNvPr id="30" name="图片 29" descr="C:\Users\Lenovo\Desktop\icon\放大镜.png放大镜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396173" y="1741805"/>
              <a:ext cx="279400" cy="280035"/>
            </a:xfrm>
            <a:prstGeom prst="rect">
              <a:avLst/>
            </a:prstGeom>
          </p:spPr>
        </p:pic>
      </p:grpSp>
      <p:cxnSp>
        <p:nvCxnSpPr>
          <p:cNvPr id="31" name="直接箭头连接符 30"/>
          <p:cNvCxnSpPr>
            <a:stCxn id="20491" idx="3"/>
            <a:endCxn id="20492" idx="1"/>
          </p:cNvCxnSpPr>
          <p:nvPr/>
        </p:nvCxnSpPr>
        <p:spPr>
          <a:xfrm flipV="1">
            <a:off x="3266803" y="2863166"/>
            <a:ext cx="652735" cy="325437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491" idx="3"/>
            <a:endCxn id="20494" idx="1"/>
          </p:cNvCxnSpPr>
          <p:nvPr/>
        </p:nvCxnSpPr>
        <p:spPr>
          <a:xfrm>
            <a:off x="3266803" y="3188603"/>
            <a:ext cx="652735" cy="323850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0495" idx="3"/>
            <a:endCxn id="20496" idx="1"/>
          </p:cNvCxnSpPr>
          <p:nvPr/>
        </p:nvCxnSpPr>
        <p:spPr>
          <a:xfrm flipV="1">
            <a:off x="3298825" y="3924895"/>
            <a:ext cx="625475" cy="312738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0497" idx="1"/>
          </p:cNvCxnSpPr>
          <p:nvPr/>
        </p:nvCxnSpPr>
        <p:spPr>
          <a:xfrm>
            <a:off x="3298825" y="4237633"/>
            <a:ext cx="625475" cy="280987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1907704" y="4728323"/>
            <a:ext cx="4800736" cy="377612"/>
            <a:chOff x="1403648" y="3795886"/>
            <a:chExt cx="5842480" cy="322299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4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 bwMode="auto">
            <a:xfrm>
              <a:off x="2188112" y="3829223"/>
              <a:ext cx="5016024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ArrayList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获取并打印新闻标题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328C2A-6B83-4BB0-A93E-AF427F97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1" grpId="0" animBg="1"/>
      <p:bldP spid="20492" grpId="0" animBg="1"/>
      <p:bldP spid="20493" grpId="0" animBg="1"/>
      <p:bldP spid="20494" grpId="0" animBg="1"/>
      <p:bldP spid="20495" grpId="0" animBg="1"/>
      <p:bldP spid="20496" grpId="0" animBg="1"/>
      <p:bldP spid="204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/>
          <p:cNvSpPr>
            <a:spLocks noChangeArrowheads="1"/>
          </p:cNvSpPr>
          <p:nvPr/>
        </p:nvSpPr>
        <p:spPr bwMode="auto">
          <a:xfrm>
            <a:off x="7358063" y="4929188"/>
            <a:ext cx="5889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12</a:t>
            </a:r>
            <a:r>
              <a:rPr lang="zh-CN" altLang="en-US" sz="1000" b="1" noProof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38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ArrayList集合类2-2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确定存储方式</a:t>
            </a:r>
          </a:p>
          <a:p>
            <a:pPr lvl="1"/>
            <a:r>
              <a:rPr lang="en-US" altLang="zh-CN"/>
              <a:t>ArrayList</a:t>
            </a:r>
            <a:r>
              <a:rPr lang="zh-CN" altLang="en-US"/>
              <a:t>类是</a:t>
            </a:r>
            <a:r>
              <a:rPr lang="en-US" altLang="zh-CN"/>
              <a:t>List</a:t>
            </a:r>
            <a:r>
              <a:rPr lang="zh-CN" altLang="en-US"/>
              <a:t>接口的一个具体实现类</a:t>
            </a:r>
          </a:p>
          <a:p>
            <a:pPr lvl="1"/>
            <a:r>
              <a:rPr lang="en-US" altLang="zh-CN"/>
              <a:t>ArrayList</a:t>
            </a:r>
            <a:r>
              <a:rPr lang="zh-CN" altLang="en-US"/>
              <a:t>对象实现了可变大小的数组</a:t>
            </a:r>
          </a:p>
          <a:p>
            <a:pPr lvl="1"/>
            <a:r>
              <a:rPr lang="zh-CN" altLang="en-US"/>
              <a:t>随机访问和遍历元素时，它提供更好的性能</a:t>
            </a:r>
          </a:p>
          <a:p>
            <a:r>
              <a:rPr lang="zh-CN" altLang="en-US"/>
              <a:t>确定存储对象</a:t>
            </a:r>
            <a:endParaRPr lang="en-US"/>
          </a:p>
          <a:p>
            <a:pPr lvl="1"/>
            <a:r>
              <a:rPr lang="zh-CN" altLang="en-US"/>
              <a:t>创建类型：新闻标题</a:t>
            </a:r>
          </a:p>
          <a:p>
            <a:pPr lvl="1"/>
            <a:r>
              <a:rPr lang="zh-CN" altLang="en-US"/>
              <a:t>包含属性： </a:t>
            </a:r>
            <a:r>
              <a:rPr lang="en-US" altLang="zh-CN"/>
              <a:t>ID</a:t>
            </a:r>
            <a:r>
              <a:rPr lang="zh-CN" altLang="en-US"/>
              <a:t>、名称、创建者</a:t>
            </a:r>
          </a:p>
          <a:p>
            <a:r>
              <a:rPr lang="zh-CN" altLang="en-US"/>
              <a:t>具体实现</a:t>
            </a:r>
            <a:endParaRPr lang="en-US"/>
          </a:p>
          <a:p>
            <a:pPr lvl="1"/>
            <a:r>
              <a:rPr lang="en-US" altLang="zh-CN"/>
              <a:t>……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6BE6BC2-C79C-4579-B1D7-64BCE7CD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2132</Words>
  <Application>Microsoft Office PowerPoint</Application>
  <PresentationFormat>全屏显示(16:9)</PresentationFormat>
  <Paragraphs>322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黑体</vt:lpstr>
      <vt:lpstr>微软雅黑</vt:lpstr>
      <vt:lpstr>Arial</vt:lpstr>
      <vt:lpstr>Calibri</vt:lpstr>
      <vt:lpstr>Webdings</vt:lpstr>
      <vt:lpstr>Wingdings</vt:lpstr>
      <vt:lpstr>1_自定义设计方案</vt:lpstr>
      <vt:lpstr>集合框架和泛型(一)</vt:lpstr>
      <vt:lpstr>PowerPoint 演示文稿</vt:lpstr>
      <vt:lpstr>本课目标</vt:lpstr>
      <vt:lpstr>为什么使用集合框架 </vt:lpstr>
      <vt:lpstr>Java集合框架包含的内容2-1</vt:lpstr>
      <vt:lpstr>Java集合框架包含的内容2-2</vt:lpstr>
      <vt:lpstr>List接口的实现类 </vt:lpstr>
      <vt:lpstr>ArrayList集合类2-1</vt:lpstr>
      <vt:lpstr>ArrayList集合类2-2</vt:lpstr>
      <vt:lpstr>ArrayList常用方法</vt:lpstr>
      <vt:lpstr>LinkedList集合类2-1</vt:lpstr>
      <vt:lpstr>PowerPoint 演示文稿</vt:lpstr>
      <vt:lpstr>LinkedList常用方法</vt:lpstr>
      <vt:lpstr>小结</vt:lpstr>
      <vt:lpstr>Set接口3-1</vt:lpstr>
      <vt:lpstr>Set接口3-2</vt:lpstr>
      <vt:lpstr>Set接口3-3</vt:lpstr>
      <vt:lpstr>迭代器Iterator</vt:lpstr>
      <vt:lpstr>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567</cp:revision>
  <dcterms:created xsi:type="dcterms:W3CDTF">2013-09-17T02:35:00Z</dcterms:created>
  <dcterms:modified xsi:type="dcterms:W3CDTF">2019-02-18T07:30:34Z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