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2" r:id="rId17"/>
    <p:sldId id="394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>
            <a:miter lim="800000"/>
          </a:ln>
        </p:spPr>
      </p:sp>
      <p:sp>
        <p:nvSpPr>
          <p:cNvPr id="1024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71500" y="1123950"/>
            <a:ext cx="8072438" cy="5256213"/>
          </a:xfrm>
        </p:spPr>
        <p:txBody>
          <a:bodyPr/>
          <a:lstStyle/>
          <a:p>
            <a:pPr marL="0" lvl="1"/>
            <a:r>
              <a:rPr lang="zh-CN" altLang="en-US"/>
              <a:t>要求强调会干什么、能干什么。在目标的重点、难点右侧，插入“重点”、“难点”图片，以引起学员重视。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2795588" y="0"/>
            <a:ext cx="7451726" cy="4192588"/>
          </a:xfrm>
          <a:ln>
            <a:miter lim="800000"/>
          </a:ln>
        </p:spPr>
      </p:sp>
      <p:sp>
        <p:nvSpPr>
          <p:cNvPr id="14339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71500" y="1123950"/>
            <a:ext cx="8072438" cy="5256213"/>
          </a:xfrm>
        </p:spPr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marL="0" lvl="1"/>
            <a:r>
              <a:rPr lang="zh-CN" altLang="en-US"/>
              <a:t>说明所有集合接口和类都没有提供相应遍历方法，而是由</a:t>
            </a:r>
            <a:r>
              <a:rPr lang="en-US">
                <a:ea typeface="宋体" panose="02010600030101010101" pitchFamily="2" charset="-122"/>
              </a:rPr>
              <a:t>Iterator</a:t>
            </a:r>
            <a:r>
              <a:rPr lang="zh-CN" altLang="en-US"/>
              <a:t>实现集合遍历。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44038638" y="0"/>
            <a:ext cx="478134363" cy="268951075"/>
          </a:xfrm>
          <a:ln>
            <a:miter lim="800000"/>
          </a:ln>
        </p:spPr>
      </p:sp>
      <p:sp>
        <p:nvSpPr>
          <p:cNvPr id="17411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571500" y="1123950"/>
            <a:ext cx="8072438" cy="5256213"/>
          </a:xfrm>
        </p:spPr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1</a:t>
            </a:r>
            <a:r>
              <a:rPr lang="zh-CN" altLang="en-US"/>
              <a:t>、泛型集合应用</a:t>
            </a:r>
            <a:r>
              <a:rPr lang="en-US">
                <a:ea typeface="宋体" panose="02010600030101010101" pitchFamily="2" charset="-122"/>
              </a:rPr>
              <a:t>ArrayList</a:t>
            </a:r>
          </a:p>
          <a:p>
            <a:r>
              <a:rPr lang="en-US">
                <a:ea typeface="宋体" panose="02010600030101010101" pitchFamily="2" charset="-122"/>
              </a:rPr>
              <a:t>2</a:t>
            </a:r>
            <a:r>
              <a:rPr lang="zh-CN" altLang="en-US"/>
              <a:t>、泛型集合应用</a:t>
            </a:r>
            <a:r>
              <a:rPr lang="en-US">
                <a:ea typeface="宋体" panose="02010600030101010101" pitchFamily="2" charset="-122"/>
              </a:rPr>
              <a:t>HashMap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3588" y="0"/>
            <a:ext cx="10285413" cy="5786438"/>
          </a:xfrm>
          <a:ln>
            <a:miter lim="800000"/>
          </a:ln>
        </p:spPr>
      </p:sp>
      <p:sp>
        <p:nvSpPr>
          <p:cNvPr id="22531" name="Rectangle 3"/>
          <p:cNvSpPr>
            <a:spLocks noGrp="1" noRot="1" noChangeAspect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阅读资料</a:t>
            </a:r>
            <a:r>
              <a:rPr lang="en-US">
                <a:ea typeface="宋体" panose="02010600030101010101" pitchFamily="2" charset="-122"/>
              </a:rPr>
              <a:t>】</a:t>
            </a:r>
            <a:endParaRPr lang="zh-CN" altLang="en-US"/>
          </a:p>
          <a:p>
            <a:r>
              <a:rPr lang="en-US">
                <a:ea typeface="宋体" panose="02010600030101010101" pitchFamily="2" charset="-122"/>
              </a:rPr>
              <a:t>JBJADVNEW001_7101</a:t>
            </a:r>
            <a:endParaRPr lang="zh-CN" altLang="en-US"/>
          </a:p>
          <a:p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动画</a:t>
            </a:r>
            <a:r>
              <a:rPr lang="en-US">
                <a:ea typeface="宋体" panose="02010600030101010101" pitchFamily="2" charset="-122"/>
              </a:rPr>
              <a:t>】</a:t>
            </a:r>
            <a:endParaRPr lang="zh-CN" altLang="en-US"/>
          </a:p>
          <a:p>
            <a:r>
              <a:rPr lang="en-US">
                <a:ea typeface="宋体" panose="02010600030101010101" pitchFamily="2" charset="-122"/>
              </a:rPr>
              <a:t>1</a:t>
            </a:r>
            <a:r>
              <a:rPr lang="zh-CN" altLang="en-US"/>
              <a:t>、根据配音显示文字内容</a:t>
            </a:r>
          </a:p>
          <a:p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说辞</a:t>
            </a:r>
            <a:r>
              <a:rPr lang="en-US">
                <a:ea typeface="宋体" panose="02010600030101010101" pitchFamily="2" charset="-122"/>
              </a:rPr>
              <a:t>】</a:t>
            </a:r>
            <a:endParaRPr lang="zh-CN" altLang="en-US"/>
          </a:p>
          <a:p>
            <a:r>
              <a:rPr lang="en-US">
                <a:ea typeface="宋体" panose="02010600030101010101" pitchFamily="2" charset="-122"/>
              </a:rPr>
              <a:t>Java</a:t>
            </a:r>
            <a:r>
              <a:rPr lang="zh-CN" altLang="en-US"/>
              <a:t>集合框架由</a:t>
            </a:r>
            <a:r>
              <a:rPr lang="en-US">
                <a:ea typeface="宋体" panose="02010600030101010101" pitchFamily="2" charset="-122"/>
              </a:rPr>
              <a:t>:</a:t>
            </a:r>
            <a:r>
              <a:rPr lang="zh-CN" altLang="en-US"/>
              <a:t>对外提供的接口、接口的实现和对集合操作的算法三部分组成，前面我们已经讲解了接口及其实现，下面我们将要学习对集合操作的算法。</a:t>
            </a:r>
          </a:p>
          <a:p>
            <a:r>
              <a:rPr lang="en-US">
                <a:ea typeface="宋体" panose="02010600030101010101" pitchFamily="2" charset="-122"/>
              </a:rPr>
              <a:t>Java</a:t>
            </a:r>
            <a:r>
              <a:rPr lang="zh-CN" altLang="en-US"/>
              <a:t>集合框架将针对不同数据结构算法的实现都保存在工具类中</a:t>
            </a:r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动画：将图片中</a:t>
            </a:r>
            <a:r>
              <a:rPr lang="en-US">
                <a:ea typeface="宋体" panose="02010600030101010101" pitchFamily="2" charset="-122"/>
              </a:rPr>
              <a:t>utilities</a:t>
            </a:r>
            <a:r>
              <a:rPr lang="zh-CN" altLang="en-US"/>
              <a:t>这一矩形块高亮显示</a:t>
            </a:r>
            <a:r>
              <a:rPr lang="en-US">
                <a:ea typeface="宋体" panose="02010600030101010101" pitchFamily="2" charset="-122"/>
              </a:rPr>
              <a:t>】</a:t>
            </a:r>
            <a:r>
              <a:rPr lang="zh-CN" altLang="en-US"/>
              <a:t>，其中</a:t>
            </a:r>
            <a:r>
              <a:rPr lang="en-US">
                <a:ea typeface="宋体" panose="02010600030101010101" pitchFamily="2" charset="-122"/>
              </a:rPr>
              <a:t>Arrays</a:t>
            </a:r>
            <a:r>
              <a:rPr lang="zh-CN" altLang="en-US"/>
              <a:t>类</a:t>
            </a:r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动画：将图片中</a:t>
            </a:r>
            <a:r>
              <a:rPr lang="en-US">
                <a:ea typeface="宋体" panose="02010600030101010101" pitchFamily="2" charset="-122"/>
              </a:rPr>
              <a:t>Arrays</a:t>
            </a:r>
            <a:r>
              <a:rPr lang="zh-CN" altLang="en-US"/>
              <a:t>高亮显示</a:t>
            </a:r>
            <a:r>
              <a:rPr lang="en-US">
                <a:ea typeface="宋体" panose="02010600030101010101" pitchFamily="2" charset="-122"/>
              </a:rPr>
              <a:t>】</a:t>
            </a:r>
            <a:r>
              <a:rPr lang="zh-CN" altLang="en-US"/>
              <a:t>我们已经学习过了，它定义了用来操作数组的各种方法</a:t>
            </a:r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此时在</a:t>
            </a:r>
            <a:r>
              <a:rPr lang="en-US">
                <a:ea typeface="宋体" panose="02010600030101010101" pitchFamily="2" charset="-122"/>
              </a:rPr>
              <a:t>Arrays</a:t>
            </a:r>
            <a:r>
              <a:rPr lang="zh-CN" altLang="en-US"/>
              <a:t>右侧引一箭头，指向对话云，云里面写着“操作数组</a:t>
            </a:r>
            <a:r>
              <a:rPr lang="en-US">
                <a:ea typeface="宋体" panose="02010600030101010101" pitchFamily="2" charset="-122"/>
              </a:rPr>
              <a:t>”】</a:t>
            </a:r>
            <a:r>
              <a:rPr lang="zh-CN" altLang="en-US"/>
              <a:t>。</a:t>
            </a:r>
          </a:p>
          <a:p>
            <a:r>
              <a:rPr lang="zh-CN" altLang="en-US"/>
              <a:t>在这里我们主要讲解</a:t>
            </a:r>
            <a:r>
              <a:rPr lang="en-US">
                <a:ea typeface="宋体" panose="02010600030101010101" pitchFamily="2" charset="-122"/>
              </a:rPr>
              <a:t>Collections</a:t>
            </a:r>
            <a:r>
              <a:rPr lang="zh-CN" altLang="en-US"/>
              <a:t>类</a:t>
            </a:r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动画将图片中</a:t>
            </a:r>
            <a:r>
              <a:rPr lang="en-US">
                <a:ea typeface="宋体" panose="02010600030101010101" pitchFamily="2" charset="-122"/>
              </a:rPr>
              <a:t>Collections</a:t>
            </a:r>
            <a:r>
              <a:rPr lang="zh-CN" altLang="en-US"/>
              <a:t>高亮显示</a:t>
            </a:r>
            <a:r>
              <a:rPr lang="en-US">
                <a:ea typeface="宋体" panose="02010600030101010101" pitchFamily="2" charset="-122"/>
              </a:rPr>
              <a:t>】</a:t>
            </a:r>
            <a:r>
              <a:rPr lang="zh-CN" altLang="en-US"/>
              <a:t>。</a:t>
            </a:r>
          </a:p>
          <a:p>
            <a:r>
              <a:rPr lang="en-US">
                <a:ea typeface="宋体" panose="02010600030101010101" pitchFamily="2" charset="-122"/>
              </a:rPr>
              <a:t>Collections</a:t>
            </a:r>
            <a:r>
              <a:rPr lang="zh-CN" altLang="en-US"/>
              <a:t>类定义了一系列用于操作集合的工具方法，这些方法都是静态方法，也就是说我们不必实例化</a:t>
            </a:r>
            <a:r>
              <a:rPr lang="en-US">
                <a:ea typeface="宋体" panose="02010600030101010101" pitchFamily="2" charset="-122"/>
              </a:rPr>
              <a:t>Collections</a:t>
            </a:r>
            <a:r>
              <a:rPr lang="zh-CN" altLang="en-US"/>
              <a:t>类就可以使用方法。</a:t>
            </a:r>
          </a:p>
          <a:p>
            <a:r>
              <a:rPr lang="zh-CN" altLang="en-US"/>
              <a:t>这部分内容比较简单，使用方式比较固定，所以要求大家以自学“阅读资料”的方式完成下面的上机练习，“阅读资料”已经提供给大家，大家可以点击查看。</a:t>
            </a:r>
          </a:p>
          <a:p>
            <a:endParaRPr lang="zh-CN" altLang="en-US"/>
          </a:p>
          <a:p>
            <a:r>
              <a:rPr lang="en-US">
                <a:ea typeface="宋体" panose="02010600030101010101" pitchFamily="2" charset="-122"/>
              </a:rPr>
              <a:t>【</a:t>
            </a:r>
            <a:r>
              <a:rPr lang="zh-CN" altLang="en-US"/>
              <a:t>视频</a:t>
            </a:r>
            <a:r>
              <a:rPr lang="en-US">
                <a:ea typeface="宋体" panose="02010600030101010101" pitchFamily="2" charset="-122"/>
              </a:rPr>
              <a:t>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集合框架和泛型</a:t>
            </a:r>
            <a:r>
              <a:rPr lang="en-US" altLang="zh-CN" sz="5400" dirty="0">
                <a:sym typeface="+mn-ea"/>
              </a:rPr>
              <a:t>(</a:t>
            </a:r>
            <a:r>
              <a:rPr lang="zh-CN" altLang="en-US" sz="5400" dirty="0">
                <a:sym typeface="+mn-ea"/>
              </a:rPr>
              <a:t>二</a:t>
            </a:r>
            <a:r>
              <a:rPr lang="en-US" altLang="zh-CN" sz="5400" dirty="0">
                <a:sym typeface="+mn-ea"/>
              </a:rPr>
              <a:t>)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31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5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泛型集合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泛型集合可以约束集合内的元素类型 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典型泛型集合</a:t>
            </a:r>
            <a:r>
              <a:rPr lang="en-US" dirty="0" err="1">
                <a:sym typeface="Arial" panose="020B0604020202020204" pitchFamily="34" charset="0"/>
              </a:rPr>
              <a:t>ArrayList</a:t>
            </a:r>
            <a:r>
              <a:rPr lang="en-US" dirty="0">
                <a:sym typeface="Arial" panose="020B0604020202020204" pitchFamily="34" charset="0"/>
              </a:rPr>
              <a:t>&lt;E&gt;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dirty="0" err="1">
                <a:sym typeface="Arial" panose="020B0604020202020204" pitchFamily="34" charset="0"/>
              </a:rPr>
              <a:t>HashMap</a:t>
            </a:r>
            <a:r>
              <a:rPr lang="en-US" dirty="0">
                <a:sym typeface="Arial" panose="020B0604020202020204" pitchFamily="34" charset="0"/>
              </a:rPr>
              <a:t>&lt;K,V&gt;</a:t>
            </a:r>
            <a:endParaRPr lang="zh-CN" altLang="en-US" dirty="0">
              <a:sym typeface="Arial" panose="020B0604020202020204" pitchFamily="34" charset="0"/>
            </a:endParaRPr>
          </a:p>
          <a:p>
            <a:pPr lvl="1"/>
            <a:r>
              <a:rPr lang="en-US" dirty="0">
                <a:sym typeface="Arial" panose="020B0604020202020204" pitchFamily="34" charset="0"/>
              </a:rPr>
              <a:t>&lt;E&gt;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en-US" dirty="0">
                <a:sym typeface="Arial" panose="020B0604020202020204" pitchFamily="34" charset="0"/>
              </a:rPr>
              <a:t>&lt;K,V&gt;</a:t>
            </a:r>
            <a:r>
              <a:rPr lang="zh-CN" altLang="en-US" dirty="0">
                <a:sym typeface="Arial" panose="020B0604020202020204" pitchFamily="34" charset="0"/>
              </a:rPr>
              <a:t>表示该泛型集合中的元素类型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泛型集合中的数据不再转换为</a:t>
            </a:r>
            <a:r>
              <a:rPr lang="en-US" dirty="0">
                <a:sym typeface="Arial" panose="020B0604020202020204" pitchFamily="34" charset="0"/>
              </a:rPr>
              <a:t>Object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8133" name="AutoShape 9"/>
          <p:cNvSpPr/>
          <p:nvPr/>
        </p:nvSpPr>
        <p:spPr>
          <a:xfrm>
            <a:off x="611560" y="2931790"/>
            <a:ext cx="8136904" cy="408623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noProof="1">
                <a:solidFill>
                  <a:schemeClr val="bg1"/>
                </a:solidFill>
                <a:ea typeface="黑体" panose="02010600030101010101" pitchFamily="1" charset="-122"/>
                <a:sym typeface="Arial" panose="020B0604020202020204" pitchFamily="34" charset="0"/>
              </a:rPr>
              <a:t>除了指定了集合中的元素类型外，泛型集合和之前学习的集合的用法完全一样</a:t>
            </a:r>
            <a:endParaRPr lang="zh-CN" altLang="en-US" b="1" noProof="1">
              <a:solidFill>
                <a:schemeClr val="bg1"/>
              </a:solidFill>
              <a:ea typeface="黑体" panose="02010600030101010101" pitchFamily="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3688" y="4443958"/>
            <a:ext cx="6085519" cy="377612"/>
            <a:chOff x="1403648" y="3795886"/>
            <a:chExt cx="5842480" cy="322299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9"/>
            <p:cNvSpPr txBox="1"/>
            <p:nvPr/>
          </p:nvSpPr>
          <p:spPr bwMode="auto">
            <a:xfrm>
              <a:off x="2169730" y="3829223"/>
              <a:ext cx="5052791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Iterator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和增强型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for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循环遍历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Map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集合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707965-E9BF-4225-B1E4-F46C950E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32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" y="424835"/>
            <a:ext cx="8185785" cy="706755"/>
          </a:xfrm>
        </p:spPr>
        <p:txBody>
          <a:bodyPr anchor="t"/>
          <a:lstStyle/>
          <a:p>
            <a:r>
              <a:rPr lang="zh-CN" altLang="en-US" dirty="0">
                <a:latin typeface="Arial" panose="020B0604020202020204" pitchFamily="34" charset="0"/>
              </a:rPr>
              <a:t>练习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：使用泛型修改根据学员姓名找学员对象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学员应聘至外企工作，每个学员都会有一个英文名称，对应该学员对象。请实现通过英文名称，获得该学员对象的详细信息</a:t>
            </a:r>
            <a:endParaRPr lang="en-US" dirty="0"/>
          </a:p>
          <a:p>
            <a:pPr lvl="2"/>
            <a:r>
              <a:rPr lang="zh-CN" altLang="en-US" dirty="0"/>
              <a:t>学员属性包括姓名以及性别</a:t>
            </a:r>
            <a:endParaRPr lang="en-US" dirty="0"/>
          </a:p>
          <a:p>
            <a:pPr lvl="2"/>
            <a:r>
              <a:rPr lang="zh-CN" altLang="en-US" dirty="0"/>
              <a:t>通过泛型解决该问题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7" y="3363839"/>
            <a:ext cx="348274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2A3E0E-1D1B-416D-8066-F72E4D5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33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Collections算法类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821493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dirty="0"/>
              <a:t>Java</a:t>
            </a:r>
            <a:r>
              <a:rPr lang="zh-CN" altLang="en-US" dirty="0"/>
              <a:t>集合框架将针对不同数据结构算法的实现都保存在工具类中</a:t>
            </a:r>
          </a:p>
          <a:p>
            <a:r>
              <a:rPr lang="en-US" dirty="0"/>
              <a:t>Collections</a:t>
            </a:r>
            <a:r>
              <a:rPr lang="zh-CN" altLang="en-US" dirty="0"/>
              <a:t>类定义了一系列用于操作集合的静态方法</a:t>
            </a:r>
          </a:p>
          <a:p>
            <a:endParaRPr lang="zh-CN" altLang="en-US" dirty="0"/>
          </a:p>
        </p:txBody>
      </p:sp>
      <p:pic>
        <p:nvPicPr>
          <p:cNvPr id="21508" name="Picture 6" descr="简化集合框架类层次结构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85376"/>
            <a:ext cx="4622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1"/>
          <p:cNvSpPr/>
          <p:nvPr/>
        </p:nvSpPr>
        <p:spPr>
          <a:xfrm>
            <a:off x="5651500" y="4083918"/>
            <a:ext cx="965200" cy="3000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sz="135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A3D302-AAB7-42BC-A8C5-CAACF529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34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Collections类常用方法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55650" y="987425"/>
            <a:ext cx="7731125" cy="39417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en-US" sz="2400" b="1" dirty="0" err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Collections和Collection不同，前者是集合的操作类，后者是集合接口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en-US" sz="2400" b="1" dirty="0" err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Collections</a:t>
            </a:r>
            <a:r>
              <a:rPr lang="en-US" sz="2400" b="1" dirty="0" err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提供的常用静态方法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1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sort():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排序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1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binarySearch()：查找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max()\min():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查找最大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\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1" charset="-122"/>
              </a:rPr>
              <a:t>最小值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1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51781" y="4443958"/>
            <a:ext cx="524828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9"/>
            <p:cNvSpPr txBox="1"/>
            <p:nvPr/>
          </p:nvSpPr>
          <p:spPr bwMode="auto">
            <a:xfrm>
              <a:off x="2516189" y="3829223"/>
              <a:ext cx="4359871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</a:t>
              </a:r>
              <a:r>
                <a:rPr lang="fr-FR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ollections</a:t>
              </a:r>
              <a:r>
                <a:rPr lang="zh-CN" altLang="fr-FR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常用方法的使用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9B3042-3A10-4106-BAF8-4F6B2978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35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57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Collections排序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578" name="内容占位符 14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>
                <a:sym typeface="Arial" panose="020B0604020202020204" pitchFamily="34" charset="0"/>
              </a:rPr>
              <a:t>Collections</a:t>
            </a:r>
            <a:r>
              <a:rPr lang="zh-CN" altLang="en-US">
                <a:sym typeface="Arial" panose="020B0604020202020204" pitchFamily="34" charset="0"/>
              </a:rPr>
              <a:t>类可以对集合进行排序、查找和替换操作</a:t>
            </a:r>
            <a:endParaRPr lang="en-US">
              <a:sym typeface="Arial" panose="020B0604020202020204" pitchFamily="34" charset="0"/>
            </a:endParaRPr>
          </a:p>
          <a:p>
            <a:r>
              <a:rPr lang="zh-CN" altLang="en-US">
                <a:sym typeface="Arial" panose="020B0604020202020204" pitchFamily="34" charset="0"/>
              </a:rPr>
              <a:t>实现一个类的对象之间比较大小，该类要实现</a:t>
            </a:r>
            <a:r>
              <a:rPr lang="en-US">
                <a:sym typeface="Arial" panose="020B0604020202020204" pitchFamily="34" charset="0"/>
              </a:rPr>
              <a:t>Comparable</a:t>
            </a:r>
            <a:r>
              <a:rPr lang="zh-CN" altLang="en-US">
                <a:sym typeface="Arial" panose="020B0604020202020204" pitchFamily="34" charset="0"/>
              </a:rPr>
              <a:t>接口</a:t>
            </a:r>
            <a:endParaRPr lang="en-US">
              <a:sym typeface="Arial" panose="020B0604020202020204" pitchFamily="34" charset="0"/>
            </a:endParaRPr>
          </a:p>
          <a:p>
            <a:pPr lvl="1"/>
            <a:r>
              <a:rPr lang="zh-CN" altLang="en-US">
                <a:sym typeface="Arial" panose="020B0604020202020204" pitchFamily="34" charset="0"/>
              </a:rPr>
              <a:t>重写</a:t>
            </a:r>
            <a:r>
              <a:rPr lang="en-US">
                <a:sym typeface="Arial" panose="020B0604020202020204" pitchFamily="34" charset="0"/>
              </a:rPr>
              <a:t>compareTo()</a:t>
            </a:r>
            <a:r>
              <a:rPr lang="zh-CN" altLang="en-US">
                <a:sym typeface="Arial" panose="020B0604020202020204" pitchFamily="34" charset="0"/>
              </a:rPr>
              <a:t>方法</a:t>
            </a:r>
            <a:endParaRPr lang="en-US">
              <a:sym typeface="Arial" panose="020B0604020202020204" pitchFamily="34" charset="0"/>
            </a:endParaRPr>
          </a:p>
          <a:p>
            <a:endParaRPr lang="zh-CN" altLang="en-US">
              <a:sym typeface="Arial" panose="020B0604020202020204" pitchFamily="34" charset="0"/>
            </a:endParaRPr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07704" y="4443958"/>
            <a:ext cx="524828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9"/>
            <p:cNvSpPr txBox="1"/>
            <p:nvPr/>
          </p:nvSpPr>
          <p:spPr bwMode="auto">
            <a:xfrm>
              <a:off x="3091688" y="3829223"/>
              <a:ext cx="3208873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Collections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排序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DBEC63-318A-4B4E-A45B-61873F28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36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/>
              <a:t>Collection </a:t>
            </a:r>
            <a:r>
              <a:rPr lang="zh-CN" altLang="en-US"/>
              <a:t>、</a:t>
            </a:r>
            <a:r>
              <a:rPr lang="en-US"/>
              <a:t>List </a:t>
            </a:r>
            <a:r>
              <a:rPr lang="zh-CN" altLang="en-US"/>
              <a:t>、</a:t>
            </a:r>
            <a:r>
              <a:rPr lang="en-US"/>
              <a:t>Set </a:t>
            </a:r>
            <a:r>
              <a:rPr lang="zh-CN" altLang="en-US"/>
              <a:t>、</a:t>
            </a:r>
            <a:r>
              <a:rPr lang="en-US"/>
              <a:t>Map</a:t>
            </a:r>
            <a:r>
              <a:rPr lang="zh-CN" altLang="en-US"/>
              <a:t>接口的联系和区别</a:t>
            </a:r>
            <a:endParaRPr lang="en-US"/>
          </a:p>
          <a:p>
            <a:r>
              <a:rPr lang="en-US"/>
              <a:t>ArrayList</a:t>
            </a:r>
            <a:r>
              <a:rPr lang="zh-CN" altLang="en-US"/>
              <a:t>和</a:t>
            </a:r>
            <a:r>
              <a:rPr lang="en-US"/>
              <a:t>LinkedList</a:t>
            </a:r>
            <a:r>
              <a:rPr lang="zh-CN" altLang="en-US"/>
              <a:t>的异同之处及各自的应用场合</a:t>
            </a:r>
          </a:p>
          <a:p>
            <a:r>
              <a:rPr lang="zh-CN" altLang="en-US"/>
              <a:t>遍历集合的方法</a:t>
            </a:r>
          </a:p>
          <a:p>
            <a:r>
              <a:rPr lang="zh-CN" altLang="en-US"/>
              <a:t>泛型集合用法及好处</a:t>
            </a:r>
          </a:p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A7E9AE-7088-4C8D-AC86-0D1929FD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80EC12-11B1-42CD-9B5D-F2076FAE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/>
              <a:t>/17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9D5B5A-5870-4643-92FB-4704D8583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/17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6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本课目标</a:t>
            </a:r>
          </a:p>
        </p:txBody>
      </p:sp>
      <p:sp>
        <p:nvSpPr>
          <p:cNvPr id="9218" name="内容占位符 16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学完本次课程后，你能够：</a:t>
            </a:r>
            <a:endParaRPr lang="zh-CN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会使用</a:t>
            </a:r>
            <a:r>
              <a:rPr lang="en-US" altLang="en-US" dirty="0">
                <a:sym typeface="Arial" panose="020B0604020202020204" pitchFamily="34" charset="0"/>
              </a:rPr>
              <a:t>Map</a:t>
            </a:r>
            <a:r>
              <a:rPr lang="zh-CN" altLang="en-US" dirty="0">
                <a:sym typeface="Arial" panose="020B0604020202020204" pitchFamily="34" charset="0"/>
              </a:rPr>
              <a:t>存取数据</a:t>
            </a:r>
          </a:p>
          <a:p>
            <a:pPr lvl="1"/>
            <a:r>
              <a:rPr lang="zh-CN" altLang="zh-CN" dirty="0">
                <a:sym typeface="Arial" panose="020B0604020202020204" pitchFamily="34" charset="0"/>
              </a:rPr>
              <a:t>掌握泛型的使用</a:t>
            </a: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Collections</a:t>
            </a:r>
            <a:r>
              <a:rPr lang="zh-CN" altLang="en-US" dirty="0">
                <a:sym typeface="Arial" panose="020B0604020202020204" pitchFamily="34" charset="0"/>
              </a:rPr>
              <a:t>的使用</a:t>
            </a:r>
          </a:p>
          <a:p>
            <a:pPr lvl="1"/>
            <a:endParaRPr lang="zh-CN" altLang="zh-CN" dirty="0">
              <a:sym typeface="Arial" panose="020B0604020202020204" pitchFamily="34" charset="0"/>
            </a:endParaRPr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48EA1A-833D-415D-8AC3-5CC684B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25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Map接口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658793" y="973931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建立国家英文简称和中文全名间的键值映射，并通过</a:t>
            </a:r>
            <a:r>
              <a:rPr lang="en-US" dirty="0"/>
              <a:t>key</a:t>
            </a:r>
            <a:r>
              <a:rPr lang="zh-CN" altLang="en-US" dirty="0"/>
              <a:t>对</a:t>
            </a:r>
            <a:r>
              <a:rPr lang="en-US" dirty="0"/>
              <a:t>value</a:t>
            </a:r>
            <a:r>
              <a:rPr lang="zh-CN" altLang="en-US" dirty="0"/>
              <a:t>进行操作，应该如何实现数据的存储和操作呢？ </a:t>
            </a:r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Map</a:t>
            </a:r>
            <a:r>
              <a:rPr lang="zh-CN" altLang="en-US" dirty="0"/>
              <a:t>接口专门处理键值映射数据的存储，可以根据键实现对值的操作</a:t>
            </a:r>
          </a:p>
          <a:p>
            <a:pPr lvl="1"/>
            <a:r>
              <a:rPr lang="zh-CN" altLang="en-US" dirty="0"/>
              <a:t>最常用的实现类是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11274" name="图片 12" descr="图7.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28813"/>
            <a:ext cx="28003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14008" y="938530"/>
            <a:ext cx="436880" cy="549275"/>
            <a:chOff x="314008" y="938530"/>
            <a:chExt cx="436880" cy="549275"/>
          </a:xfrm>
        </p:grpSpPr>
        <p:sp>
          <p:nvSpPr>
            <p:cNvPr id="15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6" name="图片 15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56533" y="3399482"/>
            <a:ext cx="436880" cy="532130"/>
            <a:chOff x="2317433" y="1741805"/>
            <a:chExt cx="436880" cy="532130"/>
          </a:xfrm>
        </p:grpSpPr>
        <p:sp>
          <p:nvSpPr>
            <p:cNvPr id="18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9" name="图片 18" descr="C:\Users\Lenovo\Desktop\icon\放大镜.png放大镜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1763688" y="4642410"/>
            <a:ext cx="4800741" cy="377612"/>
            <a:chOff x="1403648" y="3795886"/>
            <a:chExt cx="5842480" cy="322299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9"/>
            <p:cNvSpPr txBox="1"/>
            <p:nvPr/>
          </p:nvSpPr>
          <p:spPr bwMode="auto">
            <a:xfrm>
              <a:off x="2818239" y="3829223"/>
              <a:ext cx="3755771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HashMap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集合类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ED1283-5410-4CCB-84AF-20290D1F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26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Map接口常用方法</a:t>
            </a:r>
          </a:p>
        </p:txBody>
      </p:sp>
      <p:graphicFrame>
        <p:nvGraphicFramePr>
          <p:cNvPr id="40964" name="表格 40963"/>
          <p:cNvGraphicFramePr/>
          <p:nvPr>
            <p:extLst/>
          </p:nvPr>
        </p:nvGraphicFramePr>
        <p:xfrm>
          <a:off x="755576" y="1017588"/>
          <a:ext cx="7992888" cy="2970313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63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baseline="0" dirty="0">
                          <a:solidFill>
                            <a:schemeClr val="bg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黑体" panose="02010600030101010101" pitchFamily="1" charset="-122"/>
                        </a:rPr>
                        <a:t>方法名</a:t>
                      </a:r>
                    </a:p>
                  </a:txBody>
                  <a:tcPr marL="68580" marR="68580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baseline="0" dirty="0">
                          <a:solidFill>
                            <a:schemeClr val="bg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黑体" panose="02010600030101010101" pitchFamily="1" charset="-122"/>
                        </a:rPr>
                        <a:t>说明</a:t>
                      </a:r>
                    </a:p>
                  </a:txBody>
                  <a:tcPr marL="68580" marR="68580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57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Object put(Object key, Object val)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以“键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-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值”对的方式进行存储</a:t>
                      </a:r>
                      <a:endParaRPr lang="zh-CN" altLang="en-US" sz="1800" dirty="0"/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59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Object get(Object key)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根据键返回相关联的值，如果不存在指定的键，返回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null</a:t>
                      </a:r>
                      <a:endParaRPr lang="zh-CN" altLang="en-US" sz="1800" dirty="0"/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30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Object remove(Object key)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删除由指定的键映射的“键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-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值对”</a:t>
                      </a:r>
                      <a:endParaRPr lang="zh-CN" altLang="en-US" sz="1800" dirty="0"/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4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int size()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返回元素个数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4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Set keySet()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返回键的集合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48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Collection values()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返回值的集合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359"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boolean containsKey(Object key)</a:t>
                      </a:r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4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1pPr>
                      <a:lvl2pPr marL="742950" lvl="1" indent="-28575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148000"/>
                        <a:buFont typeface="Arial" panose="020B0604020202020204" pitchFamily="34" charset="0"/>
                        <a:buChar char="•"/>
                        <a:defRPr sz="2000" b="1" kern="1200">
                          <a:solidFill>
                            <a:schemeClr val="tx1"/>
                          </a:solidFill>
                          <a:latin typeface="黑体" panose="02010600030101010101" pitchFamily="1" charset="-122"/>
                          <a:ea typeface="黑体" panose="02010600030101010101" pitchFamily="1" charset="-122"/>
                          <a:sym typeface="Calibri" panose="020F0502020204030204" pitchFamily="34" charset="0"/>
                        </a:defRPr>
                      </a:lvl2pPr>
                      <a:lvl3pPr marL="1143000" lvl="2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Font typeface="Arial" panose="020B0604020202020204" pitchFamily="34" charset="0"/>
                        <a:buChar char="•"/>
                        <a:defRPr sz="2400" b="1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lvl="3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6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lvl="4" indent="-228600" algn="l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如果存在由指定的键映射的“键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-</a:t>
                      </a:r>
                      <a:r>
                        <a:rPr lang="zh-CN" altLang="en-US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值对”，返回</a:t>
                      </a:r>
                      <a:r>
                        <a:rPr lang="en-US" altLang="x-none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0030101010101" pitchFamily="1" charset="-122"/>
                          <a:sym typeface="宋体" panose="02010600030101010101" pitchFamily="2" charset="-122"/>
                        </a:rPr>
                        <a:t>true</a:t>
                      </a:r>
                      <a:endParaRPr lang="zh-CN" altLang="en-US" sz="1800" dirty="0"/>
                    </a:p>
                  </a:txBody>
                  <a:tcPr marL="70693" marR="70693" marT="34286" marB="34286" anchor="ctr">
                    <a:lnL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05867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E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7FA805-3DDD-498C-ADEA-E6665D40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27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遍历Map集合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方法1：通过迭代器Iterator实现遍历 </a:t>
            </a:r>
          </a:p>
          <a:p>
            <a:r>
              <a:rPr lang="zh-CN" altLang="en-US" dirty="0">
                <a:sym typeface="黑体" panose="02010600030101010101" pitchFamily="1" charset="-122"/>
              </a:rPr>
              <a:t>方法</a:t>
            </a:r>
            <a:r>
              <a:rPr lang="en-US" dirty="0">
                <a:sym typeface="黑体" panose="02010600030101010101" pitchFamily="1" charset="-122"/>
              </a:rPr>
              <a:t>2</a:t>
            </a:r>
            <a:r>
              <a:rPr lang="zh-CN" altLang="en-US" dirty="0">
                <a:sym typeface="黑体" panose="02010600030101010101" pitchFamily="1" charset="-122"/>
              </a:rPr>
              <a:t>：增强型</a:t>
            </a:r>
            <a:r>
              <a:rPr lang="en-US" dirty="0">
                <a:sym typeface="黑体" panose="02010600030101010101" pitchFamily="1" charset="-122"/>
              </a:rPr>
              <a:t>for</a:t>
            </a:r>
            <a:r>
              <a:rPr lang="zh-CN" altLang="en-US" dirty="0">
                <a:sym typeface="黑体" panose="02010600030101010101" pitchFamily="1" charset="-122"/>
              </a:rPr>
              <a:t>循环</a:t>
            </a:r>
          </a:p>
          <a:p>
            <a:r>
              <a:rPr lang="zh-CN" altLang="zh-CN" dirty="0">
                <a:sym typeface="黑体" panose="02010600030101010101" pitchFamily="1" charset="-122"/>
              </a:rPr>
              <a:t>方法</a:t>
            </a:r>
            <a:r>
              <a:rPr lang="en-US" altLang="zh-CN" dirty="0">
                <a:sym typeface="黑体" panose="02010600030101010101" pitchFamily="1" charset="-122"/>
              </a:rPr>
              <a:t>3</a:t>
            </a:r>
            <a:r>
              <a:rPr lang="zh-CN" altLang="en-US" dirty="0">
                <a:sym typeface="黑体" panose="02010600030101010101" pitchFamily="1" charset="-122"/>
              </a:rPr>
              <a:t>：键值对</a:t>
            </a:r>
          </a:p>
          <a:p>
            <a:pPr marL="1828800" lvl="4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C1B042-D741-4D6E-8329-A0C52F63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76" y="496843"/>
            <a:ext cx="8185785" cy="706755"/>
          </a:xfrm>
        </p:spPr>
        <p:txBody>
          <a:bodyPr anchor="t"/>
          <a:lstStyle/>
          <a:p>
            <a:r>
              <a:rPr lang="zh-CN" altLang="en-US" dirty="0">
                <a:latin typeface="Arial" panose="020B0604020202020204" pitchFamily="34" charset="0"/>
              </a:rPr>
              <a:t>练习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：根据学员英文名找到学员对象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学员应聘至外企工作，每个学员都会有一个英文名称，对应该学员对象。请实现通过英文名称，获得该学员对象的详细信息</a:t>
            </a:r>
            <a:endParaRPr lang="en-US" dirty="0"/>
          </a:p>
          <a:p>
            <a:pPr lvl="2"/>
            <a:r>
              <a:rPr lang="zh-CN" altLang="en-US" dirty="0"/>
              <a:t>学员属性包括姓名以及性别</a:t>
            </a:r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4035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28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3018259"/>
            <a:ext cx="27860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C43C25-DA66-405D-9448-57F75B35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29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 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185785" cy="706755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泛型集合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如何解决以下强制类型转换时容易出现的异常问题</a:t>
            </a:r>
            <a:endParaRPr lang="en-US" dirty="0"/>
          </a:p>
          <a:p>
            <a:pPr lvl="1"/>
            <a:r>
              <a:rPr lang="en-US" dirty="0"/>
              <a:t>List</a:t>
            </a:r>
            <a:r>
              <a:rPr lang="zh-CN" altLang="en-US" dirty="0"/>
              <a:t>的</a:t>
            </a:r>
            <a:r>
              <a:rPr lang="en-US" dirty="0"/>
              <a:t>get(</a:t>
            </a:r>
            <a:r>
              <a:rPr lang="en-US" dirty="0" err="1"/>
              <a:t>int</a:t>
            </a:r>
            <a:r>
              <a:rPr lang="en-US" dirty="0"/>
              <a:t> index)</a:t>
            </a:r>
            <a:r>
              <a:rPr lang="zh-CN" altLang="en-US" dirty="0"/>
              <a:t>方法获取元素</a:t>
            </a:r>
          </a:p>
          <a:p>
            <a:pPr lvl="1"/>
            <a:r>
              <a:rPr lang="en-US" dirty="0"/>
              <a:t>Map</a:t>
            </a:r>
            <a:r>
              <a:rPr lang="zh-CN" altLang="en-US" dirty="0"/>
              <a:t>的</a:t>
            </a:r>
            <a:r>
              <a:rPr lang="en-US" dirty="0"/>
              <a:t>get(Object key)</a:t>
            </a:r>
            <a:r>
              <a:rPr lang="zh-CN" altLang="en-US" dirty="0"/>
              <a:t>方法获取元素</a:t>
            </a:r>
            <a:endParaRPr lang="en-US" dirty="0"/>
          </a:p>
          <a:p>
            <a:pPr lvl="1"/>
            <a:r>
              <a:rPr lang="en-US" dirty="0"/>
              <a:t>Iterator</a:t>
            </a:r>
            <a:r>
              <a:rPr lang="zh-CN" altLang="en-US" dirty="0"/>
              <a:t>的</a:t>
            </a:r>
            <a:r>
              <a:rPr lang="en-US" dirty="0"/>
              <a:t>next()</a:t>
            </a:r>
            <a:r>
              <a:rPr lang="zh-CN" altLang="en-US" dirty="0"/>
              <a:t>方法获取元素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通过泛型</a:t>
            </a:r>
          </a:p>
          <a:p>
            <a:pPr lvl="1"/>
            <a:r>
              <a:rPr lang="en-US" dirty="0"/>
              <a:t>JDK5.0</a:t>
            </a:r>
            <a:r>
              <a:rPr lang="zh-CN" altLang="en-US" dirty="0"/>
              <a:t>使用泛型改写了集合框架中的所有接口和类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4008" y="938530"/>
            <a:ext cx="436880" cy="549275"/>
            <a:chOff x="314008" y="938530"/>
            <a:chExt cx="436880" cy="549275"/>
          </a:xfrm>
        </p:grpSpPr>
        <p:sp>
          <p:nvSpPr>
            <p:cNvPr id="14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5" name="图片 14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75285" y="2931790"/>
            <a:ext cx="436880" cy="532130"/>
            <a:chOff x="2317433" y="1741805"/>
            <a:chExt cx="436880" cy="532130"/>
          </a:xfrm>
        </p:grpSpPr>
        <p:sp>
          <p:nvSpPr>
            <p:cNvPr id="17" name="TextBox 65"/>
            <p:cNvSpPr txBox="1"/>
            <p:nvPr/>
          </p:nvSpPr>
          <p:spPr>
            <a:xfrm>
              <a:off x="2317433" y="202882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分析</a:t>
              </a:r>
            </a:p>
          </p:txBody>
        </p:sp>
        <p:pic>
          <p:nvPicPr>
            <p:cNvPr id="18" name="图片 17" descr="C:\Users\Lenovo\Desktop\icon\放大镜.png放大镜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96173" y="1741805"/>
              <a:ext cx="279400" cy="28003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767B6B-90EF-4772-BF64-FB0FDA8A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/>
          <p:nvPr/>
        </p:nvSpPr>
        <p:spPr>
          <a:xfrm>
            <a:off x="7358063" y="4929188"/>
            <a:ext cx="588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1905" indent="-1905" algn="r"/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宋体" panose="02010600030101010101" pitchFamily="2" charset="-122"/>
              </a:rPr>
              <a:t>30</a:t>
            </a:r>
            <a:r>
              <a:rPr lang="zh-CN" altLang="en-US" sz="1050" b="1" noProof="1">
                <a:solidFill>
                  <a:schemeClr val="bg1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rPr>
              <a:t>/ 38</a:t>
            </a:r>
            <a:endParaRPr lang="zh-CN" altLang="en-US" sz="1050" b="1" noProof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泛型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将对象的类型作为参数，指定到其他类或者方法上，从而保证类型转换的安全性和稳定性</a:t>
            </a:r>
            <a:endParaRPr lang="en-US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本质是参数化类型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阅读如下代码，思考运行时有何问题？</a:t>
            </a:r>
            <a:endParaRPr lang="en-US" dirty="0">
              <a:sym typeface="Arial" panose="020B0604020202020204" pitchFamily="34" charset="0"/>
            </a:endParaRPr>
          </a:p>
        </p:txBody>
      </p:sp>
      <p:sp>
        <p:nvSpPr>
          <p:cNvPr id="47109" name="AutoShape 4"/>
          <p:cNvSpPr/>
          <p:nvPr/>
        </p:nvSpPr>
        <p:spPr>
          <a:xfrm>
            <a:off x="2843808" y="2715766"/>
            <a:ext cx="5327650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创建学员集合</a:t>
            </a:r>
            <a:endParaRPr lang="en-US" altLang="x-none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ArrayList&lt;Student&gt; students = new ArrayList&lt;Student&gt;();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创建学员类对象</a:t>
            </a:r>
            <a:endParaRPr lang="en-US" altLang="x-none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Student student = new Student();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创建诗类对象</a:t>
            </a:r>
            <a:endParaRPr lang="en-US" altLang="x-none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Poem poem = new Poem();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将两个对象添加到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list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集合中</a:t>
            </a:r>
            <a:endParaRPr lang="en-US" altLang="x-none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students.add(student);</a:t>
            </a:r>
            <a:endParaRPr lang="zh-CN" altLang="en-US" sz="1600" b="1" noProof="1">
              <a:solidFill>
                <a:schemeClr val="accent5">
                  <a:lumMod val="10000"/>
                </a:schemeClr>
              </a:solidFill>
              <a:sym typeface="Arial" panose="020B0604020202020204" pitchFamily="34" charset="0"/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rPr>
              <a:t>students.add(poem);</a:t>
            </a:r>
          </a:p>
        </p:txBody>
      </p:sp>
      <p:sp>
        <p:nvSpPr>
          <p:cNvPr id="47110" name="Rectangle 11"/>
          <p:cNvSpPr/>
          <p:nvPr/>
        </p:nvSpPr>
        <p:spPr>
          <a:xfrm>
            <a:off x="2920033" y="2991793"/>
            <a:ext cx="4964335" cy="3000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endParaRPr sz="135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11" name="Rectangle 11"/>
          <p:cNvSpPr/>
          <p:nvPr/>
        </p:nvSpPr>
        <p:spPr>
          <a:xfrm>
            <a:off x="2915816" y="4443958"/>
            <a:ext cx="2006915" cy="3000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endParaRPr sz="1350" noProof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7112" name="AutoShape 5"/>
          <p:cNvSpPr/>
          <p:nvPr/>
        </p:nvSpPr>
        <p:spPr>
          <a:xfrm>
            <a:off x="5868144" y="4029174"/>
            <a:ext cx="2571750" cy="558800"/>
          </a:xfrm>
          <a:prstGeom prst="wedgeRoundRectCallout">
            <a:avLst>
              <a:gd name="adj1" fmla="val -82449"/>
              <a:gd name="adj2" fmla="val 5474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1" charset="-122"/>
                <a:sym typeface="黑体" panose="02010600030101010101" pitchFamily="1" charset="-122"/>
              </a:rPr>
              <a:t>   由于创建时已指定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0030101010101" pitchFamily="1" charset="-122"/>
                <a:sym typeface="黑体" panose="02010600030101010101" pitchFamily="1" charset="-122"/>
              </a:rPr>
              <a:t>Student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0030101010101" pitchFamily="1" charset="-122"/>
                <a:sym typeface="黑体" panose="02010600030101010101" pitchFamily="1" charset="-122"/>
              </a:rPr>
              <a:t>类型，所以这里会报错</a:t>
            </a:r>
            <a:endParaRPr lang="zh-CN" altLang="en-US" sz="1350" b="1" noProof="1">
              <a:solidFill>
                <a:schemeClr val="bg1"/>
              </a:solidFill>
              <a:ea typeface="黑体" panose="02010600030101010101" pitchFamily="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3528" y="2031047"/>
            <a:ext cx="436880" cy="531495"/>
            <a:chOff x="3548698" y="2423160"/>
            <a:chExt cx="436880" cy="531495"/>
          </a:xfrm>
        </p:grpSpPr>
        <p:sp>
          <p:nvSpPr>
            <p:cNvPr id="14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5" name="图片 14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5496" y="4642410"/>
            <a:ext cx="2808312" cy="377612"/>
            <a:chOff x="1403648" y="3795886"/>
            <a:chExt cx="5842480" cy="322299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29"/>
            <p:cNvSpPr txBox="1"/>
            <p:nvPr/>
          </p:nvSpPr>
          <p:spPr bwMode="auto">
            <a:xfrm>
              <a:off x="3136226" y="3829223"/>
              <a:ext cx="3119796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：使用泛型集合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ACCE39-F58E-4664-AC1C-2C2D2528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17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/>
      <p:bldP spid="47111" grpId="0" bldLvl="0" animBg="1"/>
      <p:bldP spid="47112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1137</Words>
  <Application>Microsoft Office PowerPoint</Application>
  <PresentationFormat>全屏显示(16:9)</PresentationFormat>
  <Paragraphs>163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集合框架和泛型(二)</vt:lpstr>
      <vt:lpstr>PowerPoint 演示文稿</vt:lpstr>
      <vt:lpstr>本课目标</vt:lpstr>
      <vt:lpstr> Map接口</vt:lpstr>
      <vt:lpstr>Map接口常用方法</vt:lpstr>
      <vt:lpstr>遍历Map集合</vt:lpstr>
      <vt:lpstr>练习1：根据学员英文名找到学员对象</vt:lpstr>
      <vt:lpstr>泛型集合</vt:lpstr>
      <vt:lpstr>泛型</vt:lpstr>
      <vt:lpstr>泛型集合</vt:lpstr>
      <vt:lpstr>练习2：使用泛型修改根据学员姓名找学员对象</vt:lpstr>
      <vt:lpstr>Collections算法类</vt:lpstr>
      <vt:lpstr>Collections类常用方法</vt:lpstr>
      <vt:lpstr>Collections排序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566</cp:revision>
  <dcterms:created xsi:type="dcterms:W3CDTF">2013-09-17T02:35:00Z</dcterms:created>
  <dcterms:modified xsi:type="dcterms:W3CDTF">2019-02-18T07:32:52Z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