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3" r:id="rId2"/>
    <p:sldId id="29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12" r:id="rId13"/>
    <p:sldId id="394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>
          <p15:clr>
            <a:srgbClr val="A4A3A4"/>
          </p15:clr>
        </p15:guide>
        <p15:guide id="2" pos="28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3">
          <p15:clr>
            <a:srgbClr val="A4A3A4"/>
          </p15:clr>
        </p15:guide>
        <p15:guide id="2" pos="21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D8"/>
    <a:srgbClr val="000000"/>
    <a:srgbClr val="6C6C6C"/>
    <a:srgbClr val="92D050"/>
    <a:srgbClr val="E5E5E5"/>
    <a:srgbClr val="009ADA"/>
    <a:srgbClr val="238CBB"/>
    <a:srgbClr val="2BAEE9"/>
    <a:srgbClr val="0B9FDD"/>
    <a:srgbClr val="56B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8927" autoAdjust="0"/>
  </p:normalViewPr>
  <p:slideViewPr>
    <p:cSldViewPr>
      <p:cViewPr varScale="1">
        <p:scale>
          <a:sx n="106" d="100"/>
          <a:sy n="106" d="100"/>
        </p:scale>
        <p:origin x="552" y="96"/>
      </p:cViewPr>
      <p:guideLst>
        <p:guide orient="horz" pos="1638"/>
        <p:guide pos="2886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913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F6AE-2A9C-4C1F-879E-3928AA6E32CC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F4CAB-82FF-4C6F-A859-CAD40DD826E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AFA2-8F2F-4EE5-AEC6-84D8330F4D06}" type="datetimeFigureOut">
              <a:rPr lang="zh-CN" altLang="en-US" smtClean="0"/>
              <a:t>2019/2/18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5495B-CF7F-4BEC-B2E8-B1A8532E7D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 eaLnBrk="1" hangingPunct="1"/>
            <a:r>
              <a:rPr lang="zh-CN" altLang="en-US">
                <a:latin typeface="Times New Roman" pitchFamily="18" charset="0"/>
              </a:rPr>
              <a:t>要求强调会干什么、能干什么。在目标的重点、难点右侧，插入“重点”、“难点”图片，以引起学员重视。</a:t>
            </a:r>
            <a:endParaRPr lang="zh-CN" altLang="en-US" sz="1400">
              <a:latin typeface="Times New Roman" pitchFamily="18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204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3AB1F84-D083-406A-BFC1-97D24FD1CD72}" type="slidenum">
              <a:rPr lang="zh-CN" altLang="en-US">
                <a:latin typeface="Calibri" pitchFamily="34" charset="0"/>
              </a:rPr>
              <a:pPr eaLnBrk="1" hangingPunct="1"/>
              <a:t>3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0D263C61-8E48-415B-8B81-DAA33F026042}" type="slidenum">
              <a:rPr lang="zh-CN" altLang="en-US">
                <a:latin typeface="Calibri" pitchFamily="34" charset="0"/>
              </a:rPr>
              <a:pPr eaLnBrk="1" hangingPunct="1"/>
              <a:t>4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8B1D5651-B725-43C1-B6FF-2FC6F763CB8C}" type="slidenum">
              <a:rPr lang="zh-CN" altLang="en-US">
                <a:latin typeface="Calibri" pitchFamily="34" charset="0"/>
              </a:rPr>
              <a:pPr eaLnBrk="1" hangingPunct="1"/>
              <a:t>7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362DF5CA-1EB2-4638-9A6A-D38C1D9B7B26}" type="slidenum">
              <a:rPr lang="zh-CN" altLang="en-US">
                <a:latin typeface="Calibri" pitchFamily="34" charset="0"/>
              </a:rPr>
              <a:pPr eaLnBrk="1" hangingPunct="1"/>
              <a:t>8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BFBC5BC-C861-4FB0-A1BA-0C39C0AB1B31}" type="slidenum">
              <a:rPr lang="zh-CN" altLang="en-US">
                <a:latin typeface="Calibri" pitchFamily="34" charset="0"/>
              </a:rPr>
              <a:pPr eaLnBrk="1" hangingPunct="1"/>
              <a:t>9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BABABB6-9EE1-40BD-8440-26B84BDD26C7}" type="slidenum">
              <a:rPr lang="zh-CN" altLang="en-US">
                <a:latin typeface="Calibri" pitchFamily="34" charset="0"/>
              </a:rPr>
              <a:pPr eaLnBrk="1" hangingPunct="1"/>
              <a:t>10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1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/>
          <a:p>
            <a:fld id="{2A9EA4B5-9757-45FA-ACB3-9257ADA8891B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3045" y="207645"/>
            <a:ext cx="8238490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400" b="1">
                <a:solidFill>
                  <a:srgbClr val="009ADA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/>
              <a:t>/13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840" y="207645"/>
            <a:ext cx="8185785" cy="706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0" tIns="0"/>
          <a:lstStyle>
            <a:lvl1pPr>
              <a:defRPr sz="2800" b="1">
                <a:solidFill>
                  <a:srgbClr val="0099D9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3394075"/>
          </a:xfr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0099D8"/>
              </a:buClr>
              <a:buFont typeface="Wingdings" panose="05000000000000000000" charset="0"/>
              <a:buChar char=""/>
              <a:defRPr sz="2400" b="1">
                <a:solidFill>
                  <a:srgbClr val="0B9FDD"/>
                </a:solidFill>
              </a:defRPr>
            </a:lvl1pPr>
            <a:lvl2pPr marL="800100" indent="-342900">
              <a:lnSpc>
                <a:spcPct val="100000"/>
              </a:lnSpc>
              <a:buClr>
                <a:srgbClr val="0099D8"/>
              </a:buClr>
              <a:buSzPct val="90000"/>
              <a:buFont typeface="Wingdings" panose="05000000000000000000" charset="0"/>
              <a:buChar char=""/>
              <a:defRPr sz="2200">
                <a:solidFill>
                  <a:schemeClr val="tx1"/>
                </a:solidFill>
              </a:defRPr>
            </a:lvl2pPr>
            <a:lvl3pPr marL="1200150" indent="-285750">
              <a:lnSpc>
                <a:spcPct val="100000"/>
              </a:lnSpc>
              <a:buClr>
                <a:srgbClr val="0099D8"/>
              </a:buClr>
              <a:buSzPct val="85000"/>
              <a:buFont typeface="Wingdings" panose="05000000000000000000" charset="0"/>
              <a:buChar char=""/>
              <a:defRPr sz="2000"/>
            </a:lvl3pPr>
            <a:lvl4pPr marL="1657350" indent="-285750">
              <a:lnSpc>
                <a:spcPct val="100000"/>
              </a:lnSpc>
              <a:buClr>
                <a:srgbClr val="0099D8"/>
              </a:buClr>
              <a:buFont typeface="Webdings" panose="05030102010509060703" charset="0"/>
              <a:buChar char="4"/>
              <a:defRPr/>
            </a:lvl4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  <a:p>
            <a:pPr lvl="5" fontAlgn="base"/>
            <a:r>
              <a:rPr lang="zh-CN" altLang="en-US" strike="noStrike" noProof="1"/>
              <a:t>６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buFont typeface="Wingdings" panose="05000000000000000000" charset="0"/>
              <a:buChar char=""/>
              <a:defRPr sz="3200"/>
            </a:lvl1pPr>
            <a:lvl2pPr>
              <a:buFont typeface="Wingdings" panose="05000000000000000000" charset="0"/>
              <a:buChar char=""/>
              <a:defRPr sz="2800"/>
            </a:lvl2pPr>
            <a:lvl3pPr>
              <a:buFont typeface="Wingdings" panose="05000000000000000000" charset="0"/>
              <a:buChar char=""/>
              <a:defRPr sz="2400"/>
            </a:lvl3pPr>
            <a:lvl4pPr>
              <a:buFont typeface="Webdings" panose="05030102010509060703" charset="0"/>
              <a:buChar char="4"/>
              <a:defRPr sz="2000"/>
            </a:lvl4pPr>
            <a:lvl5pPr>
              <a:buFont typeface="Wingdings" panose="05000000000000000000" charset="0"/>
              <a:buChar char="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6380" y="349251"/>
            <a:ext cx="3429024" cy="43654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6260" y="797560"/>
            <a:ext cx="8422640" cy="3394075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>
            <a:lvl1pPr>
              <a:buFont typeface="Wingdings" panose="05000000000000000000" charset="0"/>
              <a:buChar char=""/>
              <a:defRPr/>
            </a:lvl1pPr>
            <a:lvl2pPr>
              <a:buFont typeface="Wingdings" panose="05000000000000000000" charset="0"/>
              <a:buChar char=""/>
              <a:defRPr/>
            </a:lvl2pPr>
            <a:lvl3pPr>
              <a:buFont typeface="Wingdings" panose="05000000000000000000" charset="0"/>
              <a:buChar char=""/>
              <a:defRPr/>
            </a:lvl3pPr>
            <a:lvl4pPr>
              <a:buFont typeface="Webdings" panose="05030102010509060703" charset="0"/>
              <a:buChar char="4"/>
              <a:defRPr/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zh-CN" altLang="en-US" dirty="0"/>
              <a:t>/</a:t>
            </a:r>
            <a:r>
              <a:rPr lang="en-US" altLang="zh-CN" dirty="0"/>
              <a:t>10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500"/>
          </a:xfrm>
          <a:prstGeom prst="rect">
            <a:avLst/>
          </a:prstGeom>
        </p:spPr>
      </p:pic>
      <p:sp>
        <p:nvSpPr>
          <p:cNvPr id="2051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1635646"/>
            <a:ext cx="7772400" cy="11049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normAutofit/>
          </a:bodyPr>
          <a:lstStyle>
            <a:lvl1pPr lvl="0" algn="ctr">
              <a:defRPr sz="4600" b="1" kern="1200">
                <a:solidFill>
                  <a:schemeClr val="bg1"/>
                </a:solidFill>
              </a:defRPr>
            </a:lvl1pPr>
          </a:lstStyle>
          <a:p>
            <a:pPr lvl="0" fontAlgn="base"/>
            <a:r>
              <a:rPr lang="en-US" altLang="zh-CN" strike="noStrike" noProof="1"/>
              <a:t>16/9</a:t>
            </a:r>
            <a:r>
              <a:rPr lang="zh-CN" altLang="en-US" strike="noStrike" noProof="1"/>
              <a:t>录屏模板</a:t>
            </a:r>
          </a:p>
        </p:txBody>
      </p:sp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544695"/>
            <a:ext cx="2896731" cy="4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" y="0"/>
            <a:ext cx="9140842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8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标题占位符 1"/>
          <p:cNvSpPr>
            <a:spLocks noGrp="1"/>
          </p:cNvSpPr>
          <p:nvPr>
            <p:ph type="title"/>
          </p:nvPr>
        </p:nvSpPr>
        <p:spPr bwMode="auto">
          <a:xfrm>
            <a:off x="48260" y="286385"/>
            <a:ext cx="587438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73735" y="977900"/>
            <a:ext cx="7797165" cy="318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r>
              <a:rPr lang="en-US" altLang="zh-CN" dirty="0"/>
              <a:t>/10</a:t>
            </a:r>
            <a:endParaRPr lang="zh-CN" altLang="en-US" dirty="0"/>
          </a:p>
        </p:txBody>
      </p:sp>
      <p:pic>
        <p:nvPicPr>
          <p:cNvPr id="8" name="图片 7" descr="logo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441" y="-7620"/>
            <a:ext cx="1492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B9FD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"/>
        <a:defRPr sz="2400" b="1" kern="1200">
          <a:solidFill>
            <a:srgbClr val="009ADA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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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ebdings" panose="05030102010509060703" charset="0"/>
        <a:buChar char="4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ADA"/>
        </a:buClr>
        <a:buFont typeface="Wingdings" panose="05000000000000000000" charset="0"/>
        <a:buChar char="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1"/>
          <p:cNvSpPr>
            <a:spLocks noGrp="1"/>
          </p:cNvSpPr>
          <p:nvPr>
            <p:ph type="ctrTitle"/>
          </p:nvPr>
        </p:nvSpPr>
        <p:spPr>
          <a:xfrm>
            <a:off x="467544" y="1707654"/>
            <a:ext cx="8136904" cy="1440160"/>
          </a:xfrm>
        </p:spPr>
        <p:txBody>
          <a:bodyPr wrap="square" anchor="ctr">
            <a:normAutofit/>
          </a:bodyPr>
          <a:lstStyle/>
          <a:p>
            <a:r>
              <a:rPr lang="zh-CN" altLang="en-US" sz="5400" dirty="0">
                <a:sym typeface="+mn-ea"/>
              </a:rPr>
              <a:t>超市会员管理系统</a:t>
            </a:r>
            <a:endParaRPr lang="zh-CN" altLang="en-US" sz="5400" strike="noStrike" kern="1200" noProof="1">
              <a:solidFill>
                <a:srgbClr val="0099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超市会员管理系统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借助集合框架及实用类实现该系统</a:t>
            </a:r>
            <a:endParaRPr lang="en-US" altLang="zh-CN" dirty="0"/>
          </a:p>
          <a:p>
            <a:pPr lvl="1"/>
            <a:r>
              <a:rPr lang="zh-CN" altLang="en-US" dirty="0"/>
              <a:t>积分累计</a:t>
            </a:r>
          </a:p>
          <a:p>
            <a:pPr lvl="1"/>
            <a:r>
              <a:rPr lang="zh-CN" altLang="en-US" dirty="0"/>
              <a:t>积分兑换</a:t>
            </a:r>
          </a:p>
          <a:p>
            <a:pPr lvl="1"/>
            <a:r>
              <a:rPr lang="zh-CN" altLang="en-US" dirty="0"/>
              <a:t>查询剩余积分</a:t>
            </a:r>
          </a:p>
          <a:p>
            <a:pPr lvl="1"/>
            <a:r>
              <a:rPr lang="zh-CN" altLang="en-US" dirty="0"/>
              <a:t>修改密码</a:t>
            </a:r>
          </a:p>
          <a:p>
            <a:pPr lvl="1"/>
            <a:r>
              <a:rPr lang="zh-CN" altLang="en-US" dirty="0"/>
              <a:t>开卡</a:t>
            </a:r>
          </a:p>
          <a:p>
            <a:pPr lvl="1"/>
            <a:r>
              <a:rPr lang="zh-CN" altLang="en-US" dirty="0"/>
              <a:t>退出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90560" y="4443958"/>
            <a:ext cx="5714808" cy="371891"/>
            <a:chOff x="1403648" y="3795886"/>
            <a:chExt cx="5714808" cy="371891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 bwMode="auto">
            <a:xfrm>
              <a:off x="2887773" y="3829223"/>
              <a:ext cx="3616696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超市会员管理系统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784753-2688-4F65-88C2-80E33019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r>
              <a:rPr lang="zh-CN" altLang="en-US"/>
              <a:t>/</a:t>
            </a:r>
            <a:r>
              <a:rPr lang="en-US" altLang="zh-CN"/>
              <a:t>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790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总结</a:t>
            </a:r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u"/>
            </a:pPr>
            <a:r>
              <a:rPr lang="en-US" altLang="zh-CN" dirty="0"/>
              <a:t>String</a:t>
            </a:r>
            <a:r>
              <a:rPr lang="zh-CN" altLang="en-US" dirty="0"/>
              <a:t>与</a:t>
            </a:r>
            <a:r>
              <a:rPr lang="en-US" altLang="zh-CN" dirty="0" err="1"/>
              <a:t>StringBuffer</a:t>
            </a:r>
            <a:r>
              <a:rPr lang="zh-CN" altLang="en-US" dirty="0"/>
              <a:t>有何区别和联系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简述实现超市会员管理系统的注意事项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30DFE2-DAE3-44B2-9258-0761A025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r>
              <a:rPr lang="zh-CN" altLang="en-US"/>
              <a:t>/</a:t>
            </a:r>
            <a:r>
              <a:rPr lang="en-US" altLang="zh-CN"/>
              <a:t>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57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zh-CN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问题及作业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2555" y="2835910"/>
            <a:ext cx="3811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集中问题</a:t>
            </a:r>
            <a:r>
              <a:rPr lang="en-US" altLang="zh-CN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&amp;</a:t>
            </a:r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课后作业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1220E7-23F3-48BD-B356-ACD5076D1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r>
              <a:rPr lang="en-US" altLang="zh-CN"/>
              <a:t>/13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112" y="1125980"/>
            <a:ext cx="2280301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1948114" y="3397423"/>
            <a:ext cx="244475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关注课工场</a:t>
            </a:r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4825510" y="3397422"/>
            <a:ext cx="24431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扫一扫 下载</a:t>
            </a:r>
            <a:r>
              <a: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</p:txBody>
      </p:sp>
      <p:pic>
        <p:nvPicPr>
          <p:cNvPr id="11" name="图片 2" descr="微信图片_20190125154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25979"/>
            <a:ext cx="2247632" cy="224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1361440"/>
            <a:ext cx="9144000" cy="2232025"/>
          </a:xfrm>
          <a:prstGeom prst="rect">
            <a:avLst/>
          </a:prstGeom>
          <a:solidFill>
            <a:srgbClr val="009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2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599565"/>
            <a:ext cx="5252720" cy="1293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75790" y="1892935"/>
            <a:ext cx="524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914400"/>
            <a:r>
              <a:rPr lang="zh-CN" altLang="en-US" sz="4000" b="1" kern="1400" spc="30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线上线下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16873" y="2835910"/>
            <a:ext cx="3383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/>
            <a:r>
              <a:rPr lang="zh-CN" altLang="en-US" sz="2800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平台预习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EC886D-CE1E-4E02-B21E-8EAC35AD9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r>
              <a:rPr lang="en-US" altLang="zh-CN"/>
              <a:t>/13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本课目标</a:t>
            </a:r>
          </a:p>
        </p:txBody>
      </p:sp>
      <p:sp>
        <p:nvSpPr>
          <p:cNvPr id="6146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学完本次课程后，你能够：</a:t>
            </a:r>
          </a:p>
          <a:p>
            <a:pPr lvl="1"/>
            <a:r>
              <a:rPr lang="en-US" altLang="en-US" dirty="0" err="1">
                <a:sym typeface="宋体" pitchFamily="2" charset="-122"/>
              </a:rPr>
              <a:t>会使用StringBuffer操作字符串</a:t>
            </a:r>
            <a:endParaRPr lang="en-US" altLang="en-US" dirty="0">
              <a:sym typeface="宋体" pitchFamily="2" charset="-122"/>
            </a:endParaRPr>
          </a:p>
          <a:p>
            <a:pPr lvl="1"/>
            <a:r>
              <a:rPr lang="en-US" altLang="en-US" dirty="0" err="1">
                <a:sym typeface="宋体" pitchFamily="2" charset="-122"/>
              </a:rPr>
              <a:t>会使用Date类和Calendar类操作日期时间</a:t>
            </a:r>
            <a:endParaRPr lang="en-US" altLang="en-US" dirty="0"/>
          </a:p>
          <a:p>
            <a:pPr lvl="1"/>
            <a:r>
              <a:rPr lang="en-US" altLang="en-US" dirty="0" err="1">
                <a:sym typeface="宋体" pitchFamily="2" charset="-122"/>
              </a:rPr>
              <a:t>会使用SimpleDateFormat类格式化日期时间</a:t>
            </a:r>
            <a:endParaRPr lang="en-US" altLang="en-US" dirty="0">
              <a:sym typeface="宋体" pitchFamily="2" charset="-122"/>
            </a:endParaRPr>
          </a:p>
          <a:p>
            <a:pPr lvl="1"/>
            <a:r>
              <a:rPr lang="zh-CN" altLang="en-US" dirty="0">
                <a:sym typeface="宋体" pitchFamily="2" charset="-122"/>
              </a:rPr>
              <a:t>使用集合框架和实用类完成超市管理系统</a:t>
            </a:r>
          </a:p>
          <a:p>
            <a:pPr lvl="1"/>
            <a:endParaRPr lang="zh-CN" altLang="en-US" dirty="0"/>
          </a:p>
          <a:p>
            <a:pPr lvl="1"/>
            <a:endParaRPr lang="en-US" altLang="en-US" dirty="0"/>
          </a:p>
        </p:txBody>
      </p:sp>
      <p:pic>
        <p:nvPicPr>
          <p:cNvPr id="5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70131" y="1347614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3" descr="C:\Users\Lenovo\Desktop\修改版\重点.png重点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04248" y="1752190"/>
            <a:ext cx="534035" cy="536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3" descr="C:\Users\Lenovo\Desktop\修改版\难点.png难点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04247" y="2643758"/>
            <a:ext cx="534035" cy="537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DF605F-D3B5-4046-B62D-B0936D7A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r>
              <a:rPr lang="zh-CN" altLang="en-US"/>
              <a:t>/</a:t>
            </a:r>
            <a:r>
              <a:rPr lang="en-US" altLang="zh-CN"/>
              <a:t>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57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实用类补充</a:t>
            </a:r>
            <a:r>
              <a:rPr lang="en-US" altLang="zh-CN"/>
              <a:t>——</a:t>
            </a:r>
            <a:r>
              <a:rPr lang="zh-CN" altLang="zh-CN"/>
              <a:t>StringBuffer类2-1</a:t>
            </a:r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677545" y="1015365"/>
            <a:ext cx="7762875" cy="676800"/>
          </a:xfrm>
        </p:spPr>
        <p:txBody>
          <a:bodyPr/>
          <a:lstStyle/>
          <a:p>
            <a:r>
              <a:rPr lang="en-US" altLang="zh-CN" dirty="0" err="1"/>
              <a:t>StringBuffer</a:t>
            </a:r>
            <a:endParaRPr lang="en-US" altLang="zh-CN" dirty="0"/>
          </a:p>
          <a:p>
            <a:pPr lvl="1"/>
            <a:r>
              <a:rPr lang="zh-CN" altLang="en-US" dirty="0"/>
              <a:t>对字符串频繁修改（如字符串连接）时，使用</a:t>
            </a:r>
            <a:r>
              <a:rPr lang="en-US" altLang="zh-CN" dirty="0" err="1"/>
              <a:t>StringBuffer</a:t>
            </a:r>
            <a:r>
              <a:rPr lang="zh-CN" altLang="en-US" dirty="0"/>
              <a:t>类可以大大提高程序执行效率</a:t>
            </a:r>
            <a:endParaRPr lang="en-US" altLang="zh-CN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声明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 err="1"/>
              <a:t>StringBuffer</a:t>
            </a:r>
            <a:r>
              <a:rPr lang="zh-CN" altLang="en-US" dirty="0"/>
              <a:t>的使用</a:t>
            </a:r>
          </a:p>
          <a:p>
            <a:endParaRPr lang="zh-CN" altLang="en-US" dirty="0"/>
          </a:p>
        </p:txBody>
      </p:sp>
      <p:sp>
        <p:nvSpPr>
          <p:cNvPr id="521220" name="AutoShape 4"/>
          <p:cNvSpPr>
            <a:spLocks noChangeArrowheads="1"/>
          </p:cNvSpPr>
          <p:nvPr/>
        </p:nvSpPr>
        <p:spPr bwMode="auto">
          <a:xfrm>
            <a:off x="1474788" y="2717507"/>
            <a:ext cx="5445125" cy="646331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strb</a:t>
            </a:r>
            <a:r>
              <a:rPr lang="en-US" altLang="zh-CN" dirty="0"/>
              <a:t> = new </a:t>
            </a:r>
            <a:r>
              <a:rPr lang="en-US" altLang="zh-CN" dirty="0" err="1"/>
              <a:t>StringBuffer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 err="1"/>
              <a:t>StringBuffer</a:t>
            </a:r>
            <a:r>
              <a:rPr lang="en-US" altLang="zh-CN" dirty="0"/>
              <a:t> </a:t>
            </a:r>
            <a:r>
              <a:rPr lang="en-US" altLang="zh-CN" dirty="0" err="1"/>
              <a:t>strb</a:t>
            </a:r>
            <a:r>
              <a:rPr lang="en-US" altLang="zh-CN" dirty="0"/>
              <a:t> = new </a:t>
            </a:r>
            <a:r>
              <a:rPr lang="en-US" altLang="zh-CN" dirty="0" err="1"/>
              <a:t>StringBuffer</a:t>
            </a:r>
            <a:r>
              <a:rPr lang="en-US" altLang="zh-CN" dirty="0"/>
              <a:t>(</a:t>
            </a:r>
            <a:r>
              <a:rPr lang="en-US" altLang="en-US" dirty="0"/>
              <a:t>"</a:t>
            </a:r>
            <a:r>
              <a:rPr lang="en-US" altLang="zh-CN" dirty="0" err="1"/>
              <a:t>aaa</a:t>
            </a:r>
            <a:r>
              <a:rPr lang="en-US" altLang="en-US" dirty="0"/>
              <a:t>"</a:t>
            </a:r>
            <a:r>
              <a:rPr lang="en-US" altLang="zh-CN" dirty="0"/>
              <a:t>);</a:t>
            </a:r>
            <a:endParaRPr noProof="1"/>
          </a:p>
        </p:txBody>
      </p:sp>
      <p:sp>
        <p:nvSpPr>
          <p:cNvPr id="521223" name="AutoShape 7"/>
          <p:cNvSpPr>
            <a:spLocks noChangeArrowheads="1"/>
          </p:cNvSpPr>
          <p:nvPr/>
        </p:nvSpPr>
        <p:spPr bwMode="auto">
          <a:xfrm>
            <a:off x="1463675" y="4024684"/>
            <a:ext cx="5422900" cy="923330"/>
          </a:xfrm>
          <a:prstGeom prst="roundRect">
            <a:avLst>
              <a:gd name="adj" fmla="val 164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en-US" altLang="zh-CN" dirty="0" err="1"/>
              <a:t>sb.toString</a:t>
            </a:r>
            <a:r>
              <a:rPr lang="en-US" altLang="zh-CN" dirty="0"/>
              <a:t>();           //</a:t>
            </a:r>
            <a:r>
              <a:rPr lang="zh-CN" altLang="en-US" dirty="0"/>
              <a:t>转化为</a:t>
            </a:r>
            <a:r>
              <a:rPr lang="en-US" altLang="zh-CN" dirty="0"/>
              <a:t>String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en-US" altLang="zh-CN" dirty="0" err="1"/>
              <a:t>sb.append</a:t>
            </a:r>
            <a:r>
              <a:rPr lang="en-US" altLang="zh-CN" dirty="0"/>
              <a:t>(</a:t>
            </a:r>
            <a:r>
              <a:rPr lang="en-US" altLang="en-US" dirty="0"/>
              <a:t>"</a:t>
            </a:r>
            <a:r>
              <a:rPr lang="en-US" altLang="zh-CN" dirty="0"/>
              <a:t>**</a:t>
            </a:r>
            <a:r>
              <a:rPr lang="en-US" altLang="en-US" dirty="0"/>
              <a:t>"</a:t>
            </a:r>
            <a:r>
              <a:rPr lang="en-US" altLang="zh-CN" dirty="0"/>
              <a:t>);      //</a:t>
            </a:r>
            <a:r>
              <a:rPr lang="zh-CN" altLang="en-US" dirty="0"/>
              <a:t>追加字符串</a:t>
            </a:r>
            <a:endParaRPr lang="en-US" altLang="zh-CN" dirty="0"/>
          </a:p>
          <a:p>
            <a:pPr lvl="1"/>
            <a:r>
              <a:rPr lang="en-US" altLang="zh-CN" dirty="0" err="1"/>
              <a:t>sb.insert</a:t>
            </a:r>
            <a:r>
              <a:rPr lang="en-US" altLang="zh-CN" dirty="0"/>
              <a:t> (1,</a:t>
            </a:r>
            <a:r>
              <a:rPr lang="en-US" altLang="en-US" dirty="0"/>
              <a:t> "</a:t>
            </a:r>
            <a:r>
              <a:rPr lang="en-US" altLang="zh-CN" dirty="0"/>
              <a:t>**</a:t>
            </a:r>
            <a:r>
              <a:rPr lang="en-US" altLang="en-US" dirty="0"/>
              <a:t>"</a:t>
            </a:r>
            <a:r>
              <a:rPr lang="en-US" altLang="zh-CN" dirty="0"/>
              <a:t>);    //</a:t>
            </a:r>
            <a:r>
              <a:rPr lang="zh-CN" altLang="en-US" dirty="0"/>
              <a:t>插入字符串</a:t>
            </a:r>
            <a:endParaRPr noProof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34A3BA-A2EF-4D0E-ACF4-BCAE2611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r>
              <a:rPr lang="zh-CN" altLang="en-US"/>
              <a:t>/</a:t>
            </a:r>
            <a:r>
              <a:rPr lang="en-US" altLang="zh-CN"/>
              <a:t>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473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实用类补充</a:t>
            </a:r>
            <a:r>
              <a:rPr lang="en-US" altLang="zh-CN" dirty="0"/>
              <a:t>——</a:t>
            </a:r>
            <a:r>
              <a:rPr lang="zh-CN" altLang="zh-CN" dirty="0"/>
              <a:t>StringBuffer类2-2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676800" y="1015200"/>
            <a:ext cx="7112000" cy="7572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将一个数字字符串转换成逗号分隔的数字串，即从右边开始每三个数字用逗号分隔 </a:t>
            </a:r>
          </a:p>
        </p:txBody>
      </p:sp>
      <p:pic>
        <p:nvPicPr>
          <p:cNvPr id="8196" name="图片 13" descr="图15.18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627" y="1874838"/>
            <a:ext cx="3042813" cy="2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090560" y="4504115"/>
            <a:ext cx="5714808" cy="371891"/>
            <a:chOff x="1403648" y="3795886"/>
            <a:chExt cx="5714808" cy="371891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4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2560056" y="3829223"/>
              <a:ext cx="4272132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StringBuffer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类的使用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BEA8102-77A0-4DB0-936F-D22EB1D4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r>
              <a:rPr lang="zh-CN" altLang="en-US"/>
              <a:t>/</a:t>
            </a:r>
            <a:r>
              <a:rPr lang="en-US" altLang="zh-CN"/>
              <a:t>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749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实用类补充</a:t>
            </a:r>
            <a:r>
              <a:rPr lang="en-US" altLang="zh-CN" dirty="0"/>
              <a:t>——</a:t>
            </a:r>
            <a:r>
              <a:rPr lang="zh-CN" altLang="zh-CN" dirty="0"/>
              <a:t>String类&amp;StringBuffer类</a:t>
            </a:r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677545" y="1049883"/>
            <a:ext cx="7762875" cy="3394075"/>
          </a:xfrm>
        </p:spPr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是不可变对象</a:t>
            </a:r>
            <a:endParaRPr lang="en-US" altLang="zh-CN" dirty="0"/>
          </a:p>
          <a:p>
            <a:pPr lvl="1"/>
            <a:r>
              <a:rPr lang="zh-CN" altLang="en-US" dirty="0"/>
              <a:t>经常改变内容的字符串最好不要使用</a:t>
            </a:r>
            <a:r>
              <a:rPr lang="en-US" altLang="zh-CN" dirty="0"/>
              <a:t>String</a:t>
            </a:r>
          </a:p>
          <a:p>
            <a:pPr lvl="1"/>
            <a:r>
              <a:rPr lang="en-US" altLang="zh-CN" dirty="0" err="1"/>
              <a:t>StringBuffer</a:t>
            </a:r>
            <a:r>
              <a:rPr lang="zh-CN" altLang="en-US" dirty="0"/>
              <a:t>是可变的字符串</a:t>
            </a:r>
            <a:endParaRPr lang="en-US" altLang="zh-CN" dirty="0"/>
          </a:p>
          <a:p>
            <a:pPr lvl="1"/>
            <a:r>
              <a:rPr lang="zh-CN" altLang="en-US" dirty="0"/>
              <a:t>字符串经常改变的情况可使用</a:t>
            </a:r>
            <a:r>
              <a:rPr lang="en-US" altLang="zh-CN" dirty="0" err="1"/>
              <a:t>StringBuffer</a:t>
            </a:r>
            <a:r>
              <a:rPr lang="zh-CN" altLang="en-US" dirty="0"/>
              <a:t>，更高效</a:t>
            </a:r>
            <a:endParaRPr lang="en-US" altLang="zh-CN" dirty="0"/>
          </a:p>
          <a:p>
            <a:pPr lvl="1"/>
            <a:r>
              <a:rPr lang="en-US" altLang="zh-CN" dirty="0"/>
              <a:t>JDK5.0</a:t>
            </a:r>
            <a:r>
              <a:rPr lang="zh-CN" altLang="en-US" dirty="0"/>
              <a:t>后提供了</a:t>
            </a:r>
            <a:r>
              <a:rPr lang="en-US" altLang="zh-CN" dirty="0" err="1"/>
              <a:t>StringBuilder</a:t>
            </a:r>
            <a:r>
              <a:rPr lang="zh-CN" altLang="en-US" dirty="0"/>
              <a:t>，等价</a:t>
            </a:r>
            <a:r>
              <a:rPr lang="en-US" altLang="zh-CN" dirty="0" err="1"/>
              <a:t>StringBuffer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9B0654-CFB1-4868-BD94-D69E01CC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r>
              <a:rPr lang="zh-CN" altLang="en-US"/>
              <a:t>/</a:t>
            </a:r>
            <a:r>
              <a:rPr lang="en-US" altLang="zh-CN"/>
              <a:t>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470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实用类补充</a:t>
            </a:r>
            <a:r>
              <a:rPr lang="en-US" altLang="zh-CN" dirty="0"/>
              <a:t>——</a:t>
            </a:r>
            <a:r>
              <a:rPr lang="zh-CN" altLang="zh-CN" dirty="0"/>
              <a:t>操作日期时间</a:t>
            </a:r>
          </a:p>
        </p:txBody>
      </p:sp>
      <p:sp>
        <p:nvSpPr>
          <p:cNvPr id="10242" name="Rectangle 2"/>
          <p:cNvSpPr>
            <a:spLocks noGrp="1"/>
          </p:cNvSpPr>
          <p:nvPr>
            <p:ph idx="1"/>
          </p:nvPr>
        </p:nvSpPr>
        <p:spPr>
          <a:xfrm>
            <a:off x="611560" y="1491630"/>
            <a:ext cx="7762875" cy="1224136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1"/>
            <a:r>
              <a:rPr lang="en-US" altLang="zh-CN" dirty="0" err="1"/>
              <a:t>java.util.Date</a:t>
            </a:r>
            <a:r>
              <a:rPr lang="zh-CN" altLang="en-US" dirty="0"/>
              <a:t>类：表示日期和时间</a:t>
            </a:r>
            <a:endParaRPr lang="en-US" altLang="zh-CN" dirty="0"/>
          </a:p>
          <a:p>
            <a:pPr lvl="2"/>
            <a:r>
              <a:rPr lang="zh-CN" altLang="en-US" dirty="0"/>
              <a:t>提供操作日期和时间各组成部分的方法</a:t>
            </a:r>
            <a:endParaRPr lang="en-US" altLang="zh-CN" dirty="0"/>
          </a:p>
          <a:p>
            <a:pPr lvl="1"/>
            <a:r>
              <a:rPr lang="en-US" altLang="en-US" dirty="0" err="1"/>
              <a:t>java.text.SimpleDateFormat</a:t>
            </a:r>
            <a:r>
              <a:rPr lang="zh-CN" altLang="en-US" dirty="0"/>
              <a:t>类</a:t>
            </a:r>
            <a:endParaRPr lang="en-US" altLang="zh-CN" dirty="0"/>
          </a:p>
          <a:p>
            <a:pPr lvl="2"/>
            <a:r>
              <a:rPr lang="zh-CN" altLang="en-US" dirty="0"/>
              <a:t>用于定制日期时间的格式</a:t>
            </a:r>
            <a:endParaRPr lang="en-US" altLang="zh-CN" dirty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676800" y="1051200"/>
            <a:ext cx="5778500" cy="5476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r>
              <a:rPr lang="zh-CN" altLang="en-US" sz="2400" b="1" dirty="0">
                <a:solidFill>
                  <a:srgbClr val="0B9F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获取当前日期</a:t>
            </a:r>
            <a:endParaRPr lang="en-US" altLang="zh-CN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</a:pPr>
            <a:endParaRPr lang="en-US" altLang="zh-CN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en-US" altLang="zh-CN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Clr>
                <a:srgbClr val="0099D8"/>
              </a:buClr>
              <a:buFont typeface="Wingdings" panose="05000000000000000000" charset="0"/>
              <a:buChar char=""/>
            </a:pPr>
            <a:endParaRPr lang="zh-CN" altLang="en-US" sz="2400" b="1" dirty="0">
              <a:solidFill>
                <a:srgbClr val="0B9F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333500" y="2715766"/>
            <a:ext cx="7000875" cy="181588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38100" cap="flat" cmpd="sng" algn="ctr">
            <a:solidFill>
              <a:srgbClr val="0099D8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创建日期对象</a:t>
            </a:r>
            <a:endParaRPr lang="en-US" altLang="en-US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</a:rPr>
              <a:t>Date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</a:rPr>
              <a:t>date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</a:rPr>
              <a:t> = new Date();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endParaRPr lang="en-US" altLang="en-US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</a:rPr>
              <a:t>//</a:t>
            </a:r>
            <a:r>
              <a:rPr lang="zh-CN" altLang="en-US" sz="1600" b="1" dirty="0">
                <a:solidFill>
                  <a:schemeClr val="accent5">
                    <a:lumMod val="10000"/>
                  </a:schemeClr>
                </a:solidFill>
              </a:rPr>
              <a:t>定制日期格式</a:t>
            </a:r>
            <a:endParaRPr lang="en-US" altLang="en-US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</a:rPr>
              <a:t>SimpleDateFormat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</a:rPr>
              <a:t>formater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</a:rPr>
              <a:t> = new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</a:rPr>
              <a:t>SimpleDateFormat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</a:rPr>
              <a:t>("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</a:rPr>
              <a:t>yyyy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</a:rPr>
              <a:t>- MM-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</a:rPr>
              <a:t>dd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altLang="en-US" sz="1600" b="1" dirty="0" err="1">
                <a:solidFill>
                  <a:schemeClr val="accent5">
                    <a:lumMod val="10000"/>
                  </a:schemeClr>
                </a:solidFill>
              </a:rPr>
              <a:t>HH:mm:ss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"</a:t>
            </a:r>
            <a:r>
              <a:rPr lang="en-US" altLang="en-US" sz="1600" b="1" dirty="0">
                <a:solidFill>
                  <a:schemeClr val="accent5">
                    <a:lumMod val="10000"/>
                  </a:schemeClr>
                </a:solidFill>
              </a:rPr>
              <a:t>);</a:t>
            </a:r>
            <a:endParaRPr lang="en-US" altLang="zh-CN" sz="1600" b="1" dirty="0">
              <a:solidFill>
                <a:schemeClr val="accent5">
                  <a:lumMod val="10000"/>
                </a:schemeClr>
              </a:solidFill>
            </a:endParaRP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String now = </a:t>
            </a: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formater.format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(date);</a:t>
            </a:r>
          </a:p>
          <a:p>
            <a:pPr indent="-342900" defTabSz="381000">
              <a:buClr>
                <a:schemeClr val="folHlink"/>
              </a:buClr>
              <a:buSzPct val="60000"/>
            </a:pPr>
            <a:r>
              <a:rPr lang="en-US" altLang="zh-CN" sz="1600" b="1" dirty="0" err="1">
                <a:solidFill>
                  <a:schemeClr val="accent5">
                    <a:lumMod val="10000"/>
                  </a:schemeClr>
                </a:solidFill>
              </a:rPr>
              <a:t>System.out.println</a:t>
            </a:r>
            <a:r>
              <a:rPr lang="en-US" altLang="zh-CN" sz="1600" b="1" dirty="0">
                <a:solidFill>
                  <a:schemeClr val="accent5">
                    <a:lumMod val="10000"/>
                  </a:schemeClr>
                </a:solidFill>
              </a:rPr>
              <a:t>(now);</a:t>
            </a:r>
            <a:endParaRPr lang="zh-CN" altLang="en-US" sz="16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051720" y="4648131"/>
            <a:ext cx="4753648" cy="371891"/>
            <a:chOff x="1403648" y="3795886"/>
            <a:chExt cx="5714808" cy="371891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874798" y="3829223"/>
              <a:ext cx="3642645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：获取系统时间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A35C2A-9132-48AA-A136-B59082B6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r>
              <a:rPr lang="zh-CN" altLang="en-US"/>
              <a:t>/</a:t>
            </a:r>
            <a:r>
              <a:rPr lang="en-US" altLang="zh-CN"/>
              <a:t>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87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实用类补充</a:t>
            </a:r>
            <a:r>
              <a:rPr lang="en-US" altLang="zh-CN" dirty="0"/>
              <a:t>——</a:t>
            </a:r>
            <a:r>
              <a:rPr lang="zh-CN" altLang="zh-CN" dirty="0"/>
              <a:t>操作日期时间</a:t>
            </a:r>
          </a:p>
        </p:txBody>
      </p:sp>
      <p:sp>
        <p:nvSpPr>
          <p:cNvPr id="11266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Calendar</a:t>
            </a:r>
            <a:r>
              <a:rPr lang="zh-CN" altLang="en-US" dirty="0"/>
              <a:t>类</a:t>
            </a:r>
            <a:endParaRPr lang="en-US" altLang="zh-CN" dirty="0"/>
          </a:p>
          <a:p>
            <a:pPr lvl="1"/>
            <a:r>
              <a:rPr lang="zh-CN" altLang="en-US" dirty="0"/>
              <a:t>抽象类，</a:t>
            </a:r>
            <a:r>
              <a:rPr lang="en-US" altLang="zh-CN" dirty="0" err="1"/>
              <a:t>java.util.Calendar</a:t>
            </a:r>
            <a:endParaRPr lang="en-US" altLang="zh-CN" dirty="0"/>
          </a:p>
          <a:p>
            <a:pPr lvl="1"/>
            <a:r>
              <a:rPr lang="zh-CN" altLang="en-US" dirty="0"/>
              <a:t>用于设置和获取日期</a:t>
            </a:r>
            <a:r>
              <a:rPr lang="en-US" altLang="zh-CN" dirty="0"/>
              <a:t>/</a:t>
            </a:r>
            <a:r>
              <a:rPr lang="zh-CN" altLang="en-US" dirty="0"/>
              <a:t>时间数据的特定部分</a:t>
            </a:r>
            <a:endParaRPr lang="en-US" altLang="zh-CN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>
            <p:extLst/>
          </p:nvPr>
        </p:nvGraphicFramePr>
        <p:xfrm>
          <a:off x="1905000" y="2354263"/>
          <a:ext cx="4606925" cy="1528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5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4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方法或属性</a:t>
                      </a:r>
                      <a:endParaRPr sz="1300" dirty="0"/>
                    </a:p>
                  </a:txBody>
                  <a:tcPr marL="68571" marR="68571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0030101010101" pitchFamily="2" charset="-122"/>
                          <a:ea typeface="黑体" panose="02010600030101010101" pitchFamily="2" charset="-122"/>
                        </a:rPr>
                        <a:t>说明</a:t>
                      </a:r>
                      <a:endParaRPr sz="1300" dirty="0"/>
                    </a:p>
                  </a:txBody>
                  <a:tcPr marL="68571" marR="68571" marT="34283" marB="34283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93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81">
                <a:tc>
                  <a:txBody>
                    <a:bodyPr/>
                    <a:lstStyle/>
                    <a:p>
                      <a:r>
                        <a:rPr lang="en-US" altLang="en-US" sz="1300" b="1" dirty="0" err="1">
                          <a:latin typeface="Arial" panose="020B0604020202020204" pitchFamily="34" charset="0"/>
                          <a:ea typeface="黑体" panose="02010600030101010101" pitchFamily="2" charset="-122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altLang="en-US" sz="1300" b="1" dirty="0">
                          <a:latin typeface="Arial" panose="020B0604020202020204" pitchFamily="34" charset="0"/>
                          <a:ea typeface="黑体" panose="02010600030101010101" pitchFamily="2" charset="-122"/>
                          <a:cs typeface="Arial" panose="020B0604020202020204" pitchFamily="34" charset="0"/>
                        </a:rPr>
                        <a:t> get(</a:t>
                      </a:r>
                      <a:r>
                        <a:rPr lang="en-US" altLang="en-US" sz="1300" b="1" dirty="0" err="1">
                          <a:latin typeface="Arial" panose="020B0604020202020204" pitchFamily="34" charset="0"/>
                          <a:ea typeface="黑体" panose="02010600030101010101" pitchFamily="2" charset="-122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n-US" altLang="en-US" sz="1300" b="1" dirty="0">
                          <a:latin typeface="Arial" panose="020B0604020202020204" pitchFamily="34" charset="0"/>
                          <a:ea typeface="黑体" panose="02010600030101010101" pitchFamily="2" charset="-122"/>
                          <a:cs typeface="Arial" panose="020B0604020202020204" pitchFamily="34" charset="0"/>
                        </a:rPr>
                        <a:t> field)</a:t>
                      </a:r>
                      <a:endParaRPr lang="zh-CN" altLang="en-US" sz="1300" dirty="0">
                        <a:latin typeface="Arial" panose="020B0604020202020204" pitchFamily="34" charset="0"/>
                        <a:ea typeface="黑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4283" marB="34283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latin typeface="Arial" panose="020B0604020202020204" pitchFamily="34" charset="0"/>
                          <a:ea typeface="黑体" panose="02010600030101010101" pitchFamily="2" charset="-122"/>
                          <a:cs typeface="Arial" panose="020B0604020202020204" pitchFamily="34" charset="0"/>
                        </a:rPr>
                        <a:t>返回给定日历字段的值</a:t>
                      </a:r>
                      <a:endParaRPr lang="zh-CN" altLang="en-US" sz="1300" dirty="0">
                        <a:latin typeface="Arial" panose="020B0604020202020204" pitchFamily="34" charset="0"/>
                        <a:ea typeface="黑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4283" marB="34283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81">
                <a:tc>
                  <a:txBody>
                    <a:bodyPr/>
                    <a:lstStyle/>
                    <a:p>
                      <a:r>
                        <a:rPr lang="en-US" altLang="en-US" sz="1300" b="1" dirty="0">
                          <a:latin typeface="Arial" panose="020B0604020202020204" pitchFamily="34" charset="0"/>
                          <a:ea typeface="黑体" panose="02010600030101010101" pitchFamily="2" charset="-122"/>
                          <a:cs typeface="Arial" panose="020B0604020202020204" pitchFamily="34" charset="0"/>
                        </a:rPr>
                        <a:t>MONTH</a:t>
                      </a:r>
                      <a:endParaRPr lang="zh-CN" altLang="en-US" sz="1300" dirty="0">
                        <a:latin typeface="Arial" panose="020B0604020202020204" pitchFamily="34" charset="0"/>
                        <a:ea typeface="黑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4283" marB="34283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latin typeface="Arial" panose="020B0604020202020204" pitchFamily="34" charset="0"/>
                          <a:ea typeface="黑体" panose="02010600030101010101" pitchFamily="2" charset="-122"/>
                          <a:cs typeface="Arial" panose="020B0604020202020204" pitchFamily="34" charset="0"/>
                        </a:rPr>
                        <a:t>指示月</a:t>
                      </a:r>
                      <a:endParaRPr lang="zh-CN" altLang="en-US" sz="1300" dirty="0">
                        <a:latin typeface="Arial" panose="020B0604020202020204" pitchFamily="34" charset="0"/>
                        <a:ea typeface="黑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4283" marB="34283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02">
                <a:tc>
                  <a:txBody>
                    <a:bodyPr/>
                    <a:lstStyle/>
                    <a:p>
                      <a:r>
                        <a:rPr lang="en-US" altLang="en-US" sz="1300" b="1" dirty="0">
                          <a:latin typeface="Arial" panose="020B0604020202020204" pitchFamily="34" charset="0"/>
                          <a:ea typeface="黑体" panose="02010600030101010101" pitchFamily="2" charset="-122"/>
                          <a:cs typeface="Arial" panose="020B0604020202020204" pitchFamily="34" charset="0"/>
                        </a:rPr>
                        <a:t>DAY_OF_MONTH</a:t>
                      </a:r>
                      <a:endParaRPr lang="zh-CN" altLang="en-US" sz="1300" dirty="0">
                        <a:latin typeface="Arial" panose="020B0604020202020204" pitchFamily="34" charset="0"/>
                        <a:ea typeface="黑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4283" marB="34283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latin typeface="Arial" panose="020B0604020202020204" pitchFamily="34" charset="0"/>
                          <a:ea typeface="黑体" panose="02010600030101010101" pitchFamily="2" charset="-122"/>
                          <a:cs typeface="Arial" panose="020B0604020202020204" pitchFamily="34" charset="0"/>
                        </a:rPr>
                        <a:t>指示一个月中的某天</a:t>
                      </a:r>
                      <a:endParaRPr lang="zh-CN" altLang="en-US" sz="1300" dirty="0">
                        <a:latin typeface="Arial" panose="020B0604020202020204" pitchFamily="34" charset="0"/>
                        <a:ea typeface="黑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4283" marB="34283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21">
                <a:tc>
                  <a:txBody>
                    <a:bodyPr/>
                    <a:lstStyle/>
                    <a:p>
                      <a:r>
                        <a:rPr lang="en-US" altLang="en-US" sz="1300" b="1" dirty="0">
                          <a:latin typeface="Arial" panose="020B0604020202020204" pitchFamily="34" charset="0"/>
                          <a:ea typeface="黑体" panose="02010600030101010101" pitchFamily="2" charset="-122"/>
                          <a:cs typeface="Arial" panose="020B0604020202020204" pitchFamily="34" charset="0"/>
                        </a:rPr>
                        <a:t>DAY_OF_WEEK</a:t>
                      </a:r>
                      <a:endParaRPr lang="zh-CN" altLang="en-US" sz="1300" dirty="0">
                        <a:latin typeface="Arial" panose="020B0604020202020204" pitchFamily="34" charset="0"/>
                        <a:ea typeface="黑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4283" marB="34283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latin typeface="Arial" panose="020B0604020202020204" pitchFamily="34" charset="0"/>
                          <a:ea typeface="黑体" panose="02010600030101010101" pitchFamily="2" charset="-122"/>
                          <a:cs typeface="Arial" panose="020B0604020202020204" pitchFamily="34" charset="0"/>
                        </a:rPr>
                        <a:t>指示一个星期中的某天</a:t>
                      </a:r>
                      <a:endParaRPr lang="zh-CN" altLang="en-US" sz="1300" dirty="0">
                        <a:latin typeface="Arial" panose="020B0604020202020204" pitchFamily="34" charset="0"/>
                        <a:ea typeface="黑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1" marR="68571" marT="34283" marB="34283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90560" y="4576123"/>
            <a:ext cx="5714808" cy="371891"/>
            <a:chOff x="1403648" y="3795886"/>
            <a:chExt cx="5714808" cy="371891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1403648" y="3795886"/>
              <a:ext cx="500044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1975126" y="3795886"/>
              <a:ext cx="5143330" cy="321469"/>
            </a:xfrm>
            <a:prstGeom prst="roundRect">
              <a:avLst/>
            </a:prstGeom>
            <a:solidFill>
              <a:srgbClr val="00B0F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3827363"/>
              <a:ext cx="571479" cy="256555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2715451" y="3829223"/>
              <a:ext cx="3961341" cy="338554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 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 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Calendar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类的使用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DC5459-6BFD-477B-8A6F-005EA553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r>
              <a:rPr lang="zh-CN" altLang="en-US"/>
              <a:t>/</a:t>
            </a:r>
            <a:r>
              <a:rPr lang="en-US" altLang="zh-CN"/>
              <a:t>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8704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练习：处理日期</a:t>
            </a:r>
            <a:endParaRPr lang="zh-CN" altLang="zh-CN" dirty="0"/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获取当前时间，使用</a:t>
            </a:r>
            <a:r>
              <a:rPr lang="en-US" altLang="en-US" dirty="0" err="1"/>
              <a:t>SimpleDateFormat</a:t>
            </a:r>
            <a:r>
              <a:rPr lang="zh-CN" altLang="en-US" dirty="0"/>
              <a:t>以“年</a:t>
            </a:r>
            <a:r>
              <a:rPr lang="en-US" altLang="zh-CN" dirty="0"/>
              <a:t>-</a:t>
            </a:r>
            <a:r>
              <a:rPr lang="zh-CN" altLang="en-US" dirty="0"/>
              <a:t>月</a:t>
            </a:r>
            <a:r>
              <a:rPr lang="en-US" altLang="zh-CN" dirty="0"/>
              <a:t>-</a:t>
            </a:r>
            <a:r>
              <a:rPr lang="zh-CN" altLang="en-US" dirty="0"/>
              <a:t>日”方式显示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日是一年中的第几星期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9210E6-7A42-44CD-A117-CFFB0ABF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r>
              <a:rPr lang="zh-CN" altLang="en-US"/>
              <a:t>/</a:t>
            </a:r>
            <a:r>
              <a:rPr lang="en-US" altLang="zh-CN"/>
              <a:t>13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2769657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516</Words>
  <Application>Microsoft Office PowerPoint</Application>
  <PresentationFormat>全屏显示(16:9)</PresentationFormat>
  <Paragraphs>105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微软雅黑</vt:lpstr>
      <vt:lpstr>Arial</vt:lpstr>
      <vt:lpstr>Calibri</vt:lpstr>
      <vt:lpstr>Times New Roman</vt:lpstr>
      <vt:lpstr>Webdings</vt:lpstr>
      <vt:lpstr>Wingdings</vt:lpstr>
      <vt:lpstr>1_自定义设计方案</vt:lpstr>
      <vt:lpstr>超市会员管理系统</vt:lpstr>
      <vt:lpstr>PowerPoint 演示文稿</vt:lpstr>
      <vt:lpstr>本课目标</vt:lpstr>
      <vt:lpstr>实用类补充——StringBuffer类2-1</vt:lpstr>
      <vt:lpstr>实用类补充——StringBuffer类2-2</vt:lpstr>
      <vt:lpstr>实用类补充——String类&amp;StringBuffer类</vt:lpstr>
      <vt:lpstr>实用类补充——操作日期时间</vt:lpstr>
      <vt:lpstr>实用类补充——操作日期时间</vt:lpstr>
      <vt:lpstr>练习：处理日期</vt:lpstr>
      <vt:lpstr>超市会员管理系统</vt:lpstr>
      <vt:lpstr>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meng.zhang(张萌)</dc:creator>
  <cp:lastModifiedBy>xbany</cp:lastModifiedBy>
  <cp:revision>569</cp:revision>
  <dcterms:created xsi:type="dcterms:W3CDTF">2013-09-17T02:35:00Z</dcterms:created>
  <dcterms:modified xsi:type="dcterms:W3CDTF">2019-02-18T07:45:43Z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