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290" r:id="rId3"/>
    <p:sldId id="314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39" r:id="rId16"/>
    <p:sldId id="327" r:id="rId17"/>
    <p:sldId id="328" r:id="rId18"/>
    <p:sldId id="329" r:id="rId19"/>
    <p:sldId id="341" r:id="rId20"/>
    <p:sldId id="312" r:id="rId21"/>
    <p:sldId id="39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开始读两次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2.</a:t>
            </a:r>
            <a:r>
              <a:rPr lang="zh-CN" altLang="en-US"/>
              <a:t>读了全部长度，如果数组长度大，则读进去很多空格</a:t>
            </a:r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1F51138-0786-4972-BE84-7DB772C31681}" type="slidenum">
              <a:rPr lang="zh-CN" altLang="en-US" sz="1200">
                <a:latin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7F1733-09D3-426F-A2DF-414F82231385}" type="slidenum">
              <a:rPr lang="zh-CN" altLang="en-US">
                <a:latin typeface="Calibri" panose="020F0502020204030204" pitchFamily="34" charset="0"/>
              </a:rPr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、讲解</a:t>
            </a:r>
            <a:r>
              <a:rPr lang="en-US" altLang="zh-CN">
                <a:latin typeface="Times New Roman" panose="02020603050405020304" pitchFamily="18" charset="0"/>
              </a:rPr>
              <a:t>File</a:t>
            </a:r>
            <a:r>
              <a:rPr lang="zh-CN" altLang="en-US">
                <a:latin typeface="Times New Roman" panose="02020603050405020304" pitchFamily="18" charset="0"/>
              </a:rPr>
              <a:t>类访问文件属性的步骤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、讲解构造方法，文件路径名的分隔符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、说明操作文件或目录属性通过方法，引出下一页</a:t>
            </a:r>
            <a:endParaRPr lang="zh-CN" altLang="en-US">
              <a:ea typeface="黑体" panose="02010600030101010101" pitchFamily="49" charset="-122"/>
            </a:endParaRP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595263F-2982-4F97-8009-12E0E9CF757D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、简单介绍</a:t>
            </a:r>
            <a:r>
              <a:rPr lang="en-US" altLang="zh-CN"/>
              <a:t>File</a:t>
            </a:r>
            <a:r>
              <a:rPr lang="zh-CN" altLang="en-US"/>
              <a:t>类的常用方法，通过演示讲解各方法。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、先演示“显示文件信息”，再演示“创建文件”和“删除文件”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DFF327E-0F69-4FF0-BEEB-1C495297DDE4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1CDD0E8-9059-4EF7-B25A-E4C1F068F4F2}" type="slidenum">
              <a:rPr lang="en-US" altLang="zh-CN" sz="1200">
                <a:latin typeface="Calibri" panose="020F0502020204030204" pitchFamily="34" charset="0"/>
              </a:rPr>
              <a:t>9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教学指导：讲解流的概念、什么是输入流、输出流。</a:t>
            </a:r>
            <a:endParaRPr 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、讲解按不同类型的分类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、讲解字节流与字符流的区别，及应用场合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、同时说明这些基类是抽象类，使用时，需要使用其下的子类。</a:t>
            </a:r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E5A0427-953F-4675-A40F-864FCF9EE55D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教学指导：</a:t>
            </a:r>
            <a:endParaRPr 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演示完后，总结</a:t>
            </a:r>
            <a:r>
              <a:rPr lang="en-US" altLang="zh-CN" dirty="0" err="1"/>
              <a:t>InputStream</a:t>
            </a:r>
            <a:r>
              <a:rPr lang="zh-CN" altLang="en-US" dirty="0"/>
              <a:t>类的常用方法，说明子类</a:t>
            </a:r>
            <a:r>
              <a:rPr lang="en-US" altLang="zh-CN" dirty="0" err="1"/>
              <a:t>FileInputStream</a:t>
            </a:r>
            <a:r>
              <a:rPr lang="zh-CN" altLang="en-US" dirty="0"/>
              <a:t>是常用类，并说明其构造方法。</a:t>
            </a:r>
          </a:p>
        </p:txBody>
      </p:sp>
      <p:sp>
        <p:nvSpPr>
          <p:cNvPr id="440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874935-DDF3-45D8-B977-E1D0938A041E}" type="slidenum">
              <a:rPr lang="zh-CN" altLang="en-US" sz="1200">
                <a:latin typeface="Calibri" panose="020F0502020204030204" pitchFamily="34" charset="0"/>
              </a:rPr>
              <a:t>12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、演示时，结合步骤串讲每一步骤的实现代码，然后演示效果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、讲解</a:t>
            </a:r>
            <a:r>
              <a:rPr lang="zh-CN" altLang="en-US">
                <a:latin typeface="Times New Roman" panose="02020603050405020304" pitchFamily="18" charset="0"/>
              </a:rPr>
              <a:t>文件中保存了“</a:t>
            </a:r>
            <a:r>
              <a:rPr lang="en-US" altLang="zh-CN">
                <a:latin typeface="Times New Roman" panose="02020603050405020304" pitchFamily="18" charset="0"/>
              </a:rPr>
              <a:t>abc</a:t>
            </a:r>
            <a:r>
              <a:rPr lang="zh-CN" altLang="en-US">
                <a:latin typeface="Times New Roman" panose="02020603050405020304" pitchFamily="18" charset="0"/>
              </a:rPr>
              <a:t>”，而输出的结果是</a:t>
            </a:r>
            <a:r>
              <a:rPr lang="en-US" altLang="zh-CN">
                <a:latin typeface="Times New Roman" panose="02020603050405020304" pitchFamily="18" charset="0"/>
              </a:rPr>
              <a:t>97 98 99</a:t>
            </a:r>
            <a:r>
              <a:rPr lang="zh-CN" altLang="en-US">
                <a:latin typeface="Times New Roman" panose="02020603050405020304" pitchFamily="18" charset="0"/>
              </a:rPr>
              <a:t>的原因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、讲解强制类型转换实现输出“</a:t>
            </a:r>
            <a:r>
              <a:rPr lang="en-US" altLang="zh-CN">
                <a:latin typeface="Times New Roman" panose="02020603050405020304" pitchFamily="18" charset="0"/>
              </a:rPr>
              <a:t>abc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endParaRPr lang="zh-CN" altLang="en-US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0CF7AF-8601-4051-9CF2-B5160C7F59E3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教学指导：</a:t>
            </a:r>
            <a:endParaRPr 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演示完后，总结</a:t>
            </a:r>
            <a:r>
              <a:rPr lang="en-US" altLang="zh-CN" dirty="0" err="1"/>
              <a:t>OutputStream</a:t>
            </a:r>
            <a:r>
              <a:rPr lang="zh-CN" altLang="en-US" dirty="0"/>
              <a:t>类的常用方法，说明子类</a:t>
            </a:r>
            <a:r>
              <a:rPr lang="en-GB" altLang="en-US" dirty="0" err="1">
                <a:ea typeface="宋体" panose="02010600030101010101" pitchFamily="2" charset="-122"/>
              </a:rPr>
              <a:t>FileOutputStream</a:t>
            </a:r>
            <a:r>
              <a:rPr lang="zh-CN" altLang="en-US" dirty="0"/>
              <a:t>是常用类，说明</a:t>
            </a:r>
            <a:r>
              <a:rPr lang="en-GB" altLang="en-US" dirty="0" err="1">
                <a:ea typeface="宋体" panose="02010600030101010101" pitchFamily="2" charset="-122"/>
              </a:rPr>
              <a:t>FileOutputStream</a:t>
            </a:r>
            <a:r>
              <a:rPr lang="zh-CN" altLang="en-US" dirty="0"/>
              <a:t>类的构造方法，并强调注意事项。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4D0AE4B-3D82-41E7-806B-24E26320A2F8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输入和输出处理（一）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 3-2</a:t>
            </a:r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输出流与数据源</a:t>
            </a:r>
          </a:p>
        </p:txBody>
      </p:sp>
      <p:pic>
        <p:nvPicPr>
          <p:cNvPr id="15364" name="Picture 2" descr="图 8"/>
          <p:cNvPicPr>
            <a:picLocks noChangeAspect="1" noChangeArrowheads="1"/>
          </p:cNvPicPr>
          <p:nvPr/>
        </p:nvPicPr>
        <p:blipFill>
          <a:blip r:embed="rId2">
            <a:grayscl/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833563"/>
            <a:ext cx="45529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 descr="图 8"/>
          <p:cNvPicPr>
            <a:picLocks noChangeAspect="1" noChangeArrowheads="1"/>
          </p:cNvPicPr>
          <p:nvPr/>
        </p:nvPicPr>
        <p:blipFill>
          <a:blip r:embed="rId3">
            <a:grayscl/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8"/>
          <a:stretch>
            <a:fillRect/>
          </a:stretch>
        </p:blipFill>
        <p:spPr bwMode="auto">
          <a:xfrm>
            <a:off x="1993900" y="3367088"/>
            <a:ext cx="47752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34EE84-A46D-4DB8-9791-C68F416D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流3-3</a:t>
            </a: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流的分类</a:t>
            </a:r>
            <a:endParaRPr lang="en-US" dirty="0"/>
          </a:p>
          <a:p>
            <a:endParaRPr lang="zh-CN" altLang="en-US" dirty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3386138"/>
            <a:ext cx="46275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9"/>
          <p:cNvSpPr/>
          <p:nvPr/>
        </p:nvSpPr>
        <p:spPr>
          <a:xfrm>
            <a:off x="2482850" y="2625725"/>
            <a:ext cx="373856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输入输出流是相对于计算机内存来说的</a:t>
            </a:r>
          </a:p>
        </p:txBody>
      </p:sp>
      <p:sp>
        <p:nvSpPr>
          <p:cNvPr id="27654" name="AutoShape 9"/>
          <p:cNvSpPr/>
          <p:nvPr/>
        </p:nvSpPr>
        <p:spPr>
          <a:xfrm>
            <a:off x="2052638" y="4587875"/>
            <a:ext cx="556101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字节流是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 8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位通用字节流，字符流是</a:t>
            </a:r>
            <a:r>
              <a:rPr lang="en-GB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 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16 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位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 Unicode 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字符流</a:t>
            </a:r>
          </a:p>
        </p:txBody>
      </p:sp>
      <p:pic>
        <p:nvPicPr>
          <p:cNvPr id="16391" name="图片 10" descr="图10.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520825"/>
            <a:ext cx="42640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5655A4-1EA4-4C98-80CD-BB08F057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FileInputStream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InputStream</a:t>
            </a:r>
            <a:r>
              <a:rPr lang="zh-CN" altLang="en-US" dirty="0"/>
              <a:t>类常用方法</a:t>
            </a:r>
          </a:p>
          <a:p>
            <a:pPr lvl="1"/>
            <a:r>
              <a:rPr lang="en-US" altLang="zh-CN" dirty="0" err="1">
                <a:sym typeface="宋体" panose="02010600030101010101" pitchFamily="2" charset="-122"/>
              </a:rPr>
              <a:t>int</a:t>
            </a:r>
            <a:r>
              <a:rPr lang="en-US" altLang="zh-CN" dirty="0">
                <a:sym typeface="宋体" panose="02010600030101010101" pitchFamily="2" charset="-122"/>
              </a:rPr>
              <a:t> read( )</a:t>
            </a:r>
          </a:p>
          <a:p>
            <a:pPr lvl="1"/>
            <a:r>
              <a:rPr lang="en-US" altLang="zh-CN" dirty="0" err="1">
                <a:sym typeface="宋体" panose="02010600030101010101" pitchFamily="2" charset="-122"/>
              </a:rPr>
              <a:t>int</a:t>
            </a:r>
            <a:r>
              <a:rPr lang="en-US" altLang="zh-CN" dirty="0">
                <a:sym typeface="宋体" panose="02010600030101010101" pitchFamily="2" charset="-122"/>
              </a:rPr>
              <a:t> read(byte[] b)</a:t>
            </a:r>
          </a:p>
          <a:p>
            <a:pPr lvl="1"/>
            <a:r>
              <a:rPr lang="en-US" altLang="zh-CN" dirty="0" err="1">
                <a:sym typeface="宋体" panose="02010600030101010101" pitchFamily="2" charset="-122"/>
              </a:rPr>
              <a:t>int</a:t>
            </a:r>
            <a:r>
              <a:rPr lang="en-US" altLang="zh-CN" dirty="0">
                <a:sym typeface="宋体" panose="02010600030101010101" pitchFamily="2" charset="-122"/>
              </a:rPr>
              <a:t> read(byte[] </a:t>
            </a:r>
            <a:r>
              <a:rPr lang="en-US" altLang="zh-CN" dirty="0" err="1">
                <a:sym typeface="宋体" panose="02010600030101010101" pitchFamily="2" charset="-122"/>
              </a:rPr>
              <a:t>b,int</a:t>
            </a:r>
            <a:r>
              <a:rPr lang="en-US" altLang="zh-CN" dirty="0"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sym typeface="宋体" panose="02010600030101010101" pitchFamily="2" charset="-122"/>
              </a:rPr>
              <a:t>off,int</a:t>
            </a:r>
            <a:r>
              <a:rPr lang="en-US" altLang="zh-CN" dirty="0"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sym typeface="宋体" panose="02010600030101010101" pitchFamily="2" charset="-122"/>
              </a:rPr>
              <a:t>len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sym typeface="宋体" panose="02010600030101010101" pitchFamily="2" charset="-122"/>
              </a:rPr>
              <a:t>void close( )</a:t>
            </a:r>
          </a:p>
          <a:p>
            <a:pPr lvl="1"/>
            <a:r>
              <a:rPr lang="en-US" altLang="zh-CN" dirty="0" err="1">
                <a:sym typeface="宋体" panose="02010600030101010101" pitchFamily="2" charset="-122"/>
              </a:rPr>
              <a:t>int</a:t>
            </a:r>
            <a:r>
              <a:rPr lang="en-US" altLang="zh-CN" dirty="0">
                <a:sym typeface="宋体" panose="02010600030101010101" pitchFamily="2" charset="-122"/>
              </a:rPr>
              <a:t> available()</a:t>
            </a:r>
            <a:r>
              <a:rPr lang="zh-CN" altLang="en-US" dirty="0">
                <a:sym typeface="宋体" panose="02010600030101010101" pitchFamily="2" charset="-122"/>
              </a:rPr>
              <a:t>：可以从输入流中读取的字节数目</a:t>
            </a:r>
            <a:endParaRPr lang="en-US" dirty="0"/>
          </a:p>
          <a:p>
            <a:r>
              <a:rPr lang="zh-CN" altLang="en-US" dirty="0">
                <a:sym typeface="宋体" panose="02010600030101010101" pitchFamily="2" charset="-122"/>
              </a:rPr>
              <a:t>子类</a:t>
            </a:r>
            <a:r>
              <a:rPr lang="en-US" altLang="zh-CN" dirty="0" err="1">
                <a:sym typeface="宋体" panose="02010600030101010101" pitchFamily="2" charset="-122"/>
              </a:rPr>
              <a:t>FileInputStream</a:t>
            </a:r>
            <a:r>
              <a:rPr lang="zh-CN" altLang="en-US" dirty="0">
                <a:sym typeface="宋体" panose="02010600030101010101" pitchFamily="2" charset="-122"/>
              </a:rPr>
              <a:t>常用的构造方法</a:t>
            </a:r>
            <a:endParaRPr lang="en-US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FileInputStream</a:t>
            </a:r>
            <a:r>
              <a:rPr lang="en-US" altLang="zh-CN" dirty="0"/>
              <a:t>(File file)</a:t>
            </a:r>
          </a:p>
          <a:p>
            <a:pPr lvl="1"/>
            <a:r>
              <a:rPr lang="en-US" altLang="zh-CN" dirty="0" err="1"/>
              <a:t>FileInputStream</a:t>
            </a:r>
            <a:r>
              <a:rPr lang="en-US" altLang="zh-CN" dirty="0"/>
              <a:t>(String name)	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391839-9707-4C42-8895-8DA90B8F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使用FileInputStream 读文本文件</a:t>
            </a:r>
          </a:p>
        </p:txBody>
      </p:sp>
      <p:pic>
        <p:nvPicPr>
          <p:cNvPr id="18435" name="图示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1438"/>
            <a:ext cx="2633662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组合 1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23" y="3535363"/>
            <a:ext cx="3889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4"/>
          <p:cNvSpPr/>
          <p:nvPr/>
        </p:nvSpPr>
        <p:spPr>
          <a:xfrm>
            <a:off x="4357688" y="1395413"/>
            <a:ext cx="4246760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import java.io.IOException;</a:t>
            </a:r>
          </a:p>
          <a:p>
            <a:pPr lvl="1"/>
            <a:r>
              <a:rPr lang="en-US" noProof="1"/>
              <a:t>import java.io.FileInputStream;</a:t>
            </a:r>
          </a:p>
        </p:txBody>
      </p:sp>
      <p:sp>
        <p:nvSpPr>
          <p:cNvPr id="31750" name="AutoShape 4"/>
          <p:cNvSpPr/>
          <p:nvPr/>
        </p:nvSpPr>
        <p:spPr>
          <a:xfrm>
            <a:off x="4357688" y="2179638"/>
            <a:ext cx="4246760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FileInputStream fis= new FileInputStream("c:\\test.txt");</a:t>
            </a:r>
          </a:p>
        </p:txBody>
      </p:sp>
      <p:sp>
        <p:nvSpPr>
          <p:cNvPr id="31751" name="AutoShape 4"/>
          <p:cNvSpPr/>
          <p:nvPr/>
        </p:nvSpPr>
        <p:spPr>
          <a:xfrm>
            <a:off x="4357688" y="2982913"/>
            <a:ext cx="4246760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fis.available(); </a:t>
            </a:r>
            <a:endParaRPr lang="en-US" altLang="en-US" noProof="1"/>
          </a:p>
          <a:p>
            <a:pPr lvl="1"/>
            <a:r>
              <a:rPr lang="en-US" noProof="1"/>
              <a:t>fis.read();     </a:t>
            </a:r>
          </a:p>
        </p:txBody>
      </p:sp>
      <p:sp>
        <p:nvSpPr>
          <p:cNvPr id="31752" name="AutoShape 4"/>
          <p:cNvSpPr/>
          <p:nvPr/>
        </p:nvSpPr>
        <p:spPr>
          <a:xfrm>
            <a:off x="4357688" y="3946524"/>
            <a:ext cx="4246760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en-US" noProof="1"/>
              <a:t> fis.close();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3528" y="839153"/>
            <a:ext cx="690880" cy="556260"/>
            <a:chOff x="2173923" y="2418715"/>
            <a:chExt cx="690880" cy="556260"/>
          </a:xfrm>
        </p:grpSpPr>
        <p:sp>
          <p:nvSpPr>
            <p:cNvPr id="16" name="TextBox 65"/>
            <p:cNvSpPr txBox="1"/>
            <p:nvPr/>
          </p:nvSpPr>
          <p:spPr>
            <a:xfrm>
              <a:off x="21739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实现步骤</a:t>
              </a:r>
            </a:p>
          </p:txBody>
        </p:sp>
        <p:pic>
          <p:nvPicPr>
            <p:cNvPr id="17" name="图片 16" descr="C:\Users\Lenovo\Desktop\icon\列表 (2).png列表 (2)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31721" y="2418715"/>
              <a:ext cx="375285" cy="37592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701241" y="4587975"/>
            <a:ext cx="5607063" cy="623834"/>
            <a:chOff x="1403648" y="3795886"/>
            <a:chExt cx="5947443" cy="532454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1803641" y="3829223"/>
              <a:ext cx="5547450" cy="49911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FileInputStream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类读取文本文件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F878E3-8A04-481A-A428-FAE54071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nimBg="1"/>
      <p:bldP spid="31750" grpId="0" bldLvl="0" animBg="1"/>
      <p:bldP spid="31751" grpId="0" bldLvl="0" animBg="1"/>
      <p:bldP spid="3175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FileOutputStream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OutputStream</a:t>
            </a:r>
            <a:r>
              <a:rPr lang="zh-CN" altLang="en-US" dirty="0"/>
              <a:t>类常用方法</a:t>
            </a:r>
            <a:endParaRPr lang="en-US" dirty="0"/>
          </a:p>
          <a:p>
            <a:pPr lvl="1"/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</a:t>
            </a:r>
            <a:endParaRPr lang="zh-CN" altLang="en-US" dirty="0"/>
          </a:p>
          <a:p>
            <a:pPr lvl="1"/>
            <a:r>
              <a:rPr lang="en-US" altLang="zh-CN" dirty="0"/>
              <a:t>void write(byte[] </a:t>
            </a:r>
            <a:r>
              <a:rPr lang="en-US" altLang="zh-CN" dirty="0" err="1"/>
              <a:t>buf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void write(byte[] </a:t>
            </a:r>
            <a:r>
              <a:rPr lang="en-US" altLang="zh-CN" dirty="0" err="1"/>
              <a:t>b,int</a:t>
            </a:r>
            <a:r>
              <a:rPr lang="en-US" altLang="zh-CN" dirty="0"/>
              <a:t> </a:t>
            </a:r>
            <a:r>
              <a:rPr lang="en-US" altLang="zh-CN" dirty="0" err="1"/>
              <a:t>off,int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void close()</a:t>
            </a:r>
          </a:p>
          <a:p>
            <a:pPr lvl="1"/>
            <a:r>
              <a:rPr lang="en-US" altLang="zh-CN" dirty="0"/>
              <a:t>void flush()</a:t>
            </a:r>
            <a:r>
              <a:rPr lang="zh-CN" altLang="en-US" dirty="0"/>
              <a:t>：强制把缓冲区的数据写到输出流中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D8426D-2FA9-42DB-984D-DACCF0BB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FileOutputStream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子类</a:t>
            </a:r>
            <a:r>
              <a:rPr lang="en-GB" altLang="en-US" dirty="0" err="1">
                <a:sym typeface="Arial" panose="020B0604020202020204" pitchFamily="34" charset="0"/>
              </a:rPr>
              <a:t>FileOutputStream</a:t>
            </a:r>
            <a:r>
              <a:rPr lang="zh-CN" altLang="en-US" dirty="0">
                <a:sym typeface="Arial" panose="020B0604020202020204" pitchFamily="34" charset="0"/>
              </a:rPr>
              <a:t>常用的构造方法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GB" altLang="en-US" dirty="0" err="1"/>
              <a:t>FileOutputStream</a:t>
            </a:r>
            <a:r>
              <a:rPr lang="en-GB" altLang="en-US" dirty="0"/>
              <a:t> </a:t>
            </a:r>
            <a:r>
              <a:rPr lang="en-US" altLang="zh-CN" dirty="0"/>
              <a:t>(File file)</a:t>
            </a:r>
          </a:p>
          <a:p>
            <a:pPr lvl="1"/>
            <a:r>
              <a:rPr lang="en-GB" altLang="en-US" dirty="0" err="1"/>
              <a:t>FileOutputStream</a:t>
            </a:r>
            <a:r>
              <a:rPr lang="en-US" altLang="zh-CN" dirty="0"/>
              <a:t>(String name)	</a:t>
            </a:r>
          </a:p>
          <a:p>
            <a:pPr lvl="1"/>
            <a:r>
              <a:rPr lang="en-US" altLang="zh-CN" dirty="0" err="1"/>
              <a:t>FileOutputStream</a:t>
            </a:r>
            <a:r>
              <a:rPr lang="en-US" altLang="zh-CN" dirty="0"/>
              <a:t>(String </a:t>
            </a:r>
            <a:r>
              <a:rPr lang="en-US" altLang="zh-CN" dirty="0" err="1"/>
              <a:t>name,boolean</a:t>
            </a:r>
            <a:r>
              <a:rPr lang="en-US" altLang="zh-CN" dirty="0"/>
              <a:t> append)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/>
          <p:cNvSpPr/>
          <p:nvPr/>
        </p:nvSpPr>
        <p:spPr>
          <a:xfrm>
            <a:off x="1497404" y="2974211"/>
            <a:ext cx="6118225" cy="715581"/>
          </a:xfrm>
          <a:prstGeom prst="roundRect">
            <a:avLst>
              <a:gd name="adj" fmla="val 115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1.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前两种构造方法在向文件写数据时将覆盖文件中原有的内容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2.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创建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FileOutputStream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实例时，如果相应的文件并不存在，则会自动创建一个空的文件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5536" y="2715766"/>
            <a:ext cx="436880" cy="516890"/>
            <a:chOff x="989013" y="3074035"/>
            <a:chExt cx="436880" cy="516890"/>
          </a:xfrm>
        </p:grpSpPr>
        <p:sp>
          <p:nvSpPr>
            <p:cNvPr id="7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8" name="图片 7" descr="C:\Users\Lenovo\Desktop\icon\注意(1).png注意(1)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9CF3E3-99B8-4623-98AA-595AFF00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使用FileOutputStream 写文本文件</a:t>
            </a:r>
          </a:p>
        </p:txBody>
      </p:sp>
      <p:pic>
        <p:nvPicPr>
          <p:cNvPr id="20483" name="组合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6550"/>
            <a:ext cx="2725738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3707904" y="1661353"/>
            <a:ext cx="4570734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import java.io.IOException;</a:t>
            </a:r>
          </a:p>
          <a:p>
            <a:pPr lvl="1"/>
            <a:r>
              <a:rPr lang="en-GB" altLang="en-US"/>
              <a:t>import java.io.FileOutputStream;</a:t>
            </a:r>
            <a:endParaRPr lang="zh-CN" altLang="en-US"/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>
            <a:off x="3707904" y="3215515"/>
            <a:ext cx="4570734" cy="932259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GB" altLang="en-US"/>
              <a:t>String str ="</a:t>
            </a:r>
            <a:r>
              <a:rPr lang="zh-CN" altLang="en-US"/>
              <a:t>好好学习</a:t>
            </a:r>
            <a:r>
              <a:rPr lang="en-GB" altLang="en-US"/>
              <a:t>Java";</a:t>
            </a:r>
            <a:endParaRPr lang="zh-CN" altLang="en-US"/>
          </a:p>
          <a:p>
            <a:pPr lvl="1"/>
            <a:r>
              <a:rPr lang="en-GB" altLang="en-US"/>
              <a:t>byte[] words  = str.getBytes();</a:t>
            </a:r>
            <a:endParaRPr lang="zh-CN" altLang="en-US"/>
          </a:p>
          <a:p>
            <a:pPr lvl="1"/>
            <a:r>
              <a:rPr lang="en-GB" altLang="en-US"/>
              <a:t>fos.write(words, 0, words.length);</a:t>
            </a:r>
            <a:r>
              <a:rPr lang="en-US" altLang="zh-CN"/>
              <a:t> </a:t>
            </a:r>
          </a:p>
        </p:txBody>
      </p:sp>
      <p:sp>
        <p:nvSpPr>
          <p:cNvPr id="20487" name="AutoShape 4"/>
          <p:cNvSpPr>
            <a:spLocks noChangeArrowheads="1"/>
          </p:cNvSpPr>
          <p:nvPr/>
        </p:nvSpPr>
        <p:spPr bwMode="auto">
          <a:xfrm>
            <a:off x="3707904" y="4227934"/>
            <a:ext cx="4570734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en-US"/>
              <a:t> fos.close();</a:t>
            </a:r>
            <a:endParaRPr lang="zh-CN" altLang="en-US"/>
          </a:p>
        </p:txBody>
      </p:sp>
      <p:sp>
        <p:nvSpPr>
          <p:cNvPr id="20488" name="Rectangle 4"/>
          <p:cNvSpPr txBox="1">
            <a:spLocks noChangeArrowheads="1"/>
          </p:cNvSpPr>
          <p:nvPr/>
        </p:nvSpPr>
        <p:spPr bwMode="auto">
          <a:xfrm>
            <a:off x="611188" y="842963"/>
            <a:ext cx="7402512" cy="6445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使</a:t>
            </a:r>
            <a:r>
              <a:rPr lang="en-US" dirty="0" err="1"/>
              <a:t>用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zh-CN" altLang="en-US" dirty="0"/>
              <a:t>写</a:t>
            </a:r>
            <a:r>
              <a:rPr lang="en-US" dirty="0" err="1"/>
              <a:t>文本文件</a:t>
            </a:r>
            <a:r>
              <a:rPr lang="zh-CN" altLang="en-US" dirty="0"/>
              <a:t>的步骤与读文件的步骤有何不同？</a:t>
            </a:r>
            <a:endParaRPr lang="en-US" dirty="0"/>
          </a:p>
        </p:txBody>
      </p:sp>
      <p:sp>
        <p:nvSpPr>
          <p:cNvPr id="20489" name="TextBox 27"/>
          <p:cNvSpPr txBox="1">
            <a:spLocks noChangeArrowheads="1"/>
          </p:cNvSpPr>
          <p:nvPr/>
        </p:nvSpPr>
        <p:spPr bwMode="auto">
          <a:xfrm>
            <a:off x="3707904" y="2427991"/>
            <a:ext cx="4570734" cy="646331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indent="-342900" defTabSz="381000">
              <a:lnSpc>
                <a:spcPct val="150000"/>
              </a:lnSpc>
              <a:buClr>
                <a:schemeClr val="folHlink"/>
              </a:buClr>
              <a:buSzPct val="60000"/>
              <a:defRPr sz="1600" b="1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1"/>
            <a:r>
              <a:rPr lang="en-GB" altLang="en-US"/>
              <a:t>FileOutputStream fos = new FileOutputStream("</a:t>
            </a:r>
            <a:r>
              <a:rPr lang="en-US" altLang="zh-CN"/>
              <a:t>t</a:t>
            </a:r>
            <a:r>
              <a:rPr lang="en-GB" altLang="en-US"/>
              <a:t>ext.txt");</a:t>
            </a:r>
            <a:endParaRPr lang="en-US" altLang="zh-CN"/>
          </a:p>
        </p:txBody>
      </p:sp>
      <p:sp>
        <p:nvSpPr>
          <p:cNvPr id="20490" name="TextBox 31"/>
          <p:cNvSpPr txBox="1">
            <a:spLocks noChangeArrowheads="1"/>
          </p:cNvSpPr>
          <p:nvPr/>
        </p:nvSpPr>
        <p:spPr bwMode="auto">
          <a:xfrm>
            <a:off x="755576" y="3411538"/>
            <a:ext cx="2519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把数据写入文本文件</a:t>
            </a:r>
            <a:endParaRPr lang="zh-CN" altLang="en-US" b="1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01241" y="4684219"/>
            <a:ext cx="6039111" cy="410450"/>
            <a:chOff x="1403648" y="3795886"/>
            <a:chExt cx="5947443" cy="322299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1803641" y="3829223"/>
              <a:ext cx="5547450" cy="28896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FileOutputStream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类向文本文件写数据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65"/>
          <p:cNvSpPr txBox="1"/>
          <p:nvPr/>
        </p:nvSpPr>
        <p:spPr>
          <a:xfrm>
            <a:off x="251520" y="1242695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17" name="图片 16" descr="疑问 gr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7" y="938530"/>
            <a:ext cx="314325" cy="3143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1507AA-7405-4847-BDA2-9C900B44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：复制文本文件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文件“我的青春谁做主</a:t>
            </a:r>
            <a:r>
              <a:rPr lang="en-US" altLang="zh-CN" dirty="0"/>
              <a:t>.txt</a:t>
            </a:r>
            <a:r>
              <a:rPr lang="zh-CN" altLang="en-US" dirty="0"/>
              <a:t>”位于</a:t>
            </a:r>
            <a:r>
              <a:rPr lang="en-US" altLang="zh-CN" dirty="0"/>
              <a:t>D</a:t>
            </a:r>
            <a:r>
              <a:rPr lang="zh-CN" altLang="en-US" dirty="0"/>
              <a:t>盘根目录下，要求将此文件的内容复制到</a:t>
            </a:r>
            <a:r>
              <a:rPr lang="en-US" altLang="zh-CN" dirty="0"/>
              <a:t>C:\myFile\my Prime.txt</a:t>
            </a:r>
            <a:r>
              <a:rPr lang="zh-CN" altLang="en-US" dirty="0"/>
              <a:t>中</a:t>
            </a:r>
            <a:endParaRPr 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CD6028-0A29-49E4-8F71-872F1D58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常见错误</a:t>
            </a:r>
          </a:p>
        </p:txBody>
      </p:sp>
      <p:sp>
        <p:nvSpPr>
          <p:cNvPr id="22531" name="内容占位符 2"/>
          <p:cNvSpPr txBox="1">
            <a:spLocks noChangeArrowheads="1"/>
          </p:cNvSpPr>
          <p:nvPr/>
        </p:nvSpPr>
        <p:spPr bwMode="auto">
          <a:xfrm>
            <a:off x="539552" y="1058863"/>
            <a:ext cx="8424935" cy="3139321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indent="-342900" defTabSz="381000">
              <a:lnSpc>
                <a:spcPct val="150000"/>
              </a:lnSpc>
              <a:buClr>
                <a:schemeClr val="folHlink"/>
              </a:buClr>
              <a:buSzPct val="60000"/>
              <a:defRPr sz="1600" b="1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1"/>
            <a:r>
              <a:rPr lang="fr-FR" altLang="en-US" b="1" dirty="0"/>
              <a:t>// 1</a:t>
            </a:r>
            <a:r>
              <a:rPr lang="zh-CN" altLang="en-US" b="1" dirty="0"/>
              <a:t>、创建输入流对象</a:t>
            </a:r>
            <a:r>
              <a:rPr lang="fr-FR" altLang="en-US" b="1" dirty="0"/>
              <a:t>,</a:t>
            </a:r>
            <a:r>
              <a:rPr lang="zh-CN" altLang="en-US" b="1" dirty="0"/>
              <a:t>负责读取</a:t>
            </a:r>
            <a:r>
              <a:rPr lang="fr-FR" altLang="en-US" b="1" dirty="0"/>
              <a:t>D:\</a:t>
            </a:r>
            <a:r>
              <a:rPr lang="zh-CN" altLang="en-US" b="1" dirty="0"/>
              <a:t>我的青春谁做主</a:t>
            </a:r>
            <a:r>
              <a:rPr lang="fr-FR" altLang="en-US" b="1" dirty="0"/>
              <a:t>.txt</a:t>
            </a:r>
            <a:r>
              <a:rPr lang="zh-CN" altLang="en-US" b="1" dirty="0"/>
              <a:t>文件</a:t>
            </a:r>
          </a:p>
          <a:p>
            <a:pPr lvl="1"/>
            <a:r>
              <a:rPr lang="fr-FR" altLang="en-US" b="1" dirty="0"/>
              <a:t>FileInputStream fis = new FileInputStream("D:\\</a:t>
            </a:r>
            <a:r>
              <a:rPr lang="zh-CN" altLang="en-US" b="1" dirty="0"/>
              <a:t>我的青春谁做主</a:t>
            </a:r>
            <a:r>
              <a:rPr lang="fr-FR" altLang="en-US" b="1" dirty="0"/>
              <a:t>.txt");</a:t>
            </a:r>
            <a:endParaRPr lang="zh-CN" altLang="en-US" b="1" dirty="0"/>
          </a:p>
          <a:p>
            <a:pPr lvl="1"/>
            <a:r>
              <a:rPr lang="fr-FR" altLang="en-US" b="1" dirty="0"/>
              <a:t>//2</a:t>
            </a:r>
            <a:r>
              <a:rPr lang="zh-CN" altLang="en-US" b="1" dirty="0"/>
              <a:t>、创建输出流对象，负责将文件内容写入到</a:t>
            </a:r>
            <a:r>
              <a:rPr lang="fr-FR" altLang="en-US" b="1" dirty="0"/>
              <a:t>C:\myFile\my Prime.txt</a:t>
            </a:r>
            <a:r>
              <a:rPr lang="zh-CN" altLang="en-US" b="1" dirty="0"/>
              <a:t>中</a:t>
            </a:r>
          </a:p>
          <a:p>
            <a:pPr lvl="1"/>
            <a:r>
              <a:rPr lang="fr-FR" altLang="en-US" b="1" dirty="0"/>
              <a:t>FileOutputStream fos = new FileOutputStream("C:\\myFile\\myPrime.txt",true);</a:t>
            </a:r>
            <a:endParaRPr lang="zh-CN" altLang="en-US" b="1" dirty="0"/>
          </a:p>
          <a:p>
            <a:pPr lvl="1"/>
            <a:r>
              <a:rPr lang="fr-FR" altLang="en-US" b="1" dirty="0"/>
              <a:t>// 3</a:t>
            </a:r>
            <a:r>
              <a:rPr lang="zh-CN" altLang="en-US" b="1" dirty="0"/>
              <a:t>、创建中转站数组</a:t>
            </a:r>
            <a:r>
              <a:rPr lang="fr-FR" altLang="en-US" b="1" dirty="0"/>
              <a:t>,</a:t>
            </a:r>
            <a:r>
              <a:rPr lang="zh-CN" altLang="en-US" b="1" dirty="0"/>
              <a:t>存放每次读取的内容</a:t>
            </a:r>
          </a:p>
          <a:p>
            <a:pPr lvl="1"/>
            <a:r>
              <a:rPr lang="fr-FR" altLang="en-US" b="1" dirty="0"/>
              <a:t>byte words [] = new </a:t>
            </a:r>
            <a:r>
              <a:rPr lang="en-US" altLang="zh-CN" b="1" dirty="0"/>
              <a:t>byte</a:t>
            </a:r>
            <a:r>
              <a:rPr lang="fr-FR" altLang="en-US" b="1" dirty="0"/>
              <a:t>[1024];</a:t>
            </a:r>
            <a:endParaRPr lang="zh-CN" altLang="en-US" b="1" dirty="0"/>
          </a:p>
          <a:p>
            <a:pPr lvl="1"/>
            <a:r>
              <a:rPr lang="fr-FR" altLang="en-US" b="1" dirty="0"/>
              <a:t>// 4</a:t>
            </a:r>
            <a:r>
              <a:rPr lang="zh-CN" altLang="en-US" b="1" dirty="0"/>
              <a:t>、通过循环实现文件读写</a:t>
            </a:r>
          </a:p>
          <a:p>
            <a:pPr lvl="1"/>
            <a:r>
              <a:rPr lang="fr-FR" altLang="en-US" b="1" dirty="0"/>
              <a:t>while((fis.read())!=-1){</a:t>
            </a:r>
            <a:endParaRPr lang="zh-CN" altLang="en-US" b="1" dirty="0"/>
          </a:p>
          <a:p>
            <a:pPr lvl="1"/>
            <a:r>
              <a:rPr lang="fr-FR" altLang="en-US" b="1" dirty="0"/>
              <a:t>	fis.read(words);    //</a:t>
            </a:r>
            <a:r>
              <a:rPr lang="zh-CN" altLang="en-US" b="1" dirty="0"/>
              <a:t>读取文件</a:t>
            </a:r>
          </a:p>
          <a:p>
            <a:pPr lvl="1"/>
            <a:r>
              <a:rPr lang="fr-FR" altLang="en-US" b="1" dirty="0"/>
              <a:t>	fos.write(words, 0, words.length);   //</a:t>
            </a:r>
            <a:r>
              <a:rPr lang="zh-CN" altLang="en-US" b="1" dirty="0"/>
              <a:t>写入文件</a:t>
            </a:r>
          </a:p>
          <a:p>
            <a:pPr lvl="1"/>
            <a:r>
              <a:rPr lang="fr-FR" altLang="en-US" b="1" dirty="0"/>
              <a:t>}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763688" y="3003798"/>
            <a:ext cx="936104" cy="2880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1480" y="3300214"/>
            <a:ext cx="1536343" cy="2880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7865" y="3588246"/>
            <a:ext cx="1296144" cy="2880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4"/>
          <p:cNvSpPr/>
          <p:nvPr/>
        </p:nvSpPr>
        <p:spPr>
          <a:xfrm>
            <a:off x="755576" y="4304441"/>
            <a:ext cx="5542161" cy="507831"/>
          </a:xfrm>
          <a:prstGeom prst="roundRect">
            <a:avLst>
              <a:gd name="adj" fmla="val 115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1.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开始读了两次</a:t>
            </a:r>
            <a:endParaRPr lang="en-US" altLang="zh-CN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fontAlgn="base"/>
            <a:r>
              <a:rPr lang="en-US" altLang="zh-CN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2.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不是按实际长度写，可能会写入多余的空格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47BE8-320D-4286-9A4E-FC3D9376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请列举</a:t>
            </a:r>
            <a:r>
              <a:rPr lang="en-US" altLang="zh-CN" dirty="0"/>
              <a:t>3</a:t>
            </a:r>
            <a:r>
              <a:rPr lang="zh-CN" altLang="en-US" dirty="0"/>
              <a:t>个常用的</a:t>
            </a:r>
            <a:r>
              <a:rPr lang="en-US" altLang="zh-CN" dirty="0"/>
              <a:t>File</a:t>
            </a:r>
            <a:r>
              <a:rPr lang="zh-CN" altLang="en-US" dirty="0"/>
              <a:t>类属性</a:t>
            </a:r>
            <a:endParaRPr lang="en-US" altLang="zh-CN" dirty="0"/>
          </a:p>
          <a:p>
            <a:r>
              <a:rPr lang="en-US" altLang="zh-CN" dirty="0"/>
              <a:t>File</a:t>
            </a:r>
            <a:r>
              <a:rPr lang="zh-CN" altLang="en-US" dirty="0"/>
              <a:t>流按流向和按处理单元是如何分类的？</a:t>
            </a:r>
            <a:endParaRPr lang="en-US" altLang="zh-CN" dirty="0"/>
          </a:p>
          <a:p>
            <a:r>
              <a:rPr lang="zh-CN" altLang="en-US" dirty="0"/>
              <a:t>请列举使用字节流读写文本文件的步骤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3A1D2-0E9B-44A2-A1A1-F26AC04F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236381-E35B-4CE0-9E0E-9A3CFCAA1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FB76CE-984A-4B5B-8D54-174458D16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/>
              <a:t>/21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7171" name="内容占位符 16"/>
          <p:cNvSpPr>
            <a:spLocks noGrp="1" noChangeArrowheads="1"/>
          </p:cNvSpPr>
          <p:nvPr/>
        </p:nvSpPr>
        <p:spPr bwMode="auto">
          <a:xfrm>
            <a:off x="684530" y="987425"/>
            <a:ext cx="4487545" cy="2272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学完本次课程后，你能够：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了解输入输出的概念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类操作文件或目录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理解流的概念及分类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会使用字节流读写文本文件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35752" y="1712659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难点.png难点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83239" y="1712473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35752" y="256800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3" descr="C:\Users\Lenovo\Desktop\修改版\难点.png难点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83239" y="2567183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35752" y="209175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BC563E-9A85-4BC9-871C-3EABCB02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946275" y="4500563"/>
            <a:ext cx="3697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</a:pPr>
            <a:endParaRPr lang="zh-CN" altLang="en-US" sz="2100" b="1">
              <a:latin typeface="Calibri" panose="020F0502020204030204" pitchFamily="34" charset="0"/>
            </a:endParaRPr>
          </a:p>
        </p:txBody>
      </p:sp>
      <p:sp>
        <p:nvSpPr>
          <p:cNvPr id="9220" name="标题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Java I/O</a:t>
            </a:r>
          </a:p>
        </p:txBody>
      </p:sp>
      <p:sp>
        <p:nvSpPr>
          <p:cNvPr id="9221" name="矩形 20"/>
          <p:cNvSpPr>
            <a:spLocks noChangeArrowheads="1"/>
          </p:cNvSpPr>
          <p:nvPr/>
        </p:nvSpPr>
        <p:spPr bwMode="auto">
          <a:xfrm>
            <a:off x="2054225" y="1768475"/>
            <a:ext cx="1177925" cy="1714500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文件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内存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键盘</a:t>
            </a:r>
          </a:p>
        </p:txBody>
      </p:sp>
      <p:sp>
        <p:nvSpPr>
          <p:cNvPr id="17415" name="右箭头 21"/>
          <p:cNvSpPr/>
          <p:nvPr/>
        </p:nvSpPr>
        <p:spPr>
          <a:xfrm>
            <a:off x="3286125" y="2517775"/>
            <a:ext cx="642938" cy="5961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7416" name="右箭头 23"/>
          <p:cNvSpPr/>
          <p:nvPr/>
        </p:nvSpPr>
        <p:spPr>
          <a:xfrm>
            <a:off x="5268913" y="2517775"/>
            <a:ext cx="588962" cy="596101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9224" name="矩形 24"/>
          <p:cNvSpPr>
            <a:spLocks noChangeArrowheads="1"/>
          </p:cNvSpPr>
          <p:nvPr/>
        </p:nvSpPr>
        <p:spPr bwMode="auto">
          <a:xfrm>
            <a:off x="3929063" y="2197100"/>
            <a:ext cx="1179512" cy="963613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</a:rPr>
              <a:t>程序</a:t>
            </a:r>
          </a:p>
        </p:txBody>
      </p:sp>
      <p:sp>
        <p:nvSpPr>
          <p:cNvPr id="9225" name="矩形 26"/>
          <p:cNvSpPr>
            <a:spLocks noChangeArrowheads="1"/>
          </p:cNvSpPr>
          <p:nvPr/>
        </p:nvSpPr>
        <p:spPr bwMode="auto">
          <a:xfrm>
            <a:off x="5857875" y="1768475"/>
            <a:ext cx="1179513" cy="1714500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文件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内存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控制台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0890AD-6AED-474B-846A-DA4748E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标题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文件3-1</a:t>
            </a:r>
          </a:p>
        </p:txBody>
      </p:sp>
      <p:sp>
        <p:nvSpPr>
          <p:cNvPr id="18434" name="内容占位符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什么是文件？</a:t>
            </a:r>
            <a:endParaRPr lang="en-US" dirty="0"/>
          </a:p>
          <a:p>
            <a:pPr lvl="1"/>
            <a:r>
              <a:rPr lang="zh-CN" altLang="en-US" dirty="0"/>
              <a:t>相关记录或放在一起的数据的集合</a:t>
            </a:r>
            <a:endParaRPr lang="en-US" dirty="0"/>
          </a:p>
          <a:p>
            <a:r>
              <a:rPr lang="zh-CN" altLang="en-US" dirty="0">
                <a:sym typeface="Arial" panose="020B0604020202020204" pitchFamily="34" charset="0"/>
              </a:rPr>
              <a:t>文件一般存储在哪里？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程序如何访问文件属性？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JAVA API </a:t>
            </a:r>
            <a:r>
              <a:rPr lang="zh-CN" altLang="en-US" dirty="0"/>
              <a:t>：</a:t>
            </a:r>
            <a:r>
              <a:rPr lang="en-US" altLang="zh-CN" dirty="0" err="1"/>
              <a:t>java.io.File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  <a:p>
            <a:pPr lvl="2"/>
            <a:endParaRPr lang="en-US" altLang="zh-CN" dirty="0"/>
          </a:p>
        </p:txBody>
      </p:sp>
      <p:pic>
        <p:nvPicPr>
          <p:cNvPr id="18436" name="Picture 16" descr="FILE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413000"/>
            <a:ext cx="1296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rc 17"/>
          <p:cNvSpPr/>
          <p:nvPr/>
        </p:nvSpPr>
        <p:spPr>
          <a:xfrm rot="-9119705" flipH="1">
            <a:off x="3205163" y="2254250"/>
            <a:ext cx="3144837" cy="13509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4193056" y="1802783"/>
              </a:cxn>
              <a:cxn ang="0">
                <a:pos x="0" y="1802783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Arc 18"/>
          <p:cNvSpPr/>
          <p:nvPr/>
        </p:nvSpPr>
        <p:spPr>
          <a:xfrm rot="19649760">
            <a:off x="3217863" y="1935163"/>
            <a:ext cx="2595562" cy="1295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3461275" y="1727110"/>
              </a:cxn>
              <a:cxn ang="0">
                <a:pos x="0" y="172711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Freeform 21"/>
          <p:cNvSpPr/>
          <p:nvPr/>
        </p:nvSpPr>
        <p:spPr>
          <a:xfrm>
            <a:off x="3071813" y="2466975"/>
            <a:ext cx="1179512" cy="268288"/>
          </a:xfrm>
          <a:custGeom>
            <a:avLst/>
            <a:gdLst>
              <a:gd name="txL" fmla="*/ 0 w 1134"/>
              <a:gd name="txT" fmla="*/ 0 h 317"/>
              <a:gd name="txR" fmla="*/ 1134 w 1134"/>
              <a:gd name="txB" fmla="*/ 317 h 317"/>
            </a:gdLst>
            <a:ahLst/>
            <a:cxnLst>
              <a:cxn ang="0">
                <a:pos x="0" y="317"/>
              </a:cxn>
              <a:cxn ang="0">
                <a:pos x="635" y="45"/>
              </a:cxn>
              <a:cxn ang="0">
                <a:pos x="1134" y="45"/>
              </a:cxn>
            </a:cxnLst>
            <a:rect l="txL" t="txT" r="txR" b="txB"/>
            <a:pathLst>
              <a:path w="1134" h="317">
                <a:moveTo>
                  <a:pt x="0" y="317"/>
                </a:moveTo>
                <a:cubicBezTo>
                  <a:pt x="223" y="203"/>
                  <a:pt x="446" y="90"/>
                  <a:pt x="635" y="45"/>
                </a:cubicBezTo>
                <a:cubicBezTo>
                  <a:pt x="824" y="0"/>
                  <a:pt x="1059" y="45"/>
                  <a:pt x="1134" y="45"/>
                </a:cubicBezTo>
              </a:path>
            </a:pathLst>
          </a:custGeom>
          <a:noFill/>
          <a:ln w="222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440" name="Picture 13" descr="光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38388"/>
            <a:ext cx="8286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5" descr="硬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2198688"/>
            <a:ext cx="11064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ruanp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960563"/>
            <a:ext cx="762000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Rectangle 5"/>
          <p:cNvSpPr/>
          <p:nvPr/>
        </p:nvSpPr>
        <p:spPr>
          <a:xfrm>
            <a:off x="1785938" y="2360613"/>
            <a:ext cx="1285875" cy="695325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内容占位符 2"/>
          <p:cNvSpPr txBox="1">
            <a:spLocks noChangeArrowheads="1"/>
          </p:cNvSpPr>
          <p:nvPr/>
        </p:nvSpPr>
        <p:spPr bwMode="auto">
          <a:xfrm>
            <a:off x="1946275" y="4500563"/>
            <a:ext cx="3697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</a:pPr>
            <a:endParaRPr lang="zh-CN" altLang="en-US" sz="2100" b="1">
              <a:latin typeface="Calibri" panose="020F050202020403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8781" y="843558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3DA091-2C97-49C0-AD8A-25D8AA50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Freeform 12"/>
          <p:cNvGrpSpPr/>
          <p:nvPr/>
        </p:nvGrpSpPr>
        <p:grpSpPr bwMode="auto">
          <a:xfrm>
            <a:off x="2560638" y="2820988"/>
            <a:ext cx="690562" cy="1843087"/>
            <a:chOff x="0" y="0"/>
            <a:chExt cx="580" cy="1548"/>
          </a:xfrm>
        </p:grpSpPr>
        <p:pic>
          <p:nvPicPr>
            <p:cNvPr id="11286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0" cy="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0" name="文本框 19459"/>
            <p:cNvSpPr txBox="1"/>
            <p:nvPr/>
          </p:nvSpPr>
          <p:spPr>
            <a:xfrm rot="12105691">
              <a:off x="-71" y="127"/>
              <a:ext cx="785" cy="11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pPr>
                <a:defRPr/>
              </a:pPr>
              <a:endParaRPr lang="zh-CN" altLang="en-US" sz="1350" baseline="-2500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68" name="Freeform 12"/>
          <p:cNvGrpSpPr/>
          <p:nvPr/>
        </p:nvGrpSpPr>
        <p:grpSpPr bwMode="auto">
          <a:xfrm>
            <a:off x="2628900" y="1449388"/>
            <a:ext cx="1476375" cy="1289050"/>
            <a:chOff x="0" y="0"/>
            <a:chExt cx="1240" cy="1083"/>
          </a:xfrm>
        </p:grpSpPr>
        <p:pic>
          <p:nvPicPr>
            <p:cNvPr id="11284" name="Freeform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40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文本框 19463"/>
            <p:cNvSpPr txBox="1"/>
            <p:nvPr/>
          </p:nvSpPr>
          <p:spPr>
            <a:xfrm rot="15790833">
              <a:off x="256" y="-115"/>
              <a:ext cx="786" cy="11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pPr>
                <a:defRPr/>
              </a:pPr>
              <a:endParaRPr lang="zh-CN" altLang="en-US" sz="1350" baseline="-2500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7" name="AutoShape 5"/>
          <p:cNvSpPr/>
          <p:nvPr/>
        </p:nvSpPr>
        <p:spPr>
          <a:xfrm>
            <a:off x="323528" y="1768475"/>
            <a:ext cx="4680520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File file = new File( String pathname );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089400" y="1174750"/>
            <a:ext cx="1500188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224155" indent="-224155" algn="ctr" fontAlgn="base">
              <a:defRPr sz="1350" b="1">
                <a:solidFill>
                  <a:schemeClr val="bg1"/>
                </a:solidFill>
                <a:ea typeface="黑体" panose="0201060003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File </a:t>
            </a:r>
            <a:r>
              <a:rPr lang="zh-CN" altLang="en-US"/>
              <a:t>类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1724025" y="2560726"/>
            <a:ext cx="1722438" cy="300082"/>
          </a:xfrm>
          <a:prstGeom prst="rect">
            <a:avLst/>
          </a:prstGeom>
          <a:solidFill>
            <a:srgbClr val="009AD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224155" indent="-224155" algn="ctr" fontAlgn="base">
              <a:defRPr sz="1350" b="1">
                <a:solidFill>
                  <a:schemeClr val="bg1"/>
                </a:solidFill>
                <a:ea typeface="黑体" panose="0201060003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创建文件对象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4840288" y="2571750"/>
            <a:ext cx="1862137" cy="300082"/>
          </a:xfrm>
          <a:prstGeom prst="rect">
            <a:avLst/>
          </a:prstGeom>
          <a:solidFill>
            <a:srgbClr val="009AD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224155" indent="-224155" algn="ctr" fontAlgn="base">
              <a:defRPr sz="1350" b="1">
                <a:solidFill>
                  <a:schemeClr val="bg1"/>
                </a:solidFill>
                <a:ea typeface="黑体" panose="0201060003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物理文件或目录</a:t>
            </a:r>
          </a:p>
        </p:txBody>
      </p:sp>
      <p:sp>
        <p:nvSpPr>
          <p:cNvPr id="19473" name="Text Box 17"/>
          <p:cNvSpPr txBox="1"/>
          <p:nvPr/>
        </p:nvSpPr>
        <p:spPr>
          <a:xfrm>
            <a:off x="3070033" y="4251007"/>
            <a:ext cx="3243262" cy="507831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224155" indent="-224155" algn="ctr" fontAlgn="base">
              <a:defRPr sz="1350" b="1">
                <a:solidFill>
                  <a:schemeClr val="bg1"/>
                </a:solidFill>
                <a:ea typeface="黑体" panose="0201060003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noProof="1"/>
              <a:t>操作文件或目录的属性</a:t>
            </a:r>
          </a:p>
          <a:p>
            <a:r>
              <a:rPr lang="zh-CN" altLang="en-US" noProof="1"/>
              <a:t>（路径、权限、日期和时间等 ） </a:t>
            </a:r>
          </a:p>
        </p:txBody>
      </p:sp>
      <p:sp>
        <p:nvSpPr>
          <p:cNvPr id="19474" name="Rectangle 22"/>
          <p:cNvSpPr/>
          <p:nvPr/>
        </p:nvSpPr>
        <p:spPr>
          <a:xfrm>
            <a:off x="2585245" y="1779588"/>
            <a:ext cx="1666080" cy="306387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76" name="AutoShape 10"/>
          <p:cNvSpPr/>
          <p:nvPr/>
        </p:nvSpPr>
        <p:spPr>
          <a:xfrm>
            <a:off x="6454601" y="1491630"/>
            <a:ext cx="1501775" cy="7917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"c:\\test .txt"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或</a:t>
            </a:r>
            <a:endParaRPr lang="zh-CN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  <a:p>
            <a:pPr marL="224155" indent="-224155" algn="ctr" fontAlgn="base"/>
            <a:r>
              <a:rPr 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"c:/test .txt"</a:t>
            </a:r>
            <a:endParaRPr lang="en-US" altLang="en-US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sp>
        <p:nvSpPr>
          <p:cNvPr id="19477" name="AutoShape 10"/>
          <p:cNvSpPr/>
          <p:nvPr/>
        </p:nvSpPr>
        <p:spPr>
          <a:xfrm>
            <a:off x="2697163" y="3532188"/>
            <a:ext cx="1994501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通过文件对象的方法</a:t>
            </a:r>
          </a:p>
        </p:txBody>
      </p:sp>
      <p:sp>
        <p:nvSpPr>
          <p:cNvPr id="11282" name="Rectangle 3"/>
          <p:cNvSpPr txBox="1">
            <a:spLocks noChangeArrowheads="1"/>
          </p:cNvSpPr>
          <p:nvPr/>
        </p:nvSpPr>
        <p:spPr bwMode="auto">
          <a:xfrm>
            <a:off x="827088" y="771525"/>
            <a:ext cx="5626100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File</a:t>
            </a:r>
            <a:r>
              <a:rPr lang="zh-CN" altLang="en-US" dirty="0"/>
              <a:t>类访问文件属性   </a:t>
            </a:r>
          </a:p>
          <a:p>
            <a:endParaRPr lang="en-US" altLang="zh-CN" dirty="0"/>
          </a:p>
        </p:txBody>
      </p:sp>
      <p:sp>
        <p:nvSpPr>
          <p:cNvPr id="11283" name="标题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文件3-2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086316" y="1923678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513490" y="2740636"/>
            <a:ext cx="1285884" cy="11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718BA3-A7DB-4FC9-B069-5835BFCE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bldLvl="0" animBg="1"/>
      <p:bldP spid="19471" grpId="0" animBg="1"/>
      <p:bldP spid="19474" grpId="0" bldLvl="0" animBg="1"/>
      <p:bldP spid="19476" grpId="0" bldLvl="0" animBg="1"/>
      <p:bldP spid="1947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 txBox="1">
            <a:spLocks noChangeArrowheads="1"/>
          </p:cNvSpPr>
          <p:nvPr/>
        </p:nvSpPr>
        <p:spPr bwMode="auto">
          <a:xfrm>
            <a:off x="1709738" y="1208088"/>
            <a:ext cx="5948362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>
              <a:latin typeface="Calibri" panose="020F0502020204030204" pitchFamily="34" charset="0"/>
            </a:endParaRPr>
          </a:p>
          <a:p>
            <a:pPr eaLnBrk="1" hangingPunct="1"/>
            <a:endParaRPr lang="zh-CN" altLang="en-US" sz="2100">
              <a:latin typeface="Calibri" panose="020F0502020204030204" pitchFamily="34" charset="0"/>
            </a:endParaRPr>
          </a:p>
        </p:txBody>
      </p:sp>
      <p:sp>
        <p:nvSpPr>
          <p:cNvPr id="12292" name="标题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文件3-3</a:t>
            </a:r>
          </a:p>
        </p:txBody>
      </p:sp>
      <p:sp>
        <p:nvSpPr>
          <p:cNvPr id="12291" name="内容占位符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File</a:t>
            </a:r>
            <a:r>
              <a:rPr lang="zh-CN" altLang="en-US"/>
              <a:t>类的常用方法</a:t>
            </a:r>
          </a:p>
        </p:txBody>
      </p:sp>
      <p:graphicFrame>
        <p:nvGraphicFramePr>
          <p:cNvPr id="21509" name="表格 21508"/>
          <p:cNvGraphicFramePr/>
          <p:nvPr/>
        </p:nvGraphicFramePr>
        <p:xfrm>
          <a:off x="1331640" y="1447800"/>
          <a:ext cx="6026423" cy="2936875"/>
        </p:xfrm>
        <a:graphic>
          <a:graphicData uri="http://schemas.openxmlformats.org/drawingml/2006/table">
            <a:tbl>
              <a:tblPr/>
              <a:tblGrid>
                <a:gridCol w="255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 marL="68572" marR="68572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72" marR="68572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exists(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判断文件或目录是否存在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isFile(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判断是否是文件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isDirectory(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判断是否是目录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getPath(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返回此对象表示的文件的相对路径名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getAbsolutePath(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返回此对象表示的文件的绝对路径名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getName(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返回此对象表示的文件或目录的名称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delete(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删除此对象指定的文件或目录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createNewFile( 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创建名称的空文件，不创建文件夹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4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 length()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49" charset="-122"/>
                          <a:ea typeface="黑体" panose="02010600030101010101" pitchFamily="49" charset="-122"/>
                        </a:defRPr>
                      </a:lvl1pPr>
                      <a:lvl2pPr marL="742950" lvl="1" indent="-285750" algn="l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 algn="l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>
                        <a:defRPr sz="1400" b="0" kern="1200"/>
                      </a:lvl4pPr>
                      <a:lvl5pPr marL="2057400" lvl="4" indent="-228600" algn="l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返回文件的长度，单位为字节</a:t>
                      </a: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如果文件不存在，则返回</a:t>
                      </a:r>
                      <a:r>
                        <a:rPr lang="en-US" altLang="x-none" sz="15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0L</a:t>
                      </a:r>
                    </a:p>
                  </a:txBody>
                  <a:tcPr marL="51429" marR="51429" marT="0" marB="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867064" y="4552161"/>
            <a:ext cx="4886983" cy="377612"/>
            <a:chOff x="1403648" y="3795886"/>
            <a:chExt cx="5947443" cy="3222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1803641" y="3829223"/>
              <a:ext cx="5547450" cy="28896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File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类操作文件或目录属性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3A4CD6-E586-42B2-A9A0-70D572B4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：查看文件属性、创建和删除文件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实现查看文件属性、创建和删除文件功能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139950"/>
            <a:ext cx="2533650" cy="14478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9F56EE-3112-402E-8717-E8F61D9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 3-1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如何读写文件？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通过流来读写文件</a:t>
            </a:r>
            <a:endParaRPr lang="en-US" dirty="0"/>
          </a:p>
          <a:p>
            <a:pPr lvl="1"/>
            <a:r>
              <a:rPr lang="zh-CN" altLang="en-US" dirty="0"/>
              <a:t>流是一组有序的数据序列</a:t>
            </a:r>
            <a:endParaRPr lang="en-US" dirty="0"/>
          </a:p>
          <a:p>
            <a:pPr lvl="1"/>
            <a:r>
              <a:rPr lang="zh-CN" altLang="en-US" dirty="0"/>
              <a:t>以先进先出方式发送信息的通道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87624" y="3766269"/>
            <a:ext cx="1350962" cy="461665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InputStream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58508" y="3766269"/>
            <a:ext cx="1485900" cy="461665"/>
          </a:xfrm>
          <a:prstGeom prst="rect">
            <a:avLst/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OutputStream</a:t>
            </a:r>
          </a:p>
        </p:txBody>
      </p:sp>
      <p:sp>
        <p:nvSpPr>
          <p:cNvPr id="24582" name="Line 8"/>
          <p:cNvSpPr/>
          <p:nvPr/>
        </p:nvSpPr>
        <p:spPr>
          <a:xfrm>
            <a:off x="6211888" y="3678238"/>
            <a:ext cx="2248544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4583" name="Line 9"/>
          <p:cNvSpPr/>
          <p:nvPr/>
        </p:nvSpPr>
        <p:spPr>
          <a:xfrm flipV="1">
            <a:off x="1043609" y="3678238"/>
            <a:ext cx="1929780" cy="540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24584" name="Rectangle 10"/>
          <p:cNvSpPr/>
          <p:nvPr/>
        </p:nvSpPr>
        <p:spPr>
          <a:xfrm>
            <a:off x="3392488" y="4500563"/>
            <a:ext cx="2411412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来自数据源的数据流</a:t>
            </a:r>
          </a:p>
        </p:txBody>
      </p:sp>
      <p:sp>
        <p:nvSpPr>
          <p:cNvPr id="24585" name="Rectangle 11"/>
          <p:cNvSpPr/>
          <p:nvPr/>
        </p:nvSpPr>
        <p:spPr>
          <a:xfrm>
            <a:off x="3378994" y="4800645"/>
            <a:ext cx="2411412" cy="300082"/>
          </a:xfrm>
          <a:prstGeom prst="rect">
            <a:avLst/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49" charset="-122"/>
              </a:rPr>
              <a:t>流向目的地的数据流</a:t>
            </a:r>
            <a:endParaRPr lang="en-US" altLang="x-none" sz="1350" b="1" noProof="1">
              <a:solidFill>
                <a:schemeClr val="bg1"/>
              </a:solidFill>
              <a:ea typeface="黑体" panose="02010600030101010101" pitchFamily="49" charset="-122"/>
            </a:endParaRPr>
          </a:p>
        </p:txBody>
      </p:sp>
      <p:grpSp>
        <p:nvGrpSpPr>
          <p:cNvPr id="24586" name="Group 12"/>
          <p:cNvGrpSpPr/>
          <p:nvPr/>
        </p:nvGrpSpPr>
        <p:grpSpPr bwMode="auto">
          <a:xfrm>
            <a:off x="5564188" y="3516313"/>
            <a:ext cx="647700" cy="541337"/>
            <a:chOff x="0" y="0"/>
            <a:chExt cx="544" cy="454"/>
          </a:xfrm>
        </p:grpSpPr>
        <p:sp>
          <p:nvSpPr>
            <p:cNvPr id="14370" name="Text Box 13"/>
            <p:cNvSpPr txBox="1">
              <a:spLocks noChangeArrowheads="1"/>
            </p:cNvSpPr>
            <p:nvPr/>
          </p:nvSpPr>
          <p:spPr bwMode="auto">
            <a:xfrm>
              <a:off x="122" y="136"/>
              <a:ext cx="13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4588" name="AutoShape 14"/>
            <p:cNvSpPr/>
            <p:nvPr/>
          </p:nvSpPr>
          <p:spPr>
            <a:xfrm>
              <a:off x="0" y="0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9" name="Group 15"/>
          <p:cNvGrpSpPr/>
          <p:nvPr/>
        </p:nvGrpSpPr>
        <p:grpSpPr bwMode="auto">
          <a:xfrm>
            <a:off x="3498850" y="3517900"/>
            <a:ext cx="647700" cy="541338"/>
            <a:chOff x="0" y="0"/>
            <a:chExt cx="544" cy="454"/>
          </a:xfrm>
        </p:grpSpPr>
        <p:sp>
          <p:nvSpPr>
            <p:cNvPr id="14368" name="Text Box 16"/>
            <p:cNvSpPr txBox="1">
              <a:spLocks noChangeArrowheads="1"/>
            </p:cNvSpPr>
            <p:nvPr/>
          </p:nvSpPr>
          <p:spPr bwMode="auto">
            <a:xfrm>
              <a:off x="122" y="136"/>
              <a:ext cx="18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24591" name="AutoShape 17"/>
            <p:cNvSpPr/>
            <p:nvPr/>
          </p:nvSpPr>
          <p:spPr>
            <a:xfrm>
              <a:off x="0" y="0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2" name="Group 18"/>
          <p:cNvGrpSpPr/>
          <p:nvPr/>
        </p:nvGrpSpPr>
        <p:grpSpPr bwMode="auto">
          <a:xfrm>
            <a:off x="4525963" y="3516313"/>
            <a:ext cx="647700" cy="541337"/>
            <a:chOff x="0" y="0"/>
            <a:chExt cx="544" cy="454"/>
          </a:xfrm>
        </p:grpSpPr>
        <p:sp>
          <p:nvSpPr>
            <p:cNvPr id="14366" name="Text Box 19"/>
            <p:cNvSpPr txBox="1">
              <a:spLocks noChangeArrowheads="1"/>
            </p:cNvSpPr>
            <p:nvPr/>
          </p:nvSpPr>
          <p:spPr bwMode="auto">
            <a:xfrm>
              <a:off x="125" y="136"/>
              <a:ext cx="18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24594" name="AutoShape 20"/>
            <p:cNvSpPr/>
            <p:nvPr/>
          </p:nvSpPr>
          <p:spPr>
            <a:xfrm>
              <a:off x="0" y="0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5" name="Group 21"/>
          <p:cNvGrpSpPr/>
          <p:nvPr/>
        </p:nvGrpSpPr>
        <p:grpSpPr bwMode="auto">
          <a:xfrm>
            <a:off x="4019550" y="3516313"/>
            <a:ext cx="647700" cy="541337"/>
            <a:chOff x="0" y="0"/>
            <a:chExt cx="544" cy="454"/>
          </a:xfrm>
        </p:grpSpPr>
        <p:sp>
          <p:nvSpPr>
            <p:cNvPr id="14364" name="Text Box 22"/>
            <p:cNvSpPr txBox="1">
              <a:spLocks noChangeArrowheads="1"/>
            </p:cNvSpPr>
            <p:nvPr/>
          </p:nvSpPr>
          <p:spPr bwMode="auto">
            <a:xfrm>
              <a:off x="135" y="139"/>
              <a:ext cx="18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4597" name="AutoShape 23"/>
            <p:cNvSpPr/>
            <p:nvPr/>
          </p:nvSpPr>
          <p:spPr>
            <a:xfrm>
              <a:off x="0" y="0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8" name="Group 24"/>
          <p:cNvGrpSpPr/>
          <p:nvPr/>
        </p:nvGrpSpPr>
        <p:grpSpPr bwMode="auto">
          <a:xfrm>
            <a:off x="5046663" y="3516313"/>
            <a:ext cx="647700" cy="541337"/>
            <a:chOff x="0" y="0"/>
            <a:chExt cx="544" cy="454"/>
          </a:xfrm>
        </p:grpSpPr>
        <p:sp>
          <p:nvSpPr>
            <p:cNvPr id="14362" name="Text Box 25"/>
            <p:cNvSpPr txBox="1">
              <a:spLocks noChangeArrowheads="1"/>
            </p:cNvSpPr>
            <p:nvPr/>
          </p:nvSpPr>
          <p:spPr bwMode="auto">
            <a:xfrm>
              <a:off x="135" y="136"/>
              <a:ext cx="18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24600" name="AutoShape 26"/>
            <p:cNvSpPr/>
            <p:nvPr/>
          </p:nvSpPr>
          <p:spPr>
            <a:xfrm>
              <a:off x="0" y="0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01" name="Group 27"/>
          <p:cNvGrpSpPr/>
          <p:nvPr/>
        </p:nvGrpSpPr>
        <p:grpSpPr bwMode="auto">
          <a:xfrm>
            <a:off x="2992438" y="3517900"/>
            <a:ext cx="647700" cy="541338"/>
            <a:chOff x="0" y="0"/>
            <a:chExt cx="544" cy="454"/>
          </a:xfrm>
        </p:grpSpPr>
        <p:sp>
          <p:nvSpPr>
            <p:cNvPr id="24602" name="AutoShape 28"/>
            <p:cNvSpPr/>
            <p:nvPr/>
          </p:nvSpPr>
          <p:spPr>
            <a:xfrm>
              <a:off x="0" y="0"/>
              <a:ext cx="544" cy="454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1" name="Text Box 29"/>
            <p:cNvSpPr txBox="1">
              <a:spLocks noChangeArrowheads="1"/>
            </p:cNvSpPr>
            <p:nvPr/>
          </p:nvSpPr>
          <p:spPr bwMode="auto">
            <a:xfrm>
              <a:off x="119" y="139"/>
              <a:ext cx="18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Calibri" panose="020F0502020204030204" pitchFamily="34" charset="0"/>
                </a:rPr>
                <a:t>F</a:t>
              </a:r>
            </a:p>
          </p:txBody>
        </p:sp>
      </p:grpSp>
      <p:sp>
        <p:nvSpPr>
          <p:cNvPr id="24604" name="Rectangle 30"/>
          <p:cNvSpPr/>
          <p:nvPr/>
        </p:nvSpPr>
        <p:spPr>
          <a:xfrm>
            <a:off x="2627313" y="3089275"/>
            <a:ext cx="3997325" cy="419100"/>
          </a:xfrm>
          <a:prstGeom prst="rect">
            <a:avLst/>
          </a:prstGeom>
          <a:gradFill rotWithShape="1">
            <a:gsLst>
              <a:gs pos="0">
                <a:srgbClr val="7689EA"/>
              </a:gs>
              <a:gs pos="100000">
                <a:srgbClr val="C9D1F7"/>
              </a:gs>
            </a:gsLst>
            <a:path path="rect">
              <a:fillToRect l="100000" b="10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05" name="Rectangle 31"/>
          <p:cNvSpPr/>
          <p:nvPr/>
        </p:nvSpPr>
        <p:spPr>
          <a:xfrm>
            <a:off x="2627313" y="4049713"/>
            <a:ext cx="3997325" cy="379412"/>
          </a:xfrm>
          <a:prstGeom prst="rect">
            <a:avLst/>
          </a:prstGeom>
          <a:gradFill rotWithShape="1">
            <a:gsLst>
              <a:gs pos="0">
                <a:srgbClr val="7689EA"/>
              </a:gs>
              <a:gs pos="100000">
                <a:srgbClr val="C9D1F7"/>
              </a:gs>
            </a:gsLst>
            <a:path path="rect">
              <a:fillToRect l="100000" b="10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14008" y="729597"/>
            <a:ext cx="436880" cy="549275"/>
            <a:chOff x="314008" y="938530"/>
            <a:chExt cx="436880" cy="549275"/>
          </a:xfrm>
        </p:grpSpPr>
        <p:sp>
          <p:nvSpPr>
            <p:cNvPr id="39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40" name="图片 39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252730" y="2043430"/>
            <a:ext cx="436880" cy="532130"/>
            <a:chOff x="2317433" y="1741805"/>
            <a:chExt cx="436880" cy="532130"/>
          </a:xfrm>
        </p:grpSpPr>
        <p:sp>
          <p:nvSpPr>
            <p:cNvPr id="42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43" name="图片 42" descr="C:\Users\Lenovo\Desktop\icon\放大镜.png放大镜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8B1BE6-9384-4110-A420-08877741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45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5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  <p:bldP spid="24580" grpId="1" bldLvl="0" animBg="1"/>
      <p:bldP spid="24581" grpId="0" bldLvl="0" animBg="1"/>
      <p:bldP spid="24584" grpId="0" build="allAtOnce" animBg="1"/>
      <p:bldP spid="24584" grpId="1" build="allAtOnce" animBg="1"/>
      <p:bldP spid="24584" grpId="2" build="allAtOnce" animBg="1"/>
      <p:bldP spid="24585" grpId="0" build="allAtOnce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1262</Words>
  <Application>Microsoft Office PowerPoint</Application>
  <PresentationFormat>全屏显示(16:9)</PresentationFormat>
  <Paragraphs>223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输入和输出处理（一）</vt:lpstr>
      <vt:lpstr>PowerPoint 演示文稿</vt:lpstr>
      <vt:lpstr>本课目标</vt:lpstr>
      <vt:lpstr>Java I/O</vt:lpstr>
      <vt:lpstr>文件3-1</vt:lpstr>
      <vt:lpstr>文件3-2</vt:lpstr>
      <vt:lpstr>文件3-3</vt:lpstr>
      <vt:lpstr>练习1：查看文件属性、创建和删除文件</vt:lpstr>
      <vt:lpstr>流 3-1</vt:lpstr>
      <vt:lpstr>流 3-2</vt:lpstr>
      <vt:lpstr>流3-3</vt:lpstr>
      <vt:lpstr>FileInputStream</vt:lpstr>
      <vt:lpstr>使用FileInputStream 读文本文件</vt:lpstr>
      <vt:lpstr>FileOutputStream</vt:lpstr>
      <vt:lpstr>FileOutputStream</vt:lpstr>
      <vt:lpstr>使用FileOutputStream 写文本文件</vt:lpstr>
      <vt:lpstr>练习2：复制文本文件</vt:lpstr>
      <vt:lpstr>常见错误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