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83" r:id="rId2"/>
    <p:sldId id="290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44" r:id="rId14"/>
    <p:sldId id="345" r:id="rId15"/>
    <p:sldId id="346" r:id="rId16"/>
    <p:sldId id="347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48" r:id="rId26"/>
    <p:sldId id="349" r:id="rId27"/>
    <p:sldId id="350" r:id="rId28"/>
    <p:sldId id="351" r:id="rId29"/>
    <p:sldId id="35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3" r:id="rId40"/>
    <p:sldId id="353" r:id="rId41"/>
    <p:sldId id="354" r:id="rId42"/>
    <p:sldId id="355" r:id="rId43"/>
    <p:sldId id="356" r:id="rId44"/>
    <p:sldId id="342" r:id="rId45"/>
    <p:sldId id="312" r:id="rId46"/>
    <p:sldId id="394" r:id="rId4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E02D0-BF2E-46F1-BA65-2EE13AE5D2AF}" type="doc">
      <dgm:prSet loTypeId="urn:microsoft.com/office/officeart/2005/8/layout/radial4#1" loCatId="relationship" qsTypeId="urn:microsoft.com/office/officeart/2005/8/quickstyle/3d2#1" qsCatId="3D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7C150777-050C-4C1A-A046-C5D5F3EF3250}">
      <dgm:prSet phldrT="[文本]"/>
      <dgm:spPr>
        <a:solidFill>
          <a:schemeClr val="accent5">
            <a:lumMod val="5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/>
        <a:lstStyle/>
        <a:p>
          <a:r>
            <a:rPr lang="zh-CN" altLang="en-US" b="1" dirty="0">
              <a:latin typeface="黑体" panose="02010609060101010101" pitchFamily="2" charset="-122"/>
              <a:ea typeface="黑体" panose="02010609060101010101" pitchFamily="2" charset="-122"/>
            </a:rPr>
            <a:t>进程</a:t>
          </a:r>
        </a:p>
      </dgm:t>
    </dgm:pt>
    <dgm:pt modelId="{8C61C66F-E88C-48A9-BE46-70D9E271566F}" type="parTrans" cxnId="{2E39AC15-4A30-461F-AB2F-818D45B7C86D}">
      <dgm:prSet/>
      <dgm:spPr/>
      <dgm:t>
        <a:bodyPr/>
        <a:lstStyle/>
        <a:p>
          <a:endParaRPr lang="zh-CN" altLang="en-US"/>
        </a:p>
      </dgm:t>
    </dgm:pt>
    <dgm:pt modelId="{48AE9FED-1DD0-4CD4-BF1B-4D4AC29276F6}" type="sibTrans" cxnId="{2E39AC15-4A30-461F-AB2F-818D45B7C86D}">
      <dgm:prSet/>
      <dgm:spPr/>
      <dgm:t>
        <a:bodyPr/>
        <a:lstStyle/>
        <a:p>
          <a:endParaRPr lang="zh-CN" altLang="en-US"/>
        </a:p>
      </dgm:t>
    </dgm:pt>
    <dgm:pt modelId="{758ABAA9-8CEF-4889-BC2D-78A47E80BA9E}">
      <dgm:prSet phldrT="[文本]" custT="1"/>
      <dgm:spPr>
        <a:solidFill>
          <a:schemeClr val="tx2">
            <a:lumMod val="60000"/>
            <a:lumOff val="4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/>
        <a:lstStyle/>
        <a:p>
          <a:pPr rtl="0"/>
          <a:r>
            <a:rPr lang="zh-CN" altLang="en-US" sz="1800" b="1" dirty="0">
              <a:latin typeface="黑体" panose="02010609060101010101" pitchFamily="2" charset="-122"/>
              <a:ea typeface="黑体" panose="02010609060101010101" pitchFamily="2" charset="-122"/>
            </a:rPr>
            <a:t>应用程序的执行实例</a:t>
          </a:r>
        </a:p>
      </dgm:t>
    </dgm:pt>
    <dgm:pt modelId="{06040516-DE20-4399-B700-8677827AD279}" type="parTrans" cxnId="{00689025-D57E-4612-80FE-2A312E5DC7DC}">
      <dgm:prSet/>
      <dgm:spPr>
        <a:solidFill>
          <a:srgbClr val="00B0F0"/>
        </a:solidFill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/>
          <a:contourClr>
            <a:schemeClr val="bg1"/>
          </a:contourClr>
        </a:sp3d>
      </dgm:spPr>
      <dgm:t>
        <a:bodyPr/>
        <a:lstStyle/>
        <a:p>
          <a:endParaRPr lang="zh-CN" altLang="en-US"/>
        </a:p>
      </dgm:t>
    </dgm:pt>
    <dgm:pt modelId="{B5F03A3F-4D9B-4359-9613-493158AB36CC}" type="sibTrans" cxnId="{00689025-D57E-4612-80FE-2A312E5DC7DC}">
      <dgm:prSet/>
      <dgm:spPr/>
      <dgm:t>
        <a:bodyPr/>
        <a:lstStyle/>
        <a:p>
          <a:endParaRPr lang="zh-CN" altLang="en-US"/>
        </a:p>
      </dgm:t>
    </dgm:pt>
    <dgm:pt modelId="{82E16DD6-A60B-4192-B74F-DF6BD6319BF9}">
      <dgm:prSet custT="1"/>
      <dgm:spPr>
        <a:solidFill>
          <a:schemeClr val="tx2">
            <a:lumMod val="60000"/>
            <a:lumOff val="4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/>
        <a:lstStyle/>
        <a:p>
          <a:pPr rtl="0"/>
          <a:r>
            <a:rPr lang="zh-CN" altLang="en-US" sz="1800" b="1" dirty="0">
              <a:latin typeface="黑体" panose="02010609060101010101" pitchFamily="2" charset="-122"/>
              <a:ea typeface="黑体" panose="02010609060101010101" pitchFamily="2" charset="-122"/>
            </a:rPr>
            <a:t>有独立的内存空间和系统资源</a:t>
          </a:r>
          <a:endParaRPr lang="en-US" sz="1800" b="1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71B26884-7CED-4905-B402-58B000CE47EA}" type="parTrans" cxnId="{BBF84D65-3852-4A57-8E8C-394301C7D252}">
      <dgm:prSet/>
      <dgm:spPr>
        <a:solidFill>
          <a:srgbClr val="00B0F0"/>
        </a:solidFill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/>
          <a:contourClr>
            <a:schemeClr val="bg1"/>
          </a:contourClr>
        </a:sp3d>
      </dgm:spPr>
      <dgm:t>
        <a:bodyPr/>
        <a:lstStyle/>
        <a:p>
          <a:endParaRPr lang="zh-CN" altLang="en-US"/>
        </a:p>
      </dgm:t>
    </dgm:pt>
    <dgm:pt modelId="{1985646C-93AE-4CE0-B97F-AE47CBAE33D7}" type="sibTrans" cxnId="{BBF84D65-3852-4A57-8E8C-394301C7D252}">
      <dgm:prSet/>
      <dgm:spPr/>
      <dgm:t>
        <a:bodyPr/>
        <a:lstStyle/>
        <a:p>
          <a:endParaRPr lang="zh-CN" altLang="en-US"/>
        </a:p>
      </dgm:t>
    </dgm:pt>
    <dgm:pt modelId="{B62FDB3B-2127-4150-BEC7-09C86B2F7B4D}" type="pres">
      <dgm:prSet presAssocID="{BC6E02D0-BF2E-46F1-BA65-2EE13AE5D2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949CBCD-8221-4472-A98F-444C19410FE4}" type="pres">
      <dgm:prSet presAssocID="{7C150777-050C-4C1A-A046-C5D5F3EF3250}" presName="centerShape" presStyleLbl="node0" presStyleIdx="0" presStyleCnt="1" custScaleX="61298" custScaleY="57423" custLinFactNeighborY="-28143"/>
      <dgm:spPr/>
    </dgm:pt>
    <dgm:pt modelId="{DA4E525F-2D46-45C0-B24F-2A0D3AAE3EF4}" type="pres">
      <dgm:prSet presAssocID="{06040516-DE20-4399-B700-8677827AD279}" presName="parTrans" presStyleLbl="bgSibTrans2D1" presStyleIdx="0" presStyleCnt="2" custAng="10755029" custScaleX="29549" custLinFactNeighborX="40189"/>
      <dgm:spPr>
        <a:prstGeom prst="chevron">
          <a:avLst/>
        </a:prstGeom>
      </dgm:spPr>
    </dgm:pt>
    <dgm:pt modelId="{49D6756A-51DE-4170-B1D1-B0DF7D6BD6C2}" type="pres">
      <dgm:prSet presAssocID="{758ABAA9-8CEF-4889-BC2D-78A47E80BA9E}" presName="node" presStyleLbl="node1" presStyleIdx="0" presStyleCnt="2" custScaleX="230176" custScaleY="126481" custRadScaleRad="142939" custRadScaleInc="-13277">
        <dgm:presLayoutVars>
          <dgm:bulletEnabled val="1"/>
        </dgm:presLayoutVars>
      </dgm:prSet>
      <dgm:spPr/>
    </dgm:pt>
    <dgm:pt modelId="{B86E17A1-0A45-4748-8F0C-B5F244085820}" type="pres">
      <dgm:prSet presAssocID="{71B26884-7CED-4905-B402-58B000CE47EA}" presName="parTrans" presStyleLbl="bgSibTrans2D1" presStyleIdx="1" presStyleCnt="2" custFlipHor="1" custScaleX="29095" custLinFactNeighborX="-40130"/>
      <dgm:spPr>
        <a:prstGeom prst="chevron">
          <a:avLst/>
        </a:prstGeom>
      </dgm:spPr>
    </dgm:pt>
    <dgm:pt modelId="{C96F075B-2C08-4F59-B92F-F36A8928695C}" type="pres">
      <dgm:prSet presAssocID="{82E16DD6-A60B-4192-B74F-DF6BD6319BF9}" presName="node" presStyleLbl="node1" presStyleIdx="1" presStyleCnt="2" custScaleX="223634" custScaleY="126554" custRadScaleRad="146116" custRadScaleInc="13875">
        <dgm:presLayoutVars>
          <dgm:bulletEnabled val="1"/>
        </dgm:presLayoutVars>
      </dgm:prSet>
      <dgm:spPr/>
    </dgm:pt>
  </dgm:ptLst>
  <dgm:cxnLst>
    <dgm:cxn modelId="{42C04A14-5AC5-454A-9A9D-1828A4CFB3A4}" type="presOf" srcId="{758ABAA9-8CEF-4889-BC2D-78A47E80BA9E}" destId="{49D6756A-51DE-4170-B1D1-B0DF7D6BD6C2}" srcOrd="0" destOrd="0" presId="urn:microsoft.com/office/officeart/2005/8/layout/radial4#1"/>
    <dgm:cxn modelId="{2E39AC15-4A30-461F-AB2F-818D45B7C86D}" srcId="{BC6E02D0-BF2E-46F1-BA65-2EE13AE5D2AF}" destId="{7C150777-050C-4C1A-A046-C5D5F3EF3250}" srcOrd="0" destOrd="0" parTransId="{8C61C66F-E88C-48A9-BE46-70D9E271566F}" sibTransId="{48AE9FED-1DD0-4CD4-BF1B-4D4AC29276F6}"/>
    <dgm:cxn modelId="{00689025-D57E-4612-80FE-2A312E5DC7DC}" srcId="{7C150777-050C-4C1A-A046-C5D5F3EF3250}" destId="{758ABAA9-8CEF-4889-BC2D-78A47E80BA9E}" srcOrd="0" destOrd="0" parTransId="{06040516-DE20-4399-B700-8677827AD279}" sibTransId="{B5F03A3F-4D9B-4359-9613-493158AB36CC}"/>
    <dgm:cxn modelId="{2B086433-07CE-4262-97FA-EE18E7EEEB57}" type="presOf" srcId="{7C150777-050C-4C1A-A046-C5D5F3EF3250}" destId="{B949CBCD-8221-4472-A98F-444C19410FE4}" srcOrd="0" destOrd="0" presId="urn:microsoft.com/office/officeart/2005/8/layout/radial4#1"/>
    <dgm:cxn modelId="{BBF84D65-3852-4A57-8E8C-394301C7D252}" srcId="{7C150777-050C-4C1A-A046-C5D5F3EF3250}" destId="{82E16DD6-A60B-4192-B74F-DF6BD6319BF9}" srcOrd="1" destOrd="0" parTransId="{71B26884-7CED-4905-B402-58B000CE47EA}" sibTransId="{1985646C-93AE-4CE0-B97F-AE47CBAE33D7}"/>
    <dgm:cxn modelId="{0CA2CE4E-71F7-4D1C-8991-000F1845CE08}" type="presOf" srcId="{06040516-DE20-4399-B700-8677827AD279}" destId="{DA4E525F-2D46-45C0-B24F-2A0D3AAE3EF4}" srcOrd="0" destOrd="0" presId="urn:microsoft.com/office/officeart/2005/8/layout/radial4#1"/>
    <dgm:cxn modelId="{4ED583C2-3F3C-4D97-A8C1-656E83E0AECF}" type="presOf" srcId="{BC6E02D0-BF2E-46F1-BA65-2EE13AE5D2AF}" destId="{B62FDB3B-2127-4150-BEC7-09C86B2F7B4D}" srcOrd="0" destOrd="0" presId="urn:microsoft.com/office/officeart/2005/8/layout/radial4#1"/>
    <dgm:cxn modelId="{D2C514D8-7AFB-4B3B-B02A-96CC07F8DE00}" type="presOf" srcId="{82E16DD6-A60B-4192-B74F-DF6BD6319BF9}" destId="{C96F075B-2C08-4F59-B92F-F36A8928695C}" srcOrd="0" destOrd="0" presId="urn:microsoft.com/office/officeart/2005/8/layout/radial4#1"/>
    <dgm:cxn modelId="{EA15A5FF-ED49-497E-9CBF-D78FB84364EA}" type="presOf" srcId="{71B26884-7CED-4905-B402-58B000CE47EA}" destId="{B86E17A1-0A45-4748-8F0C-B5F244085820}" srcOrd="0" destOrd="0" presId="urn:microsoft.com/office/officeart/2005/8/layout/radial4#1"/>
    <dgm:cxn modelId="{2243C74E-E082-41F9-A78E-072D10F6DA1B}" type="presParOf" srcId="{B62FDB3B-2127-4150-BEC7-09C86B2F7B4D}" destId="{B949CBCD-8221-4472-A98F-444C19410FE4}" srcOrd="0" destOrd="0" presId="urn:microsoft.com/office/officeart/2005/8/layout/radial4#1"/>
    <dgm:cxn modelId="{D7FA0EB2-465B-49A1-AC5E-82DCDED30C2F}" type="presParOf" srcId="{B62FDB3B-2127-4150-BEC7-09C86B2F7B4D}" destId="{DA4E525F-2D46-45C0-B24F-2A0D3AAE3EF4}" srcOrd="1" destOrd="0" presId="urn:microsoft.com/office/officeart/2005/8/layout/radial4#1"/>
    <dgm:cxn modelId="{65178E16-3526-486C-9506-A00D84FE2536}" type="presParOf" srcId="{B62FDB3B-2127-4150-BEC7-09C86B2F7B4D}" destId="{49D6756A-51DE-4170-B1D1-B0DF7D6BD6C2}" srcOrd="2" destOrd="0" presId="urn:microsoft.com/office/officeart/2005/8/layout/radial4#1"/>
    <dgm:cxn modelId="{23F5D298-AFF0-4070-A9EF-4ED67CE84E6B}" type="presParOf" srcId="{B62FDB3B-2127-4150-BEC7-09C86B2F7B4D}" destId="{B86E17A1-0A45-4748-8F0C-B5F244085820}" srcOrd="3" destOrd="0" presId="urn:microsoft.com/office/officeart/2005/8/layout/radial4#1"/>
    <dgm:cxn modelId="{A93963A1-DACA-42CD-A68A-F8BFD27FE337}" type="presParOf" srcId="{B62FDB3B-2127-4150-BEC7-09C86B2F7B4D}" destId="{C96F075B-2C08-4F59-B92F-F36A8928695C}" srcOrd="4" destOrd="0" presId="urn:microsoft.com/office/officeart/2005/8/layout/radial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E02D0-BF2E-46F1-BA65-2EE13AE5D2AF}" type="doc">
      <dgm:prSet loTypeId="urn:microsoft.com/office/officeart/2005/8/layout/radial4#2" loCatId="relationship" qsTypeId="urn:microsoft.com/office/officeart/2005/8/quickstyle/3d2#2" qsCatId="3D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7C150777-050C-4C1A-A046-C5D5F3EF3250}">
      <dgm:prSet phldrT="[文本]"/>
      <dgm:spPr>
        <a:solidFill>
          <a:schemeClr val="accent5">
            <a:lumMod val="5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/>
        <a:lstStyle/>
        <a:p>
          <a:r>
            <a:rPr lang="zh-CN" altLang="en-US" b="1" dirty="0">
              <a:latin typeface="黑体" panose="02010609060101010101" pitchFamily="2" charset="-122"/>
              <a:ea typeface="黑体" panose="02010609060101010101" pitchFamily="2" charset="-122"/>
            </a:rPr>
            <a:t>线程</a:t>
          </a:r>
        </a:p>
      </dgm:t>
    </dgm:pt>
    <dgm:pt modelId="{8C61C66F-E88C-48A9-BE46-70D9E271566F}" type="parTrans" cxnId="{2E39AC15-4A30-461F-AB2F-818D45B7C86D}">
      <dgm:prSet/>
      <dgm:spPr/>
      <dgm:t>
        <a:bodyPr/>
        <a:lstStyle/>
        <a:p>
          <a:endParaRPr lang="zh-CN" altLang="en-US"/>
        </a:p>
      </dgm:t>
    </dgm:pt>
    <dgm:pt modelId="{48AE9FED-1DD0-4CD4-BF1B-4D4AC29276F6}" type="sibTrans" cxnId="{2E39AC15-4A30-461F-AB2F-818D45B7C86D}">
      <dgm:prSet/>
      <dgm:spPr/>
      <dgm:t>
        <a:bodyPr/>
        <a:lstStyle/>
        <a:p>
          <a:endParaRPr lang="zh-CN" altLang="en-US"/>
        </a:p>
      </dgm:t>
    </dgm:pt>
    <dgm:pt modelId="{758ABAA9-8CEF-4889-BC2D-78A47E80BA9E}">
      <dgm:prSet phldrT="[文本]" custT="1"/>
      <dgm:spPr>
        <a:solidFill>
          <a:schemeClr val="tx2">
            <a:lumMod val="60000"/>
            <a:lumOff val="4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/>
        <a:lstStyle/>
        <a:p>
          <a:pPr rtl="0"/>
          <a:r>
            <a:rPr lang="en-US" altLang="zh-CN" sz="1800" b="1" dirty="0">
              <a:latin typeface="黑体" panose="02010609060101010101" pitchFamily="2" charset="-122"/>
              <a:ea typeface="黑体" panose="02010609060101010101" pitchFamily="2" charset="-122"/>
            </a:rPr>
            <a:t>CPU</a:t>
          </a:r>
          <a:r>
            <a:rPr lang="zh-CN" altLang="en-US" sz="1800" b="1" dirty="0">
              <a:latin typeface="黑体" panose="02010609060101010101" pitchFamily="2" charset="-122"/>
              <a:ea typeface="黑体" panose="02010609060101010101" pitchFamily="2" charset="-122"/>
            </a:rPr>
            <a:t>调度和分派的基本单位</a:t>
          </a:r>
        </a:p>
      </dgm:t>
    </dgm:pt>
    <dgm:pt modelId="{06040516-DE20-4399-B700-8677827AD279}" type="parTrans" cxnId="{00689025-D57E-4612-80FE-2A312E5DC7DC}">
      <dgm:prSet/>
      <dgm:spPr>
        <a:solidFill>
          <a:srgbClr val="00B0F0"/>
        </a:solidFill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/>
          <a:contourClr>
            <a:schemeClr val="bg1"/>
          </a:contourClr>
        </a:sp3d>
      </dgm:spPr>
      <dgm:t>
        <a:bodyPr/>
        <a:lstStyle/>
        <a:p>
          <a:endParaRPr lang="zh-CN" altLang="en-US"/>
        </a:p>
      </dgm:t>
    </dgm:pt>
    <dgm:pt modelId="{B5F03A3F-4D9B-4359-9613-493158AB36CC}" type="sibTrans" cxnId="{00689025-D57E-4612-80FE-2A312E5DC7DC}">
      <dgm:prSet/>
      <dgm:spPr/>
      <dgm:t>
        <a:bodyPr/>
        <a:lstStyle/>
        <a:p>
          <a:endParaRPr lang="zh-CN" altLang="en-US"/>
        </a:p>
      </dgm:t>
    </dgm:pt>
    <dgm:pt modelId="{82E16DD6-A60B-4192-B74F-DF6BD6319BF9}">
      <dgm:prSet custT="1"/>
      <dgm:spPr>
        <a:solidFill>
          <a:schemeClr val="tx2">
            <a:lumMod val="60000"/>
            <a:lumOff val="4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/>
        <a:lstStyle/>
        <a:p>
          <a:pPr rtl="0"/>
          <a:r>
            <a:rPr lang="zh-CN" altLang="en-US" sz="1800" b="1" dirty="0">
              <a:latin typeface="黑体" panose="02010609060101010101" pitchFamily="2" charset="-122"/>
              <a:ea typeface="黑体" panose="02010609060101010101" pitchFamily="2" charset="-122"/>
            </a:rPr>
            <a:t>进程中执行运算的最小单位，可完成一个独立的顺序控制流程</a:t>
          </a:r>
          <a:endParaRPr lang="en-US" sz="1800" b="1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71B26884-7CED-4905-B402-58B000CE47EA}" type="parTrans" cxnId="{BBF84D65-3852-4A57-8E8C-394301C7D252}">
      <dgm:prSet/>
      <dgm:spPr>
        <a:solidFill>
          <a:srgbClr val="00B0F0"/>
        </a:solidFill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/>
          <a:contourClr>
            <a:schemeClr val="bg1"/>
          </a:contourClr>
        </a:sp3d>
      </dgm:spPr>
      <dgm:t>
        <a:bodyPr/>
        <a:lstStyle/>
        <a:p>
          <a:endParaRPr lang="zh-CN" altLang="en-US"/>
        </a:p>
      </dgm:t>
    </dgm:pt>
    <dgm:pt modelId="{1985646C-93AE-4CE0-B97F-AE47CBAE33D7}" type="sibTrans" cxnId="{BBF84D65-3852-4A57-8E8C-394301C7D252}">
      <dgm:prSet/>
      <dgm:spPr/>
      <dgm:t>
        <a:bodyPr/>
        <a:lstStyle/>
        <a:p>
          <a:endParaRPr lang="zh-CN" altLang="en-US"/>
        </a:p>
      </dgm:t>
    </dgm:pt>
    <dgm:pt modelId="{B62FDB3B-2127-4150-BEC7-09C86B2F7B4D}" type="pres">
      <dgm:prSet presAssocID="{BC6E02D0-BF2E-46F1-BA65-2EE13AE5D2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949CBCD-8221-4472-A98F-444C19410FE4}" type="pres">
      <dgm:prSet presAssocID="{7C150777-050C-4C1A-A046-C5D5F3EF3250}" presName="centerShape" presStyleLbl="node0" presStyleIdx="0" presStyleCnt="1" custScaleX="61298" custScaleY="57423" custLinFactNeighborY="-28143"/>
      <dgm:spPr/>
    </dgm:pt>
    <dgm:pt modelId="{DA4E525F-2D46-45C0-B24F-2A0D3AAE3EF4}" type="pres">
      <dgm:prSet presAssocID="{06040516-DE20-4399-B700-8677827AD279}" presName="parTrans" presStyleLbl="bgSibTrans2D1" presStyleIdx="0" presStyleCnt="2" custAng="10755029" custScaleX="29549" custLinFactNeighborX="40189"/>
      <dgm:spPr>
        <a:prstGeom prst="chevron">
          <a:avLst/>
        </a:prstGeom>
      </dgm:spPr>
    </dgm:pt>
    <dgm:pt modelId="{49D6756A-51DE-4170-B1D1-B0DF7D6BD6C2}" type="pres">
      <dgm:prSet presAssocID="{758ABAA9-8CEF-4889-BC2D-78A47E80BA9E}" presName="node" presStyleLbl="node1" presStyleIdx="0" presStyleCnt="2" custScaleX="230176" custScaleY="126481" custRadScaleRad="142939" custRadScaleInc="-13277">
        <dgm:presLayoutVars>
          <dgm:bulletEnabled val="1"/>
        </dgm:presLayoutVars>
      </dgm:prSet>
      <dgm:spPr/>
    </dgm:pt>
    <dgm:pt modelId="{B86E17A1-0A45-4748-8F0C-B5F244085820}" type="pres">
      <dgm:prSet presAssocID="{71B26884-7CED-4905-B402-58B000CE47EA}" presName="parTrans" presStyleLbl="bgSibTrans2D1" presStyleIdx="1" presStyleCnt="2" custFlipHor="1" custScaleX="29095" custLinFactNeighborX="-40130"/>
      <dgm:spPr>
        <a:prstGeom prst="chevron">
          <a:avLst/>
        </a:prstGeom>
      </dgm:spPr>
    </dgm:pt>
    <dgm:pt modelId="{C96F075B-2C08-4F59-B92F-F36A8928695C}" type="pres">
      <dgm:prSet presAssocID="{82E16DD6-A60B-4192-B74F-DF6BD6319BF9}" presName="node" presStyleLbl="node1" presStyleIdx="1" presStyleCnt="2" custScaleX="223634" custScaleY="126554" custRadScaleRad="146116" custRadScaleInc="13875">
        <dgm:presLayoutVars>
          <dgm:bulletEnabled val="1"/>
        </dgm:presLayoutVars>
      </dgm:prSet>
      <dgm:spPr/>
    </dgm:pt>
  </dgm:ptLst>
  <dgm:cxnLst>
    <dgm:cxn modelId="{A5CED214-5820-4341-AECE-CF152AC7F7AA}" type="presOf" srcId="{758ABAA9-8CEF-4889-BC2D-78A47E80BA9E}" destId="{49D6756A-51DE-4170-B1D1-B0DF7D6BD6C2}" srcOrd="0" destOrd="0" presId="urn:microsoft.com/office/officeart/2005/8/layout/radial4#2"/>
    <dgm:cxn modelId="{2E39AC15-4A30-461F-AB2F-818D45B7C86D}" srcId="{BC6E02D0-BF2E-46F1-BA65-2EE13AE5D2AF}" destId="{7C150777-050C-4C1A-A046-C5D5F3EF3250}" srcOrd="0" destOrd="0" parTransId="{8C61C66F-E88C-48A9-BE46-70D9E271566F}" sibTransId="{48AE9FED-1DD0-4CD4-BF1B-4D4AC29276F6}"/>
    <dgm:cxn modelId="{00689025-D57E-4612-80FE-2A312E5DC7DC}" srcId="{7C150777-050C-4C1A-A046-C5D5F3EF3250}" destId="{758ABAA9-8CEF-4889-BC2D-78A47E80BA9E}" srcOrd="0" destOrd="0" parTransId="{06040516-DE20-4399-B700-8677827AD279}" sibTransId="{B5F03A3F-4D9B-4359-9613-493158AB36CC}"/>
    <dgm:cxn modelId="{6B2A7F5C-2EEE-4D7D-861A-F727D45C6BEE}" type="presOf" srcId="{06040516-DE20-4399-B700-8677827AD279}" destId="{DA4E525F-2D46-45C0-B24F-2A0D3AAE3EF4}" srcOrd="0" destOrd="0" presId="urn:microsoft.com/office/officeart/2005/8/layout/radial4#2"/>
    <dgm:cxn modelId="{BBF84D65-3852-4A57-8E8C-394301C7D252}" srcId="{7C150777-050C-4C1A-A046-C5D5F3EF3250}" destId="{82E16DD6-A60B-4192-B74F-DF6BD6319BF9}" srcOrd="1" destOrd="0" parTransId="{71B26884-7CED-4905-B402-58B000CE47EA}" sibTransId="{1985646C-93AE-4CE0-B97F-AE47CBAE33D7}"/>
    <dgm:cxn modelId="{502D6484-6BEB-4615-B85C-D23F4323B162}" type="presOf" srcId="{71B26884-7CED-4905-B402-58B000CE47EA}" destId="{B86E17A1-0A45-4748-8F0C-B5F244085820}" srcOrd="0" destOrd="0" presId="urn:microsoft.com/office/officeart/2005/8/layout/radial4#2"/>
    <dgm:cxn modelId="{3FDEED9C-83F0-4AAB-BBDB-02D8D3A4EC5A}" type="presOf" srcId="{7C150777-050C-4C1A-A046-C5D5F3EF3250}" destId="{B949CBCD-8221-4472-A98F-444C19410FE4}" srcOrd="0" destOrd="0" presId="urn:microsoft.com/office/officeart/2005/8/layout/radial4#2"/>
    <dgm:cxn modelId="{E17BE5CB-152A-468A-A34F-596796696060}" type="presOf" srcId="{82E16DD6-A60B-4192-B74F-DF6BD6319BF9}" destId="{C96F075B-2C08-4F59-B92F-F36A8928695C}" srcOrd="0" destOrd="0" presId="urn:microsoft.com/office/officeart/2005/8/layout/radial4#2"/>
    <dgm:cxn modelId="{F169CCDD-F8F7-42D3-860F-5FBA0667B459}" type="presOf" srcId="{BC6E02D0-BF2E-46F1-BA65-2EE13AE5D2AF}" destId="{B62FDB3B-2127-4150-BEC7-09C86B2F7B4D}" srcOrd="0" destOrd="0" presId="urn:microsoft.com/office/officeart/2005/8/layout/radial4#2"/>
    <dgm:cxn modelId="{AB8A09BE-7706-4F8C-A5D4-C1F0A93C527B}" type="presParOf" srcId="{B62FDB3B-2127-4150-BEC7-09C86B2F7B4D}" destId="{B949CBCD-8221-4472-A98F-444C19410FE4}" srcOrd="0" destOrd="0" presId="urn:microsoft.com/office/officeart/2005/8/layout/radial4#2"/>
    <dgm:cxn modelId="{E2FFD0B8-7C91-40AE-A912-153039ED8F04}" type="presParOf" srcId="{B62FDB3B-2127-4150-BEC7-09C86B2F7B4D}" destId="{DA4E525F-2D46-45C0-B24F-2A0D3AAE3EF4}" srcOrd="1" destOrd="0" presId="urn:microsoft.com/office/officeart/2005/8/layout/radial4#2"/>
    <dgm:cxn modelId="{232A19E3-29D1-45BC-BCFA-1F5B85051029}" type="presParOf" srcId="{B62FDB3B-2127-4150-BEC7-09C86B2F7B4D}" destId="{49D6756A-51DE-4170-B1D1-B0DF7D6BD6C2}" srcOrd="2" destOrd="0" presId="urn:microsoft.com/office/officeart/2005/8/layout/radial4#2"/>
    <dgm:cxn modelId="{F0D638EF-8E0E-468E-AB55-BD7658186116}" type="presParOf" srcId="{B62FDB3B-2127-4150-BEC7-09C86B2F7B4D}" destId="{B86E17A1-0A45-4748-8F0C-B5F244085820}" srcOrd="3" destOrd="0" presId="urn:microsoft.com/office/officeart/2005/8/layout/radial4#2"/>
    <dgm:cxn modelId="{529C4477-23CD-4CEF-B0D9-699718A069E4}" type="presParOf" srcId="{B62FDB3B-2127-4150-BEC7-09C86B2F7B4D}" destId="{C96F075B-2C08-4F59-B92F-F36A8928695C}" srcOrd="4" destOrd="0" presId="urn:microsoft.com/office/officeart/2005/8/layout/radial4#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9CBCD-8221-4472-A98F-444C19410FE4}">
      <dsp:nvSpPr>
        <dsp:cNvPr id="0" name=""/>
        <dsp:cNvSpPr/>
      </dsp:nvSpPr>
      <dsp:spPr>
        <a:xfrm>
          <a:off x="4072425" y="274248"/>
          <a:ext cx="637081" cy="596807"/>
        </a:xfrm>
        <a:prstGeom prst="ellipse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黑体" pitchFamily="2" charset="-122"/>
              <a:ea typeface="黑体" pitchFamily="2" charset="-122"/>
            </a:rPr>
            <a:t>进程</a:t>
          </a:r>
        </a:p>
      </dsp:txBody>
      <dsp:txXfrm>
        <a:off x="4165723" y="361648"/>
        <a:ext cx="450485" cy="422007"/>
      </dsp:txXfrm>
    </dsp:sp>
    <dsp:sp modelId="{DA4E525F-2D46-45C0-B24F-2A0D3AAE3EF4}">
      <dsp:nvSpPr>
        <dsp:cNvPr id="0" name=""/>
        <dsp:cNvSpPr/>
      </dsp:nvSpPr>
      <dsp:spPr>
        <a:xfrm rot="21546694">
          <a:off x="3647903" y="427211"/>
          <a:ext cx="412565" cy="296205"/>
        </a:xfrm>
        <a:prstGeom prst="chevron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D6756A-51DE-4170-B1D1-B0DF7D6BD6C2}">
      <dsp:nvSpPr>
        <dsp:cNvPr id="0" name=""/>
        <dsp:cNvSpPr/>
      </dsp:nvSpPr>
      <dsp:spPr>
        <a:xfrm>
          <a:off x="1458639" y="77481"/>
          <a:ext cx="2272648" cy="99905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黑体" pitchFamily="2" charset="-122"/>
              <a:ea typeface="黑体" pitchFamily="2" charset="-122"/>
            </a:rPr>
            <a:t>应用程序的执行实例</a:t>
          </a:r>
        </a:p>
      </dsp:txBody>
      <dsp:txXfrm>
        <a:off x="1487900" y="106742"/>
        <a:ext cx="2214126" cy="940528"/>
      </dsp:txXfrm>
    </dsp:sp>
    <dsp:sp modelId="{B86E17A1-0A45-4748-8F0C-B5F244085820}">
      <dsp:nvSpPr>
        <dsp:cNvPr id="0" name=""/>
        <dsp:cNvSpPr/>
      </dsp:nvSpPr>
      <dsp:spPr>
        <a:xfrm rot="21591331" flipH="1">
          <a:off x="4725965" y="427380"/>
          <a:ext cx="419197" cy="296205"/>
        </a:xfrm>
        <a:prstGeom prst="chevron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6F075B-2C08-4F59-B92F-F36A8928695C}">
      <dsp:nvSpPr>
        <dsp:cNvPr id="0" name=""/>
        <dsp:cNvSpPr/>
      </dsp:nvSpPr>
      <dsp:spPr>
        <a:xfrm>
          <a:off x="5130116" y="77486"/>
          <a:ext cx="2208055" cy="99962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黑体" pitchFamily="2" charset="-122"/>
              <a:ea typeface="黑体" pitchFamily="2" charset="-122"/>
            </a:rPr>
            <a:t>有独立的内存空间和系统资源</a:t>
          </a:r>
          <a:endParaRPr lang="en-US" sz="1800" b="1" kern="1200" dirty="0">
            <a:latin typeface="黑体" pitchFamily="2" charset="-122"/>
            <a:ea typeface="黑体" pitchFamily="2" charset="-122"/>
          </a:endParaRPr>
        </a:p>
      </dsp:txBody>
      <dsp:txXfrm>
        <a:off x="5159394" y="106764"/>
        <a:ext cx="2149499" cy="941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9CBCD-8221-4472-A98F-444C19410FE4}">
      <dsp:nvSpPr>
        <dsp:cNvPr id="0" name=""/>
        <dsp:cNvSpPr/>
      </dsp:nvSpPr>
      <dsp:spPr>
        <a:xfrm>
          <a:off x="4072425" y="274248"/>
          <a:ext cx="637081" cy="596807"/>
        </a:xfrm>
        <a:prstGeom prst="ellipse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黑体" pitchFamily="2" charset="-122"/>
              <a:ea typeface="黑体" pitchFamily="2" charset="-122"/>
            </a:rPr>
            <a:t>线程</a:t>
          </a:r>
        </a:p>
      </dsp:txBody>
      <dsp:txXfrm>
        <a:off x="4165723" y="361648"/>
        <a:ext cx="450485" cy="422007"/>
      </dsp:txXfrm>
    </dsp:sp>
    <dsp:sp modelId="{DA4E525F-2D46-45C0-B24F-2A0D3AAE3EF4}">
      <dsp:nvSpPr>
        <dsp:cNvPr id="0" name=""/>
        <dsp:cNvSpPr/>
      </dsp:nvSpPr>
      <dsp:spPr>
        <a:xfrm rot="21546694">
          <a:off x="3647903" y="427211"/>
          <a:ext cx="412565" cy="296205"/>
        </a:xfrm>
        <a:prstGeom prst="chevron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D6756A-51DE-4170-B1D1-B0DF7D6BD6C2}">
      <dsp:nvSpPr>
        <dsp:cNvPr id="0" name=""/>
        <dsp:cNvSpPr/>
      </dsp:nvSpPr>
      <dsp:spPr>
        <a:xfrm>
          <a:off x="1458639" y="77481"/>
          <a:ext cx="2272648" cy="99905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黑体" pitchFamily="2" charset="-122"/>
              <a:ea typeface="黑体" pitchFamily="2" charset="-122"/>
            </a:rPr>
            <a:t>CPU</a:t>
          </a:r>
          <a:r>
            <a:rPr lang="zh-CN" altLang="en-US" sz="1800" b="1" kern="1200" dirty="0">
              <a:latin typeface="黑体" pitchFamily="2" charset="-122"/>
              <a:ea typeface="黑体" pitchFamily="2" charset="-122"/>
            </a:rPr>
            <a:t>调度和分派的基本单位</a:t>
          </a:r>
        </a:p>
      </dsp:txBody>
      <dsp:txXfrm>
        <a:off x="1487900" y="106742"/>
        <a:ext cx="2214126" cy="940528"/>
      </dsp:txXfrm>
    </dsp:sp>
    <dsp:sp modelId="{B86E17A1-0A45-4748-8F0C-B5F244085820}">
      <dsp:nvSpPr>
        <dsp:cNvPr id="0" name=""/>
        <dsp:cNvSpPr/>
      </dsp:nvSpPr>
      <dsp:spPr>
        <a:xfrm rot="21591331" flipH="1">
          <a:off x="4725965" y="427380"/>
          <a:ext cx="419197" cy="296205"/>
        </a:xfrm>
        <a:prstGeom prst="chevron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6F075B-2C08-4F59-B92F-F36A8928695C}">
      <dsp:nvSpPr>
        <dsp:cNvPr id="0" name=""/>
        <dsp:cNvSpPr/>
      </dsp:nvSpPr>
      <dsp:spPr>
        <a:xfrm>
          <a:off x="5130116" y="77486"/>
          <a:ext cx="2208055" cy="99962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黑体" pitchFamily="2" charset="-122"/>
              <a:ea typeface="黑体" pitchFamily="2" charset="-122"/>
            </a:rPr>
            <a:t>进程中执行运算的最小单位，可完成一个独立的顺序控制流程</a:t>
          </a:r>
          <a:endParaRPr lang="en-US" sz="1800" b="1" kern="1200" dirty="0">
            <a:latin typeface="黑体" pitchFamily="2" charset="-122"/>
            <a:ea typeface="黑体" pitchFamily="2" charset="-122"/>
          </a:endParaRPr>
        </a:p>
      </dsp:txBody>
      <dsp:txXfrm>
        <a:off x="5159394" y="106764"/>
        <a:ext cx="2149499" cy="941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#1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Sty" val="arr"/>
              <dgm:param type="endSty" val="noArr"/>
              <dgm:param type="begPts" val="auto"/>
              <dgm:param type="endPts" val="ct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#2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Sty" val="arr"/>
              <dgm:param type="endSty" val="noArr"/>
              <dgm:param type="begPts" val="auto"/>
              <dgm:param type="endPts" val="ct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7B628D-63D2-444D-80CF-30C94022C0F6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本次练习分为两步：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第一步，首先让学员完成实现从控制台输出多行信息的功能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第二步，练习</a:t>
            </a:r>
            <a:r>
              <a:rPr lang="en-US" altLang="zh-CN">
                <a:ea typeface="宋体" panose="02010600030101010101" pitchFamily="2" charset="-122"/>
              </a:rPr>
              <a:t>MyEclipse</a:t>
            </a:r>
            <a:r>
              <a:rPr lang="zh-CN" altLang="en-US">
                <a:ea typeface="宋体" panose="02010600030101010101" pitchFamily="2" charset="-122"/>
              </a:rPr>
              <a:t>相关操作，由于学员还不熟悉</a:t>
            </a:r>
            <a:r>
              <a:rPr lang="en-US" altLang="zh-CN">
                <a:ea typeface="宋体" panose="02010600030101010101" pitchFamily="2" charset="-122"/>
              </a:rPr>
              <a:t>MyEclipse</a:t>
            </a:r>
            <a:r>
              <a:rPr lang="zh-CN" altLang="en-US">
                <a:ea typeface="宋体" panose="02010600030101010101" pitchFamily="2" charset="-122"/>
              </a:rPr>
              <a:t>环境，这些操作最好由教员先演示一遍，再由学员练习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263330-3E57-48F5-9AC7-619124267230}" type="slidenum">
              <a:rPr lang="zh-CN" altLang="en-US" smtClean="0"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B8CF2B-5D10-4C4E-80D0-A26B7B011038}" type="slidenum">
              <a:rPr lang="zh-CN" altLang="en-US" smtClean="0"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45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教学指导：结合生活案例解释程序的概念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0C1797-1148-42EB-9D75-3E16B85E6152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BE93DC-A332-431F-860A-FE8726CE0198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B17096-953A-4530-8D91-F04F3D1C07A7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C04A9D-70C3-45A0-83BA-D6AC9A949F8E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本次练习分为两步：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第一步，首先让学员完成实现从控制台输出多行信息的功能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第二步，练习</a:t>
            </a:r>
            <a:r>
              <a:rPr lang="en-US" altLang="zh-CN">
                <a:ea typeface="宋体" panose="02010600030101010101" pitchFamily="2" charset="-122"/>
              </a:rPr>
              <a:t>MyEclipse</a:t>
            </a:r>
            <a:r>
              <a:rPr lang="zh-CN" altLang="en-US">
                <a:ea typeface="宋体" panose="02010600030101010101" pitchFamily="2" charset="-122"/>
              </a:rPr>
              <a:t>相关操作，由于学员还不熟悉</a:t>
            </a:r>
            <a:r>
              <a:rPr lang="en-US" altLang="zh-CN">
                <a:ea typeface="宋体" panose="02010600030101010101" pitchFamily="2" charset="-122"/>
              </a:rPr>
              <a:t>MyEclipse</a:t>
            </a:r>
            <a:r>
              <a:rPr lang="zh-CN" altLang="en-US">
                <a:ea typeface="宋体" panose="02010600030101010101" pitchFamily="2" charset="-122"/>
              </a:rPr>
              <a:t>环境，这些操作最好由教员先演示一遍，再由学员练习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738ADF-DAAF-41BB-9B1F-2F1D9096BB2C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F777B2-0EF1-4F15-B3D7-3BC330AE1054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本次练习分为两步：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第一步，首先让学员完成实现从控制台输出多行信息的功能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第二步，练习</a:t>
            </a:r>
            <a:r>
              <a:rPr lang="en-US" altLang="zh-CN">
                <a:ea typeface="宋体" panose="02010600030101010101" pitchFamily="2" charset="-122"/>
              </a:rPr>
              <a:t>MyEclipse</a:t>
            </a:r>
            <a:r>
              <a:rPr lang="zh-CN" altLang="en-US">
                <a:ea typeface="宋体" panose="02010600030101010101" pitchFamily="2" charset="-122"/>
              </a:rPr>
              <a:t>相关操作，由于学员还不熟悉</a:t>
            </a:r>
            <a:r>
              <a:rPr lang="en-US" altLang="zh-CN">
                <a:ea typeface="宋体" panose="02010600030101010101" pitchFamily="2" charset="-122"/>
              </a:rPr>
              <a:t>MyEclipse</a:t>
            </a:r>
            <a:r>
              <a:rPr lang="zh-CN" altLang="en-US">
                <a:ea typeface="宋体" panose="02010600030101010101" pitchFamily="2" charset="-122"/>
              </a:rPr>
              <a:t>环境，这些操作最好由教员先演示一遍，再由学员练习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35C67A-D7D5-41A2-8FC5-CFF06E5514E7}" type="slidenum">
              <a:rPr lang="zh-CN" altLang="en-US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2F9D63-7691-4EDE-B386-35A60219F777}" type="slidenum">
              <a:rPr lang="zh-CN" altLang="en-US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/46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46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多线程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059582"/>
            <a:ext cx="7762875" cy="3394075"/>
          </a:xfrm>
        </p:spPr>
        <p:txBody>
          <a:bodyPr/>
          <a:lstStyle/>
          <a:p>
            <a:r>
              <a:rPr lang="zh-CN" altLang="en-US" dirty="0"/>
              <a:t>启动线程是否可以直接调用</a:t>
            </a:r>
            <a:r>
              <a:rPr lang="en-US" altLang="zh-CN" dirty="0"/>
              <a:t>run()</a:t>
            </a:r>
            <a:r>
              <a:rPr lang="zh-CN" altLang="en-US" dirty="0"/>
              <a:t>方法？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67544" y="1881710"/>
            <a:ext cx="1296144" cy="2202208"/>
          </a:xfrm>
          <a:prstGeom prst="rect">
            <a:avLst/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endParaRPr lang="zh-CN" altLang="en-US" sz="1600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375757" y="2409732"/>
            <a:ext cx="1188131" cy="1681256"/>
          </a:xfrm>
          <a:prstGeom prst="rect">
            <a:avLst/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endParaRPr lang="zh-CN" altLang="en-US" sz="1600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6395" name="TextBox 13"/>
          <p:cNvSpPr txBox="1">
            <a:spLocks noChangeArrowheads="1"/>
          </p:cNvSpPr>
          <p:nvPr/>
        </p:nvSpPr>
        <p:spPr bwMode="auto">
          <a:xfrm>
            <a:off x="755650" y="1440656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主线程</a:t>
            </a:r>
          </a:p>
        </p:txBody>
      </p:sp>
      <p:sp>
        <p:nvSpPr>
          <p:cNvPr id="16396" name="TextBox 14"/>
          <p:cNvSpPr txBox="1">
            <a:spLocks noChangeArrowheads="1"/>
          </p:cNvSpPr>
          <p:nvPr/>
        </p:nvSpPr>
        <p:spPr bwMode="auto">
          <a:xfrm>
            <a:off x="2124076" y="2085975"/>
            <a:ext cx="1914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主线程执行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run()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2051720" y="2571750"/>
            <a:ext cx="1152128" cy="0"/>
          </a:xfrm>
          <a:prstGeom prst="straightConnector1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3275856" y="2547596"/>
            <a:ext cx="0" cy="1371791"/>
          </a:xfrm>
          <a:prstGeom prst="straightConnector1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 flipH="1" flipV="1">
            <a:off x="1763688" y="2707675"/>
            <a:ext cx="1368152" cy="1107123"/>
          </a:xfrm>
          <a:prstGeom prst="straightConnector1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67544" y="2503364"/>
            <a:ext cx="1296144" cy="408623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t.run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1215231" y="1824451"/>
            <a:ext cx="0" cy="645559"/>
          </a:xfrm>
          <a:prstGeom prst="straightConnector1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 bwMode="auto">
          <a:xfrm flipH="1">
            <a:off x="1194231" y="2955752"/>
            <a:ext cx="336" cy="819091"/>
          </a:xfrm>
          <a:prstGeom prst="straightConnector1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1916114" y="1477099"/>
            <a:ext cx="1863725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2" charset="-122"/>
              </a:rPr>
              <a:t>调用</a:t>
            </a:r>
            <a:r>
              <a:rPr lang="en-US" altLang="zh-CN" sz="1600" b="1" dirty="0">
                <a:solidFill>
                  <a:schemeClr val="bg1"/>
                </a:solidFill>
                <a:ea typeface="黑体" panose="02010609060101010101" pitchFamily="2" charset="-122"/>
              </a:rPr>
              <a:t>run()</a:t>
            </a: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4632327" y="1427560"/>
            <a:ext cx="3814096" cy="2656284"/>
            <a:chOff x="4573796" y="1916113"/>
            <a:chExt cx="3815475" cy="3543154"/>
          </a:xfrm>
        </p:grpSpPr>
        <p:sp>
          <p:nvSpPr>
            <p:cNvPr id="16420" name="TextBox 40"/>
            <p:cNvSpPr txBox="1">
              <a:spLocks noChangeArrowheads="1"/>
            </p:cNvSpPr>
            <p:nvPr/>
          </p:nvSpPr>
          <p:spPr bwMode="auto">
            <a:xfrm>
              <a:off x="6011863" y="2768600"/>
              <a:ext cx="2377408" cy="492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子线程执行</a:t>
              </a: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run()</a:t>
              </a:r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4573796" y="2501204"/>
              <a:ext cx="1438068" cy="2958061"/>
            </a:xfrm>
            <a:prstGeom prst="rect">
              <a:avLst/>
            </a:prstGeom>
            <a:solidFill>
              <a:srgbClr val="EDF5FD"/>
            </a:solidFill>
            <a:ln w="38100" cap="flat" cmpd="sng" algn="ctr">
              <a:solidFill>
                <a:srgbClr val="0099D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indent="-342900" defTabSz="381000">
                <a:lnSpc>
                  <a:spcPct val="150000"/>
                </a:lnSpc>
                <a:buClr>
                  <a:schemeClr val="folHlink"/>
                </a:buClr>
                <a:buSzPct val="60000"/>
              </a:pPr>
              <a:endParaRPr lang="zh-CN" altLang="en-US" sz="1600" b="1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6289604" y="3213809"/>
              <a:ext cx="910962" cy="2245458"/>
            </a:xfrm>
            <a:prstGeom prst="rect">
              <a:avLst/>
            </a:prstGeom>
            <a:solidFill>
              <a:srgbClr val="EDF5FD"/>
            </a:solidFill>
            <a:ln w="38100" cap="flat" cmpd="sng" algn="ctr">
              <a:solidFill>
                <a:srgbClr val="0099D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indent="-342900" defTabSz="381000">
                <a:lnSpc>
                  <a:spcPct val="150000"/>
                </a:lnSpc>
                <a:buClr>
                  <a:schemeClr val="folHlink"/>
                </a:buClr>
                <a:buSzPct val="60000"/>
              </a:pPr>
              <a:endParaRPr lang="zh-CN" altLang="en-US" sz="1600" b="1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16427" name="TextBox 39"/>
            <p:cNvSpPr txBox="1">
              <a:spLocks noChangeArrowheads="1"/>
            </p:cNvSpPr>
            <p:nvPr/>
          </p:nvSpPr>
          <p:spPr bwMode="auto">
            <a:xfrm>
              <a:off x="4806950" y="1916113"/>
              <a:ext cx="877480" cy="492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主线程</a:t>
              </a:r>
            </a:p>
          </p:txBody>
        </p:sp>
        <p:sp>
          <p:nvSpPr>
            <p:cNvPr id="32" name="AutoShape 4"/>
            <p:cNvSpPr>
              <a:spLocks noChangeArrowheads="1"/>
            </p:cNvSpPr>
            <p:nvPr/>
          </p:nvSpPr>
          <p:spPr bwMode="gray">
            <a:xfrm>
              <a:off x="6381024" y="2001574"/>
              <a:ext cx="1864399" cy="499631"/>
            </a:xfrm>
            <a:prstGeom prst="roundRect">
              <a:avLst>
                <a:gd name="adj" fmla="val 16667"/>
              </a:avLst>
            </a:prstGeom>
            <a:solidFill>
              <a:srgbClr val="0099D8"/>
            </a:solidFill>
            <a:ln w="15875" algn="ctr">
              <a:solidFill>
                <a:schemeClr val="bg1"/>
              </a:solidFill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anchorCtr="1">
              <a:spAutoFit/>
            </a:bodyPr>
            <a:lstStyle/>
            <a:p>
              <a:pPr marL="224155" indent="-224155" algn="ctr" fontAlgn="base"/>
              <a:r>
                <a:rPr lang="zh-CN" altLang="en-US" sz="1600" b="1" dirty="0">
                  <a:solidFill>
                    <a:schemeClr val="bg1"/>
                  </a:solidFill>
                  <a:ea typeface="黑体" panose="02010609060101010101" pitchFamily="2" charset="-122"/>
                </a:rPr>
                <a:t>调用</a:t>
              </a:r>
              <a:r>
                <a:rPr lang="en-US" altLang="zh-CN" sz="1600" b="1" dirty="0">
                  <a:solidFill>
                    <a:schemeClr val="bg1"/>
                  </a:solidFill>
                  <a:ea typeface="黑体" panose="02010609060101010101" pitchFamily="2" charset="-122"/>
                </a:rPr>
                <a:t>start()</a:t>
              </a:r>
            </a:p>
          </p:txBody>
        </p:sp>
      </p:grpSp>
      <p:cxnSp>
        <p:nvCxnSpPr>
          <p:cNvPr id="42" name="直接箭头连接符 41"/>
          <p:cNvCxnSpPr/>
          <p:nvPr/>
        </p:nvCxnSpPr>
        <p:spPr bwMode="auto">
          <a:xfrm>
            <a:off x="5904820" y="2571750"/>
            <a:ext cx="827421" cy="0"/>
          </a:xfrm>
          <a:prstGeom prst="straightConnector1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6804248" y="2547597"/>
            <a:ext cx="0" cy="1418783"/>
          </a:xfrm>
          <a:prstGeom prst="straightConnector1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 bwMode="auto">
          <a:xfrm>
            <a:off x="5364089" y="2834040"/>
            <a:ext cx="0" cy="1132340"/>
          </a:xfrm>
          <a:prstGeom prst="straightConnector1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8" idx="0"/>
            <a:endCxn id="31" idx="0"/>
          </p:cNvCxnSpPr>
          <p:nvPr/>
        </p:nvCxnSpPr>
        <p:spPr bwMode="auto">
          <a:xfrm>
            <a:off x="5351101" y="1866200"/>
            <a:ext cx="12987" cy="489526"/>
          </a:xfrm>
          <a:prstGeom prst="straightConnector1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250825" y="4255968"/>
            <a:ext cx="3671888" cy="408623"/>
          </a:xfrm>
          <a:prstGeom prst="wedgeRoundRectCallout">
            <a:avLst>
              <a:gd name="adj1" fmla="val -50220"/>
              <a:gd name="adj2" fmla="val -331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只有主线程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一条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执行路径</a:t>
            </a: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4283968" y="4255968"/>
            <a:ext cx="4608512" cy="374571"/>
          </a:xfrm>
          <a:prstGeom prst="wedgeRoundRectCallout">
            <a:avLst>
              <a:gd name="adj1" fmla="val -50220"/>
              <a:gd name="adj2" fmla="val -331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rgbClr val="FF0000"/>
                </a:solidFill>
                <a:ea typeface="黑体" panose="02010609060101010101" pitchFamily="2" charset="-122"/>
              </a:rPr>
              <a:t>多条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2" charset="-122"/>
              </a:rPr>
              <a:t>执行路径，主线程和子线程</a:t>
            </a:r>
            <a:r>
              <a:rPr lang="zh-CN" altLang="en-US" sz="1600" b="1" dirty="0">
                <a:solidFill>
                  <a:srgbClr val="FF0000"/>
                </a:solidFill>
                <a:ea typeface="黑体" panose="02010609060101010101" pitchFamily="2" charset="-122"/>
              </a:rPr>
              <a:t>并行交替执行</a:t>
            </a:r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4716016" y="2355726"/>
            <a:ext cx="1296144" cy="408623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t.start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233456" y="4720139"/>
            <a:ext cx="5738211" cy="371891"/>
            <a:chOff x="1403648" y="3795886"/>
            <a:chExt cx="5738211" cy="371891"/>
          </a:xfrm>
        </p:grpSpPr>
        <p:sp>
          <p:nvSpPr>
            <p:cNvPr id="37" name="圆角矩形 3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3"/>
            <p:cNvSpPr txBox="1"/>
            <p:nvPr/>
          </p:nvSpPr>
          <p:spPr bwMode="auto">
            <a:xfrm>
              <a:off x="2250391" y="3829223"/>
              <a:ext cx="489146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：直接调用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start()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区别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99D7B-0D39-4658-B710-833AD7D0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</a:t>
            </a:r>
            <a:r>
              <a:rPr lang="en-US" altLang="zh-CN"/>
              <a:t>Runnable</a:t>
            </a:r>
            <a:r>
              <a:rPr lang="zh-CN" altLang="en-US"/>
              <a:t>接口创建线程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定义MyRunnable类实现Runnable接口</a:t>
            </a:r>
            <a:endParaRPr lang="en-US" altLang="zh-CN" dirty="0"/>
          </a:p>
          <a:p>
            <a:r>
              <a:rPr lang="zh-CN" altLang="en-US" dirty="0"/>
              <a:t>实现</a:t>
            </a:r>
            <a:r>
              <a:rPr lang="zh-CN" altLang="zh-CN" dirty="0"/>
              <a:t>run()方法</a:t>
            </a:r>
            <a:r>
              <a:rPr lang="zh-CN" altLang="en-US" dirty="0"/>
              <a:t>，编写线程执行体</a:t>
            </a:r>
            <a:endParaRPr lang="en-US" altLang="zh-CN" dirty="0"/>
          </a:p>
          <a:p>
            <a:r>
              <a:rPr lang="zh-CN" altLang="en-US" dirty="0"/>
              <a:t>创建线程对象，调用</a:t>
            </a:r>
            <a:r>
              <a:rPr lang="en-US" altLang="zh-CN" dirty="0"/>
              <a:t>start()</a:t>
            </a:r>
            <a:r>
              <a:rPr lang="zh-CN" altLang="en-US" dirty="0"/>
              <a:t>方法启动线程</a:t>
            </a:r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611189" y="2401600"/>
            <a:ext cx="4968923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1" dirty="0"/>
              <a:t>public class </a:t>
            </a:r>
            <a:r>
              <a:rPr lang="en-US" altLang="zh-CN" sz="1600" b="1" dirty="0" err="1"/>
              <a:t>MyRunnable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implements Runnable</a:t>
            </a:r>
            <a:r>
              <a:rPr lang="en-US" altLang="zh-CN" sz="1600" b="1" dirty="0"/>
              <a:t>{</a:t>
            </a:r>
          </a:p>
          <a:p>
            <a:r>
              <a:rPr lang="zh-CN" altLang="en-US" sz="1600" b="1" dirty="0"/>
              <a:t>	</a:t>
            </a:r>
            <a:r>
              <a:rPr lang="en-US" altLang="zh-CN" sz="1600" b="1" dirty="0"/>
              <a:t>public void run(){</a:t>
            </a:r>
          </a:p>
          <a:p>
            <a:r>
              <a:rPr lang="en-US" altLang="zh-CN" sz="1600" b="1" dirty="0"/>
              <a:t>		for(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i=1;i&lt;100;i++){			</a:t>
            </a:r>
            <a:r>
              <a:rPr lang="en-US" altLang="zh-CN" sz="1600" b="1" dirty="0" err="1"/>
              <a:t>System.out.println</a:t>
            </a:r>
            <a:r>
              <a:rPr lang="en-US" altLang="zh-CN" sz="1600" b="1" dirty="0"/>
              <a:t>(</a:t>
            </a:r>
          </a:p>
          <a:p>
            <a:r>
              <a:rPr lang="en-US" altLang="zh-CN" sz="1600" b="1" dirty="0"/>
              <a:t>        </a:t>
            </a:r>
            <a:r>
              <a:rPr lang="en-US" altLang="zh-CN" sz="1600" b="1" dirty="0" err="1"/>
              <a:t>Thread.currentThread</a:t>
            </a:r>
            <a:r>
              <a:rPr lang="en-US" altLang="zh-CN" sz="1600" b="1" dirty="0"/>
              <a:t>().</a:t>
            </a:r>
            <a:r>
              <a:rPr lang="en-US" altLang="zh-CN" sz="1600" b="1" dirty="0" err="1"/>
              <a:t>getName</a:t>
            </a:r>
            <a:r>
              <a:rPr lang="en-US" altLang="zh-CN" sz="1600" b="1" dirty="0"/>
              <a:t>()+":"+i);</a:t>
            </a:r>
          </a:p>
          <a:p>
            <a:r>
              <a:rPr lang="en-US" altLang="zh-CN" sz="1600" b="1" dirty="0"/>
              <a:t>}}}</a:t>
            </a:r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2555750" y="3654772"/>
            <a:ext cx="6408738" cy="10772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indent="-342900" defTabSz="381000">
              <a:lnSpc>
                <a:spcPct val="150000"/>
              </a:lnSpc>
              <a:buClr>
                <a:schemeClr val="folHlink"/>
              </a:buClr>
              <a:buSzPct val="60000"/>
              <a:defRPr sz="1600" b="1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MyRunnable</a:t>
            </a:r>
            <a:r>
              <a:rPr lang="en-US" altLang="zh-CN" dirty="0"/>
              <a:t> </a:t>
            </a:r>
            <a:r>
              <a:rPr lang="en-US" altLang="zh-CN" dirty="0" err="1"/>
              <a:t>myRunnable</a:t>
            </a:r>
            <a:r>
              <a:rPr lang="en-US" altLang="zh-CN" dirty="0"/>
              <a:t> = new </a:t>
            </a:r>
            <a:r>
              <a:rPr lang="en-US" altLang="zh-CN" dirty="0" err="1"/>
              <a:t>MyRunnable</a:t>
            </a:r>
            <a:r>
              <a:rPr lang="en-US" altLang="zh-CN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		Thread </a:t>
            </a:r>
            <a:r>
              <a:rPr lang="en-US" altLang="zh-CN" dirty="0" err="1"/>
              <a:t>myThread</a:t>
            </a:r>
            <a:r>
              <a:rPr lang="en-US" altLang="zh-CN" dirty="0"/>
              <a:t> = new Thread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myRunnable</a:t>
            </a:r>
            <a:r>
              <a:rPr lang="en-US" altLang="zh-CN" dirty="0"/>
              <a:t>);	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thread.start</a:t>
            </a:r>
            <a:r>
              <a:rPr lang="en-US" altLang="zh-CN" dirty="0"/>
              <a:t>(); //</a:t>
            </a:r>
            <a:r>
              <a:rPr lang="zh-CN" altLang="en-US" dirty="0"/>
              <a:t>启动线程</a:t>
            </a:r>
            <a:r>
              <a:rPr lang="en-US" altLang="zh-CN" dirty="0"/>
              <a:t>}</a:t>
            </a: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6516689" y="3152805"/>
            <a:ext cx="2447799" cy="715089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run()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方法中编写线程执行的代码</a:t>
            </a: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6444209" y="2451159"/>
            <a:ext cx="2232248" cy="408623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实现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Runnable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</a:t>
            </a: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144775" y="4179351"/>
            <a:ext cx="1690921" cy="408623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创建线程对象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90878" y="4727543"/>
            <a:ext cx="5714808" cy="371891"/>
            <a:chOff x="1403648" y="3795886"/>
            <a:chExt cx="5714808" cy="371891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2294662" y="3829223"/>
              <a:ext cx="480291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Runnable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接口创建线程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2" name="直接箭头连接符 31"/>
          <p:cNvCxnSpPr/>
          <p:nvPr/>
        </p:nvCxnSpPr>
        <p:spPr>
          <a:xfrm>
            <a:off x="5364088" y="3003798"/>
            <a:ext cx="1079576" cy="432048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652120" y="2646254"/>
            <a:ext cx="772962" cy="39885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0" idx="3"/>
          </p:cNvCxnSpPr>
          <p:nvPr/>
        </p:nvCxnSpPr>
        <p:spPr>
          <a:xfrm flipH="1">
            <a:off x="1835696" y="4083918"/>
            <a:ext cx="1512928" cy="299745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3CCB2-3472-4451-8C11-6EB6782E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18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比较两种创建线程的方式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  <a:r>
              <a:rPr lang="en-US" altLang="zh-CN" dirty="0"/>
              <a:t>Thread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编写简单，可直接操作线程</a:t>
            </a:r>
            <a:endParaRPr lang="en-US" altLang="zh-CN" dirty="0"/>
          </a:p>
          <a:p>
            <a:pPr lvl="1"/>
            <a:r>
              <a:rPr lang="zh-CN" altLang="en-US" dirty="0"/>
              <a:t>适用于单继承</a:t>
            </a:r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/>
              <a:t>Runnable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zh-CN" altLang="en-US" dirty="0"/>
              <a:t>避免单继承局限性</a:t>
            </a:r>
            <a:endParaRPr lang="en-US" altLang="zh-CN" dirty="0"/>
          </a:p>
          <a:p>
            <a:pPr lvl="1"/>
            <a:r>
              <a:rPr lang="zh-CN" altLang="en-US" dirty="0"/>
              <a:t>便于共享资源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00113" y="4249341"/>
            <a:ext cx="6551612" cy="408623"/>
          </a:xfrm>
          <a:prstGeom prst="wedgeRoundRectCallout">
            <a:avLst>
              <a:gd name="adj1" fmla="val -50220"/>
              <a:gd name="adj2" fmla="val -331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推荐使用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实现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2" charset="-122"/>
              </a:rPr>
              <a:t>Runnable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接口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方式创建线程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5017DB-405F-4892-9296-91EEE3BD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9502"/>
            <a:ext cx="1079500" cy="392906"/>
          </a:xfrm>
        </p:spPr>
        <p:txBody>
          <a:bodyPr/>
          <a:lstStyle/>
          <a:p>
            <a:pPr>
              <a:defRPr/>
            </a:pPr>
            <a:r>
              <a:rPr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8496" y="910829"/>
            <a:ext cx="8128000" cy="3857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创建线程有哪几种方式？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如何启动线程？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线程对象调用</a:t>
            </a:r>
            <a:r>
              <a:rPr lang="en-US" altLang="zh-CN" dirty="0"/>
              <a:t>start()</a:t>
            </a:r>
            <a:r>
              <a:rPr lang="zh-CN" altLang="en-US" dirty="0"/>
              <a:t>方法和调用</a:t>
            </a:r>
            <a:r>
              <a:rPr lang="en-US" altLang="zh-CN" dirty="0"/>
              <a:t>run()</a:t>
            </a:r>
            <a:r>
              <a:rPr lang="zh-CN" altLang="en-US" dirty="0"/>
              <a:t>方法的区别？</a:t>
            </a:r>
          </a:p>
        </p:txBody>
      </p:sp>
      <p:sp>
        <p:nvSpPr>
          <p:cNvPr id="9" name="TextBox 65"/>
          <p:cNvSpPr txBox="1"/>
          <p:nvPr/>
        </p:nvSpPr>
        <p:spPr>
          <a:xfrm>
            <a:off x="251520" y="1174512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提问</a:t>
            </a:r>
          </a:p>
        </p:txBody>
      </p:sp>
      <p:pic>
        <p:nvPicPr>
          <p:cNvPr id="10" name="图片 9" descr="C:\Users\Lenovo\Desktop\icon\疑问问题.png疑问问题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0412" y="740807"/>
            <a:ext cx="455295" cy="456565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C5042D-23FF-4694-A768-C940BD0123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/>
              <a:t>/46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55576" y="910829"/>
            <a:ext cx="7645400" cy="3857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需求说明</a:t>
            </a:r>
          </a:p>
          <a:p>
            <a:pPr lvl="1" eaLnBrk="1" hangingPunct="1">
              <a:defRPr/>
            </a:pPr>
            <a:r>
              <a:rPr lang="zh-CN" altLang="en-US" dirty="0"/>
              <a:t>创建两个子线程，</a:t>
            </a:r>
            <a:r>
              <a:rPr lang="zh-CN" altLang="zh-CN" dirty="0"/>
              <a:t>每个线程均输出20次消息数字、“你好”、线程名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观察多个线程交替执行的过程</a:t>
            </a:r>
            <a:endParaRPr lang="en-US" altLang="zh-CN" dirty="0"/>
          </a:p>
          <a:p>
            <a:pPr lvl="2" eaLnBrk="1" hangingPunct="1">
              <a:defRPr/>
            </a:pPr>
            <a:endParaRPr lang="en-US" altLang="zh-CN" dirty="0"/>
          </a:p>
          <a:p>
            <a:pPr lvl="2" eaLnBrk="1" hangingPunct="1">
              <a:defRPr/>
            </a:pPr>
            <a:endParaRPr lang="en-US" altLang="zh-CN" dirty="0"/>
          </a:p>
          <a:p>
            <a:pPr lvl="2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zh-CN" altLang="en-US" dirty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51520" y="198810"/>
            <a:ext cx="7783513" cy="71675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altLang="zh-CN" dirty="0"/>
              <a:t>继承</a:t>
            </a:r>
            <a:r>
              <a:rPr lang="en-US" altLang="zh-CN" dirty="0"/>
              <a:t>Thread</a:t>
            </a:r>
            <a:r>
              <a:rPr altLang="zh-CN" dirty="0"/>
              <a:t>类的方式创建线程</a:t>
            </a:r>
            <a:r>
              <a:rPr lang="en-US" altLang="zh-CN" dirty="0"/>
              <a:t>2-1</a:t>
            </a:r>
            <a:endParaRPr dirty="0"/>
          </a:p>
        </p:txBody>
      </p:sp>
      <p:pic>
        <p:nvPicPr>
          <p:cNvPr id="20487" name="图片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220" y="2602230"/>
            <a:ext cx="4133850" cy="199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2E60465-B236-4C00-9646-00955A09EA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/>
              <a:t>/46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910829"/>
            <a:ext cx="7645400" cy="3857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创建线程类</a:t>
            </a:r>
            <a:r>
              <a:rPr lang="en-US" altLang="zh-CN" dirty="0" err="1"/>
              <a:t>MyThread</a:t>
            </a:r>
            <a:r>
              <a:rPr lang="zh-CN" altLang="en-US" dirty="0"/>
              <a:t>，并继承</a:t>
            </a:r>
            <a:r>
              <a:rPr lang="en-US" altLang="zh-CN" dirty="0"/>
              <a:t>Thread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重写</a:t>
            </a:r>
            <a:r>
              <a:rPr lang="en-US" altLang="zh-CN" dirty="0"/>
              <a:t>Thread</a:t>
            </a:r>
            <a:r>
              <a:rPr lang="zh-CN" altLang="en-US" dirty="0"/>
              <a:t>类中的</a:t>
            </a:r>
            <a:r>
              <a:rPr lang="en-US" altLang="zh-CN" dirty="0"/>
              <a:t>run()</a:t>
            </a:r>
            <a:r>
              <a:rPr lang="zh-CN" altLang="en-US" dirty="0"/>
              <a:t>方法，编写方法体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在测试类</a:t>
            </a:r>
            <a:r>
              <a:rPr lang="en-US" altLang="zh-CN" dirty="0"/>
              <a:t>Test</a:t>
            </a:r>
            <a:r>
              <a:rPr lang="zh-CN" altLang="en-US" dirty="0"/>
              <a:t>类中创建两个</a:t>
            </a:r>
            <a:r>
              <a:rPr lang="en-US" altLang="zh-CN" dirty="0" err="1"/>
              <a:t>MyThread</a:t>
            </a:r>
            <a:r>
              <a:rPr lang="zh-CN" altLang="en-US" dirty="0"/>
              <a:t>类的线程对象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调用</a:t>
            </a:r>
            <a:r>
              <a:rPr lang="en-US" altLang="zh-CN" dirty="0"/>
              <a:t>start()</a:t>
            </a:r>
            <a:r>
              <a:rPr lang="zh-CN" altLang="zh-CN" dirty="0"/>
              <a:t>方法启动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运行程序，观察多个线程交替执行的结果</a:t>
            </a:r>
            <a:endParaRPr lang="zh-CN" altLang="en-US" dirty="0"/>
          </a:p>
          <a:p>
            <a:pPr lvl="1"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1520" y="378644"/>
            <a:ext cx="7993063" cy="39290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altLang="zh-CN" dirty="0"/>
              <a:t>继承</a:t>
            </a:r>
            <a:r>
              <a:rPr lang="en-US" altLang="zh-CN" dirty="0"/>
              <a:t>Thread</a:t>
            </a:r>
            <a:r>
              <a:rPr altLang="zh-CN" dirty="0"/>
              <a:t>类的方式创建线程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D401D9C-AB07-4497-BA59-B913B97091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/>
              <a:t>/46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78644"/>
            <a:ext cx="8064500" cy="39290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altLang="zh-CN" dirty="0" err="1"/>
              <a:t>实现</a:t>
            </a:r>
            <a:r>
              <a:rPr lang="en-US" altLang="zh-CN" dirty="0" err="1"/>
              <a:t>Runnable</a:t>
            </a:r>
            <a:r>
              <a:rPr altLang="zh-CN" dirty="0" err="1"/>
              <a:t>接口的方式创建线程</a:t>
            </a:r>
            <a:endParaRPr lang="en-US" altLang="zh-CN" dirty="0">
              <a:solidFill>
                <a:srgbClr val="121F55"/>
              </a:solidFill>
            </a:endParaRPr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910829"/>
            <a:ext cx="7645400" cy="3857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需求说明</a:t>
            </a:r>
          </a:p>
          <a:p>
            <a:pPr lvl="1" eaLnBrk="1" hangingPunct="1">
              <a:defRPr/>
            </a:pPr>
            <a:r>
              <a:rPr lang="zh-CN" altLang="en-US" dirty="0"/>
              <a:t>修改上机练习</a:t>
            </a:r>
            <a:r>
              <a:rPr lang="en-US" altLang="zh-CN" dirty="0"/>
              <a:t>1</a:t>
            </a:r>
            <a:r>
              <a:rPr lang="zh-CN" altLang="en-US" dirty="0"/>
              <a:t>，要求线程类使用实现</a:t>
            </a:r>
            <a:r>
              <a:rPr lang="en-US" altLang="zh-CN" dirty="0"/>
              <a:t>Runnable</a:t>
            </a:r>
            <a:r>
              <a:rPr lang="zh-CN" altLang="en-US" dirty="0"/>
              <a:t>接口的方式创建，并修改测试类</a:t>
            </a:r>
            <a:endParaRPr lang="en-US" altLang="zh-CN" dirty="0"/>
          </a:p>
          <a:p>
            <a:pPr lvl="2"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创建</a:t>
            </a:r>
            <a:r>
              <a:rPr lang="en-US" altLang="zh-CN" dirty="0"/>
              <a:t>Thread</a:t>
            </a:r>
            <a:r>
              <a:rPr lang="zh-CN" altLang="en-US" dirty="0"/>
              <a:t>类对象，使用</a:t>
            </a:r>
            <a:r>
              <a:rPr lang="en-US" altLang="zh-CN" dirty="0"/>
              <a:t>Runnable</a:t>
            </a:r>
            <a:r>
              <a:rPr lang="zh-CN" altLang="en-US" dirty="0"/>
              <a:t>接口实现类的对象作为构造方法的参数</a:t>
            </a:r>
          </a:p>
        </p:txBody>
      </p:sp>
      <p:sp>
        <p:nvSpPr>
          <p:cNvPr id="5" name="TextBox 65"/>
          <p:cNvSpPr txBox="1"/>
          <p:nvPr/>
        </p:nvSpPr>
        <p:spPr>
          <a:xfrm>
            <a:off x="179512" y="2746003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提示</a:t>
            </a:r>
          </a:p>
        </p:txBody>
      </p:sp>
      <p:pic>
        <p:nvPicPr>
          <p:cNvPr id="6" name="图片 5" descr="C:\Users\Lenovo\Desktop\icon\提示.png提示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9992" y="2370718"/>
            <a:ext cx="375920" cy="37592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19C0FD-926D-4609-8D6E-F1538AF6D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/>
              <a:t>/46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线程的状态</a:t>
            </a:r>
            <a:endParaRPr lang="zh-CN" altLang="en-US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gray">
          <a:xfrm>
            <a:off x="755651" y="1425179"/>
            <a:ext cx="1863725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创建状态</a:t>
            </a:r>
            <a:endParaRPr lang="en-US" altLang="zh-CN" sz="1350" b="1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1700214" y="2721769"/>
            <a:ext cx="1863725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就绪状态</a:t>
            </a:r>
            <a:endParaRPr lang="en-US" altLang="zh-CN" sz="1350" b="1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3357564" y="1437085"/>
            <a:ext cx="1862137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阻塞状态</a:t>
            </a:r>
            <a:endParaRPr lang="en-US" altLang="zh-CN" sz="1350" b="1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5589589" y="2721769"/>
            <a:ext cx="1862137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运行状态</a:t>
            </a:r>
            <a:endParaRPr lang="en-US" altLang="zh-CN" sz="1350" b="1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6092826" y="1478756"/>
            <a:ext cx="1863725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死亡状态</a:t>
            </a:r>
            <a:endParaRPr lang="en-US" altLang="zh-CN" sz="1350" b="1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1687220" y="1846819"/>
            <a:ext cx="1084581" cy="874466"/>
          </a:xfrm>
          <a:prstGeom prst="straightConnector1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86" name="TextBox 17"/>
          <p:cNvSpPr txBox="1">
            <a:spLocks noChangeArrowheads="1"/>
          </p:cNvSpPr>
          <p:nvPr/>
        </p:nvSpPr>
        <p:spPr bwMode="auto">
          <a:xfrm>
            <a:off x="1042989" y="22479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启动线程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3571292" y="2841780"/>
            <a:ext cx="1955349" cy="0"/>
          </a:xfrm>
          <a:prstGeom prst="straightConnector1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88" name="TextBox 21"/>
          <p:cNvSpPr txBox="1">
            <a:spLocks noChangeArrowheads="1"/>
          </p:cNvSpPr>
          <p:nvPr/>
        </p:nvSpPr>
        <p:spPr bwMode="auto">
          <a:xfrm>
            <a:off x="3708400" y="2564606"/>
            <a:ext cx="1595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</a:p>
        </p:txBody>
      </p:sp>
      <p:cxnSp>
        <p:nvCxnSpPr>
          <p:cNvPr id="25" name="直接箭头连接符 24"/>
          <p:cNvCxnSpPr/>
          <p:nvPr/>
        </p:nvCxnSpPr>
        <p:spPr bwMode="auto">
          <a:xfrm flipH="1">
            <a:off x="3571293" y="3057804"/>
            <a:ext cx="1955349" cy="0"/>
          </a:xfrm>
          <a:prstGeom prst="straightConnector1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90" name="TextBox 27"/>
          <p:cNvSpPr txBox="1">
            <a:spLocks noChangeArrowheads="1"/>
          </p:cNvSpPr>
          <p:nvPr/>
        </p:nvSpPr>
        <p:spPr bwMode="auto">
          <a:xfrm>
            <a:off x="3635375" y="3057525"/>
            <a:ext cx="1595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 flipH="1" flipV="1">
            <a:off x="4548967" y="1869672"/>
            <a:ext cx="1544123" cy="833609"/>
          </a:xfrm>
          <a:prstGeom prst="straightConnector1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92" name="TextBox 32"/>
          <p:cNvSpPr txBox="1">
            <a:spLocks noChangeArrowheads="1"/>
          </p:cNvSpPr>
          <p:nvPr/>
        </p:nvSpPr>
        <p:spPr bwMode="auto">
          <a:xfrm>
            <a:off x="5440710" y="1877616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等待用户输入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线程休眠等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 flipV="1">
            <a:off x="6566916" y="1869672"/>
            <a:ext cx="669380" cy="833609"/>
          </a:xfrm>
          <a:prstGeom prst="straightConnector1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94" name="TextBox 36"/>
          <p:cNvSpPr txBox="1">
            <a:spLocks noChangeArrowheads="1"/>
          </p:cNvSpPr>
          <p:nvPr/>
        </p:nvSpPr>
        <p:spPr bwMode="auto">
          <a:xfrm>
            <a:off x="7092951" y="2139554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线程自然执行完毕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外部干涉终止线程</a:t>
            </a:r>
          </a:p>
        </p:txBody>
      </p:sp>
      <p:cxnSp>
        <p:nvCxnSpPr>
          <p:cNvPr id="38" name="直接箭头连接符 37"/>
          <p:cNvCxnSpPr/>
          <p:nvPr/>
        </p:nvCxnSpPr>
        <p:spPr bwMode="auto">
          <a:xfrm flipH="1">
            <a:off x="2924200" y="1869672"/>
            <a:ext cx="1215752" cy="833609"/>
          </a:xfrm>
          <a:prstGeom prst="straightConnector1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96" name="TextBox 40"/>
          <p:cNvSpPr txBox="1">
            <a:spLocks noChangeArrowheads="1"/>
          </p:cNvSpPr>
          <p:nvPr/>
        </p:nvSpPr>
        <p:spPr bwMode="auto">
          <a:xfrm>
            <a:off x="2339753" y="208597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阻塞解除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186798" y="4515966"/>
            <a:ext cx="5714808" cy="371891"/>
            <a:chOff x="1403648" y="3795886"/>
            <a:chExt cx="5714808" cy="371891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 bwMode="auto">
            <a:xfrm>
              <a:off x="3059295" y="3829223"/>
              <a:ext cx="327365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：描述线程的状态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87ECAEE-7736-4236-A7D1-445E8F8D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015365"/>
            <a:ext cx="8214935" cy="3394075"/>
          </a:xfrm>
        </p:spPr>
        <p:txBody>
          <a:bodyPr/>
          <a:lstStyle/>
          <a:p>
            <a:r>
              <a:rPr lang="zh-CN" altLang="en-US" dirty="0"/>
              <a:t>线程调度指按照特定机制为多个线程分配</a:t>
            </a:r>
            <a:r>
              <a:rPr lang="en-US" altLang="zh-CN" dirty="0"/>
              <a:t>CPU</a:t>
            </a:r>
            <a:r>
              <a:rPr lang="zh-CN" altLang="en-US" dirty="0"/>
              <a:t>的使用权</a:t>
            </a:r>
          </a:p>
        </p:txBody>
      </p:sp>
      <p:sp>
        <p:nvSpPr>
          <p:cNvPr id="25605" name="矩形 4"/>
          <p:cNvSpPr>
            <a:spLocks noChangeArrowheads="1"/>
          </p:cNvSpPr>
          <p:nvPr/>
        </p:nvSpPr>
        <p:spPr bwMode="auto">
          <a:xfrm>
            <a:off x="4014797" y="2433638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</a:pPr>
            <a:r>
              <a:rPr lang="zh-CN" altLang="en-US" b="1">
                <a:solidFill>
                  <a:schemeClr val="bg1"/>
                </a:solidFill>
              </a:rPr>
              <a:t>会员积分</a:t>
            </a:r>
            <a:endParaRPr lang="en-US" altLang="zh-CN" b="1">
              <a:solidFill>
                <a:schemeClr val="bg1"/>
              </a:solidFill>
            </a:endParaRPr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467545" y="1629634"/>
          <a:ext cx="7776864" cy="3063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方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       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法</a:t>
                      </a:r>
                      <a:endParaRPr lang="en-US" altLang="zh-CN" sz="1800" b="1" kern="1200" dirty="0">
                        <a:solidFill>
                          <a:schemeClr val="bg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91454" marR="91454" marT="34274" marB="34274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       明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91454" marR="91454" marT="34274" marB="34274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</a:t>
                      </a:r>
                      <a:r>
                        <a:rPr lang="zh-CN" altLang="zh-CN" sz="15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setPr</a:t>
                      </a: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zh-CN" altLang="zh-CN" sz="15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ority(int </a:t>
                      </a: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zh-CN" sz="15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newPriority)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54" marR="91454" marT="34274" marB="3427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15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更改线程的优先级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4" marR="91454" marT="34274" marB="3427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static </a:t>
                      </a:r>
                      <a:r>
                        <a:rPr lang="zh-CN" altLang="zh-CN" sz="15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sleep(long millis)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54" marR="91454" marT="34274" marB="3427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在指定的毫秒数内让当前正在执行的线程休眠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4" marR="91454" marT="34274" marB="3427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void join()</a:t>
                      </a:r>
                    </a:p>
                  </a:txBody>
                  <a:tcPr marL="91454" marR="91454" marT="34274" marB="3427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等待该线程终止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4" marR="91454" marT="34274" marB="3427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static </a:t>
                      </a:r>
                      <a:r>
                        <a:rPr kumimoji="0" lang="en-US" altLang="zh-CN" sz="15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yield()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4" marR="91454" marT="34274" marB="3427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暂停当前正在执行的线程对象，并执行其他线程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4" marR="91454" marT="34274" marB="3427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interrupt()</a:t>
                      </a:r>
                    </a:p>
                  </a:txBody>
                  <a:tcPr marL="91454" marR="91454" marT="34274" marB="3427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中断线程</a:t>
                      </a:r>
                    </a:p>
                  </a:txBody>
                  <a:tcPr marL="91454" marR="91454" marT="34274" marB="3427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 isAlive()</a:t>
                      </a:r>
                    </a:p>
                  </a:txBody>
                  <a:tcPr marL="91454" marR="91454" marT="34274" marB="3427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测试线程是否处于活动状态</a:t>
                      </a:r>
                    </a:p>
                  </a:txBody>
                  <a:tcPr marL="91454" marR="91454" marT="34274" marB="3427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8E9D6A-8A61-4E10-B76F-91A07342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015365"/>
            <a:ext cx="7710879" cy="3394075"/>
          </a:xfrm>
        </p:spPr>
        <p:txBody>
          <a:bodyPr/>
          <a:lstStyle/>
          <a:p>
            <a:r>
              <a:rPr lang="zh-CN" altLang="en-US" dirty="0"/>
              <a:t>线程优先级由</a:t>
            </a:r>
            <a:r>
              <a:rPr lang="en-US" altLang="zh-CN" dirty="0"/>
              <a:t>1~10</a:t>
            </a:r>
            <a:r>
              <a:rPr lang="zh-CN" altLang="en-US" dirty="0"/>
              <a:t>表示，</a:t>
            </a:r>
            <a:r>
              <a:rPr lang="en-US" altLang="zh-CN" dirty="0"/>
              <a:t>1</a:t>
            </a:r>
            <a:r>
              <a:rPr lang="zh-CN" altLang="en-US" dirty="0"/>
              <a:t>最低，默认优先级为</a:t>
            </a:r>
            <a:r>
              <a:rPr lang="en-US" altLang="zh-CN" dirty="0"/>
              <a:t>5</a:t>
            </a:r>
          </a:p>
          <a:p>
            <a:r>
              <a:rPr lang="zh-CN" altLang="zh-CN" dirty="0"/>
              <a:t>优先级高的线程获得</a:t>
            </a:r>
            <a:r>
              <a:rPr lang="en-US" altLang="zh-CN" dirty="0"/>
              <a:t>CPU</a:t>
            </a:r>
            <a:r>
              <a:rPr lang="zh-CN" altLang="zh-CN" dirty="0"/>
              <a:t>资源的概率较大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 bwMode="auto">
          <a:xfrm>
            <a:off x="484897" y="1740992"/>
            <a:ext cx="8335575" cy="2341840"/>
            <a:chOff x="467544" y="2058261"/>
            <a:chExt cx="7976684" cy="3093540"/>
          </a:xfrm>
        </p:grpSpPr>
        <p:sp>
          <p:nvSpPr>
            <p:cNvPr id="5" name="AutoShape 18"/>
            <p:cNvSpPr>
              <a:spLocks noChangeArrowheads="1"/>
            </p:cNvSpPr>
            <p:nvPr/>
          </p:nvSpPr>
          <p:spPr bwMode="auto">
            <a:xfrm>
              <a:off x="467544" y="2348398"/>
              <a:ext cx="6191799" cy="2398755"/>
            </a:xfrm>
            <a:prstGeom prst="roundRect">
              <a:avLst>
                <a:gd name="adj" fmla="val 0"/>
              </a:avLst>
            </a:prstGeom>
            <a:solidFill>
              <a:srgbClr val="EDF5FD"/>
            </a:solidFill>
            <a:ln w="38100" cap="flat" cmpd="sng" algn="ctr">
              <a:solidFill>
                <a:srgbClr val="0099D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1600" b="1" dirty="0"/>
                <a:t>public static void main(String[] </a:t>
              </a:r>
              <a:r>
                <a:rPr lang="en-US" altLang="zh-CN" sz="1600" b="1" dirty="0" err="1"/>
                <a:t>args</a:t>
              </a:r>
              <a:r>
                <a:rPr lang="en-US" altLang="zh-CN" sz="1600" b="1" dirty="0"/>
                <a:t>) {</a:t>
              </a:r>
            </a:p>
            <a:p>
              <a:r>
                <a:rPr lang="zh-CN" altLang="en-US" sz="1600" b="1" dirty="0"/>
                <a:t>		</a:t>
              </a:r>
              <a:r>
                <a:rPr lang="en-US" altLang="zh-CN" sz="1600" b="1" dirty="0"/>
                <a:t>Thread t1 = new Thread(new </a:t>
              </a:r>
              <a:r>
                <a:rPr lang="en-US" altLang="zh-CN" sz="1600" b="1" dirty="0" err="1"/>
                <a:t>MyThread</a:t>
              </a:r>
              <a:r>
                <a:rPr lang="en-US" altLang="zh-CN" sz="1600" b="1" dirty="0"/>
                <a:t>(),"</a:t>
              </a:r>
              <a:r>
                <a:rPr lang="zh-CN" altLang="en-US" sz="1600" b="1" dirty="0"/>
                <a:t>线程</a:t>
              </a:r>
              <a:r>
                <a:rPr lang="en-US" altLang="zh-CN" sz="1600" b="1" dirty="0"/>
                <a:t>A");</a:t>
              </a:r>
            </a:p>
            <a:p>
              <a:r>
                <a:rPr lang="en-US" altLang="zh-CN" sz="1600" b="1" dirty="0"/>
                <a:t>        Thread t2 = new Thread(new </a:t>
              </a:r>
              <a:r>
                <a:rPr lang="en-US" altLang="zh-CN" sz="1600" b="1" dirty="0" err="1"/>
                <a:t>MyThread</a:t>
              </a:r>
              <a:r>
                <a:rPr lang="en-US" altLang="zh-CN" sz="1600" b="1" dirty="0"/>
                <a:t>(),"</a:t>
              </a:r>
              <a:r>
                <a:rPr lang="zh-CN" altLang="en-US" sz="1600" b="1" dirty="0"/>
                <a:t>线程</a:t>
              </a:r>
              <a:r>
                <a:rPr lang="en-US" altLang="zh-CN" sz="1600" b="1" dirty="0"/>
                <a:t>B");</a:t>
              </a:r>
            </a:p>
            <a:p>
              <a:r>
                <a:rPr lang="zh-CN" altLang="en-US" sz="1600" b="1" dirty="0"/>
                <a:t>		</a:t>
              </a:r>
              <a:r>
                <a:rPr lang="en-US" altLang="zh-CN" sz="1600" b="1" dirty="0"/>
                <a:t>t1.setPriority(</a:t>
              </a:r>
              <a:r>
                <a:rPr lang="en-US" altLang="zh-CN" sz="1600" b="1" dirty="0" err="1"/>
                <a:t>Thread.MAX_PRIORITY</a:t>
              </a:r>
              <a:r>
                <a:rPr lang="en-US" altLang="zh-CN" sz="1600" b="1" dirty="0"/>
                <a:t>);</a:t>
              </a:r>
            </a:p>
            <a:p>
              <a:r>
                <a:rPr lang="en-US" altLang="zh-CN" sz="1600" b="1" dirty="0"/>
                <a:t>		t2.setPriority(</a:t>
              </a:r>
              <a:r>
                <a:rPr lang="en-US" altLang="zh-CN" sz="1600" b="1" dirty="0" err="1"/>
                <a:t>Thread.MIN_PRIORITY</a:t>
              </a:r>
              <a:r>
                <a:rPr lang="en-US" altLang="zh-CN" sz="1600" b="1" dirty="0"/>
                <a:t>);</a:t>
              </a:r>
            </a:p>
            <a:p>
              <a:r>
                <a:rPr lang="en-US" altLang="zh-CN" sz="1600" b="1" dirty="0"/>
                <a:t>       //</a:t>
              </a:r>
              <a:r>
                <a:rPr lang="zh-CN" altLang="en-US" sz="1600" b="1" dirty="0"/>
                <a:t>省略代码</a:t>
              </a:r>
              <a:r>
                <a:rPr lang="en-US" altLang="zh-CN" sz="1600" b="1" dirty="0"/>
                <a:t>……</a:t>
              </a:r>
            </a:p>
            <a:p>
              <a:r>
                <a:rPr lang="en-US" altLang="zh-CN" sz="1600" b="1" dirty="0"/>
                <a:t>	}}</a:t>
              </a:r>
            </a:p>
          </p:txBody>
        </p:sp>
        <p:sp>
          <p:nvSpPr>
            <p:cNvPr id="26633" name="Rectangle 5"/>
            <p:cNvSpPr>
              <a:spLocks noChangeArrowheads="1"/>
            </p:cNvSpPr>
            <p:nvPr/>
          </p:nvSpPr>
          <p:spPr bwMode="auto">
            <a:xfrm>
              <a:off x="2216234" y="2680073"/>
              <a:ext cx="4298580" cy="455134"/>
            </a:xfrm>
            <a:prstGeom prst="rect">
              <a:avLst/>
            </a:prstGeom>
            <a:noFill/>
            <a:ln w="25400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6694791" y="2058261"/>
              <a:ext cx="1749437" cy="854659"/>
            </a:xfrm>
            <a:prstGeom prst="wedgeRoundRectCallout">
              <a:avLst>
                <a:gd name="adj1" fmla="val 1872"/>
                <a:gd name="adj2" fmla="val 48604"/>
                <a:gd name="adj3" fmla="val 16667"/>
              </a:avLst>
            </a:prstGeom>
            <a:solidFill>
              <a:srgbClr val="0099D8"/>
            </a:solidFill>
            <a:ln w="15875" algn="ctr">
              <a:solidFill>
                <a:schemeClr val="bg1"/>
              </a:solidFill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anchorCtr="1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创建线程对象并指定线程名</a:t>
              </a:r>
            </a:p>
          </p:txBody>
        </p:sp>
        <p:sp>
          <p:nvSpPr>
            <p:cNvPr id="26635" name="Rectangle 5"/>
            <p:cNvSpPr>
              <a:spLocks noChangeArrowheads="1"/>
            </p:cNvSpPr>
            <p:nvPr/>
          </p:nvSpPr>
          <p:spPr bwMode="auto">
            <a:xfrm>
              <a:off x="2216233" y="3345924"/>
              <a:ext cx="3674022" cy="719956"/>
            </a:xfrm>
            <a:prstGeom prst="rect">
              <a:avLst/>
            </a:prstGeom>
            <a:noFill/>
            <a:ln w="25400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2302412" y="4297141"/>
              <a:ext cx="2972063" cy="854660"/>
            </a:xfrm>
            <a:prstGeom prst="wedgeRoundRectCallout">
              <a:avLst>
                <a:gd name="adj1" fmla="val 1872"/>
                <a:gd name="adj2" fmla="val 48604"/>
                <a:gd name="adj3" fmla="val 16667"/>
              </a:avLst>
            </a:prstGeom>
            <a:solidFill>
              <a:srgbClr val="0099D8"/>
            </a:solidFill>
            <a:ln w="15875" algn="ctr">
              <a:solidFill>
                <a:schemeClr val="bg1"/>
              </a:solidFill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anchorCtr="1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两个线程对象分别设置为最高优先级和最低优先级</a:t>
              </a:r>
            </a:p>
          </p:txBody>
        </p:sp>
      </p:grp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2715591"/>
            <a:ext cx="3095625" cy="243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组合 27"/>
          <p:cNvGrpSpPr/>
          <p:nvPr/>
        </p:nvGrpSpPr>
        <p:grpSpPr>
          <a:xfrm>
            <a:off x="1187624" y="4658531"/>
            <a:ext cx="4694546" cy="371891"/>
            <a:chOff x="1403648" y="3795886"/>
            <a:chExt cx="5714808" cy="371891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3181123" y="3829223"/>
              <a:ext cx="302999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：线程的优先级</a:t>
              </a:r>
            </a:p>
          </p:txBody>
        </p:sp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D8152A-A7EF-4AAD-9AA6-083BD890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668FC9-BAD5-451F-8D5A-30C864A9AF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/46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线程休眠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让线程暂时睡眠指定时长，线程进入阻塞状态</a:t>
            </a:r>
            <a:endParaRPr lang="en-US" altLang="zh-CN" dirty="0"/>
          </a:p>
          <a:p>
            <a:r>
              <a:rPr lang="zh-CN" altLang="zh-CN" dirty="0"/>
              <a:t>睡眠时间过后线程会再进入可运行状态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 err="1"/>
              <a:t>millis</a:t>
            </a:r>
            <a:r>
              <a:rPr lang="zh-CN" altLang="en-US" dirty="0"/>
              <a:t>为休眠时长，以毫秒为单位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sleep()</a:t>
            </a:r>
            <a:r>
              <a:rPr lang="zh-CN" altLang="en-US" dirty="0"/>
              <a:t>方法需处理</a:t>
            </a:r>
            <a:r>
              <a:rPr lang="fr-FR" altLang="zh-CN" dirty="0"/>
              <a:t>InterruptedException</a:t>
            </a:r>
            <a:r>
              <a:rPr lang="zh-CN" altLang="en-US" dirty="0"/>
              <a:t>异常</a:t>
            </a:r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1475656" y="1986394"/>
            <a:ext cx="5040313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public static void sleep(long </a:t>
            </a:r>
            <a:r>
              <a:rPr lang="en-US" altLang="zh-CN" dirty="0" err="1"/>
              <a:t>millis</a:t>
            </a:r>
            <a:r>
              <a:rPr lang="en-US" altLang="zh-CN" dirty="0"/>
              <a:t>)</a:t>
            </a:r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1461243" y="2279650"/>
            <a:ext cx="5160963" cy="23083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1" dirty="0"/>
              <a:t>public class Wait {</a:t>
            </a:r>
          </a:p>
          <a:p>
            <a:r>
              <a:rPr lang="en-US" altLang="zh-CN" sz="1600" b="1" dirty="0"/>
              <a:t>    public static void </a:t>
            </a:r>
            <a:r>
              <a:rPr lang="en-US" altLang="zh-CN" sz="1600" b="1" dirty="0" err="1"/>
              <a:t>bySec</a:t>
            </a:r>
            <a:r>
              <a:rPr lang="en-US" altLang="zh-CN" sz="1600" b="1" dirty="0"/>
              <a:t>(long s) {</a:t>
            </a:r>
          </a:p>
          <a:p>
            <a:r>
              <a:rPr lang="en-US" altLang="zh-CN" sz="1600" b="1" dirty="0"/>
              <a:t>         for 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i = 0; i &lt; s; i++) {</a:t>
            </a:r>
          </a:p>
          <a:p>
            <a:r>
              <a:rPr lang="en-US" altLang="zh-CN" sz="1600" b="1" dirty="0"/>
              <a:t>             </a:t>
            </a:r>
            <a:r>
              <a:rPr lang="en-US" altLang="zh-CN" sz="1600" b="1" dirty="0" err="1"/>
              <a:t>System.out.println</a:t>
            </a:r>
            <a:r>
              <a:rPr lang="en-US" altLang="zh-CN" sz="1600" b="1" dirty="0"/>
              <a:t>(i + 1 + "</a:t>
            </a:r>
            <a:r>
              <a:rPr lang="zh-CN" altLang="en-US" sz="1600" b="1" dirty="0"/>
              <a:t>秒</a:t>
            </a:r>
            <a:r>
              <a:rPr lang="en-US" altLang="zh-CN" sz="1600" b="1" dirty="0"/>
              <a:t>");</a:t>
            </a:r>
          </a:p>
          <a:p>
            <a:r>
              <a:rPr lang="en-US" altLang="zh-CN" sz="1600" b="1" dirty="0"/>
              <a:t>             try {</a:t>
            </a:r>
          </a:p>
          <a:p>
            <a:r>
              <a:rPr lang="en-US" altLang="zh-CN" sz="1600" b="1" dirty="0"/>
              <a:t>	</a:t>
            </a:r>
            <a:r>
              <a:rPr lang="en-US" altLang="zh-CN" sz="1600" b="1" dirty="0" err="1"/>
              <a:t>Thread.sleep</a:t>
            </a:r>
            <a:r>
              <a:rPr lang="en-US" altLang="zh-CN" sz="1600" b="1" dirty="0"/>
              <a:t>(1000); </a:t>
            </a:r>
            <a:endParaRPr lang="zh-CN" altLang="en-US" sz="1600" b="1" dirty="0"/>
          </a:p>
          <a:p>
            <a:r>
              <a:rPr lang="zh-CN" altLang="en-US" sz="1600" b="1" dirty="0"/>
              <a:t>             </a:t>
            </a:r>
            <a:r>
              <a:rPr lang="en-US" altLang="zh-CN" sz="1600" b="1" dirty="0"/>
              <a:t>} catch (</a:t>
            </a:r>
            <a:r>
              <a:rPr lang="en-US" altLang="zh-CN" sz="1600" b="1" dirty="0" err="1"/>
              <a:t>InterruptedException</a:t>
            </a:r>
            <a:r>
              <a:rPr lang="en-US" altLang="zh-CN" sz="1600" b="1" dirty="0"/>
              <a:t> e) {</a:t>
            </a:r>
          </a:p>
          <a:p>
            <a:r>
              <a:rPr lang="en-US" altLang="zh-CN" sz="1600" b="1" dirty="0"/>
              <a:t>	</a:t>
            </a:r>
            <a:r>
              <a:rPr lang="en-US" altLang="zh-CN" sz="1600" b="1" dirty="0" err="1"/>
              <a:t>e.printStackTrace</a:t>
            </a:r>
            <a:r>
              <a:rPr lang="en-US" altLang="zh-CN" sz="1600" b="1" dirty="0"/>
              <a:t>();</a:t>
            </a:r>
          </a:p>
          <a:p>
            <a:r>
              <a:rPr lang="en-US" altLang="zh-CN" sz="1600" b="1" dirty="0"/>
              <a:t>             }}}}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6414214" y="3467399"/>
            <a:ext cx="1974210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线程休眠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秒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09038" y="3525614"/>
            <a:ext cx="2303463" cy="270272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619251" y="4648131"/>
            <a:ext cx="5714808" cy="371891"/>
            <a:chOff x="1403648" y="3795886"/>
            <a:chExt cx="5714808" cy="371891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253258" y="3829223"/>
              <a:ext cx="288572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：线程的休眠</a:t>
              </a:r>
            </a:p>
          </p:txBody>
        </p:sp>
      </p:grpSp>
      <p:cxnSp>
        <p:nvCxnSpPr>
          <p:cNvPr id="23" name="直接箭头连接符 22"/>
          <p:cNvCxnSpPr/>
          <p:nvPr/>
        </p:nvCxnSpPr>
        <p:spPr>
          <a:xfrm>
            <a:off x="5128330" y="3667687"/>
            <a:ext cx="1285884" cy="119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3612AB8-FFA0-450B-B385-D7A74AB7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线程的强制运行</a:t>
            </a:r>
            <a:r>
              <a:rPr lang="en-US" altLang="zh-CN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使当前线程暂停执行，等待其他线程结束后再继续执行本线程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 err="1"/>
              <a:t>millis</a:t>
            </a:r>
            <a:r>
              <a:rPr lang="zh-CN" altLang="en-US" dirty="0"/>
              <a:t>：以毫秒为单位的等待时长</a:t>
            </a:r>
            <a:endParaRPr lang="en-US" altLang="zh-CN" dirty="0"/>
          </a:p>
          <a:p>
            <a:pPr lvl="1"/>
            <a:r>
              <a:rPr lang="en-US" altLang="zh-CN" dirty="0" err="1"/>
              <a:t>nanos</a:t>
            </a:r>
            <a:r>
              <a:rPr lang="zh-CN" altLang="en-US" dirty="0" err="1"/>
              <a:t>：</a:t>
            </a:r>
            <a:r>
              <a:rPr lang="zh-CN" altLang="en-US" dirty="0"/>
              <a:t>要等待的附加纳秒时长</a:t>
            </a:r>
            <a:endParaRPr lang="en-US" altLang="zh-CN" dirty="0"/>
          </a:p>
          <a:p>
            <a:pPr lvl="1"/>
            <a:r>
              <a:rPr lang="zh-CN" altLang="en-US" dirty="0"/>
              <a:t>需处理</a:t>
            </a:r>
            <a:r>
              <a:rPr lang="en-US" altLang="zh-CN" dirty="0" err="1"/>
              <a:t>InterruptedException</a:t>
            </a:r>
            <a:r>
              <a:rPr lang="zh-CN" altLang="en-US" dirty="0"/>
              <a:t>异常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1699413" y="1936452"/>
            <a:ext cx="5159375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dirty="0"/>
              <a:t>public final void join()</a:t>
            </a:r>
          </a:p>
          <a:p>
            <a:pPr lvl="1"/>
            <a:r>
              <a:rPr lang="en-US" altLang="zh-CN" b="1" dirty="0"/>
              <a:t>public final void join(long mills)</a:t>
            </a:r>
          </a:p>
          <a:p>
            <a:pPr lvl="1"/>
            <a:r>
              <a:rPr lang="en-US" altLang="zh-CN" b="1" dirty="0"/>
              <a:t>public final void join(long </a:t>
            </a:r>
            <a:r>
              <a:rPr lang="en-US" altLang="zh-CN" b="1" dirty="0" err="1"/>
              <a:t>mills,int</a:t>
            </a:r>
            <a:r>
              <a:rPr lang="en-US" altLang="zh-CN" b="1" dirty="0"/>
              <a:t> </a:t>
            </a:r>
            <a:r>
              <a:rPr lang="en-US" altLang="zh-CN" b="1" dirty="0" err="1"/>
              <a:t>nanos</a:t>
            </a:r>
            <a:r>
              <a:rPr lang="en-US" altLang="zh-CN" b="1" dirty="0"/>
              <a:t>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CD459-69CA-462F-A04A-78A9B997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线程的强制运行</a:t>
            </a:r>
            <a:r>
              <a:rPr lang="en-US" altLang="zh-CN"/>
              <a:t>2-2</a:t>
            </a:r>
            <a:endParaRPr lang="zh-CN" altLang="en-US" dirty="0"/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684213" y="843558"/>
            <a:ext cx="6696099" cy="35394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1" dirty="0"/>
              <a:t>public static void main(String[] </a:t>
            </a:r>
            <a:r>
              <a:rPr lang="en-US" altLang="zh-CN" sz="1600" b="1" dirty="0" err="1"/>
              <a:t>args</a:t>
            </a:r>
            <a:r>
              <a:rPr lang="en-US" altLang="zh-CN" sz="1600" b="1" dirty="0"/>
              <a:t>) {</a:t>
            </a:r>
          </a:p>
          <a:p>
            <a:r>
              <a:rPr lang="zh-CN" altLang="en-US" sz="1600" b="1" dirty="0"/>
              <a:t>      </a:t>
            </a:r>
            <a:r>
              <a:rPr lang="en-US" altLang="zh-CN" sz="1600" b="1" dirty="0"/>
              <a:t>Thread temp = new Thread(new </a:t>
            </a:r>
            <a:r>
              <a:rPr lang="en-US" altLang="zh-CN" sz="1600" b="1" dirty="0" err="1"/>
              <a:t>MyThread</a:t>
            </a:r>
            <a:r>
              <a:rPr lang="en-US" altLang="zh-CN" sz="1600" b="1" dirty="0"/>
              <a:t>());</a:t>
            </a:r>
          </a:p>
          <a:p>
            <a:r>
              <a:rPr lang="en-US" altLang="zh-CN" sz="1600" b="1" dirty="0"/>
              <a:t>      </a:t>
            </a:r>
            <a:r>
              <a:rPr lang="en-US" altLang="zh-CN" sz="1600" b="1" dirty="0" err="1"/>
              <a:t>temp.start</a:t>
            </a:r>
            <a:r>
              <a:rPr lang="en-US" altLang="zh-CN" sz="1600" b="1" dirty="0"/>
              <a:t>();</a:t>
            </a:r>
          </a:p>
          <a:p>
            <a:r>
              <a:rPr lang="en-US" altLang="zh-CN" sz="1600" b="1" dirty="0"/>
              <a:t>      for(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i=0;i&lt;20;i++){</a:t>
            </a:r>
          </a:p>
          <a:p>
            <a:r>
              <a:rPr lang="en-US" altLang="zh-CN" sz="1600" b="1" dirty="0"/>
              <a:t>           if(i==5){				</a:t>
            </a:r>
          </a:p>
          <a:p>
            <a:r>
              <a:rPr lang="en-US" altLang="zh-CN" sz="1600" b="1" dirty="0"/>
              <a:t>           try {</a:t>
            </a:r>
          </a:p>
          <a:p>
            <a:r>
              <a:rPr lang="en-US" altLang="zh-CN" sz="1600" b="1" dirty="0"/>
              <a:t>	</a:t>
            </a:r>
            <a:r>
              <a:rPr lang="en-US" altLang="zh-CN" sz="1600" b="1" dirty="0" err="1"/>
              <a:t>temp.join</a:t>
            </a:r>
            <a:r>
              <a:rPr lang="en-US" altLang="zh-CN" sz="1600" b="1" dirty="0"/>
              <a:t>();</a:t>
            </a:r>
          </a:p>
          <a:p>
            <a:r>
              <a:rPr lang="en-US" altLang="zh-CN" sz="1600" b="1" dirty="0"/>
              <a:t>           } catch (</a:t>
            </a:r>
            <a:r>
              <a:rPr lang="en-US" altLang="zh-CN" sz="1600" b="1" dirty="0" err="1"/>
              <a:t>InterruptedException</a:t>
            </a:r>
            <a:r>
              <a:rPr lang="en-US" altLang="zh-CN" sz="1600" b="1" dirty="0"/>
              <a:t> e) {</a:t>
            </a:r>
          </a:p>
          <a:p>
            <a:r>
              <a:rPr lang="en-US" altLang="zh-CN" sz="1600" b="1" dirty="0"/>
              <a:t>	</a:t>
            </a:r>
            <a:r>
              <a:rPr lang="en-US" altLang="zh-CN" sz="1600" b="1" dirty="0" err="1"/>
              <a:t>e.printStackTrace</a:t>
            </a:r>
            <a:r>
              <a:rPr lang="en-US" altLang="zh-CN" sz="1600" b="1" dirty="0"/>
              <a:t>(); }}			</a:t>
            </a:r>
          </a:p>
          <a:p>
            <a:r>
              <a:rPr lang="en-US" altLang="zh-CN" sz="1600" b="1" dirty="0"/>
              <a:t>     </a:t>
            </a:r>
            <a:r>
              <a:rPr lang="en-US" altLang="zh-CN" sz="1600" b="1" dirty="0" err="1"/>
              <a:t>System.out.println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Thread.currentThread</a:t>
            </a:r>
            <a:r>
              <a:rPr lang="en-US" altLang="zh-CN" sz="1600" b="1" dirty="0"/>
              <a:t>().</a:t>
            </a:r>
            <a:r>
              <a:rPr lang="en-US" altLang="zh-CN" sz="1600" b="1" dirty="0" err="1"/>
              <a:t>getName</a:t>
            </a:r>
            <a:r>
              <a:rPr lang="en-US" altLang="zh-CN" sz="1600" b="1" dirty="0"/>
              <a:t>()+"</a:t>
            </a:r>
            <a:r>
              <a:rPr lang="zh-CN" altLang="en-US" sz="1600" b="1" dirty="0"/>
              <a:t>运行：</a:t>
            </a:r>
            <a:r>
              <a:rPr lang="en-US" altLang="zh-CN" sz="1600" b="1" dirty="0"/>
              <a:t>"+i);</a:t>
            </a:r>
          </a:p>
          <a:p>
            <a:r>
              <a:rPr lang="en-US" altLang="zh-CN" sz="1600" b="1" dirty="0"/>
              <a:t>      } </a:t>
            </a:r>
          </a:p>
          <a:p>
            <a:r>
              <a:rPr lang="en-US" altLang="zh-CN" sz="1600" b="1" dirty="0"/>
              <a:t>      //</a:t>
            </a:r>
            <a:r>
              <a:rPr lang="zh-CN" altLang="en-US" sz="1600" b="1" dirty="0"/>
              <a:t>省略代码</a:t>
            </a:r>
            <a:r>
              <a:rPr lang="en-US" altLang="zh-CN" sz="1600" b="1" dirty="0"/>
              <a:t>…</a:t>
            </a:r>
          </a:p>
          <a:p>
            <a:r>
              <a:rPr lang="en-US" altLang="zh-CN" sz="1600" b="1" dirty="0"/>
              <a:t>}</a:t>
            </a:r>
          </a:p>
          <a:p>
            <a:r>
              <a:rPr lang="en-US" altLang="zh-CN" sz="1600" b="1" dirty="0"/>
              <a:t>	</a:t>
            </a: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4644008" y="2126803"/>
            <a:ext cx="1907480" cy="715089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阻塞主线程，子线程强制执行</a:t>
            </a:r>
          </a:p>
        </p:txBody>
      </p:sp>
      <p:sp>
        <p:nvSpPr>
          <p:cNvPr id="29705" name="Rectangle 5"/>
          <p:cNvSpPr>
            <a:spLocks noChangeArrowheads="1"/>
          </p:cNvSpPr>
          <p:nvPr/>
        </p:nvSpPr>
        <p:spPr bwMode="auto">
          <a:xfrm>
            <a:off x="1670050" y="2349212"/>
            <a:ext cx="1463675" cy="270272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235" y="843280"/>
            <a:ext cx="2045970" cy="251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>
            <a:off x="3240045" y="2499742"/>
            <a:ext cx="1285884" cy="119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233456" y="4708707"/>
            <a:ext cx="5714808" cy="371891"/>
            <a:chOff x="1403648" y="3795886"/>
            <a:chExt cx="5714808" cy="371891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059295" y="3829223"/>
              <a:ext cx="327365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：线程的强制执行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574192-B0DA-407A-9D1F-59F45836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7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线程的礼让</a:t>
            </a:r>
            <a:r>
              <a:rPr lang="en-US" altLang="zh-CN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暂停当前线程，允许其他具有相同优先级的线程获得运行机会</a:t>
            </a:r>
            <a:endParaRPr lang="en-US" altLang="zh-CN" dirty="0"/>
          </a:p>
          <a:p>
            <a:r>
              <a:rPr lang="zh-CN" altLang="zh-CN" dirty="0"/>
              <a:t>该线程处于</a:t>
            </a:r>
            <a:r>
              <a:rPr lang="zh-CN" altLang="en-US" dirty="0"/>
              <a:t>就绪</a:t>
            </a:r>
            <a:r>
              <a:rPr lang="zh-CN" altLang="zh-CN" dirty="0"/>
              <a:t>状态，不转为阻塞状态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1403350" y="2409733"/>
            <a:ext cx="5160963" cy="4500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public static void yield()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116013" y="3733801"/>
            <a:ext cx="6408315" cy="408623"/>
          </a:xfrm>
          <a:prstGeom prst="wedgeRoundRectCallout">
            <a:avLst>
              <a:gd name="adj1" fmla="val -50220"/>
              <a:gd name="adj2" fmla="val -331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只是提供一种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可能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，但是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不能保证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一定会实现礼让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0DC17-7FB8-472F-88BA-538AC993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线程的礼让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467544" y="883622"/>
            <a:ext cx="5472881" cy="28623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MyThread</a:t>
            </a:r>
            <a:r>
              <a:rPr lang="en-US" altLang="zh-CN" b="1" dirty="0"/>
              <a:t> implements Runnable{</a:t>
            </a:r>
          </a:p>
          <a:p>
            <a:r>
              <a:rPr lang="en-US" altLang="zh-CN" b="1" dirty="0"/>
              <a:t>     public void run(){</a:t>
            </a:r>
          </a:p>
          <a:p>
            <a:r>
              <a:rPr lang="en-US" altLang="zh-CN" b="1" dirty="0"/>
              <a:t>          for(</a:t>
            </a:r>
            <a:r>
              <a:rPr lang="en-US" altLang="zh-CN" b="1" dirty="0" err="1"/>
              <a:t>int</a:t>
            </a:r>
            <a:r>
              <a:rPr lang="en-US" altLang="zh-CN" b="1" dirty="0"/>
              <a:t> i=0;i&lt;5;i++){</a:t>
            </a:r>
          </a:p>
          <a:p>
            <a:r>
              <a:rPr lang="en-US" altLang="zh-CN" b="1" dirty="0"/>
              <a:t>    	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</a:t>
            </a:r>
            <a:r>
              <a:rPr lang="en-US" altLang="zh-CN" b="1" dirty="0" err="1"/>
              <a:t>Thread.currentThread</a:t>
            </a:r>
            <a:r>
              <a:rPr lang="en-US" altLang="zh-CN" b="1" dirty="0"/>
              <a:t>().</a:t>
            </a:r>
          </a:p>
          <a:p>
            <a:r>
              <a:rPr lang="en-US" altLang="zh-CN" b="1" dirty="0"/>
              <a:t>              </a:t>
            </a:r>
            <a:r>
              <a:rPr lang="en-US" altLang="zh-CN" b="1" dirty="0" err="1"/>
              <a:t>getName</a:t>
            </a:r>
            <a:r>
              <a:rPr lang="en-US" altLang="zh-CN" b="1" dirty="0"/>
              <a:t>()+"</a:t>
            </a:r>
            <a:r>
              <a:rPr lang="zh-CN" altLang="en-US" b="1" dirty="0"/>
              <a:t>正在运行：</a:t>
            </a:r>
            <a:r>
              <a:rPr lang="en-US" altLang="zh-CN" b="1" dirty="0"/>
              <a:t>"+i);</a:t>
            </a:r>
          </a:p>
          <a:p>
            <a:r>
              <a:rPr lang="en-US" altLang="zh-CN" b="1" dirty="0"/>
              <a:t>    	 if(i==3){</a:t>
            </a:r>
          </a:p>
          <a:p>
            <a:r>
              <a:rPr lang="en-US" altLang="zh-CN" b="1" dirty="0"/>
              <a:t>    	    </a:t>
            </a:r>
            <a:r>
              <a:rPr lang="en-US" altLang="zh-CN" b="1" dirty="0" err="1"/>
              <a:t>System.out.print</a:t>
            </a:r>
            <a:r>
              <a:rPr lang="en-US" altLang="zh-CN" b="1" dirty="0"/>
              <a:t>("</a:t>
            </a:r>
            <a:r>
              <a:rPr lang="zh-CN" altLang="en-US" b="1" dirty="0"/>
              <a:t>线程礼让：</a:t>
            </a:r>
            <a:r>
              <a:rPr lang="en-US" altLang="zh-CN" b="1" dirty="0"/>
              <a:t>");</a:t>
            </a:r>
          </a:p>
          <a:p>
            <a:r>
              <a:rPr lang="en-US" altLang="zh-CN" b="1" dirty="0"/>
              <a:t>	    </a:t>
            </a:r>
            <a:r>
              <a:rPr lang="en-US" altLang="zh-CN" b="1" dirty="0" err="1"/>
              <a:t>Thread.yield</a:t>
            </a:r>
            <a:r>
              <a:rPr lang="en-US" altLang="zh-CN" b="1" dirty="0"/>
              <a:t>();	</a:t>
            </a:r>
          </a:p>
          <a:p>
            <a:r>
              <a:rPr lang="en-US" altLang="zh-CN" b="1" dirty="0"/>
              <a:t>                    } } }}</a:t>
            </a:r>
          </a:p>
          <a:p>
            <a:pPr lvl="1"/>
            <a:endParaRPr lang="en-US" altLang="zh-CN" dirty="0"/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5580112" y="2859782"/>
            <a:ext cx="2808288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当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i=3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时，当前线程礼让</a:t>
            </a:r>
          </a:p>
        </p:txBody>
      </p:sp>
      <p:sp>
        <p:nvSpPr>
          <p:cNvPr id="31754" name="Rectangle 5"/>
          <p:cNvSpPr>
            <a:spLocks noChangeArrowheads="1"/>
          </p:cNvSpPr>
          <p:nvPr/>
        </p:nvSpPr>
        <p:spPr bwMode="auto">
          <a:xfrm>
            <a:off x="1691680" y="2848963"/>
            <a:ext cx="1771650" cy="270272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28" y="954444"/>
            <a:ext cx="3603625" cy="312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>
            <a:off x="4067944" y="3002607"/>
            <a:ext cx="1285884" cy="119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994516" y="4587974"/>
            <a:ext cx="5714808" cy="371891"/>
            <a:chOff x="1403648" y="3795886"/>
            <a:chExt cx="5714808" cy="371891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181123" y="3829223"/>
              <a:ext cx="302999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：线程的礼让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40C3F1-92D6-4D43-A17C-503A7C45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17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1079500" cy="392906"/>
          </a:xfrm>
        </p:spPr>
        <p:txBody>
          <a:bodyPr/>
          <a:lstStyle/>
          <a:p>
            <a:pPr>
              <a:defRPr/>
            </a:pPr>
            <a:r>
              <a:rPr dirty="0"/>
              <a:t>小结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27584" y="928371"/>
            <a:ext cx="7645400" cy="3857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请简述线程的五个状态？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什么是线程优先级，它在线程调度中的作用？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join()</a:t>
            </a:r>
            <a:r>
              <a:rPr lang="zh-CN" altLang="en-US" dirty="0"/>
              <a:t>方法和</a:t>
            </a:r>
            <a:r>
              <a:rPr lang="en-US" altLang="zh-CN" dirty="0"/>
              <a:t>yield()</a:t>
            </a:r>
            <a:r>
              <a:rPr lang="zh-CN" altLang="en-US" dirty="0"/>
              <a:t>方法的区别是什么？</a:t>
            </a:r>
          </a:p>
        </p:txBody>
      </p:sp>
      <p:sp>
        <p:nvSpPr>
          <p:cNvPr id="9" name="TextBox 65"/>
          <p:cNvSpPr txBox="1"/>
          <p:nvPr/>
        </p:nvSpPr>
        <p:spPr>
          <a:xfrm>
            <a:off x="251520" y="1174512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提问</a:t>
            </a:r>
          </a:p>
        </p:txBody>
      </p:sp>
      <p:pic>
        <p:nvPicPr>
          <p:cNvPr id="10" name="图片 9" descr="C:\Users\Lenovo\Desktop\icon\疑问问题.png疑问问题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0412" y="740807"/>
            <a:ext cx="455295" cy="45656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7A826-191F-41EE-A788-299EA7BD8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en-US" altLang="zh-CN"/>
              <a:t>/46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910829"/>
            <a:ext cx="7645400" cy="3857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需求说明</a:t>
            </a:r>
          </a:p>
          <a:p>
            <a:pPr lvl="1" eaLnBrk="1" hangingPunct="1">
              <a:defRPr/>
            </a:pPr>
            <a:r>
              <a:rPr lang="zh-CN" altLang="en-US" dirty="0"/>
              <a:t>每个线程代表一个人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可设置每人爬山速度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每爬完</a:t>
            </a:r>
            <a:r>
              <a:rPr lang="en-US" altLang="zh-CN" dirty="0"/>
              <a:t>100</a:t>
            </a:r>
            <a:r>
              <a:rPr lang="zh-CN" altLang="en-US" dirty="0"/>
              <a:t>米显示信息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爬到终点时给出相应提示</a:t>
            </a:r>
            <a:endParaRPr lang="en-US" altLang="zh-CN" dirty="0"/>
          </a:p>
          <a:p>
            <a:pPr lvl="2" eaLnBrk="1" hangingPunct="1">
              <a:defRPr/>
            </a:pPr>
            <a:endParaRPr lang="en-US" altLang="zh-CN" dirty="0"/>
          </a:p>
          <a:p>
            <a:pPr lvl="2" eaLnBrk="1" hangingPunct="1">
              <a:defRPr/>
            </a:pPr>
            <a:endParaRPr lang="en-US" altLang="zh-CN" dirty="0"/>
          </a:p>
          <a:p>
            <a:pPr lvl="2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zh-CN" altLang="en-US" dirty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48975" y="208643"/>
            <a:ext cx="7783513" cy="5629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练习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dirty="0"/>
              <a:t>模拟多人爬山</a:t>
            </a:r>
            <a:r>
              <a:rPr lang="en-US" altLang="zh-CN" dirty="0"/>
              <a:t>2-1</a:t>
            </a:r>
            <a:endParaRPr dirty="0"/>
          </a:p>
        </p:txBody>
      </p:sp>
      <p:pic>
        <p:nvPicPr>
          <p:cNvPr id="33799" name="图片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989410"/>
            <a:ext cx="3240087" cy="336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DF42438-F851-47C4-A08B-591E9A7F2A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en-US" altLang="zh-CN"/>
              <a:t>/46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910590"/>
            <a:ext cx="7835265" cy="3857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创建线程类</a:t>
            </a:r>
            <a:r>
              <a:rPr lang="en-US" altLang="zh-CN" dirty="0" err="1"/>
              <a:t>ClimbThread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属性：爬</a:t>
            </a:r>
            <a:r>
              <a:rPr lang="en-US" altLang="zh-CN" dirty="0"/>
              <a:t>100</a:t>
            </a:r>
            <a:r>
              <a:rPr lang="zh-CN" altLang="en-US" dirty="0"/>
              <a:t>米时长（</a:t>
            </a:r>
            <a:r>
              <a:rPr lang="en-US" altLang="zh-CN" dirty="0"/>
              <a:t>time</a:t>
            </a:r>
            <a:r>
              <a:rPr lang="zh-CN" altLang="en-US" dirty="0"/>
              <a:t>），爬多少个</a:t>
            </a:r>
            <a:r>
              <a:rPr lang="en-US" altLang="zh-CN" dirty="0"/>
              <a:t>100</a:t>
            </a:r>
            <a:r>
              <a:rPr lang="zh-CN" altLang="en-US" dirty="0"/>
              <a:t>米（</a:t>
            </a:r>
            <a:r>
              <a:rPr lang="en-US" altLang="zh-CN" dirty="0" err="1"/>
              <a:t>num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构造方法完成属性初始化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实现</a:t>
            </a:r>
            <a:r>
              <a:rPr lang="en-US" altLang="zh-CN" dirty="0"/>
              <a:t>run()</a:t>
            </a:r>
            <a:r>
              <a:rPr lang="zh-CN" altLang="zh-CN" dirty="0"/>
              <a:t>方法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线程休眠模拟爬山中的延时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实现测试类</a:t>
            </a:r>
            <a:r>
              <a:rPr lang="en-US" altLang="zh-CN" dirty="0"/>
              <a:t>Test</a:t>
            </a:r>
            <a:endParaRPr lang="zh-CN" altLang="zh-CN" dirty="0"/>
          </a:p>
          <a:p>
            <a:pPr lvl="2" eaLnBrk="1" hangingPunct="1">
              <a:defRPr/>
            </a:pPr>
            <a:r>
              <a:rPr lang="zh-CN" altLang="en-US" dirty="0"/>
              <a:t>创建多个线程对象模拟多个人，设置人名、爬</a:t>
            </a:r>
            <a:r>
              <a:rPr lang="en-US" altLang="zh-CN" dirty="0"/>
              <a:t>100</a:t>
            </a:r>
            <a:r>
              <a:rPr lang="zh-CN" altLang="en-US" dirty="0"/>
              <a:t>米时长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1520" y="306636"/>
            <a:ext cx="7993063" cy="39290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练习</a:t>
            </a:r>
            <a:r>
              <a:rPr lang="en-US" altLang="zh-CN" dirty="0"/>
              <a:t>3</a:t>
            </a:r>
            <a:r>
              <a:rPr lang="zh-CN" altLang="en-US" dirty="0"/>
              <a:t>：模拟多人爬山</a:t>
            </a:r>
            <a:r>
              <a:rPr lang="en-US" altLang="zh-CN" dirty="0"/>
              <a:t>2-2</a:t>
            </a:r>
            <a:endParaRPr dirty="0">
              <a:solidFill>
                <a:srgbClr val="121F55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921D54-3119-4EE9-B493-8A173B804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en-US" altLang="zh-CN"/>
              <a:t>/46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06636"/>
            <a:ext cx="6048375" cy="39290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练习</a:t>
            </a:r>
            <a:r>
              <a:rPr lang="en-US" altLang="zh-CN" dirty="0"/>
              <a:t>4</a:t>
            </a:r>
            <a:r>
              <a:rPr lang="zh-CN" altLang="en-US" dirty="0"/>
              <a:t>：线程的优先级</a:t>
            </a:r>
            <a:endParaRPr lang="en-US" altLang="zh-CN" dirty="0">
              <a:solidFill>
                <a:srgbClr val="121F55"/>
              </a:solidFill>
            </a:endParaRPr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910829"/>
            <a:ext cx="7645400" cy="3857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需求说明</a:t>
            </a:r>
          </a:p>
          <a:p>
            <a:pPr lvl="1" eaLnBrk="1" hangingPunct="1">
              <a:defRPr/>
            </a:pPr>
            <a:r>
              <a:rPr lang="zh-CN" altLang="zh-CN" dirty="0"/>
              <a:t>显示主线程、子线程默认优先级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将主线程设置为最高优先级、子线程设置为最低优先级并显示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</p:txBody>
      </p:sp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4" y="2337742"/>
            <a:ext cx="3667125" cy="210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882FAFB-C51F-4CE8-9A7F-2536AED7D3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r>
              <a:rPr lang="en-US" altLang="zh-CN"/>
              <a:t>/46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113" y="306636"/>
            <a:ext cx="4608513" cy="39290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练习</a:t>
            </a:r>
            <a:r>
              <a:rPr lang="en-US" altLang="zh-CN" dirty="0"/>
              <a:t>5</a:t>
            </a:r>
            <a:r>
              <a:rPr lang="zh-CN" altLang="en-US" dirty="0"/>
              <a:t>：模拟叫号看病</a:t>
            </a:r>
            <a:endParaRPr lang="en-US" altLang="zh-CN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910590"/>
            <a:ext cx="5154295" cy="3857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需求说明</a:t>
            </a:r>
          </a:p>
          <a:p>
            <a:pPr lvl="1" eaLnBrk="1" hangingPunct="1">
              <a:defRPr/>
            </a:pPr>
            <a:r>
              <a:rPr lang="zh-CN" altLang="en-US" dirty="0"/>
              <a:t>某科室一天需看普通号</a:t>
            </a:r>
            <a:r>
              <a:rPr lang="en-US" altLang="zh-CN" dirty="0"/>
              <a:t>50</a:t>
            </a:r>
            <a:r>
              <a:rPr lang="zh-CN" altLang="en-US" dirty="0"/>
              <a:t>个，特需号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特需号看病时间是普通号的</a:t>
            </a:r>
            <a:r>
              <a:rPr lang="en-US" altLang="zh-CN" dirty="0"/>
              <a:t>2</a:t>
            </a:r>
            <a:r>
              <a:rPr lang="zh-CN" altLang="en-US" dirty="0"/>
              <a:t>倍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开始时普通号和特需号并行叫号，叫到特需号的概率比普通号高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当普通号叫完第</a:t>
            </a:r>
            <a:r>
              <a:rPr lang="en-US" altLang="zh-CN" dirty="0"/>
              <a:t>10</a:t>
            </a:r>
            <a:r>
              <a:rPr lang="zh-CN" altLang="en-US" dirty="0"/>
              <a:t>号时，要求先看完全部特需号，再看普通号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使用多线程模拟这一过程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20" y="1091565"/>
            <a:ext cx="3093720" cy="296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BA8D24F-A4C8-485F-ABB6-1DBAA0794A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r>
              <a:rPr lang="en-US" altLang="zh-CN"/>
              <a:t>/46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959048" y="1165820"/>
            <a:ext cx="7429376" cy="37821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zh-CN" dirty="0"/>
              <a:t>理解线程的概念</a:t>
            </a:r>
          </a:p>
          <a:p>
            <a:r>
              <a:rPr lang="zh-CN" altLang="zh-CN" dirty="0"/>
              <a:t>掌握线程的创建和启动</a:t>
            </a:r>
            <a:endParaRPr lang="en-US" altLang="zh-CN" dirty="0"/>
          </a:p>
          <a:p>
            <a:r>
              <a:rPr lang="zh-CN" altLang="en-US" dirty="0"/>
              <a:t>了解线程的状态</a:t>
            </a:r>
            <a:endParaRPr lang="en-US" altLang="zh-CN" dirty="0"/>
          </a:p>
          <a:p>
            <a:r>
              <a:rPr lang="zh-CN" altLang="zh-CN" dirty="0"/>
              <a:t>掌握线程</a:t>
            </a:r>
            <a:r>
              <a:rPr lang="zh-CN" altLang="en-US" dirty="0"/>
              <a:t>调度</a:t>
            </a:r>
            <a:r>
              <a:rPr lang="zh-CN" altLang="zh-CN" dirty="0"/>
              <a:t>的常用方法</a:t>
            </a:r>
          </a:p>
          <a:p>
            <a:r>
              <a:rPr lang="zh-CN" altLang="zh-CN" dirty="0"/>
              <a:t>掌握线程的同步</a:t>
            </a:r>
          </a:p>
          <a:p>
            <a:r>
              <a:rPr lang="zh-CN" altLang="en-US" dirty="0"/>
              <a:t>理解</a:t>
            </a:r>
            <a:r>
              <a:rPr lang="zh-CN" altLang="zh-CN" dirty="0"/>
              <a:t>线程安全的类型</a:t>
            </a:r>
          </a:p>
          <a:p>
            <a:endParaRPr lang="zh-CN" altLang="en-US" dirty="0"/>
          </a:p>
        </p:txBody>
      </p:sp>
      <p:pic>
        <p:nvPicPr>
          <p:cNvPr id="14" name="Picture 3" descr="C:\Users\Lenovo\Desktop\修改版\重点.png重点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75120" y="3351501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3" descr="C:\Users\Lenovo\Desktop\修改版\重点.png重点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43558" y="2815112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3" descr="C:\Users\Lenovo\Desktop\修改版\重点.png重点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75121" y="1708289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3" descr="C:\Users\Lenovo\Desktop\修改版\难点.png难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17105" y="2814291"/>
            <a:ext cx="534035" cy="537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3" descr="C:\Users\Lenovo\Desktop\修改版\难点.png难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84514" y="2423859"/>
            <a:ext cx="534035" cy="5372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E5CA88-19DF-48C2-9799-FE92A735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多线程共享数据引发的问题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多线程实现网络购票，用户提交购票信息后</a:t>
            </a:r>
            <a:endParaRPr lang="en-US" altLang="zh-CN" dirty="0"/>
          </a:p>
          <a:p>
            <a:pPr lvl="1"/>
            <a:r>
              <a:rPr lang="zh-CN" altLang="en-US" dirty="0"/>
              <a:t>第一步：网站修改网站车票数据</a:t>
            </a:r>
            <a:endParaRPr lang="en-US" altLang="zh-CN" dirty="0"/>
          </a:p>
          <a:p>
            <a:pPr lvl="1"/>
            <a:r>
              <a:rPr lang="zh-CN" altLang="en-US" dirty="0"/>
              <a:t>第二步：</a:t>
            </a:r>
            <a:r>
              <a:rPr lang="zh-CN" altLang="zh-CN" dirty="0"/>
              <a:t>显示</a:t>
            </a:r>
            <a:r>
              <a:rPr lang="zh-CN" altLang="en-US" dirty="0"/>
              <a:t>出</a:t>
            </a:r>
            <a:r>
              <a:rPr lang="zh-CN" altLang="zh-CN" dirty="0"/>
              <a:t>票</a:t>
            </a:r>
            <a:r>
              <a:rPr lang="zh-CN" altLang="en-US" dirty="0"/>
              <a:t>反馈信息给用户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277355" y="982935"/>
            <a:ext cx="8573453" cy="3509606"/>
            <a:chOff x="323528" y="1556792"/>
            <a:chExt cx="8460950" cy="4679683"/>
          </a:xfrm>
        </p:grpSpPr>
        <p:sp>
          <p:nvSpPr>
            <p:cNvPr id="5" name="AutoShape 18"/>
            <p:cNvSpPr>
              <a:spLocks noChangeArrowheads="1"/>
            </p:cNvSpPr>
            <p:nvPr/>
          </p:nvSpPr>
          <p:spPr bwMode="auto">
            <a:xfrm>
              <a:off x="323528" y="1556792"/>
              <a:ext cx="7272935" cy="4553575"/>
            </a:xfrm>
            <a:prstGeom prst="roundRect">
              <a:avLst>
                <a:gd name="adj" fmla="val 0"/>
              </a:avLst>
            </a:prstGeom>
            <a:solidFill>
              <a:srgbClr val="EDF5FD"/>
            </a:solidFill>
            <a:ln w="38100" cap="flat" cmpd="sng" algn="ctr">
              <a:solidFill>
                <a:srgbClr val="0099D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public void  run(){</a:t>
              </a:r>
            </a:p>
            <a:p>
              <a:r>
                <a:rPr lang="en-US" altLang="zh-CN" b="1" dirty="0"/>
                <a:t>       while(true){</a:t>
              </a:r>
            </a:p>
            <a:p>
              <a:r>
                <a:rPr lang="en-US" altLang="zh-CN" b="1" dirty="0"/>
                <a:t>       //</a:t>
              </a:r>
              <a:r>
                <a:rPr lang="zh-CN" altLang="en-US" b="1" dirty="0"/>
                <a:t>省略代码：判断是否余票		</a:t>
              </a:r>
              <a:r>
                <a:rPr lang="en-US" altLang="zh-CN" b="1" dirty="0"/>
                <a:t>	</a:t>
              </a:r>
              <a:r>
                <a:rPr lang="zh-CN" altLang="en-US" b="1" dirty="0"/>
                <a:t>	</a:t>
              </a:r>
              <a:endParaRPr lang="en-US" altLang="zh-CN" b="1" dirty="0"/>
            </a:p>
            <a:p>
              <a:r>
                <a:rPr lang="en-US" altLang="zh-CN" b="1" dirty="0"/>
                <a:t>              </a:t>
              </a:r>
              <a:r>
                <a:rPr lang="en-US" altLang="zh-CN" b="1" dirty="0" err="1"/>
                <a:t>num</a:t>
              </a:r>
              <a:r>
                <a:rPr lang="en-US" altLang="zh-CN" b="1" dirty="0"/>
                <a:t>++;</a:t>
              </a:r>
            </a:p>
            <a:p>
              <a:r>
                <a:rPr lang="en-US" altLang="zh-CN" b="1" dirty="0"/>
                <a:t>              count--;</a:t>
              </a:r>
            </a:p>
            <a:p>
              <a:r>
                <a:rPr lang="en-US" altLang="zh-CN" b="1" dirty="0"/>
                <a:t>              try {</a:t>
              </a:r>
            </a:p>
            <a:p>
              <a:r>
                <a:rPr lang="en-US" altLang="zh-CN" b="1" dirty="0"/>
                <a:t>	  </a:t>
              </a:r>
              <a:r>
                <a:rPr lang="en-US" altLang="zh-CN" b="1" dirty="0" err="1"/>
                <a:t>Thread.sleep</a:t>
              </a:r>
              <a:r>
                <a:rPr lang="en-US" altLang="zh-CN" b="1" dirty="0"/>
                <a:t>(500); //</a:t>
              </a:r>
              <a:r>
                <a:rPr lang="zh-CN" altLang="en-US" b="1" dirty="0"/>
                <a:t>模拟网络延时</a:t>
              </a:r>
            </a:p>
            <a:p>
              <a:r>
                <a:rPr lang="zh-CN" altLang="en-US" b="1" dirty="0"/>
                <a:t>              </a:t>
              </a:r>
              <a:r>
                <a:rPr lang="en-US" altLang="zh-CN" b="1" dirty="0"/>
                <a:t>} catch (</a:t>
              </a:r>
              <a:r>
                <a:rPr lang="en-US" altLang="zh-CN" b="1" dirty="0" err="1"/>
                <a:t>InterruptedException</a:t>
              </a:r>
              <a:r>
                <a:rPr lang="en-US" altLang="zh-CN" b="1" dirty="0"/>
                <a:t> e) {//…}</a:t>
              </a:r>
            </a:p>
            <a:p>
              <a:r>
                <a:rPr lang="en-US" altLang="zh-CN" b="1" dirty="0"/>
                <a:t>              </a:t>
              </a:r>
              <a:r>
                <a:rPr lang="en-US" altLang="zh-CN" b="1" dirty="0" err="1"/>
                <a:t>System.out.println</a:t>
              </a:r>
              <a:r>
                <a:rPr lang="en-US" altLang="zh-CN" b="1" dirty="0"/>
                <a:t>(</a:t>
              </a:r>
              <a:r>
                <a:rPr lang="en-US" altLang="zh-CN" b="1" dirty="0" err="1"/>
                <a:t>Thread.currentThread</a:t>
              </a:r>
              <a:r>
                <a:rPr lang="en-US" altLang="zh-CN" b="1" dirty="0"/>
                <a:t>().</a:t>
              </a:r>
              <a:r>
                <a:rPr lang="en-US" altLang="zh-CN" b="1" dirty="0" err="1"/>
                <a:t>getName</a:t>
              </a:r>
              <a:r>
                <a:rPr lang="en-US" altLang="zh-CN" b="1" dirty="0"/>
                <a:t>()</a:t>
              </a:r>
            </a:p>
            <a:p>
              <a:r>
                <a:rPr lang="en-US" altLang="zh-CN" b="1" dirty="0"/>
                <a:t>                    +"</a:t>
              </a:r>
              <a:r>
                <a:rPr lang="zh-CN" altLang="en-US" b="1" dirty="0"/>
                <a:t>抢到第</a:t>
              </a:r>
              <a:r>
                <a:rPr lang="en-US" altLang="zh-CN" b="1" dirty="0"/>
                <a:t>"+</a:t>
              </a:r>
              <a:r>
                <a:rPr lang="en-US" altLang="zh-CN" b="1" dirty="0" err="1"/>
                <a:t>num</a:t>
              </a:r>
              <a:r>
                <a:rPr lang="en-US" altLang="zh-CN" b="1" dirty="0"/>
                <a:t>+"</a:t>
              </a:r>
              <a:r>
                <a:rPr lang="zh-CN" altLang="en-US" b="1" dirty="0"/>
                <a:t>张票，剩余</a:t>
              </a:r>
              <a:r>
                <a:rPr lang="en-US" altLang="zh-CN" b="1" dirty="0"/>
                <a:t>"+count+"</a:t>
              </a:r>
              <a:r>
                <a:rPr lang="zh-CN" altLang="en-US" b="1" dirty="0"/>
                <a:t>张票！</a:t>
              </a:r>
              <a:r>
                <a:rPr lang="en-US" altLang="zh-CN" b="1" dirty="0"/>
                <a:t>");	</a:t>
              </a:r>
            </a:p>
            <a:p>
              <a:r>
                <a:rPr lang="en-US" altLang="zh-CN" b="1" dirty="0"/>
                <a:t>      }</a:t>
              </a:r>
            </a:p>
            <a:p>
              <a:r>
                <a:rPr lang="en-US" altLang="zh-CN" b="1" dirty="0"/>
                <a:t>}</a:t>
              </a:r>
              <a:endParaRPr lang="en-US" altLang="zh-CN" dirty="0"/>
            </a:p>
          </p:txBody>
        </p:sp>
        <p:sp>
          <p:nvSpPr>
            <p:cNvPr id="38931" name="Rectangle 5"/>
            <p:cNvSpPr>
              <a:spLocks noChangeArrowheads="1"/>
            </p:cNvSpPr>
            <p:nvPr/>
          </p:nvSpPr>
          <p:spPr bwMode="auto">
            <a:xfrm>
              <a:off x="953015" y="2717770"/>
              <a:ext cx="1503490" cy="694215"/>
            </a:xfrm>
            <a:prstGeom prst="rect">
              <a:avLst/>
            </a:prstGeom>
            <a:noFill/>
            <a:ln w="25400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AutoShape 15"/>
            <p:cNvSpPr>
              <a:spLocks noChangeArrowheads="1"/>
            </p:cNvSpPr>
            <p:nvPr/>
          </p:nvSpPr>
          <p:spPr bwMode="auto">
            <a:xfrm>
              <a:off x="5585630" y="2427112"/>
              <a:ext cx="3168910" cy="953494"/>
            </a:xfrm>
            <a:prstGeom prst="wedgeRoundRectCallout">
              <a:avLst>
                <a:gd name="adj1" fmla="val -606"/>
                <a:gd name="adj2" fmla="val 52918"/>
                <a:gd name="adj3" fmla="val 16667"/>
              </a:avLst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第一步：修改网站数据（出票号和剩余票数）</a:t>
              </a:r>
            </a:p>
          </p:txBody>
        </p:sp>
        <p:sp>
          <p:nvSpPr>
            <p:cNvPr id="38933" name="Rectangle 5"/>
            <p:cNvSpPr>
              <a:spLocks noChangeArrowheads="1"/>
            </p:cNvSpPr>
            <p:nvPr/>
          </p:nvSpPr>
          <p:spPr bwMode="auto">
            <a:xfrm>
              <a:off x="1203369" y="4922442"/>
              <a:ext cx="5322286" cy="538504"/>
            </a:xfrm>
            <a:prstGeom prst="rect">
              <a:avLst/>
            </a:prstGeom>
            <a:noFill/>
            <a:ln w="25400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>
              <a:off x="6120434" y="5691620"/>
              <a:ext cx="2664044" cy="544855"/>
            </a:xfrm>
            <a:prstGeom prst="wedgeRoundRectCallout">
              <a:avLst>
                <a:gd name="adj1" fmla="val -606"/>
                <a:gd name="adj2" fmla="val 52918"/>
                <a:gd name="adj3" fmla="val 16667"/>
              </a:avLst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第二步：显示出票信息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16546" y="4587974"/>
            <a:ext cx="5714808" cy="371891"/>
            <a:chOff x="1403648" y="3795886"/>
            <a:chExt cx="5714808" cy="371891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2367599" y="3829223"/>
              <a:ext cx="4657044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：多线程共享数据引发的问题</a:t>
              </a:r>
            </a:p>
          </p:txBody>
        </p:sp>
      </p:grpSp>
      <p:cxnSp>
        <p:nvCxnSpPr>
          <p:cNvPr id="26" name="直接箭头连接符 25"/>
          <p:cNvCxnSpPr/>
          <p:nvPr/>
        </p:nvCxnSpPr>
        <p:spPr>
          <a:xfrm flipV="1">
            <a:off x="4023248" y="2013071"/>
            <a:ext cx="1438376" cy="100878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609426" y="4011910"/>
            <a:ext cx="402734" cy="227736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0D9BB-D989-4F90-A0E0-D5E3C286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多线程共享数据引发的问题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发现的问题</a:t>
            </a:r>
            <a:endParaRPr lang="en-US" altLang="zh-CN" dirty="0"/>
          </a:p>
          <a:p>
            <a:pPr lvl="1"/>
            <a:r>
              <a:rPr lang="zh-CN" altLang="zh-CN" dirty="0"/>
              <a:t>不是从第</a:t>
            </a:r>
            <a:r>
              <a:rPr lang="fr-FR" altLang="zh-CN" dirty="0"/>
              <a:t>1</a:t>
            </a:r>
            <a:r>
              <a:rPr lang="zh-CN" altLang="zh-CN" dirty="0"/>
              <a:t>张票开始</a:t>
            </a:r>
          </a:p>
          <a:p>
            <a:pPr lvl="1"/>
            <a:r>
              <a:rPr lang="zh-CN" altLang="zh-CN" dirty="0"/>
              <a:t>存在多人抢到一张票的情况</a:t>
            </a:r>
            <a:endParaRPr lang="en-US" altLang="zh-CN" dirty="0"/>
          </a:p>
          <a:p>
            <a:pPr lvl="1"/>
            <a:r>
              <a:rPr lang="zh-CN" altLang="zh-CN" dirty="0"/>
              <a:t>有些票号没有被抢到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39941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126331"/>
            <a:ext cx="3132138" cy="289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539552" y="4285411"/>
            <a:ext cx="7560965" cy="374571"/>
          </a:xfrm>
          <a:prstGeom prst="wedgeRoundRectCallout">
            <a:avLst>
              <a:gd name="adj1" fmla="val -50220"/>
              <a:gd name="adj2" fmla="val -331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2" charset="-122"/>
              </a:rPr>
              <a:t>多个线程操作</a:t>
            </a:r>
            <a:r>
              <a:rPr lang="zh-CN" altLang="en-US" sz="1600" b="1" dirty="0">
                <a:solidFill>
                  <a:srgbClr val="FF0000"/>
                </a:solidFill>
                <a:ea typeface="黑体" panose="02010609060101010101" pitchFamily="2" charset="-122"/>
              </a:rPr>
              <a:t>同一共享资源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2" charset="-122"/>
              </a:rPr>
              <a:t>时，将引发</a:t>
            </a:r>
            <a:r>
              <a:rPr lang="zh-CN" altLang="en-US" sz="1600" b="1" dirty="0">
                <a:solidFill>
                  <a:srgbClr val="FF0000"/>
                </a:solidFill>
                <a:ea typeface="黑体" panose="02010609060101010101" pitchFamily="2" charset="-122"/>
              </a:rPr>
              <a:t>数据不安全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2" charset="-122"/>
              </a:rPr>
              <a:t>问题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gray">
          <a:xfrm>
            <a:off x="7561583" y="4173686"/>
            <a:ext cx="357188" cy="2702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E9CDE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40BE14-79E4-491C-A9B7-F87CB77D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同步方法</a:t>
            </a:r>
            <a:r>
              <a:rPr lang="en-US" altLang="zh-CN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fr-FR" altLang="zh-CN" dirty="0"/>
              <a:t>synchronized</a:t>
            </a:r>
            <a:r>
              <a:rPr lang="zh-CN" altLang="zh-CN" dirty="0"/>
              <a:t>修饰的方法控制对类成员变量的访问</a:t>
            </a:r>
          </a:p>
          <a:p>
            <a:endParaRPr lang="zh-CN" altLang="zh-CN" dirty="0"/>
          </a:p>
          <a:p>
            <a:endParaRPr lang="zh-CN" altLang="zh-CN" dirty="0"/>
          </a:p>
          <a:p>
            <a:r>
              <a:rPr lang="zh-CN" altLang="en-US" dirty="0">
                <a:sym typeface="+mn-ea"/>
              </a:rPr>
              <a:t>或者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synchronized</a:t>
            </a:r>
            <a:r>
              <a:rPr lang="zh-CN" altLang="en-US" dirty="0"/>
              <a:t>就是为当前的线程声明一把</a:t>
            </a:r>
            <a:r>
              <a:rPr lang="zh-CN" altLang="en-US" dirty="0">
                <a:solidFill>
                  <a:srgbClr val="FF0000"/>
                </a:solidFill>
              </a:rPr>
              <a:t>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971550" y="1864444"/>
            <a:ext cx="7416800" cy="36829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430530"/>
            <a:r>
              <a:rPr lang="zh-CN" altLang="en-US" b="1" dirty="0"/>
              <a:t>访问修饰符 </a:t>
            </a:r>
            <a:r>
              <a:rPr lang="en-US" altLang="zh-CN" b="1" dirty="0">
                <a:solidFill>
                  <a:srgbClr val="FF0000"/>
                </a:solidFill>
              </a:rPr>
              <a:t>synchronized</a:t>
            </a:r>
            <a:r>
              <a:rPr lang="en-US" altLang="zh-CN" b="1" dirty="0"/>
              <a:t> </a:t>
            </a:r>
            <a:r>
              <a:rPr lang="zh-CN" altLang="en-US" b="1" dirty="0"/>
              <a:t>返回类型 方法名（参数列表）</a:t>
            </a:r>
            <a:r>
              <a:rPr lang="en-US" altLang="zh-CN" b="1" dirty="0"/>
              <a:t>{……}</a:t>
            </a:r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1151890" y="3275414"/>
            <a:ext cx="7416800" cy="36829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440690"/>
            <a:r>
              <a:rPr lang="en-US" altLang="zh-CN" b="1" dirty="0">
                <a:solidFill>
                  <a:srgbClr val="FF0000"/>
                </a:solidFill>
              </a:rPr>
              <a:t>synchronized </a:t>
            </a:r>
            <a:r>
              <a:rPr lang="zh-CN" altLang="en-US" b="1" dirty="0"/>
              <a:t>访问修饰符 返回类型 方法名（参数列表）</a:t>
            </a:r>
            <a:r>
              <a:rPr lang="en-US" altLang="zh-CN" b="1" dirty="0"/>
              <a:t>{……}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A93C5F-DCD0-4627-95BB-CC1DD190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同步方法</a:t>
            </a:r>
            <a:r>
              <a:rPr lang="en-US" altLang="zh-CN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使用同步方法的网络购票</a:t>
            </a:r>
            <a:endParaRPr lang="zh-CN" altLang="en-US" dirty="0"/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250825" y="1570603"/>
            <a:ext cx="4249738" cy="25853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1" dirty="0"/>
              <a:t>// </a:t>
            </a:r>
            <a:r>
              <a:rPr lang="zh-CN" altLang="en-US" b="1" dirty="0"/>
              <a:t>同步方法：售票</a:t>
            </a:r>
          </a:p>
          <a:p>
            <a:r>
              <a:rPr lang="en-US" altLang="zh-CN" b="1" dirty="0"/>
              <a:t>public </a:t>
            </a:r>
            <a:r>
              <a:rPr lang="en-US" altLang="zh-CN" b="1" dirty="0">
                <a:solidFill>
                  <a:srgbClr val="FF0000"/>
                </a:solidFill>
              </a:rPr>
              <a:t>synchronized</a:t>
            </a:r>
            <a:r>
              <a:rPr lang="en-US" altLang="zh-CN" b="1" dirty="0"/>
              <a:t> void sale() {	</a:t>
            </a:r>
          </a:p>
          <a:p>
            <a:r>
              <a:rPr lang="en-US" altLang="zh-CN" b="1" dirty="0"/>
              <a:t>    if (count &lt;= 0) {</a:t>
            </a:r>
          </a:p>
          <a:p>
            <a:r>
              <a:rPr lang="en-US" altLang="zh-CN" b="1" dirty="0"/>
              <a:t>        flag = true;</a:t>
            </a:r>
          </a:p>
          <a:p>
            <a:r>
              <a:rPr lang="en-US" altLang="zh-CN" b="1" dirty="0"/>
              <a:t>        return;</a:t>
            </a:r>
          </a:p>
          <a:p>
            <a:r>
              <a:rPr lang="en-US" altLang="zh-CN" b="1" dirty="0"/>
              <a:t>     }</a:t>
            </a:r>
          </a:p>
          <a:p>
            <a:r>
              <a:rPr lang="en-US" altLang="zh-CN" b="1" dirty="0"/>
              <a:t>       // </a:t>
            </a:r>
            <a:r>
              <a:rPr lang="zh-CN" altLang="en-US" b="1" dirty="0"/>
              <a:t>省略代码：修改数据</a:t>
            </a:r>
            <a:endParaRPr lang="en-US" altLang="zh-CN" b="1" dirty="0"/>
          </a:p>
          <a:p>
            <a:r>
              <a:rPr lang="en-US" altLang="zh-CN" b="1" dirty="0"/>
              <a:t>       // </a:t>
            </a:r>
            <a:r>
              <a:rPr lang="zh-CN" altLang="en-US" b="1" dirty="0"/>
              <a:t>省略代码：显示信息</a:t>
            </a:r>
          </a:p>
          <a:p>
            <a:r>
              <a:rPr lang="en-US" altLang="zh-CN" b="1" dirty="0"/>
              <a:t> }</a:t>
            </a:r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4932040" y="1599530"/>
            <a:ext cx="3455987" cy="219635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调用同步方法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2" charset="-122"/>
            </a:endParaRP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public void run() {</a:t>
            </a: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		while (!flag) {</a:t>
            </a: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			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sale();</a:t>
            </a: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		}		</a:t>
            </a: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}</a:t>
            </a: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16622"/>
            <a:ext cx="4248150" cy="323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1316546" y="4587974"/>
            <a:ext cx="5714808" cy="371891"/>
            <a:chOff x="1403648" y="3795886"/>
            <a:chExt cx="5714808" cy="371891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2611256" y="3829223"/>
              <a:ext cx="4169731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：同步方法解决并发问题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AE2CC6-CA3E-4DB6-B03C-DAA30FC0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同步代码块</a:t>
            </a:r>
            <a:r>
              <a:rPr lang="en-US" altLang="zh-CN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synchronized</a:t>
            </a:r>
            <a:r>
              <a:rPr lang="zh-CN" altLang="en-US" dirty="0"/>
              <a:t>关键字修饰的代码块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sz="1800" dirty="0" err="1"/>
              <a:t>syncObject</a:t>
            </a:r>
            <a:r>
              <a:rPr lang="zh-CN" altLang="en-US" sz="1800" dirty="0"/>
              <a:t>为需同步的对象，通常为</a:t>
            </a:r>
            <a:r>
              <a:rPr lang="en-US" altLang="zh-CN" sz="1800" dirty="0"/>
              <a:t>this</a:t>
            </a:r>
          </a:p>
          <a:p>
            <a:pPr lvl="1"/>
            <a:r>
              <a:rPr lang="zh-CN" altLang="en-US" sz="1800" dirty="0"/>
              <a:t>效果与同步方法相同</a:t>
            </a:r>
            <a:endParaRPr lang="en-US" altLang="zh-CN" sz="1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1258888" y="1419622"/>
            <a:ext cx="6481762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synchronized(</a:t>
            </a:r>
            <a:r>
              <a:rPr lang="en-US" altLang="zh-CN" b="1" dirty="0" err="1">
                <a:solidFill>
                  <a:srgbClr val="FF0000"/>
                </a:solidFill>
              </a:rPr>
              <a:t>syncObject</a:t>
            </a:r>
            <a:r>
              <a:rPr lang="en-US" altLang="zh-CN" b="1" dirty="0">
                <a:solidFill>
                  <a:srgbClr val="FF0000"/>
                </a:solidFill>
              </a:rPr>
              <a:t>){</a:t>
            </a:r>
          </a:p>
          <a:p>
            <a:r>
              <a:rPr lang="en-US" altLang="zh-CN" b="1" dirty="0"/>
              <a:t>    //</a:t>
            </a:r>
            <a:r>
              <a:rPr lang="zh-CN" altLang="en-US" b="1" dirty="0"/>
              <a:t>需要同步的代码</a:t>
            </a:r>
          </a:p>
          <a:p>
            <a:r>
              <a:rPr lang="en-US" altLang="zh-CN" b="1" dirty="0"/>
              <a:t>}</a:t>
            </a:r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1258888" y="3003798"/>
            <a:ext cx="6481762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1" dirty="0"/>
              <a:t>public void run() {</a:t>
            </a:r>
          </a:p>
          <a:p>
            <a:r>
              <a:rPr lang="en-US" altLang="zh-CN" b="1" dirty="0"/>
              <a:t>    while (true) {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>
                <a:solidFill>
                  <a:srgbClr val="FF0000"/>
                </a:solidFill>
              </a:rPr>
              <a:t>synchronized (this) </a:t>
            </a:r>
            <a:r>
              <a:rPr lang="en-US" altLang="zh-CN" b="1" dirty="0"/>
              <a:t>{   //</a:t>
            </a:r>
            <a:r>
              <a:rPr lang="zh-CN" altLang="en-US" b="1" dirty="0"/>
              <a:t>同步代码块</a:t>
            </a:r>
          </a:p>
          <a:p>
            <a:r>
              <a:rPr lang="zh-CN" altLang="en-US" b="1" dirty="0"/>
              <a:t>        </a:t>
            </a:r>
            <a:r>
              <a:rPr lang="en-US" altLang="zh-CN" b="1" dirty="0"/>
              <a:t>// </a:t>
            </a:r>
            <a:r>
              <a:rPr lang="zh-CN" altLang="en-US" b="1" dirty="0"/>
              <a:t>省略修改数据的代码</a:t>
            </a:r>
            <a:r>
              <a:rPr lang="en-US" altLang="zh-CN" b="1" dirty="0"/>
              <a:t>......</a:t>
            </a:r>
          </a:p>
          <a:p>
            <a:r>
              <a:rPr lang="en-US" altLang="zh-CN" b="1" dirty="0"/>
              <a:t>       // </a:t>
            </a:r>
            <a:r>
              <a:rPr lang="zh-CN" altLang="en-US" b="1" dirty="0"/>
              <a:t>省略显示信息的代码</a:t>
            </a:r>
            <a:r>
              <a:rPr lang="en-US" altLang="zh-CN" b="1" dirty="0"/>
              <a:t>......</a:t>
            </a:r>
          </a:p>
          <a:p>
            <a:r>
              <a:rPr lang="en-US" altLang="zh-CN" b="1" dirty="0"/>
              <a:t>}}}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361879" y="4731990"/>
            <a:ext cx="5714808" cy="371891"/>
            <a:chOff x="1403648" y="3795886"/>
            <a:chExt cx="5714808" cy="371891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2489427" y="3829223"/>
              <a:ext cx="441338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：同步代码块解决并发问题</a:t>
              </a:r>
            </a:p>
          </p:txBody>
        </p:sp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5774CB-8407-4344-AA21-544591E1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同步代码块</a:t>
            </a:r>
            <a:r>
              <a:rPr lang="en-US" altLang="zh-CN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多个并发线程访问同一资源的同步代码块时</a:t>
            </a:r>
            <a:endParaRPr lang="en-US" altLang="zh-CN"/>
          </a:p>
          <a:p>
            <a:pPr lvl="1"/>
            <a:r>
              <a:rPr lang="zh-CN" altLang="en-US"/>
              <a:t>同一时刻只能有一个线程进入</a:t>
            </a:r>
            <a:r>
              <a:rPr lang="en-US" altLang="zh-CN"/>
              <a:t>synchronized</a:t>
            </a:r>
            <a:r>
              <a:rPr lang="zh-CN" altLang="en-US"/>
              <a:t>（</a:t>
            </a:r>
            <a:r>
              <a:rPr lang="en-US" altLang="zh-CN"/>
              <a:t>this</a:t>
            </a:r>
            <a:r>
              <a:rPr lang="zh-CN" altLang="en-US"/>
              <a:t>）同步代码块</a:t>
            </a:r>
            <a:endParaRPr lang="en-US" altLang="zh-CN"/>
          </a:p>
          <a:p>
            <a:pPr lvl="1"/>
            <a:r>
              <a:rPr lang="zh-CN" altLang="en-US"/>
              <a:t>当一个线程访问一个</a:t>
            </a:r>
            <a:r>
              <a:rPr lang="en-US" altLang="zh-CN"/>
              <a:t>synchronized</a:t>
            </a:r>
            <a:r>
              <a:rPr lang="zh-CN" altLang="en-US"/>
              <a:t>（</a:t>
            </a:r>
            <a:r>
              <a:rPr lang="en-US" altLang="zh-CN"/>
              <a:t>this</a:t>
            </a:r>
            <a:r>
              <a:rPr lang="zh-CN" altLang="en-US"/>
              <a:t>）同步代码块时，其他</a:t>
            </a:r>
            <a:r>
              <a:rPr lang="en-US" altLang="zh-CN"/>
              <a:t>synchronized</a:t>
            </a:r>
            <a:r>
              <a:rPr lang="zh-CN" altLang="en-US"/>
              <a:t>（</a:t>
            </a:r>
            <a:r>
              <a:rPr lang="en-US" altLang="zh-CN"/>
              <a:t>this</a:t>
            </a:r>
            <a:r>
              <a:rPr lang="zh-CN" altLang="en-US"/>
              <a:t>）同步代码块同样被锁定</a:t>
            </a:r>
            <a:endParaRPr lang="en-US" altLang="zh-CN"/>
          </a:p>
          <a:p>
            <a:pPr lvl="1"/>
            <a:r>
              <a:rPr lang="zh-CN" altLang="en-US"/>
              <a:t>当一个线程访问一个</a:t>
            </a:r>
            <a:r>
              <a:rPr lang="en-US" altLang="zh-CN"/>
              <a:t>synchronized</a:t>
            </a:r>
            <a:r>
              <a:rPr lang="zh-CN" altLang="en-US"/>
              <a:t>（</a:t>
            </a:r>
            <a:r>
              <a:rPr lang="en-US" altLang="zh-CN"/>
              <a:t>this</a:t>
            </a:r>
            <a:r>
              <a:rPr lang="zh-CN" altLang="en-US"/>
              <a:t>）同步代码块时，其他线程可以访问该资源的非</a:t>
            </a:r>
            <a:r>
              <a:rPr lang="en-US" altLang="zh-CN"/>
              <a:t>synchronized</a:t>
            </a:r>
            <a:r>
              <a:rPr lang="zh-CN" altLang="en-US"/>
              <a:t>（</a:t>
            </a:r>
            <a:r>
              <a:rPr lang="en-US" altLang="zh-CN"/>
              <a:t>this</a:t>
            </a:r>
            <a:r>
              <a:rPr lang="zh-CN" altLang="en-US"/>
              <a:t>）同步代码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A33CF9-0462-454E-B949-AFAD3620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线程安全的类型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 err="1"/>
              <a:t>ArrayList</a:t>
            </a:r>
            <a:r>
              <a:rPr lang="zh-CN" altLang="en-US" dirty="0"/>
              <a:t>类的</a:t>
            </a:r>
            <a:r>
              <a:rPr lang="en-US" altLang="zh-CN" dirty="0"/>
              <a:t>add()</a:t>
            </a:r>
            <a:r>
              <a:rPr lang="zh-CN" altLang="en-US" dirty="0"/>
              <a:t>方法定义</a:t>
            </a:r>
            <a:r>
              <a:rPr lang="en-US" altLang="zh-CN" dirty="0"/>
              <a:t>     </a:t>
            </a:r>
          </a:p>
          <a:p>
            <a:pPr lvl="1"/>
            <a:endParaRPr lang="en-US" altLang="zh-CN" dirty="0"/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899592" y="1437327"/>
            <a:ext cx="5976664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dirty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add(E e) {</a:t>
            </a:r>
          </a:p>
          <a:p>
            <a:pPr lvl="1"/>
            <a:r>
              <a:rPr lang="en-US" altLang="zh-CN" b="1" dirty="0"/>
              <a:t>       </a:t>
            </a:r>
            <a:r>
              <a:rPr lang="en-US" altLang="zh-CN" b="1" dirty="0" err="1"/>
              <a:t>ensureCapacityInternal</a:t>
            </a:r>
            <a:r>
              <a:rPr lang="en-US" altLang="zh-CN" b="1" dirty="0"/>
              <a:t>(size + 1); </a:t>
            </a:r>
          </a:p>
          <a:p>
            <a:pPr lvl="1"/>
            <a:r>
              <a:rPr lang="en-US" altLang="zh-CN" b="1" dirty="0"/>
              <a:t>      </a:t>
            </a:r>
            <a:r>
              <a:rPr lang="en-US" altLang="zh-CN" b="1" dirty="0" err="1"/>
              <a:t>elementData</a:t>
            </a:r>
            <a:r>
              <a:rPr lang="en-US" altLang="zh-CN" b="1" dirty="0"/>
              <a:t>[size++] = e;</a:t>
            </a:r>
          </a:p>
          <a:p>
            <a:pPr lvl="1"/>
            <a:r>
              <a:rPr lang="en-US" altLang="zh-CN" b="1" dirty="0"/>
              <a:t>        return true;</a:t>
            </a:r>
          </a:p>
          <a:p>
            <a:pPr lvl="1"/>
            <a:r>
              <a:rPr lang="en-US" altLang="zh-CN" b="1" dirty="0"/>
              <a:t>}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353078" y="1798037"/>
            <a:ext cx="3866995" cy="269657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6084168" y="1707654"/>
            <a:ext cx="3059832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集合扩容，确保能新增数据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62795" y="2071966"/>
            <a:ext cx="3866995" cy="269657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6084168" y="2415589"/>
            <a:ext cx="2736305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在新增位置存放数据</a:t>
            </a:r>
          </a:p>
        </p:txBody>
      </p:sp>
      <p:sp>
        <p:nvSpPr>
          <p:cNvPr id="23" name="内容占位符 2"/>
          <p:cNvSpPr txBox="1"/>
          <p:nvPr/>
        </p:nvSpPr>
        <p:spPr bwMode="auto">
          <a:xfrm>
            <a:off x="305993" y="3327834"/>
            <a:ext cx="8105775" cy="13866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 err="1"/>
              <a:t>ArrayList</a:t>
            </a:r>
            <a:r>
              <a:rPr lang="zh-CN" altLang="en-US" dirty="0"/>
              <a:t>类的</a:t>
            </a:r>
            <a:r>
              <a:rPr lang="en-US" altLang="zh-CN" dirty="0"/>
              <a:t>add()</a:t>
            </a:r>
            <a:r>
              <a:rPr lang="zh-CN" altLang="en-US" dirty="0"/>
              <a:t>方法为非同步方法</a:t>
            </a:r>
            <a:endParaRPr lang="en-US" altLang="zh-CN" dirty="0"/>
          </a:p>
          <a:p>
            <a:r>
              <a:rPr lang="zh-CN" altLang="en-US" dirty="0"/>
              <a:t>当多个线程向同一个</a:t>
            </a:r>
            <a:r>
              <a:rPr lang="en-US" altLang="zh-CN" dirty="0" err="1"/>
              <a:t>ArrayList</a:t>
            </a:r>
            <a:r>
              <a:rPr lang="zh-CN" altLang="en-US" dirty="0"/>
              <a:t>对象添加数据时，可能出现数据不一致问题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195736" y="4612659"/>
            <a:ext cx="4680520" cy="408623"/>
          </a:xfrm>
          <a:prstGeom prst="wedgeRoundRectCallout">
            <a:avLst>
              <a:gd name="adj1" fmla="val -50220"/>
              <a:gd name="adj2" fmla="val -331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zh-CN" b="1" dirty="0" err="1">
                <a:solidFill>
                  <a:schemeClr val="bg1"/>
                </a:solidFill>
                <a:ea typeface="黑体" panose="02010609060101010101" pitchFamily="2" charset="-122"/>
              </a:rPr>
              <a:t>ArrayList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非线程安全的类型</a:t>
            </a:r>
          </a:p>
        </p:txBody>
      </p:sp>
      <p:cxnSp>
        <p:nvCxnSpPr>
          <p:cNvPr id="18" name="直接箭头连接符 17"/>
          <p:cNvCxnSpPr>
            <a:endCxn id="17" idx="1"/>
          </p:cNvCxnSpPr>
          <p:nvPr/>
        </p:nvCxnSpPr>
        <p:spPr>
          <a:xfrm>
            <a:off x="5229790" y="2206795"/>
            <a:ext cx="854378" cy="413106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4" idx="1"/>
          </p:cNvCxnSpPr>
          <p:nvPr/>
        </p:nvCxnSpPr>
        <p:spPr>
          <a:xfrm flipV="1">
            <a:off x="5229790" y="1911966"/>
            <a:ext cx="854378" cy="87916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1BCB3B-B57C-4B94-BFAE-4116E854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23" grpId="0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线程安全的类型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827088" y="1059656"/>
          <a:ext cx="7129462" cy="157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6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lang="en-US" altLang="zh-CN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34283" marB="3428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方法是否同步</a:t>
                      </a:r>
                    </a:p>
                  </a:txBody>
                  <a:tcPr marL="91460" marR="91460" marT="34283" marB="3428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效率比较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0" marR="91460" marT="34283" marB="3428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适合场景</a:t>
                      </a:r>
                    </a:p>
                  </a:txBody>
                  <a:tcPr marL="91460" marR="91460" marT="34283" marB="3428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8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线程安全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60" marR="9146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marL="91460" marR="9146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</a:p>
                  </a:txBody>
                  <a:tcPr marL="91460" marR="9146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多线程并发共享资源</a:t>
                      </a:r>
                    </a:p>
                  </a:txBody>
                  <a:tcPr marL="91460" marR="9146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8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非线程安全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60" marR="9146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60" marR="9146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91460" marR="9146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单线程</a:t>
                      </a:r>
                    </a:p>
                  </a:txBody>
                  <a:tcPr marL="91460" marR="9146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899592" y="3543802"/>
            <a:ext cx="7166222" cy="408623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为达到安全性和效率的平衡，可以根据实际场景来选择合适的类型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7743204" y="3363838"/>
            <a:ext cx="357188" cy="27027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E9CDE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B7BD8E-DF42-4DC4-BE6B-8265CDD4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常见类型对比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Hashtable  </a:t>
            </a:r>
            <a:r>
              <a:rPr lang="en-US" altLang="zh-CN" dirty="0"/>
              <a:t>&amp;&amp;  </a:t>
            </a:r>
            <a:r>
              <a:rPr lang="fr-FR" altLang="zh-CN" dirty="0"/>
              <a:t>HashMap</a:t>
            </a:r>
          </a:p>
          <a:p>
            <a:pPr lvl="1"/>
            <a:r>
              <a:rPr lang="fr-FR" altLang="zh-CN" dirty="0"/>
              <a:t>Hashtable</a:t>
            </a:r>
          </a:p>
          <a:p>
            <a:pPr lvl="2"/>
            <a:r>
              <a:rPr lang="zh-CN" altLang="zh-CN" dirty="0"/>
              <a:t>继承关系</a:t>
            </a:r>
            <a:endParaRPr lang="en-US" altLang="zh-CN" dirty="0"/>
          </a:p>
          <a:p>
            <a:pPr lvl="3"/>
            <a:r>
              <a:rPr lang="zh-CN" altLang="zh-CN" dirty="0"/>
              <a:t>实现了</a:t>
            </a:r>
            <a:r>
              <a:rPr lang="fr-FR" altLang="zh-CN" dirty="0"/>
              <a:t>Map</a:t>
            </a:r>
            <a:r>
              <a:rPr lang="zh-CN" altLang="zh-CN" dirty="0"/>
              <a:t>接口，</a:t>
            </a:r>
            <a:r>
              <a:rPr lang="fr-FR" altLang="zh-CN" dirty="0"/>
              <a:t>Hashtable</a:t>
            </a:r>
            <a:r>
              <a:rPr lang="zh-CN" altLang="zh-CN" dirty="0"/>
              <a:t>继承</a:t>
            </a:r>
            <a:r>
              <a:rPr lang="fr-FR" altLang="zh-CN" dirty="0"/>
              <a:t>Dictionary</a:t>
            </a:r>
            <a:r>
              <a:rPr lang="zh-CN" altLang="zh-CN" dirty="0"/>
              <a:t>类</a:t>
            </a:r>
            <a:endParaRPr lang="en-US" altLang="zh-CN" dirty="0"/>
          </a:p>
          <a:p>
            <a:pPr lvl="2"/>
            <a:r>
              <a:rPr lang="zh-CN" altLang="en-US" dirty="0"/>
              <a:t>线程安全，效率较低</a:t>
            </a:r>
            <a:endParaRPr lang="en-US" altLang="zh-CN" dirty="0"/>
          </a:p>
          <a:p>
            <a:pPr lvl="2"/>
            <a:r>
              <a:rPr lang="zh-CN" altLang="en-US" dirty="0"/>
              <a:t>键和值都不允许为</a:t>
            </a:r>
            <a:r>
              <a:rPr lang="en-US" altLang="zh-CN" dirty="0"/>
              <a:t>null</a:t>
            </a:r>
          </a:p>
          <a:p>
            <a:pPr lvl="1"/>
            <a:r>
              <a:rPr lang="fr-FR" altLang="zh-CN" dirty="0"/>
              <a:t>HashMap</a:t>
            </a:r>
          </a:p>
          <a:p>
            <a:pPr lvl="2"/>
            <a:r>
              <a:rPr lang="zh-CN" altLang="zh-CN" dirty="0"/>
              <a:t>继承关系</a:t>
            </a:r>
            <a:endParaRPr lang="en-US" altLang="zh-CN" dirty="0"/>
          </a:p>
          <a:p>
            <a:pPr lvl="3"/>
            <a:r>
              <a:rPr lang="zh-CN" altLang="en-US" dirty="0"/>
              <a:t>实现了</a:t>
            </a:r>
            <a:r>
              <a:rPr lang="en-US" altLang="zh-CN" dirty="0"/>
              <a:t>Map</a:t>
            </a:r>
            <a:r>
              <a:rPr lang="zh-CN" altLang="en-US" dirty="0"/>
              <a:t>接口，继承</a:t>
            </a:r>
            <a:r>
              <a:rPr lang="en-US" altLang="zh-CN" dirty="0" err="1"/>
              <a:t>AbstractMap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/>
            <a:r>
              <a:rPr lang="zh-CN" altLang="en-US" dirty="0"/>
              <a:t>非线程安全，效率较高</a:t>
            </a:r>
            <a:endParaRPr lang="en-US" altLang="zh-CN" dirty="0"/>
          </a:p>
          <a:p>
            <a:pPr lvl="2"/>
            <a:r>
              <a:rPr lang="zh-CN" altLang="en-US" dirty="0"/>
              <a:t>键和值都允许为</a:t>
            </a:r>
            <a:r>
              <a:rPr lang="en-US" altLang="zh-CN" dirty="0"/>
              <a:t>null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C39A68-AC78-44BB-A866-38C932D3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常见类型对比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StringBuffer</a:t>
            </a:r>
            <a:r>
              <a:rPr lang="en-US" altLang="zh-CN" dirty="0"/>
              <a:t>  &amp;&amp;  </a:t>
            </a:r>
            <a:r>
              <a:rPr lang="en-US" altLang="zh-CN" dirty="0" err="1"/>
              <a:t>StringBuilder</a:t>
            </a:r>
            <a:endParaRPr lang="en-US" altLang="zh-CN" dirty="0"/>
          </a:p>
          <a:p>
            <a:pPr lvl="1"/>
            <a:r>
              <a:rPr lang="zh-CN" altLang="en-US" dirty="0"/>
              <a:t>前者线程安全，后者非线程安全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D22068-45A0-4D86-857F-4642B2DB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进程和线程</a:t>
            </a:r>
          </a:p>
        </p:txBody>
      </p:sp>
      <p:graphicFrame>
        <p:nvGraphicFramePr>
          <p:cNvPr id="19" name="图示 18"/>
          <p:cNvGraphicFramePr/>
          <p:nvPr/>
        </p:nvGraphicFramePr>
        <p:xfrm>
          <a:off x="35496" y="945908"/>
          <a:ext cx="8749636" cy="169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085975"/>
            <a:ext cx="5164138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图示 9"/>
          <p:cNvGraphicFramePr/>
          <p:nvPr/>
        </p:nvGraphicFramePr>
        <p:xfrm>
          <a:off x="107504" y="2463738"/>
          <a:ext cx="8749636" cy="169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79389" y="4179351"/>
            <a:ext cx="2187575" cy="408623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Office word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进程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366964" y="4399359"/>
            <a:ext cx="476844" cy="119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B0F8108-3912-4E35-996D-7F7D2EFB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 animBg="1"/>
      <p:bldP spid="11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1223963" cy="392906"/>
          </a:xfrm>
        </p:spPr>
        <p:txBody>
          <a:bodyPr/>
          <a:lstStyle/>
          <a:p>
            <a:pPr>
              <a:defRPr/>
            </a:pPr>
            <a:r>
              <a:rPr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564" y="987068"/>
            <a:ext cx="7645400" cy="3857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为什么要进行线程同步？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线程同步有哪几种方式？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请举例说明哪些是线程安全的类型，哪些是非线程安全的类型？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9" name="TextBox 65"/>
          <p:cNvSpPr txBox="1"/>
          <p:nvPr/>
        </p:nvSpPr>
        <p:spPr>
          <a:xfrm>
            <a:off x="251520" y="1174512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提问</a:t>
            </a:r>
          </a:p>
        </p:txBody>
      </p:sp>
      <p:pic>
        <p:nvPicPr>
          <p:cNvPr id="10" name="图片 9" descr="C:\Users\Lenovo\Desktop\icon\疑问问题.png疑问问题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0412" y="740807"/>
            <a:ext cx="455295" cy="456565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594ACA-36A9-4AED-9E53-FF1F5338B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r>
              <a:rPr lang="en-US" altLang="zh-CN"/>
              <a:t>/46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910829"/>
            <a:ext cx="7645400" cy="3857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需求说明</a:t>
            </a:r>
          </a:p>
          <a:p>
            <a:pPr lvl="1" eaLnBrk="1" hangingPunct="1">
              <a:defRPr/>
            </a:pPr>
            <a:r>
              <a:rPr lang="zh-CN" altLang="en-US" dirty="0"/>
              <a:t>多人参加</a:t>
            </a:r>
            <a:r>
              <a:rPr lang="en-US" altLang="zh-CN" dirty="0"/>
              <a:t>1000</a:t>
            </a:r>
            <a:r>
              <a:rPr lang="zh-CN" altLang="en-US" dirty="0"/>
              <a:t>米接力跑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每人跑</a:t>
            </a:r>
            <a:r>
              <a:rPr lang="en-US" altLang="zh-CN" dirty="0"/>
              <a:t>100</a:t>
            </a:r>
            <a:r>
              <a:rPr lang="zh-CN" altLang="en-US" dirty="0"/>
              <a:t>米，换下个选手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每跑</a:t>
            </a:r>
            <a:r>
              <a:rPr lang="en-US" altLang="zh-CN" dirty="0"/>
              <a:t>10</a:t>
            </a:r>
            <a:r>
              <a:rPr lang="zh-CN" altLang="en-US" dirty="0"/>
              <a:t>米显示信息</a:t>
            </a:r>
            <a:endParaRPr lang="en-US" altLang="zh-CN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lvl="2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zh-CN" altLang="en-US" dirty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393120" y="339502"/>
            <a:ext cx="6192838" cy="39290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练习</a:t>
            </a:r>
            <a:r>
              <a:rPr lang="en-US" altLang="zh-CN" dirty="0"/>
              <a:t>6</a:t>
            </a:r>
            <a:r>
              <a:rPr lang="zh-CN" altLang="en-US" dirty="0"/>
              <a:t>：模拟接力赛跑</a:t>
            </a:r>
            <a:r>
              <a:rPr lang="en-US" altLang="zh-CN" dirty="0"/>
              <a:t>2-1</a:t>
            </a:r>
            <a:endParaRPr dirty="0"/>
          </a:p>
        </p:txBody>
      </p:sp>
      <p:pic>
        <p:nvPicPr>
          <p:cNvPr id="51207" name="图片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4" y="2206004"/>
            <a:ext cx="3095625" cy="274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AA326B4-80DD-44EB-86C6-D96894E29B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r>
              <a:rPr lang="en-US" altLang="zh-CN"/>
              <a:t>/46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910829"/>
            <a:ext cx="7645400" cy="3857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创建线程类</a:t>
            </a:r>
            <a:r>
              <a:rPr lang="en-US" altLang="zh-CN" dirty="0" err="1"/>
              <a:t>RunThread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多人共跑</a:t>
            </a:r>
            <a:r>
              <a:rPr lang="en-US" altLang="zh-CN" dirty="0"/>
              <a:t>1000</a:t>
            </a:r>
            <a:r>
              <a:rPr lang="zh-CN" altLang="en-US" dirty="0"/>
              <a:t>米，涉及多线程共享数据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实现</a:t>
            </a:r>
            <a:r>
              <a:rPr lang="en-US" altLang="zh-CN" dirty="0"/>
              <a:t>run()</a:t>
            </a:r>
            <a:r>
              <a:rPr lang="zh-CN" altLang="zh-CN" dirty="0"/>
              <a:t>方法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二重循环实现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使用线程同步保证在跑选手只有</a:t>
            </a:r>
            <a:r>
              <a:rPr lang="en-US" altLang="zh-CN" dirty="0"/>
              <a:t>1</a:t>
            </a:r>
            <a:r>
              <a:rPr lang="zh-CN" altLang="en-US" dirty="0"/>
              <a:t>人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实现测试类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创建多个线程模拟多个选手参加比赛</a:t>
            </a: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23528" y="339502"/>
            <a:ext cx="7993063" cy="39290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练习</a:t>
            </a:r>
            <a:r>
              <a:rPr lang="en-US" altLang="zh-CN" dirty="0"/>
              <a:t>6</a:t>
            </a:r>
            <a:r>
              <a:rPr lang="zh-CN" altLang="en-US" dirty="0"/>
              <a:t>：模拟接力赛跑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E16F2F-6928-4965-8C07-832417EFC0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r>
              <a:rPr lang="en-US" altLang="zh-CN"/>
              <a:t>/46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9502"/>
            <a:ext cx="6048375" cy="39290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练习</a:t>
            </a:r>
            <a:r>
              <a:rPr lang="en-US" altLang="zh-CN" dirty="0"/>
              <a:t>7</a:t>
            </a:r>
            <a:r>
              <a:rPr lang="zh-CN" altLang="en-US" dirty="0"/>
              <a:t>：网络购票</a:t>
            </a:r>
            <a:endParaRPr lang="en-US" altLang="zh-CN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910829"/>
            <a:ext cx="7645400" cy="3857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需求说明</a:t>
            </a:r>
          </a:p>
          <a:p>
            <a:pPr lvl="1" eaLnBrk="1" hangingPunct="1">
              <a:defRPr/>
            </a:pPr>
            <a:r>
              <a:rPr lang="zh-CN" altLang="en-US" dirty="0"/>
              <a:t>“桃跑跑”、“张票票”、“黄牛党”共同抢</a:t>
            </a:r>
            <a:r>
              <a:rPr lang="en-US" altLang="zh-CN" dirty="0"/>
              <a:t>10</a:t>
            </a:r>
            <a:r>
              <a:rPr lang="zh-CN" altLang="en-US" dirty="0"/>
              <a:t>张票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限“黄牛党”只能抢一张票</a:t>
            </a:r>
            <a:endParaRPr lang="en-US" altLang="zh-CN" dirty="0"/>
          </a:p>
        </p:txBody>
      </p:sp>
      <p:pic>
        <p:nvPicPr>
          <p:cNvPr id="53255" name="图片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1923976"/>
            <a:ext cx="3117850" cy="259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F93DB1-B782-4432-9058-5856C00BAD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r>
              <a:rPr lang="en-US" altLang="zh-CN"/>
              <a:t>/46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线程和进程的区别是什么？</a:t>
            </a:r>
            <a:endParaRPr lang="en-US" altLang="zh-CN"/>
          </a:p>
          <a:p>
            <a:r>
              <a:rPr lang="zh-CN" altLang="en-US"/>
              <a:t>创建线程类有哪两种方式？</a:t>
            </a:r>
            <a:endParaRPr lang="en-US" altLang="zh-CN"/>
          </a:p>
          <a:p>
            <a:r>
              <a:rPr lang="zh-CN" altLang="en-US"/>
              <a:t>线程调度的方法有哪些？</a:t>
            </a:r>
            <a:endParaRPr lang="en-US" altLang="zh-CN"/>
          </a:p>
          <a:p>
            <a:r>
              <a:rPr lang="zh-CN" altLang="en-US"/>
              <a:t>如何进行线程的同步？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3CB5E0-BAB9-4B2B-A3F1-DE7458FD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F50FE8-5349-4E25-967F-032C6B2E50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r>
              <a:rPr lang="en-US" altLang="zh-CN"/>
              <a:t>/46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什么是多线程</a:t>
            </a:r>
            <a:endParaRPr lang="en-US" altLang="zh-CN"/>
          </a:p>
          <a:p>
            <a:pPr lvl="1"/>
            <a:r>
              <a:rPr lang="zh-CN" altLang="zh-CN"/>
              <a:t>如果在一个进程中同时运行了多个线程，用来完成不同的工作，则称之为“多线程”</a:t>
            </a:r>
            <a:endParaRPr lang="en-US" altLang="zh-CN"/>
          </a:p>
          <a:p>
            <a:pPr lvl="1"/>
            <a:r>
              <a:rPr lang="zh-CN" altLang="en-US"/>
              <a:t>多个线程交替占用</a:t>
            </a:r>
            <a:r>
              <a:rPr lang="en-US" altLang="zh-CN"/>
              <a:t>CPU</a:t>
            </a:r>
            <a:r>
              <a:rPr lang="zh-CN" altLang="en-US"/>
              <a:t>资源，而非真正的并行执行</a:t>
            </a:r>
            <a:endParaRPr lang="en-US" altLang="zh-CN"/>
          </a:p>
          <a:p>
            <a:r>
              <a:rPr lang="zh-CN" altLang="en-US"/>
              <a:t>多线程好处</a:t>
            </a:r>
            <a:endParaRPr lang="en-US" altLang="zh-CN"/>
          </a:p>
          <a:p>
            <a:pPr lvl="1"/>
            <a:r>
              <a:rPr lang="zh-CN" altLang="zh-CN"/>
              <a:t>充分利用</a:t>
            </a:r>
            <a:r>
              <a:rPr lang="en-US" altLang="zh-CN"/>
              <a:t>CPU</a:t>
            </a:r>
            <a:r>
              <a:rPr lang="zh-CN" altLang="zh-CN"/>
              <a:t>的资源</a:t>
            </a:r>
            <a:endParaRPr lang="en-US" altLang="zh-CN"/>
          </a:p>
          <a:p>
            <a:pPr lvl="1"/>
            <a:r>
              <a:rPr lang="zh-CN" altLang="zh-CN"/>
              <a:t>简化编程模型</a:t>
            </a:r>
            <a:endParaRPr lang="en-US" altLang="zh-CN"/>
          </a:p>
          <a:p>
            <a:pPr lvl="1"/>
            <a:r>
              <a:rPr lang="zh-CN" altLang="zh-CN"/>
              <a:t>带来良好的用户体验</a:t>
            </a:r>
            <a:endParaRPr lang="en-US" altLang="zh-CN"/>
          </a:p>
          <a:p>
            <a:endParaRPr lang="en-US" altLang="zh-CN"/>
          </a:p>
          <a:p>
            <a:pPr lvl="1"/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47EC6-832B-4BB7-9D27-B8C2A13B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zh-CN" sz="1800" dirty="0"/>
              <a:t>Java提供了java.lang.Thread类支持多线程编程</a:t>
            </a:r>
            <a:endParaRPr lang="en-US" altLang="zh-CN" sz="1800" dirty="0"/>
          </a:p>
          <a:p>
            <a:r>
              <a:rPr lang="zh-CN" altLang="en-US" dirty="0"/>
              <a:t>主线程</a:t>
            </a:r>
            <a:endParaRPr lang="en-US" altLang="zh-CN" dirty="0"/>
          </a:p>
          <a:p>
            <a:pPr lvl="1"/>
            <a:r>
              <a:rPr lang="en-US" altLang="zh-CN" sz="1800" dirty="0"/>
              <a:t>main()</a:t>
            </a:r>
            <a:r>
              <a:rPr lang="zh-CN" altLang="en-US" sz="1800" dirty="0"/>
              <a:t>方法即为主线程入口</a:t>
            </a:r>
            <a:endParaRPr lang="en-US" altLang="zh-CN" sz="1800" dirty="0"/>
          </a:p>
          <a:p>
            <a:pPr lvl="1"/>
            <a:r>
              <a:rPr lang="zh-CN" altLang="en-US" sz="1800" dirty="0"/>
              <a:t>产生其他子线程的线程</a:t>
            </a:r>
            <a:endParaRPr lang="en-US" altLang="zh-CN" sz="1800" dirty="0"/>
          </a:p>
          <a:p>
            <a:pPr lvl="1"/>
            <a:r>
              <a:rPr lang="zh-CN" altLang="en-US" sz="1800" dirty="0"/>
              <a:t>必须最后完成执行，因为它执行各种关闭动作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735013" y="3336543"/>
            <a:ext cx="7797800" cy="132343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public static void main(String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args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[]) {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		Thread t=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Thread.currentThread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(); 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当前线程是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: "+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t.getName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()); 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t.setName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MyJavaThread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"); 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当前线程名是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: "+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t.getName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()); }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233113" y="4703274"/>
            <a:ext cx="5714808" cy="371891"/>
            <a:chOff x="1403648" y="3795886"/>
            <a:chExt cx="5714808" cy="371891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181123" y="3829223"/>
              <a:ext cx="302999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：显示主线程名</a:t>
              </a: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BE8BA-F8CD-4C69-B2C5-86A3B323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线程的创建和启动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中创建线程的两种方式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r>
              <a:rPr lang="en-US" altLang="zh-CN" dirty="0" err="1"/>
              <a:t>java.lang.Thread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实现</a:t>
            </a:r>
            <a:r>
              <a:rPr lang="en-US" altLang="zh-CN" dirty="0" err="1"/>
              <a:t>java.lang.Runnable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使用线程的步骤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燕尾形 4"/>
          <p:cNvSpPr>
            <a:spLocks noChangeArrowheads="1"/>
          </p:cNvSpPr>
          <p:nvPr/>
        </p:nvSpPr>
        <p:spPr bwMode="auto">
          <a:xfrm>
            <a:off x="2641625" y="3363838"/>
            <a:ext cx="357188" cy="214313"/>
          </a:xfrm>
          <a:prstGeom prst="chevron">
            <a:avLst/>
          </a:prstGeom>
          <a:solidFill>
            <a:srgbClr val="00B0F0"/>
          </a:solidFill>
          <a:ln w="9525" algn="ctr">
            <a:solidFill>
              <a:schemeClr val="bg1"/>
            </a:solidFill>
            <a:rou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 algn="ctr">
              <a:defRPr/>
            </a:pP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6" name="燕尾形 5"/>
          <p:cNvSpPr>
            <a:spLocks noChangeArrowheads="1"/>
          </p:cNvSpPr>
          <p:nvPr/>
        </p:nvSpPr>
        <p:spPr bwMode="auto">
          <a:xfrm>
            <a:off x="4577316" y="3363838"/>
            <a:ext cx="357187" cy="214313"/>
          </a:xfrm>
          <a:prstGeom prst="chevron">
            <a:avLst/>
          </a:prstGeom>
          <a:solidFill>
            <a:srgbClr val="00B0F0"/>
          </a:solidFill>
          <a:ln w="9525" algn="ctr">
            <a:solidFill>
              <a:schemeClr val="bg1"/>
            </a:solidFill>
            <a:rou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 algn="ctr">
              <a:defRPr/>
            </a:pP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7" name="燕尾形 6"/>
          <p:cNvSpPr>
            <a:spLocks noChangeArrowheads="1"/>
          </p:cNvSpPr>
          <p:nvPr/>
        </p:nvSpPr>
        <p:spPr bwMode="auto">
          <a:xfrm>
            <a:off x="6632878" y="3363838"/>
            <a:ext cx="357188" cy="214313"/>
          </a:xfrm>
          <a:prstGeom prst="chevron">
            <a:avLst/>
          </a:prstGeom>
          <a:solidFill>
            <a:srgbClr val="00B0F0"/>
          </a:solidFill>
          <a:ln w="9525" algn="ctr">
            <a:solidFill>
              <a:schemeClr val="bg1"/>
            </a:solidFill>
            <a:rou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 algn="ctr">
              <a:defRPr/>
            </a:pP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990066" y="3294738"/>
            <a:ext cx="1619597" cy="369332"/>
          </a:xfrm>
          <a:prstGeom prst="rect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终止线程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182712" y="3294734"/>
            <a:ext cx="1458913" cy="369332"/>
          </a:xfrm>
          <a:prstGeom prst="rect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定义线程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2979853" y="3294738"/>
            <a:ext cx="1626277" cy="369332"/>
          </a:xfrm>
          <a:prstGeom prst="rect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创建线程对象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4920886" y="3294732"/>
            <a:ext cx="1762485" cy="369332"/>
          </a:xfrm>
          <a:prstGeom prst="rect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启动线程</a:t>
            </a:r>
          </a:p>
        </p:txBody>
      </p:sp>
      <p:sp>
        <p:nvSpPr>
          <p:cNvPr id="23" name="椭圆 22"/>
          <p:cNvSpPr/>
          <p:nvPr/>
        </p:nvSpPr>
        <p:spPr bwMode="auto">
          <a:xfrm>
            <a:off x="1079489" y="3056148"/>
            <a:ext cx="285752" cy="285752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椭圆 23"/>
          <p:cNvSpPr/>
          <p:nvPr/>
        </p:nvSpPr>
        <p:spPr bwMode="auto">
          <a:xfrm>
            <a:off x="2855937" y="3056148"/>
            <a:ext cx="285752" cy="285752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椭圆 24"/>
          <p:cNvSpPr/>
          <p:nvPr/>
        </p:nvSpPr>
        <p:spPr bwMode="auto">
          <a:xfrm>
            <a:off x="4778010" y="3068804"/>
            <a:ext cx="285752" cy="285752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椭圆 25"/>
          <p:cNvSpPr/>
          <p:nvPr/>
        </p:nvSpPr>
        <p:spPr bwMode="auto">
          <a:xfrm>
            <a:off x="6805388" y="3068804"/>
            <a:ext cx="285752" cy="285752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FB9B791-E0A7-44FA-B336-B3C7ECA3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继承</a:t>
            </a:r>
            <a:r>
              <a:rPr lang="en-US" altLang="zh-CN"/>
              <a:t>Thread</a:t>
            </a:r>
            <a:r>
              <a:rPr lang="zh-CN" altLang="en-US"/>
              <a:t>类创建线程</a:t>
            </a:r>
            <a:r>
              <a:rPr lang="en-US" altLang="zh-CN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定义MyThread类继承Thread类</a:t>
            </a:r>
            <a:endParaRPr lang="en-US" altLang="zh-CN" dirty="0"/>
          </a:p>
          <a:p>
            <a:r>
              <a:rPr lang="zh-CN" altLang="zh-CN" dirty="0"/>
              <a:t>重写run()方法</a:t>
            </a:r>
            <a:r>
              <a:rPr lang="zh-CN" altLang="en-US" dirty="0"/>
              <a:t>，编写线程执行体</a:t>
            </a:r>
            <a:endParaRPr lang="en-US" altLang="zh-CN" dirty="0"/>
          </a:p>
          <a:p>
            <a:r>
              <a:rPr lang="zh-CN" altLang="en-US" dirty="0"/>
              <a:t>创建线程对象，调用</a:t>
            </a:r>
            <a:r>
              <a:rPr lang="en-US" altLang="zh-CN" dirty="0"/>
              <a:t>start()</a:t>
            </a:r>
            <a:r>
              <a:rPr lang="zh-CN" altLang="en-US" dirty="0"/>
              <a:t>方法启动线程</a:t>
            </a:r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611190" y="2427734"/>
            <a:ext cx="4104826" cy="18158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1" dirty="0"/>
              <a:t>public class </a:t>
            </a:r>
            <a:r>
              <a:rPr lang="en-US" altLang="zh-CN" sz="1600" b="1" dirty="0" err="1"/>
              <a:t>MyThread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extends Thread</a:t>
            </a:r>
            <a:r>
              <a:rPr lang="en-US" altLang="zh-CN" sz="1600" b="1" dirty="0"/>
              <a:t>{</a:t>
            </a:r>
          </a:p>
          <a:p>
            <a:r>
              <a:rPr lang="en-US" altLang="zh-CN" sz="1600" b="1" dirty="0"/>
              <a:t>    //</a:t>
            </a:r>
            <a:r>
              <a:rPr lang="zh-CN" altLang="en-US" sz="1600" b="1" dirty="0"/>
              <a:t>重写</a:t>
            </a:r>
            <a:r>
              <a:rPr lang="en-US" altLang="zh-CN" sz="1600" b="1" dirty="0"/>
              <a:t>run()</a:t>
            </a:r>
            <a:r>
              <a:rPr lang="zh-CN" altLang="en-US" sz="1600" b="1" dirty="0"/>
              <a:t>方法</a:t>
            </a:r>
          </a:p>
          <a:p>
            <a:r>
              <a:rPr lang="zh-CN" altLang="en-US" sz="1600" b="1" dirty="0"/>
              <a:t>	</a:t>
            </a:r>
            <a:r>
              <a:rPr lang="en-US" altLang="zh-CN" sz="1600" b="1" dirty="0"/>
              <a:t>public void run(){</a:t>
            </a:r>
          </a:p>
          <a:p>
            <a:r>
              <a:rPr lang="en-US" altLang="zh-CN" sz="1600" b="1" dirty="0"/>
              <a:t>		for(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i=1;i&lt;100;i++){			</a:t>
            </a:r>
            <a:r>
              <a:rPr lang="en-US" altLang="zh-CN" sz="1600" b="1" dirty="0" err="1"/>
              <a:t>System.out.println</a:t>
            </a:r>
            <a:r>
              <a:rPr lang="en-US" altLang="zh-CN" sz="1600" b="1" dirty="0"/>
              <a:t>(</a:t>
            </a:r>
          </a:p>
          <a:p>
            <a:r>
              <a:rPr lang="en-US" altLang="zh-CN" sz="1600" b="1" dirty="0"/>
              <a:t>        </a:t>
            </a:r>
            <a:r>
              <a:rPr lang="en-US" altLang="zh-CN" sz="1600" b="1" dirty="0" err="1"/>
              <a:t>Thread.currentThread</a:t>
            </a:r>
            <a:r>
              <a:rPr lang="en-US" altLang="zh-CN" sz="1600" b="1" dirty="0"/>
              <a:t>().</a:t>
            </a:r>
            <a:r>
              <a:rPr lang="en-US" altLang="zh-CN" sz="1600" b="1" dirty="0" err="1"/>
              <a:t>getName</a:t>
            </a:r>
            <a:r>
              <a:rPr lang="en-US" altLang="zh-CN" sz="1600" b="1" dirty="0"/>
              <a:t>()+":"+i);</a:t>
            </a:r>
          </a:p>
          <a:p>
            <a:r>
              <a:rPr lang="en-US" altLang="zh-CN" sz="1600" b="1" dirty="0"/>
              <a:t>}}}</a:t>
            </a:r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4860032" y="2427734"/>
            <a:ext cx="4176464" cy="15684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indent="-342900" defTabSz="381000">
              <a:lnSpc>
                <a:spcPct val="150000"/>
              </a:lnSpc>
              <a:buClr>
                <a:schemeClr val="folHlink"/>
              </a:buClr>
              <a:buSzPct val="60000"/>
              <a:defRPr sz="1600" b="1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MyThread</a:t>
            </a:r>
            <a:r>
              <a:rPr lang="en-US" altLang="zh-CN" dirty="0"/>
              <a:t> thread = new </a:t>
            </a:r>
            <a:r>
              <a:rPr lang="en-US" altLang="zh-CN" dirty="0" err="1"/>
              <a:t>MyThread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thread.start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  <a:r>
              <a:rPr lang="en-US" altLang="zh-CN" dirty="0"/>
              <a:t> //</a:t>
            </a:r>
            <a:r>
              <a:rPr lang="zh-CN" altLang="en-US" dirty="0"/>
              <a:t>启动线程</a:t>
            </a:r>
          </a:p>
          <a:p>
            <a:r>
              <a:rPr lang="en-US" altLang="zh-CN" dirty="0"/>
              <a:t>}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66524" y="4599902"/>
            <a:ext cx="5714808" cy="371891"/>
            <a:chOff x="1403648" y="3795886"/>
            <a:chExt cx="5714808" cy="371891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2582915" y="3829223"/>
              <a:ext cx="422641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：继承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类创建线程</a:t>
              </a:r>
            </a:p>
          </p:txBody>
        </p:sp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A90BA-425A-4CDB-BA5A-42EF1093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继承</a:t>
            </a:r>
            <a:r>
              <a:rPr lang="en-US" altLang="zh-CN"/>
              <a:t>Thread</a:t>
            </a:r>
            <a:r>
              <a:rPr lang="zh-CN" altLang="en-US"/>
              <a:t>类创建线程</a:t>
            </a:r>
            <a:r>
              <a:rPr lang="en-US" altLang="zh-CN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多个线程交替执行，不是真正的“并行”</a:t>
            </a:r>
            <a:endParaRPr lang="en-US" altLang="zh-CN" dirty="0"/>
          </a:p>
          <a:p>
            <a:r>
              <a:rPr lang="zh-CN" altLang="en-US" dirty="0"/>
              <a:t>线程每次执行时长由分配的</a:t>
            </a:r>
            <a:r>
              <a:rPr lang="en-US" altLang="zh-CN" dirty="0"/>
              <a:t>CPU</a:t>
            </a:r>
            <a:r>
              <a:rPr lang="zh-CN" altLang="en-US" dirty="0"/>
              <a:t>时间片长度决定</a:t>
            </a:r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611188" y="2085974"/>
            <a:ext cx="3168724" cy="14763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</a:rPr>
              <a:t>MyThread</a:t>
            </a:r>
            <a:r>
              <a:rPr lang="en-US" altLang="zh-CN" dirty="0">
                <a:latin typeface="Arial" panose="020B0604020202020204" pitchFamily="34" charset="0"/>
              </a:rPr>
              <a:t> t1 = new </a:t>
            </a:r>
            <a:r>
              <a:rPr lang="en-US" altLang="zh-CN" dirty="0" err="1">
                <a:latin typeface="Arial" panose="020B0604020202020204" pitchFamily="34" charset="0"/>
              </a:rPr>
              <a:t>MyThread</a:t>
            </a:r>
            <a:r>
              <a:rPr lang="en-US" altLang="zh-CN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zh-CN" dirty="0" err="1">
                <a:latin typeface="Arial" panose="020B0604020202020204" pitchFamily="34" charset="0"/>
              </a:rPr>
              <a:t>MyThread</a:t>
            </a:r>
            <a:r>
              <a:rPr lang="en-US" altLang="zh-CN" dirty="0">
                <a:latin typeface="Arial" panose="020B0604020202020204" pitchFamily="34" charset="0"/>
              </a:rPr>
              <a:t> t2 = new </a:t>
            </a:r>
            <a:r>
              <a:rPr lang="en-US" altLang="zh-CN" dirty="0" err="1">
                <a:latin typeface="Arial" panose="020B0604020202020204" pitchFamily="34" charset="0"/>
              </a:rPr>
              <a:t>MyThread</a:t>
            </a:r>
            <a:r>
              <a:rPr lang="en-US" altLang="zh-CN" dirty="0">
                <a:latin typeface="Arial" panose="020B0604020202020204" pitchFamily="34" charset="0"/>
              </a:rPr>
              <a:t>(); t1.start();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t2.start(); </a:t>
            </a:r>
          </a:p>
        </p:txBody>
      </p:sp>
      <p:pic>
        <p:nvPicPr>
          <p:cNvPr id="15366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56198"/>
            <a:ext cx="4681537" cy="268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619503" y="2451159"/>
            <a:ext cx="1985962" cy="408623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个线程执行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923928" y="2301479"/>
            <a:ext cx="1219200" cy="810815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946416" y="3165872"/>
            <a:ext cx="1219200" cy="809625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6588224" y="3315255"/>
            <a:ext cx="1987550" cy="408623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个线程执行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923928" y="4030266"/>
            <a:ext cx="1219200" cy="485775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6588224" y="4107343"/>
            <a:ext cx="1987550" cy="408623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个线程执行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959074" y="4620860"/>
            <a:ext cx="5714808" cy="371891"/>
            <a:chOff x="1403648" y="3795886"/>
            <a:chExt cx="5714808" cy="371891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3059295" y="3829223"/>
              <a:ext cx="327365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：多线程交替执行</a:t>
              </a:r>
            </a:p>
          </p:txBody>
        </p:sp>
      </p:grpSp>
      <p:cxnSp>
        <p:nvCxnSpPr>
          <p:cNvPr id="33" name="直接箭头连接符 32"/>
          <p:cNvCxnSpPr/>
          <p:nvPr/>
        </p:nvCxnSpPr>
        <p:spPr>
          <a:xfrm>
            <a:off x="5230332" y="2656040"/>
            <a:ext cx="1285884" cy="119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241006" y="4321255"/>
            <a:ext cx="1285884" cy="119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245432" y="3569493"/>
            <a:ext cx="1285884" cy="119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45009-6634-453E-BB45-2F4914F7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/>
              <a:t>/</a:t>
            </a:r>
            <a:r>
              <a:rPr lang="en-US" altLang="zh-CN"/>
              <a:t>46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 animBg="1"/>
      <p:bldP spid="10" grpId="0" animBg="1"/>
      <p:bldP spid="17" grpId="0" animBg="1"/>
      <p:bldP spid="18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2526</Words>
  <Application>Microsoft Office PowerPoint</Application>
  <PresentationFormat>全屏显示(16:9)</PresentationFormat>
  <Paragraphs>540</Paragraphs>
  <Slides>46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黑体</vt:lpstr>
      <vt:lpstr>微软雅黑</vt:lpstr>
      <vt:lpstr>Arial</vt:lpstr>
      <vt:lpstr>Calibri</vt:lpstr>
      <vt:lpstr>Webdings</vt:lpstr>
      <vt:lpstr>Wingdings</vt:lpstr>
      <vt:lpstr>1_自定义设计方案</vt:lpstr>
      <vt:lpstr>多线程</vt:lpstr>
      <vt:lpstr>PowerPoint 演示文稿</vt:lpstr>
      <vt:lpstr>目标</vt:lpstr>
      <vt:lpstr>进程和线程</vt:lpstr>
      <vt:lpstr>多线程</vt:lpstr>
      <vt:lpstr>主线程</vt:lpstr>
      <vt:lpstr>线程的创建和启动</vt:lpstr>
      <vt:lpstr>继承Thread类创建线程2-1</vt:lpstr>
      <vt:lpstr>继承Thread类创建线程2-2</vt:lpstr>
      <vt:lpstr>常见问题</vt:lpstr>
      <vt:lpstr>实现Runnable接口创建线程</vt:lpstr>
      <vt:lpstr>比较两种创建线程的方式</vt:lpstr>
      <vt:lpstr>小结</vt:lpstr>
      <vt:lpstr>练习1：继承Thread类的方式创建线程2-1</vt:lpstr>
      <vt:lpstr>练习1：继承Thread类的方式创建线程2-2</vt:lpstr>
      <vt:lpstr>练习2：实现Runnable接口的方式创建线程</vt:lpstr>
      <vt:lpstr>线程的状态</vt:lpstr>
      <vt:lpstr>线程调度</vt:lpstr>
      <vt:lpstr>线程优先级</vt:lpstr>
      <vt:lpstr>线程休眠</vt:lpstr>
      <vt:lpstr>线程的强制运行2-1</vt:lpstr>
      <vt:lpstr>线程的强制运行2-2</vt:lpstr>
      <vt:lpstr>线程的礼让2-1</vt:lpstr>
      <vt:lpstr>线程的礼让2-2</vt:lpstr>
      <vt:lpstr>小结</vt:lpstr>
      <vt:lpstr>练习3：模拟多人爬山2-1</vt:lpstr>
      <vt:lpstr>练习3：模拟多人爬山2-2</vt:lpstr>
      <vt:lpstr>练习4：线程的优先级</vt:lpstr>
      <vt:lpstr>练习5：模拟叫号看病</vt:lpstr>
      <vt:lpstr>多线程共享数据引发的问题2-1</vt:lpstr>
      <vt:lpstr>多线程共享数据引发的问题2-2</vt:lpstr>
      <vt:lpstr>同步方法2-1</vt:lpstr>
      <vt:lpstr>同步方法2-2</vt:lpstr>
      <vt:lpstr>同步代码块2-1</vt:lpstr>
      <vt:lpstr>同步代码块2-2</vt:lpstr>
      <vt:lpstr>线程安全的类型</vt:lpstr>
      <vt:lpstr>线程安全的类型</vt:lpstr>
      <vt:lpstr>常见类型对比2-1</vt:lpstr>
      <vt:lpstr>常见类型对比2-2</vt:lpstr>
      <vt:lpstr>小结</vt:lpstr>
      <vt:lpstr>练习6：模拟接力赛跑2-1</vt:lpstr>
      <vt:lpstr>练习6：模拟接力赛跑2-2</vt:lpstr>
      <vt:lpstr>练习7：网络购票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568</cp:revision>
  <dcterms:created xsi:type="dcterms:W3CDTF">2013-09-17T02:35:00Z</dcterms:created>
  <dcterms:modified xsi:type="dcterms:W3CDTF">2019-02-18T07:49:42Z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