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83" r:id="rId2"/>
    <p:sldId id="290" r:id="rId3"/>
    <p:sldId id="314" r:id="rId4"/>
    <p:sldId id="323" r:id="rId5"/>
    <p:sldId id="324" r:id="rId6"/>
    <p:sldId id="325" r:id="rId7"/>
    <p:sldId id="326" r:id="rId8"/>
    <p:sldId id="327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17" r:id="rId20"/>
    <p:sldId id="318" r:id="rId21"/>
    <p:sldId id="319" r:id="rId22"/>
    <p:sldId id="320" r:id="rId23"/>
    <p:sldId id="321" r:id="rId24"/>
    <p:sldId id="322" r:id="rId25"/>
    <p:sldId id="312" r:id="rId26"/>
    <p:sldId id="394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8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3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D8"/>
    <a:srgbClr val="000000"/>
    <a:srgbClr val="6C6C6C"/>
    <a:srgbClr val="92D050"/>
    <a:srgbClr val="E5E5E5"/>
    <a:srgbClr val="009ADA"/>
    <a:srgbClr val="238CBB"/>
    <a:srgbClr val="2BAEE9"/>
    <a:srgbClr val="0B9FDD"/>
    <a:srgbClr val="56B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8927" autoAdjust="0"/>
  </p:normalViewPr>
  <p:slideViewPr>
    <p:cSldViewPr>
      <p:cViewPr varScale="1">
        <p:scale>
          <a:sx n="106" d="100"/>
          <a:sy n="106" d="100"/>
        </p:scale>
        <p:origin x="552" y="96"/>
      </p:cViewPr>
      <p:guideLst>
        <p:guide orient="horz" pos="1638"/>
        <p:guide pos="2886"/>
      </p:guideLst>
    </p:cSldViewPr>
  </p:slideViewPr>
  <p:outlineViewPr>
    <p:cViewPr>
      <p:scale>
        <a:sx n="33" d="100"/>
        <a:sy n="33" d="100"/>
      </p:scale>
      <p:origin x="0" y="1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913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5F6AE-2A9C-4C1F-879E-3928AA6E32CC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4CAB-82FF-4C6F-A859-CAD40DD826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AFA2-8F2F-4EE5-AEC6-84D8330F4D06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495B-CF7F-4BEC-B2E8-B1A8532E7D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练习完讲</a:t>
            </a:r>
            <a:r>
              <a:rPr lang="en-US" altLang="zh-CN">
                <a:latin typeface="Arial" panose="020B0604020202020204" pitchFamily="34" charset="0"/>
              </a:rPr>
              <a:t>UDP</a:t>
            </a:r>
            <a:r>
              <a:rPr lang="zh-CN" altLang="en-US">
                <a:latin typeface="Arial" panose="020B0604020202020204" pitchFamily="34" charset="0"/>
              </a:rPr>
              <a:t>之前可以介绍一下</a:t>
            </a:r>
            <a:r>
              <a:rPr lang="en-US" altLang="zh-CN">
                <a:latin typeface="Arial" panose="020B0604020202020204" pitchFamily="34" charset="0"/>
              </a:rPr>
              <a:t>java.net</a:t>
            </a:r>
            <a:r>
              <a:rPr lang="zh-CN" altLang="en-US">
                <a:latin typeface="Arial" panose="020B0604020202020204" pitchFamily="34" charset="0"/>
              </a:rPr>
              <a:t>包中的</a:t>
            </a:r>
            <a:r>
              <a:rPr lang="en-US" altLang="zh-CN">
                <a:latin typeface="Arial" panose="020B0604020202020204" pitchFamily="34" charset="0"/>
              </a:rPr>
              <a:t>InetAddress</a:t>
            </a:r>
            <a:r>
              <a:rPr lang="zh-CN" altLang="en-US">
                <a:latin typeface="Arial" panose="020B0604020202020204" pitchFamily="34" charset="0"/>
              </a:rPr>
              <a:t>类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static InetAddress getLocalHost( ) </a:t>
            </a:r>
            <a:r>
              <a:rPr lang="zh-CN" altLang="en-US">
                <a:latin typeface="Arial" panose="020B0604020202020204" pitchFamily="34" charset="0"/>
              </a:rPr>
              <a:t>返回表示本地主机</a:t>
            </a:r>
            <a:r>
              <a:rPr lang="en-US" altLang="zh-CN">
                <a:latin typeface="Arial" panose="020B0604020202020204" pitchFamily="34" charset="0"/>
              </a:rPr>
              <a:t>InetAddress</a:t>
            </a:r>
            <a:r>
              <a:rPr lang="zh-CN" altLang="en-US">
                <a:latin typeface="Arial" panose="020B0604020202020204" pitchFamily="34" charset="0"/>
              </a:rPr>
              <a:t>对象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static InetAddress getByName(String hostName) </a:t>
            </a:r>
            <a:r>
              <a:rPr lang="zh-CN" altLang="en-US">
                <a:latin typeface="Arial" panose="020B0604020202020204" pitchFamily="34" charset="0"/>
              </a:rPr>
              <a:t>为主机名为</a:t>
            </a:r>
            <a:r>
              <a:rPr lang="en-US" altLang="zh-CN">
                <a:latin typeface="Arial" panose="020B0604020202020204" pitchFamily="34" charset="0"/>
              </a:rPr>
              <a:t>hostName</a:t>
            </a:r>
            <a:r>
              <a:rPr lang="zh-CN" altLang="en-US">
                <a:latin typeface="Arial" panose="020B0604020202020204" pitchFamily="34" charset="0"/>
              </a:rPr>
              <a:t>的主机返回</a:t>
            </a:r>
            <a:r>
              <a:rPr lang="en-US" altLang="zh-CN">
                <a:latin typeface="Arial" panose="020B0604020202020204" pitchFamily="34" charset="0"/>
              </a:rPr>
              <a:t>InetAddress</a:t>
            </a:r>
            <a:r>
              <a:rPr lang="zh-CN" altLang="en-US">
                <a:latin typeface="Arial" panose="020B0604020202020204" pitchFamily="34" charset="0"/>
              </a:rPr>
              <a:t>对象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static InetAddress[] getAllByName(String hostName) </a:t>
            </a:r>
            <a:r>
              <a:rPr lang="zh-CN" altLang="en-US">
                <a:latin typeface="Arial" panose="020B0604020202020204" pitchFamily="34" charset="0"/>
              </a:rPr>
              <a:t>为主机名为</a:t>
            </a:r>
            <a:r>
              <a:rPr lang="en-US" altLang="zh-CN">
                <a:latin typeface="Arial" panose="020B0604020202020204" pitchFamily="34" charset="0"/>
              </a:rPr>
              <a:t>hostName</a:t>
            </a:r>
            <a:r>
              <a:rPr lang="zh-CN" altLang="en-US">
                <a:latin typeface="Arial" panose="020B0604020202020204" pitchFamily="34" charset="0"/>
              </a:rPr>
              <a:t>的所有可能主机返回</a:t>
            </a:r>
            <a:r>
              <a:rPr lang="en-US" altLang="zh-CN">
                <a:latin typeface="Arial" panose="020B0604020202020204" pitchFamily="34" charset="0"/>
              </a:rPr>
              <a:t>InetAddress</a:t>
            </a:r>
            <a:r>
              <a:rPr lang="zh-CN" altLang="en-US">
                <a:latin typeface="Arial" panose="020B0604020202020204" pitchFamily="34" charset="0"/>
              </a:rPr>
              <a:t>对象组</a:t>
            </a:r>
          </a:p>
        </p:txBody>
      </p:sp>
      <p:sp>
        <p:nvSpPr>
          <p:cNvPr id="20484" name="灯片编号占位符 3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74F06B2-9393-4E5E-BAB3-12964D45A5E7}" type="slidenum">
              <a:rPr lang="zh-CN" altLang="en-US" sz="1200">
                <a:latin typeface="Tahoma" panose="020B0604030504040204" pitchFamily="34" charset="0"/>
              </a:rPr>
              <a:t>20</a:t>
            </a:fld>
            <a:endParaRPr lang="zh-CN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编码时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TCP</a:t>
            </a:r>
            <a:r>
              <a:rPr lang="zh-CN" altLang="en-US">
                <a:latin typeface="Arial" panose="020B0604020202020204" pitchFamily="34" charset="0"/>
              </a:rPr>
              <a:t>在连接建立时双方存在主次之分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UDP</a:t>
            </a:r>
            <a:r>
              <a:rPr lang="zh-CN" altLang="en-US">
                <a:latin typeface="Arial" panose="020B0604020202020204" pitchFamily="34" charset="0"/>
              </a:rPr>
              <a:t>通信双方完全平等</a:t>
            </a:r>
          </a:p>
          <a:p>
            <a:pPr eaLnBrk="1" hangingPunct="1"/>
            <a:endParaRPr lang="zh-CN" altLang="en-US" b="1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13AEC04-9F11-46DF-A589-241CB0881590}" type="slidenum">
              <a:rPr lang="zh-CN" altLang="en-US" sz="1200">
                <a:latin typeface="Tahoma" panose="020B0604030504040204" pitchFamily="34" charset="0"/>
              </a:rPr>
              <a:t>22</a:t>
            </a:fld>
            <a:endParaRPr lang="zh-CN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25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22529"/>
          <p:cNvSpPr>
            <a:spLocks noGrp="1" noRot="1" noChangeAspect="1" noChangeArrowheads="1"/>
          </p:cNvSpPr>
          <p:nvPr>
            <p:ph type="sldImg" idx="4294967295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2531" name="文本占位符 22530"/>
          <p:cNvSpPr>
            <a:spLocks noGrp="1" noChangeArrowheads="1"/>
          </p:cNvSpPr>
          <p:nvPr>
            <p:ph type="body" idx="4294967295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不存在。8位二进制数的范围是0~255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457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/>
              <a:t>0.0.0.0</a:t>
            </a:r>
            <a:r>
              <a:rPr lang="zh-CN" altLang="en-US" dirty="0"/>
              <a:t>：本机</a:t>
            </a:r>
          </a:p>
          <a:p>
            <a:r>
              <a:rPr lang="en-US" dirty="0"/>
              <a:t>127.0.0.1</a:t>
            </a:r>
            <a:r>
              <a:rPr lang="zh-CN" altLang="en-US" dirty="0"/>
              <a:t>：本机回环地址，用于本机测试</a:t>
            </a:r>
          </a:p>
          <a:p>
            <a:r>
              <a:rPr lang="en-US" dirty="0"/>
              <a:t>255.255.255.255</a:t>
            </a:r>
            <a:r>
              <a:rPr lang="zh-CN" altLang="en-US" dirty="0"/>
              <a:t>：当前子网，一般用于向当前子网广播信息</a:t>
            </a:r>
          </a:p>
        </p:txBody>
      </p:sp>
      <p:sp>
        <p:nvSpPr>
          <p:cNvPr id="24580" name="灯片编号占位符 3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DF87FA59-16E7-4F73-9C00-88AD8345CFED}" type="slidenum">
              <a:rPr lang="zh-CN" altLang="en-US" sz="1200">
                <a:latin typeface="Tahoma" panose="020B0604030504040204" pitchFamily="34" charset="0"/>
              </a:rPr>
              <a:t>7</a:t>
            </a:fld>
            <a:endParaRPr lang="zh-CN" altLang="en-US" sz="1200">
              <a:latin typeface="Tahoma" panose="020B060403050404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867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教员指示</a:t>
            </a:r>
            <a:r>
              <a:rPr lang="en-US"/>
              <a:t>DNS</a:t>
            </a:r>
            <a:r>
              <a:rPr lang="zh-CN" altLang="en-US"/>
              <a:t>域名解析过程图，讲解解析过程</a:t>
            </a:r>
          </a:p>
        </p:txBody>
      </p:sp>
      <p:sp>
        <p:nvSpPr>
          <p:cNvPr id="28676" name="灯片编号占位符 3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B195D10B-64FA-44A0-A9F4-869B787BF2CF}" type="slidenum">
              <a:rPr lang="zh-CN" altLang="en-US" sz="1200">
                <a:latin typeface="Tahoma" panose="020B0604030504040204" pitchFamily="34" charset="0"/>
              </a:rPr>
              <a:t>9</a:t>
            </a:fld>
            <a:endParaRPr lang="zh-CN" altLang="en-US" sz="1200">
              <a:latin typeface="Tahoma" panose="020B060403050404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此处教员介绍网络服务器的作用，介绍各种服务器的用途。</a:t>
            </a:r>
          </a:p>
          <a:p>
            <a:r>
              <a:rPr lang="zh-CN" altLang="en-US"/>
              <a:t>对常见</a:t>
            </a:r>
            <a:r>
              <a:rPr lang="en-US"/>
              <a:t>Web</a:t>
            </a:r>
            <a:r>
              <a:rPr lang="zh-CN" altLang="en-US"/>
              <a:t>服务器进行简要介绍。</a:t>
            </a:r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5254ACD6-50E2-463D-984F-3AF9CC58835D}" type="slidenum">
              <a:rPr lang="zh-CN" altLang="en-US" sz="1200">
                <a:latin typeface="Tahoma" panose="020B0604030504040204" pitchFamily="34" charset="0"/>
              </a:rPr>
              <a:t>10</a:t>
            </a:fld>
            <a:endParaRPr lang="zh-CN" altLang="en-US" sz="1200">
              <a:latin typeface="Tahoma" panose="020B060403050404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379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通过两道题，总结</a:t>
            </a:r>
            <a:r>
              <a:rPr lang="en-US"/>
              <a:t>IP</a:t>
            </a:r>
            <a:r>
              <a:rPr lang="zh-CN" altLang="en-US"/>
              <a:t>地址的构成及分类</a:t>
            </a:r>
          </a:p>
        </p:txBody>
      </p:sp>
      <p:sp>
        <p:nvSpPr>
          <p:cNvPr id="33796" name="灯片编号占位符 3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0C988C6F-A1F6-41C0-9F10-F4F228101F37}" type="slidenum">
              <a:rPr lang="zh-CN" altLang="en-US" sz="1200">
                <a:latin typeface="Tahoma" panose="020B0604030504040204" pitchFamily="34" charset="0"/>
              </a:rPr>
              <a:t>12</a:t>
            </a:fld>
            <a:endParaRPr lang="zh-CN" altLang="en-US" sz="1200">
              <a:latin typeface="Tahoma" panose="020B060403050404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584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由物流快递引出</a:t>
            </a:r>
            <a:r>
              <a:rPr lang="en-US"/>
              <a:t>Socket</a:t>
            </a:r>
            <a:r>
              <a:rPr lang="zh-CN" altLang="en-US"/>
              <a:t>的含义</a:t>
            </a:r>
          </a:p>
        </p:txBody>
      </p:sp>
      <p:sp>
        <p:nvSpPr>
          <p:cNvPr id="35844" name="灯片编号占位符 3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9AD59EE8-2362-43FF-B330-D6F033B8CC65}" type="slidenum">
              <a:rPr lang="zh-CN" altLang="en-US" sz="1200">
                <a:latin typeface="Tahoma" panose="020B0604030504040204" pitchFamily="34" charset="0"/>
              </a:rPr>
              <a:t>13</a:t>
            </a:fld>
            <a:endParaRPr lang="zh-CN" altLang="en-US" sz="1200">
              <a:latin typeface="Tahoma" panose="020B060403050404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789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简单介绍，后面用到再详解</a:t>
            </a:r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4A6C014D-2830-457D-831C-1C726AE3817E}" type="slidenum">
              <a:rPr lang="zh-CN" altLang="en-US" sz="1200">
                <a:latin typeface="Tahoma" panose="020B0604030504040204" pitchFamily="34" charset="0"/>
              </a:rPr>
              <a:t>14</a:t>
            </a:fld>
            <a:endParaRPr lang="zh-CN" altLang="en-US" sz="1200">
              <a:latin typeface="Tahoma" panose="020B060403050404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3045" y="207645"/>
            <a:ext cx="8238490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400" b="1">
                <a:solidFill>
                  <a:srgbClr val="009ADA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/>
              <a:t>/26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" y="207645"/>
            <a:ext cx="8185785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800" b="1">
                <a:solidFill>
                  <a:srgbClr val="0099D9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  <a:p>
            <a:pPr lvl="5" fontAlgn="base"/>
            <a:r>
              <a:rPr lang="zh-CN" altLang="en-US" strike="noStrike" noProof="1"/>
              <a:t>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26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buFont typeface="Wingdings" panose="05000000000000000000" charset="0"/>
              <a:buChar char=""/>
              <a:defRPr sz="3200"/>
            </a:lvl1pPr>
            <a:lvl2pPr>
              <a:buFont typeface="Wingdings" panose="05000000000000000000" charset="0"/>
              <a:buChar char=""/>
              <a:defRPr sz="2800"/>
            </a:lvl2pPr>
            <a:lvl3pPr>
              <a:buFont typeface="Wingdings" panose="05000000000000000000" charset="0"/>
              <a:buChar char=""/>
              <a:defRPr sz="2400"/>
            </a:lvl3pPr>
            <a:lvl4pPr>
              <a:buFont typeface="Webdings" panose="05030102010509060703" charset="0"/>
              <a:buChar char="4"/>
              <a:defRPr sz="2000"/>
            </a:lvl4pPr>
            <a:lvl5pPr>
              <a:buFont typeface="Wingdings" panose="05000000000000000000" charset="0"/>
              <a:buChar char="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6260" y="797560"/>
            <a:ext cx="8422640" cy="3394075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500"/>
          </a:xfrm>
          <a:prstGeom prst="rect">
            <a:avLst/>
          </a:prstGeom>
        </p:spPr>
      </p:pic>
      <p:sp>
        <p:nvSpPr>
          <p:cNvPr id="2051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635646"/>
            <a:ext cx="7772400" cy="11049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>
            <a:normAutofit/>
          </a:bodyPr>
          <a:lstStyle>
            <a:lvl1pPr lvl="0" algn="ctr">
              <a:defRPr sz="4600" b="1" kern="12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1"/>
              <a:t>16/9</a:t>
            </a:r>
            <a:r>
              <a:rPr lang="zh-CN" altLang="en-US" strike="noStrike" noProof="1"/>
              <a:t>录屏模板</a:t>
            </a:r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4544695"/>
            <a:ext cx="2896731" cy="45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8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48260" y="286385"/>
            <a:ext cx="5874385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73735" y="977900"/>
            <a:ext cx="7797165" cy="318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en-US" altLang="zh-CN" dirty="0"/>
              <a:t>/10</a:t>
            </a:r>
            <a:endParaRPr lang="zh-CN" altLang="en-US" dirty="0"/>
          </a:p>
        </p:txBody>
      </p:sp>
      <p:pic>
        <p:nvPicPr>
          <p:cNvPr id="8" name="图片 7" descr="logo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41" y="-7620"/>
            <a:ext cx="1492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B9FD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"/>
        <a:defRPr sz="2400" b="1" kern="1200">
          <a:solidFill>
            <a:srgbClr val="009ADA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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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ebdings" panose="05030102010509060703" charset="0"/>
        <a:buChar char="4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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121"/>
          <p:cNvSpPr>
            <a:spLocks noGrp="1"/>
          </p:cNvSpPr>
          <p:nvPr>
            <p:ph type="ctrTitle"/>
          </p:nvPr>
        </p:nvSpPr>
        <p:spPr>
          <a:xfrm>
            <a:off x="467544" y="1707654"/>
            <a:ext cx="8136904" cy="1440160"/>
          </a:xfrm>
        </p:spPr>
        <p:txBody>
          <a:bodyPr wrap="square" anchor="ctr">
            <a:normAutofit/>
          </a:bodyPr>
          <a:lstStyle/>
          <a:p>
            <a:r>
              <a:rPr lang="zh-CN" altLang="en-US" sz="5400" dirty="0">
                <a:sym typeface="+mn-ea"/>
              </a:rPr>
              <a:t>网络编程</a:t>
            </a:r>
            <a:endParaRPr lang="zh-CN" altLang="en-US" sz="5400" strike="noStrike" kern="1200" noProof="1">
              <a:solidFill>
                <a:srgbClr val="009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>
              <a:buSzPct val="10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9ADA"/>
                </a:solidFill>
              </a:rPr>
              <a:t>通常指在网络环境下，具有较高计算能力，能够提供用户服务功能的计算机</a:t>
            </a:r>
          </a:p>
        </p:txBody>
      </p:sp>
      <p:sp>
        <p:nvSpPr>
          <p:cNvPr id="2969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rgbClr val="0099D9"/>
                </a:solidFill>
              </a:rPr>
              <a:t>网络服务器</a:t>
            </a:r>
          </a:p>
        </p:txBody>
      </p:sp>
      <p:grpSp>
        <p:nvGrpSpPr>
          <p:cNvPr id="29699" name="组合 7"/>
          <p:cNvGrpSpPr/>
          <p:nvPr/>
        </p:nvGrpSpPr>
        <p:grpSpPr bwMode="auto">
          <a:xfrm>
            <a:off x="571501" y="2464594"/>
            <a:ext cx="1928813" cy="1714500"/>
            <a:chOff x="0" y="0"/>
            <a:chExt cx="1785950" cy="2214578"/>
          </a:xfrm>
        </p:grpSpPr>
        <p:pic>
          <p:nvPicPr>
            <p:cNvPr id="29700" name="Picture 20" descr="black_serv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28628"/>
              <a:ext cx="1785950" cy="17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1" name="TextBox 6"/>
            <p:cNvSpPr txBox="1">
              <a:spLocks noChangeArrowheads="1"/>
            </p:cNvSpPr>
            <p:nvPr/>
          </p:nvSpPr>
          <p:spPr bwMode="auto">
            <a:xfrm>
              <a:off x="132288" y="0"/>
              <a:ext cx="1365828" cy="516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>
                  <a:ea typeface="黑体" panose="02010609060101010101" pitchFamily="49" charset="-122"/>
                </a:rPr>
                <a:t>网络服务器</a:t>
              </a:r>
            </a:p>
          </p:txBody>
        </p:sp>
      </p:grpSp>
      <p:grpSp>
        <p:nvGrpSpPr>
          <p:cNvPr id="29702" name="组合 19"/>
          <p:cNvGrpSpPr/>
          <p:nvPr/>
        </p:nvGrpSpPr>
        <p:grpSpPr bwMode="auto">
          <a:xfrm>
            <a:off x="2420129" y="1779662"/>
            <a:ext cx="3080560" cy="2988793"/>
            <a:chOff x="-80186" y="-188061"/>
            <a:chExt cx="3080582" cy="3902837"/>
          </a:xfrm>
        </p:grpSpPr>
        <p:pic>
          <p:nvPicPr>
            <p:cNvPr id="29703" name="直接箭头连接符 9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4090" y="1069282"/>
              <a:ext cx="1895856" cy="908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9704" name="组合 11"/>
            <p:cNvGrpSpPr/>
            <p:nvPr/>
          </p:nvGrpSpPr>
          <p:grpSpPr bwMode="auto">
            <a:xfrm>
              <a:off x="1428755" y="-188061"/>
              <a:ext cx="1475094" cy="1831135"/>
              <a:chOff x="-7" y="-253474"/>
              <a:chExt cx="2024068" cy="2468052"/>
            </a:xfrm>
          </p:grpSpPr>
          <p:pic>
            <p:nvPicPr>
              <p:cNvPr id="29705" name="Picture 20" descr="black_server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25" y="428628"/>
                <a:ext cx="1785950" cy="1785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706" name="TextBox 13"/>
              <p:cNvSpPr txBox="1">
                <a:spLocks noChangeArrowheads="1"/>
              </p:cNvSpPr>
              <p:nvPr/>
            </p:nvSpPr>
            <p:spPr bwMode="auto">
              <a:xfrm>
                <a:off x="-7" y="-253474"/>
                <a:ext cx="2024068" cy="719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000" b="1" dirty="0">
                    <a:ea typeface="黑体" panose="02010609060101010101" pitchFamily="49" charset="-122"/>
                  </a:rPr>
                  <a:t>邮件服务器</a:t>
                </a:r>
              </a:p>
            </p:txBody>
          </p:sp>
        </p:grpSp>
        <p:grpSp>
          <p:nvGrpSpPr>
            <p:cNvPr id="29707" name="组合 14"/>
            <p:cNvGrpSpPr/>
            <p:nvPr/>
          </p:nvGrpSpPr>
          <p:grpSpPr bwMode="auto">
            <a:xfrm>
              <a:off x="1523307" y="1880593"/>
              <a:ext cx="1477089" cy="1834183"/>
              <a:chOff x="28886" y="-154575"/>
              <a:chExt cx="1846362" cy="2369153"/>
            </a:xfrm>
          </p:grpSpPr>
          <p:pic>
            <p:nvPicPr>
              <p:cNvPr id="29708" name="Picture 20" descr="black_server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298" y="428628"/>
                <a:ext cx="1785950" cy="1785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709" name="TextBox 16"/>
              <p:cNvSpPr txBox="1">
                <a:spLocks noChangeArrowheads="1"/>
              </p:cNvSpPr>
              <p:nvPr/>
            </p:nvSpPr>
            <p:spPr bwMode="auto">
              <a:xfrm>
                <a:off x="28886" y="-154575"/>
                <a:ext cx="1812369" cy="689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>
                    <a:ea typeface="黑体" panose="02010609060101010101" pitchFamily="49" charset="-122"/>
                  </a:rPr>
                  <a:t>Web</a:t>
                </a:r>
                <a:r>
                  <a:rPr lang="zh-CN" altLang="en-US" sz="2000" b="1" dirty="0">
                    <a:ea typeface="黑体" panose="02010609060101010101" pitchFamily="49" charset="-122"/>
                  </a:rPr>
                  <a:t>服务器</a:t>
                </a:r>
              </a:p>
            </p:txBody>
          </p:sp>
        </p:grpSp>
        <p:pic>
          <p:nvPicPr>
            <p:cNvPr id="29710" name="直接箭头连接符 17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0186" y="1806898"/>
              <a:ext cx="1755648" cy="112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712" name="组合 23"/>
          <p:cNvGrpSpPr>
            <a:grpSpLocks noChangeAspect="1"/>
          </p:cNvGrpSpPr>
          <p:nvPr/>
        </p:nvGrpSpPr>
        <p:grpSpPr bwMode="auto">
          <a:xfrm>
            <a:off x="5643563" y="2303860"/>
            <a:ext cx="3071812" cy="2146697"/>
            <a:chOff x="0" y="0"/>
            <a:chExt cx="3071837" cy="2862275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071837" cy="473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13" name="Picture 3" descr="C:\Documents and Settings\xuejie.yu\桌面\桌面\apache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439" y="500066"/>
              <a:ext cx="1955802" cy="1466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14" name="Picture 4" descr="C:\Documents and Settings\xuejie.yu\桌面\桌面\Tomcat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314" y="1785950"/>
              <a:ext cx="2238375" cy="107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" name="图片 19" descr="C:\Users\Lenovo\Desktop\全栈大数据PPT模板设计\ppt模板\切图\压缩后\压缩后\3_04.png3_04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7965440" y="207328"/>
            <a:ext cx="1105535" cy="44894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251503-5ACB-45A1-B162-938D0BC433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>
              <a:buSzPct val="10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9ADA"/>
                </a:solidFill>
              </a:rPr>
              <a:t>为了在网络中不同的计算机之间进行通信而建立的规则、标准或约定的集合</a:t>
            </a:r>
          </a:p>
        </p:txBody>
      </p:sp>
      <p:sp>
        <p:nvSpPr>
          <p:cNvPr id="3174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rgbClr val="0099D9"/>
                </a:solidFill>
              </a:rPr>
              <a:t>网络通信协议</a:t>
            </a:r>
          </a:p>
        </p:txBody>
      </p:sp>
      <p:grpSp>
        <p:nvGrpSpPr>
          <p:cNvPr id="31747" name="组合 39"/>
          <p:cNvGrpSpPr/>
          <p:nvPr/>
        </p:nvGrpSpPr>
        <p:grpSpPr bwMode="auto">
          <a:xfrm>
            <a:off x="714376" y="2071688"/>
            <a:ext cx="7978775" cy="2857500"/>
            <a:chOff x="0" y="0"/>
            <a:chExt cx="7978775" cy="4858291"/>
          </a:xfrm>
        </p:grpSpPr>
        <p:sp>
          <p:nvSpPr>
            <p:cNvPr id="31748" name="Rectangle 170"/>
            <p:cNvSpPr>
              <a:spLocks noChangeArrowheads="1"/>
            </p:cNvSpPr>
            <p:nvPr/>
          </p:nvSpPr>
          <p:spPr bwMode="auto">
            <a:xfrm>
              <a:off x="71438" y="2577558"/>
              <a:ext cx="2216150" cy="777765"/>
            </a:xfrm>
            <a:prstGeom prst="rect">
              <a:avLst/>
            </a:prstGeom>
            <a:solidFill>
              <a:srgbClr val="C5E5FB"/>
            </a:solidFill>
            <a:ln>
              <a:noFill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C5E5FB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ea typeface="黑体" panose="02010609060101010101" pitchFamily="49" charset="-122"/>
                </a:rPr>
                <a:t>网络层</a:t>
              </a:r>
            </a:p>
          </p:txBody>
        </p:sp>
        <p:sp>
          <p:nvSpPr>
            <p:cNvPr id="31749" name="Rectangle 171"/>
            <p:cNvSpPr>
              <a:spLocks noChangeArrowheads="1"/>
            </p:cNvSpPr>
            <p:nvPr/>
          </p:nvSpPr>
          <p:spPr bwMode="auto">
            <a:xfrm>
              <a:off x="71438" y="1256081"/>
              <a:ext cx="2216150" cy="77842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ea typeface="黑体" panose="02010609060101010101" pitchFamily="49" charset="-122"/>
                </a:rPr>
                <a:t>传输层</a:t>
              </a:r>
            </a:p>
          </p:txBody>
        </p:sp>
        <p:sp>
          <p:nvSpPr>
            <p:cNvPr id="31750" name="Rectangle 172"/>
            <p:cNvSpPr>
              <a:spLocks noChangeArrowheads="1"/>
            </p:cNvSpPr>
            <p:nvPr/>
          </p:nvSpPr>
          <p:spPr bwMode="auto">
            <a:xfrm>
              <a:off x="71438" y="0"/>
              <a:ext cx="2216150" cy="66814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3300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ea typeface="黑体" panose="02010609060101010101" pitchFamily="49" charset="-122"/>
                </a:rPr>
                <a:t>应用层</a:t>
              </a:r>
            </a:p>
          </p:txBody>
        </p:sp>
        <p:sp>
          <p:nvSpPr>
            <p:cNvPr id="31751" name="Rectangle 173"/>
            <p:cNvSpPr>
              <a:spLocks noChangeArrowheads="1"/>
            </p:cNvSpPr>
            <p:nvPr/>
          </p:nvSpPr>
          <p:spPr bwMode="auto">
            <a:xfrm>
              <a:off x="71438" y="4447129"/>
              <a:ext cx="2216150" cy="41116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00B0F0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ea typeface="黑体" panose="02010609060101010101" pitchFamily="49" charset="-122"/>
                </a:rPr>
                <a:t>物理层</a:t>
              </a:r>
            </a:p>
          </p:txBody>
        </p:sp>
        <p:sp>
          <p:nvSpPr>
            <p:cNvPr id="31752" name="Rectangle 174"/>
            <p:cNvSpPr>
              <a:spLocks noChangeArrowheads="1"/>
            </p:cNvSpPr>
            <p:nvPr/>
          </p:nvSpPr>
          <p:spPr bwMode="auto">
            <a:xfrm>
              <a:off x="71438" y="3881979"/>
              <a:ext cx="2216150" cy="41116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ea typeface="黑体" panose="02010609060101010101" pitchFamily="49" charset="-122"/>
                </a:rPr>
                <a:t>数据链路层</a:t>
              </a:r>
            </a:p>
          </p:txBody>
        </p:sp>
        <p:cxnSp>
          <p:nvCxnSpPr>
            <p:cNvPr id="31753" name="直接连接符 66"/>
            <p:cNvCxnSpPr>
              <a:cxnSpLocks noChangeShapeType="1"/>
            </p:cNvCxnSpPr>
            <p:nvPr/>
          </p:nvCxnSpPr>
          <p:spPr bwMode="auto">
            <a:xfrm>
              <a:off x="0" y="3683541"/>
              <a:ext cx="7978775" cy="15875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prstDash val="dash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4" name="直接连接符 29"/>
            <p:cNvCxnSpPr>
              <a:cxnSpLocks noChangeShapeType="1"/>
            </p:cNvCxnSpPr>
            <p:nvPr/>
          </p:nvCxnSpPr>
          <p:spPr bwMode="auto">
            <a:xfrm>
              <a:off x="0" y="2215104"/>
              <a:ext cx="7978775" cy="15875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prstDash val="dash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5" name="直接连接符 30"/>
            <p:cNvCxnSpPr>
              <a:cxnSpLocks noChangeShapeType="1"/>
            </p:cNvCxnSpPr>
            <p:nvPr/>
          </p:nvCxnSpPr>
          <p:spPr bwMode="auto">
            <a:xfrm>
              <a:off x="0" y="1032510"/>
              <a:ext cx="7978775" cy="15875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prstDash val="dash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756" name="折角形 18"/>
          <p:cNvSpPr>
            <a:spLocks noChangeArrowheads="1"/>
          </p:cNvSpPr>
          <p:nvPr/>
        </p:nvSpPr>
        <p:spPr bwMode="auto">
          <a:xfrm>
            <a:off x="4286250" y="1869371"/>
            <a:ext cx="3786188" cy="771346"/>
          </a:xfrm>
          <a:prstGeom prst="foldedCorner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fontAlgn="base"/>
            <a:r>
              <a:rPr lang="en-US" b="1">
                <a:solidFill>
                  <a:schemeClr val="bg1"/>
                </a:solidFill>
                <a:ea typeface="黑体" panose="02010609060101010101" pitchFamily="49" charset="-122"/>
              </a:rPr>
              <a:t>HTTP      FTP      TFTP</a:t>
            </a:r>
          </a:p>
          <a:p>
            <a:pPr marL="224155" indent="-224155" fontAlgn="base"/>
            <a:r>
              <a:rPr lang="en-US" b="1">
                <a:solidFill>
                  <a:schemeClr val="bg1"/>
                </a:solidFill>
                <a:ea typeface="黑体" panose="02010609060101010101" pitchFamily="49" charset="-122"/>
              </a:rPr>
              <a:t>SMTP      SNMP      DNS</a:t>
            </a:r>
            <a:endParaRPr lang="zh-CN" altLang="en-US" b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31757" name="折角形 19"/>
          <p:cNvSpPr>
            <a:spLocks noChangeArrowheads="1"/>
          </p:cNvSpPr>
          <p:nvPr/>
        </p:nvSpPr>
        <p:spPr bwMode="auto">
          <a:xfrm>
            <a:off x="4286250" y="2798445"/>
            <a:ext cx="3786188" cy="440769"/>
          </a:xfrm>
          <a:prstGeom prst="foldedCorner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fontAlgn="base"/>
            <a:r>
              <a:rPr lang="en-US" b="1">
                <a:solidFill>
                  <a:schemeClr val="bg1"/>
                </a:solidFill>
                <a:ea typeface="黑体" panose="02010609060101010101" pitchFamily="49" charset="-122"/>
              </a:rPr>
              <a:t>TCP            UDP</a:t>
            </a:r>
          </a:p>
        </p:txBody>
      </p:sp>
      <p:sp>
        <p:nvSpPr>
          <p:cNvPr id="31758" name="折角形 20"/>
          <p:cNvSpPr>
            <a:spLocks noChangeArrowheads="1"/>
          </p:cNvSpPr>
          <p:nvPr/>
        </p:nvSpPr>
        <p:spPr bwMode="auto">
          <a:xfrm>
            <a:off x="4286250" y="3499133"/>
            <a:ext cx="3786188" cy="440769"/>
          </a:xfrm>
          <a:prstGeom prst="foldedCorner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fontAlgn="base"/>
            <a:r>
              <a:rPr lang="en-US" b="1" dirty="0">
                <a:solidFill>
                  <a:schemeClr val="bg1"/>
                </a:solidFill>
                <a:ea typeface="黑体" panose="02010609060101010101" pitchFamily="49" charset="-122"/>
              </a:rPr>
              <a:t>ICMP  IGMP   IP         ARP  RARP</a:t>
            </a:r>
          </a:p>
        </p:txBody>
      </p:sp>
      <p:sp>
        <p:nvSpPr>
          <p:cNvPr id="31759" name="折角形 21"/>
          <p:cNvSpPr>
            <a:spLocks noChangeArrowheads="1"/>
          </p:cNvSpPr>
          <p:nvPr/>
        </p:nvSpPr>
        <p:spPr bwMode="auto">
          <a:xfrm>
            <a:off x="4286250" y="4435555"/>
            <a:ext cx="3786188" cy="440769"/>
          </a:xfrm>
          <a:prstGeom prst="foldedCorner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fontAlgn="base"/>
            <a:r>
              <a:rPr lang="zh-CN" altLang="en-US" b="1">
                <a:solidFill>
                  <a:schemeClr val="bg1"/>
                </a:solidFill>
                <a:ea typeface="黑体" panose="02010609060101010101" pitchFamily="49" charset="-122"/>
              </a:rPr>
              <a:t>由底层网络定义的协议</a:t>
            </a:r>
          </a:p>
        </p:txBody>
      </p:sp>
      <p:pic>
        <p:nvPicPr>
          <p:cNvPr id="17" name="图片 16" descr="C:\Users\Lenovo\Desktop\全栈大数据PPT模板设计\ppt模板\切图\压缩后\压缩后\3_04.png3_0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965440" y="207328"/>
            <a:ext cx="1105535" cy="448945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5702355-DEEB-4E1A-B502-C9ABD1FC05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prstGeom prst="wedgeRoundRectCallout">
            <a:avLst>
              <a:gd name="adj1" fmla="val -26338"/>
              <a:gd name="adj2" fmla="val -50125"/>
              <a:gd name="adj3" fmla="val 16667"/>
            </a:avLst>
          </a:prstGeom>
        </p:spPr>
        <p:txBody>
          <a:bodyPr/>
          <a:lstStyle/>
          <a:p>
            <a:pPr algn="just">
              <a:lnSpc>
                <a:spcPct val="150000"/>
              </a:lnSpc>
              <a:buSzPct val="100000"/>
              <a:buFont typeface="Wingdings" panose="05000000000000000000" pitchFamily="2" charset="2"/>
              <a:buChar char="u"/>
            </a:pPr>
            <a:r>
              <a:rPr lang="zh-CN" altLang="en-US" noProof="1"/>
              <a:t>某公司使用一台路由器，将公司的</a:t>
            </a:r>
            <a:r>
              <a:rPr lang="en-US" altLang="x-none" noProof="1"/>
              <a:t>50</a:t>
            </a:r>
            <a:r>
              <a:rPr lang="zh-CN" altLang="en-US" noProof="1"/>
              <a:t>台计算机连接在一起，构成的是（           ）。</a:t>
            </a:r>
          </a:p>
          <a:p>
            <a:pPr algn="just">
              <a:lnSpc>
                <a:spcPct val="150000"/>
              </a:lnSpc>
              <a:buSzPct val="100000"/>
              <a:buFont typeface="Wingdings" panose="05000000000000000000" pitchFamily="2" charset="2"/>
              <a:buChar char="u"/>
            </a:pPr>
            <a:r>
              <a:rPr lang="zh-CN" altLang="en-US" noProof="1"/>
              <a:t>网络中有一台主机，</a:t>
            </a:r>
            <a:r>
              <a:rPr lang="en-US" altLang="x-none" noProof="1"/>
              <a:t>IP</a:t>
            </a:r>
            <a:r>
              <a:rPr lang="zh-CN" altLang="en-US" noProof="1"/>
              <a:t>地址是</a:t>
            </a:r>
            <a:r>
              <a:rPr lang="en-US" altLang="x-none" noProof="1"/>
              <a:t>210.10.8.1</a:t>
            </a:r>
            <a:r>
              <a:rPr lang="zh-CN" altLang="en-US" noProof="1"/>
              <a:t>，它的网络</a:t>
            </a:r>
            <a:r>
              <a:rPr lang="en-US" altLang="x-none" noProof="1"/>
              <a:t>ID</a:t>
            </a:r>
            <a:r>
              <a:rPr lang="zh-CN" altLang="en-US" noProof="1"/>
              <a:t>是（               ）。</a:t>
            </a:r>
          </a:p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Char char="u"/>
            </a:pPr>
            <a:endParaRPr lang="zh-CN" altLang="en-US" sz="2800" noProof="1">
              <a:solidFill>
                <a:srgbClr val="10253F"/>
              </a:solidFill>
            </a:endParaRPr>
          </a:p>
        </p:txBody>
      </p:sp>
      <p:sp>
        <p:nvSpPr>
          <p:cNvPr id="3276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rgbClr val="0099D9"/>
                </a:solidFill>
              </a:rPr>
              <a:t>小结</a:t>
            </a:r>
          </a:p>
        </p:txBody>
      </p:sp>
      <p:sp>
        <p:nvSpPr>
          <p:cNvPr id="32772" name="TextBox 12"/>
          <p:cNvSpPr txBox="1">
            <a:spLocks noChangeArrowheads="1"/>
          </p:cNvSpPr>
          <p:nvPr/>
        </p:nvSpPr>
        <p:spPr bwMode="auto">
          <a:xfrm>
            <a:off x="1475656" y="2859782"/>
            <a:ext cx="1473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210.10.8</a:t>
            </a:r>
            <a:endParaRPr lang="zh-CN" altLang="en-US" sz="2800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32773" name="TextBox 13"/>
          <p:cNvSpPr txBox="1">
            <a:spLocks noChangeArrowheads="1"/>
          </p:cNvSpPr>
          <p:nvPr/>
        </p:nvSpPr>
        <p:spPr bwMode="auto">
          <a:xfrm>
            <a:off x="2874494" y="1707654"/>
            <a:ext cx="13484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局域网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51520" y="771550"/>
            <a:ext cx="436880" cy="549275"/>
            <a:chOff x="314008" y="938530"/>
            <a:chExt cx="436880" cy="549275"/>
          </a:xfrm>
        </p:grpSpPr>
        <p:sp>
          <p:nvSpPr>
            <p:cNvPr id="10" name="TextBox 65"/>
            <p:cNvSpPr txBox="1"/>
            <p:nvPr/>
          </p:nvSpPr>
          <p:spPr>
            <a:xfrm>
              <a:off x="314008" y="124269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问题</a:t>
              </a:r>
            </a:p>
          </p:txBody>
        </p:sp>
        <p:pic>
          <p:nvPicPr>
            <p:cNvPr id="11" name="图片 10" descr="疑问 gray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285" y="938530"/>
              <a:ext cx="314325" cy="314325"/>
            </a:xfrm>
            <a:prstGeom prst="rect">
              <a:avLst/>
            </a:prstGeom>
          </p:spPr>
        </p:pic>
      </p:grpSp>
      <p:pic>
        <p:nvPicPr>
          <p:cNvPr id="12" name="图片 11" descr="C:\Users\Lenovo\Desktop\全栈大数据PPT模板设计\ppt模板\切图\压缩后\压缩后\3_04.png3_0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965440" y="207328"/>
            <a:ext cx="1105535" cy="448945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FC6274-4786-49E2-AAAC-399546DFB1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  <p:bldP spid="3277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SzPct val="100000"/>
              <a:buFont typeface="Wingdings" panose="05000000000000000000" pitchFamily="2" charset="2"/>
              <a:buChar char="u"/>
            </a:pPr>
            <a:r>
              <a:rPr lang="zh-CN" altLang="en-US" dirty="0"/>
              <a:t>什么是</a:t>
            </a:r>
            <a:r>
              <a:rPr lang="en-US" dirty="0"/>
              <a:t>Socket</a:t>
            </a:r>
            <a:r>
              <a:rPr lang="zh-CN" altLang="en-US" dirty="0"/>
              <a:t>？</a:t>
            </a:r>
          </a:p>
          <a:p>
            <a:pPr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/>
          </a:p>
          <a:p>
            <a:pPr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/>
          </a:p>
          <a:p>
            <a:pPr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/>
          </a:p>
          <a:p>
            <a:pPr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/>
          </a:p>
          <a:p>
            <a:pPr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/>
          </a:p>
          <a:p>
            <a:pPr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/>
          </a:p>
          <a:p>
            <a:pPr lvl="1" eaLnBrk="1" hangingPunct="1"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b="0" dirty="0"/>
              <a:t>通信链路的端点就被称为“套接字”（英文名</a:t>
            </a:r>
            <a:r>
              <a:rPr lang="en-US" sz="2000" b="0" dirty="0"/>
              <a:t>Socket</a:t>
            </a:r>
            <a:r>
              <a:rPr lang="zh-CN" altLang="en-US" sz="2000" b="0" dirty="0"/>
              <a:t>）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b="0" dirty="0"/>
              <a:t>是提供给应用程序的接口</a:t>
            </a:r>
          </a:p>
        </p:txBody>
      </p:sp>
      <p:sp>
        <p:nvSpPr>
          <p:cNvPr id="3481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solidFill>
                  <a:srgbClr val="0099D9"/>
                </a:solidFill>
              </a:rPr>
              <a:t>Socket</a:t>
            </a:r>
            <a:r>
              <a:rPr lang="zh-CN" altLang="en-US" dirty="0">
                <a:solidFill>
                  <a:srgbClr val="0099D9"/>
                </a:solidFill>
              </a:rPr>
              <a:t>简介</a:t>
            </a:r>
          </a:p>
        </p:txBody>
      </p:sp>
      <p:sp>
        <p:nvSpPr>
          <p:cNvPr id="34820" name="AutoShape 9"/>
          <p:cNvSpPr>
            <a:spLocks noChangeArrowheads="1"/>
          </p:cNvSpPr>
          <p:nvPr/>
        </p:nvSpPr>
        <p:spPr bwMode="auto">
          <a:xfrm>
            <a:off x="2000250" y="1339454"/>
            <a:ext cx="4984750" cy="408623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fontAlgn="base"/>
            <a:r>
              <a:rPr lang="zh-CN" altLang="en-US" b="1">
                <a:solidFill>
                  <a:schemeClr val="bg1"/>
                </a:solidFill>
                <a:ea typeface="黑体" panose="02010609060101010101" pitchFamily="49" charset="-122"/>
              </a:rPr>
              <a:t>物流送快递的过程</a:t>
            </a:r>
          </a:p>
        </p:txBody>
      </p:sp>
      <p:grpSp>
        <p:nvGrpSpPr>
          <p:cNvPr id="34821" name="组合 25"/>
          <p:cNvGrpSpPr/>
          <p:nvPr/>
        </p:nvGrpSpPr>
        <p:grpSpPr bwMode="auto">
          <a:xfrm>
            <a:off x="285750" y="1768079"/>
            <a:ext cx="8577836" cy="1280482"/>
            <a:chOff x="0" y="0"/>
            <a:chExt cx="8577864" cy="1706719"/>
          </a:xfrm>
        </p:grpSpPr>
        <p:sp>
          <p:nvSpPr>
            <p:cNvPr id="2" name="椭圆 24"/>
            <p:cNvSpPr>
              <a:spLocks noChangeArrowheads="1"/>
            </p:cNvSpPr>
            <p:nvPr/>
          </p:nvSpPr>
          <p:spPr bwMode="auto">
            <a:xfrm>
              <a:off x="3214710" y="0"/>
              <a:ext cx="2428892" cy="1357322"/>
            </a:xfrm>
            <a:prstGeom prst="ellipse">
              <a:avLst/>
            </a:prstGeom>
            <a:solidFill>
              <a:srgbClr val="DCE6F2"/>
            </a:solidFill>
            <a:ln w="25400">
              <a:solidFill>
                <a:srgbClr val="385D8A">
                  <a:alpha val="6999"/>
                </a:srgbClr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34822" name="组合 23"/>
            <p:cNvGrpSpPr/>
            <p:nvPr/>
          </p:nvGrpSpPr>
          <p:grpSpPr bwMode="auto">
            <a:xfrm>
              <a:off x="0" y="0"/>
              <a:ext cx="8577864" cy="1706719"/>
              <a:chOff x="0" y="0"/>
              <a:chExt cx="8577864" cy="1706719"/>
            </a:xfrm>
          </p:grpSpPr>
          <p:pic>
            <p:nvPicPr>
              <p:cNvPr id="34823" name="Picture 3" descr="E:\PBDEVJ\4.课程开发\0.开发规范\01附件\14线下PPT模板\pic\未命名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214314"/>
                <a:ext cx="1243533" cy="7299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824" name="图片 10" descr="4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1143007" y="571504"/>
                <a:ext cx="764803" cy="295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825" name="TextBox 11"/>
              <p:cNvSpPr txBox="1">
                <a:spLocks noChangeArrowheads="1"/>
              </p:cNvSpPr>
              <p:nvPr/>
            </p:nvSpPr>
            <p:spPr bwMode="auto">
              <a:xfrm>
                <a:off x="139668" y="1214446"/>
                <a:ext cx="1114412" cy="492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>
                    <a:ea typeface="黑体" panose="02010609060101010101" pitchFamily="49" charset="-122"/>
                  </a:rPr>
                  <a:t>写清地址</a:t>
                </a:r>
              </a:p>
            </p:txBody>
          </p:sp>
          <p:sp>
            <p:nvSpPr>
              <p:cNvPr id="34826" name="TextBox 12"/>
              <p:cNvSpPr txBox="1">
                <a:spLocks noChangeArrowheads="1"/>
              </p:cNvSpPr>
              <p:nvPr/>
            </p:nvSpPr>
            <p:spPr bwMode="auto">
              <a:xfrm>
                <a:off x="7461324" y="1214447"/>
                <a:ext cx="1114412" cy="492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>
                    <a:ea typeface="黑体" panose="02010609060101010101" pitchFamily="49" charset="-122"/>
                  </a:rPr>
                  <a:t>收到货物</a:t>
                </a:r>
              </a:p>
            </p:txBody>
          </p:sp>
          <p:pic>
            <p:nvPicPr>
              <p:cNvPr id="34827" name="Picture 7" descr="D:\201102\网络基础\素材\ppt素材\工厂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0264" y="53579"/>
                <a:ext cx="857256" cy="875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828" name="TextBox 14"/>
              <p:cNvSpPr txBox="1">
                <a:spLocks noChangeArrowheads="1"/>
              </p:cNvSpPr>
              <p:nvPr/>
            </p:nvSpPr>
            <p:spPr bwMode="auto">
              <a:xfrm>
                <a:off x="2049389" y="1214447"/>
                <a:ext cx="881975" cy="492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>
                    <a:ea typeface="黑体" panose="02010609060101010101" pitchFamily="49" charset="-122"/>
                  </a:rPr>
                  <a:t>快递点</a:t>
                </a:r>
              </a:p>
            </p:txBody>
          </p:sp>
          <p:pic>
            <p:nvPicPr>
              <p:cNvPr id="34829" name="图片 15" descr="4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3164287" y="633421"/>
                <a:ext cx="764803" cy="295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830" name="Picture 6" descr="D:\201102\网络基础\素材\ppt素材\运输车辆.jp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9090" y="357190"/>
                <a:ext cx="928687" cy="676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831" name="图片 17" descr="4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4857784" y="642942"/>
                <a:ext cx="764803" cy="295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832" name="图片 19" descr="4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6786610" y="642942"/>
                <a:ext cx="764803" cy="295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833" name="Picture 4" descr="D:\201102\网络基础\素材\ppt素材\喝牛奶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01336" y="135834"/>
                <a:ext cx="1176528" cy="999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834" name="TextBox 21"/>
              <p:cNvSpPr txBox="1">
                <a:spLocks noChangeArrowheads="1"/>
              </p:cNvSpPr>
              <p:nvPr/>
            </p:nvSpPr>
            <p:spPr bwMode="auto">
              <a:xfrm>
                <a:off x="5855510" y="1214447"/>
                <a:ext cx="881975" cy="492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>
                    <a:ea typeface="黑体" panose="02010609060101010101" pitchFamily="49" charset="-122"/>
                  </a:rPr>
                  <a:t>快递点</a:t>
                </a:r>
              </a:p>
            </p:txBody>
          </p:sp>
          <p:pic>
            <p:nvPicPr>
              <p:cNvPr id="34835" name="Picture 7" descr="D:\201102\网络基础\素材\ppt素材\工厂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15040" y="0"/>
                <a:ext cx="857256" cy="875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4837" name="组合 28"/>
          <p:cNvGrpSpPr/>
          <p:nvPr/>
        </p:nvGrpSpPr>
        <p:grpSpPr bwMode="auto">
          <a:xfrm>
            <a:off x="2428875" y="3171239"/>
            <a:ext cx="4000500" cy="408623"/>
            <a:chOff x="0" y="0"/>
            <a:chExt cx="4000528" cy="545680"/>
          </a:xfrm>
        </p:grpSpPr>
        <p:sp>
          <p:nvSpPr>
            <p:cNvPr id="3" name="AutoShape 7"/>
            <p:cNvSpPr>
              <a:spLocks noChangeArrowheads="1"/>
            </p:cNvSpPr>
            <p:nvPr/>
          </p:nvSpPr>
          <p:spPr bwMode="auto">
            <a:xfrm>
              <a:off x="0" y="0"/>
              <a:ext cx="1728787" cy="545680"/>
            </a:xfrm>
            <a:prstGeom prst="wedgeRoundRectCallout">
              <a:avLst>
                <a:gd name="adj1" fmla="val -35125"/>
                <a:gd name="adj2" fmla="val -90963"/>
                <a:gd name="adj3" fmla="val 16667"/>
              </a:avLst>
            </a:prstGeom>
            <a:solidFill>
              <a:srgbClr val="009ADA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224155" indent="-224155" fontAlgn="base"/>
              <a:r>
                <a:rPr lang="en-US" b="1">
                  <a:solidFill>
                    <a:schemeClr val="bg1"/>
                  </a:solidFill>
                  <a:ea typeface="黑体" panose="02010609060101010101" pitchFamily="49" charset="-122"/>
                </a:rPr>
                <a:t>Socket</a:t>
              </a:r>
              <a:endParaRPr lang="zh-CN" altLang="en-US" b="1">
                <a:solidFill>
                  <a:schemeClr val="bg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4838" name="AutoShape 7"/>
            <p:cNvSpPr>
              <a:spLocks noChangeArrowheads="1"/>
            </p:cNvSpPr>
            <p:nvPr/>
          </p:nvSpPr>
          <p:spPr bwMode="auto">
            <a:xfrm>
              <a:off x="2271741" y="0"/>
              <a:ext cx="1728787" cy="545680"/>
            </a:xfrm>
            <a:prstGeom prst="wedgeRoundRectCallout">
              <a:avLst>
                <a:gd name="adj1" fmla="val 36657"/>
                <a:gd name="adj2" fmla="val -118935"/>
                <a:gd name="adj3" fmla="val 16667"/>
              </a:avLst>
            </a:prstGeom>
            <a:solidFill>
              <a:srgbClr val="009ADA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224155" indent="-224155" fontAlgn="base"/>
              <a:r>
                <a:rPr lang="en-US" b="1">
                  <a:solidFill>
                    <a:schemeClr val="bg1"/>
                  </a:solidFill>
                  <a:ea typeface="黑体" panose="02010609060101010101" pitchFamily="49" charset="-122"/>
                </a:rPr>
                <a:t>Socket</a:t>
              </a:r>
              <a:endParaRPr lang="zh-CN" altLang="en-US" b="1">
                <a:solidFill>
                  <a:schemeClr val="bg1"/>
                </a:solidFill>
                <a:ea typeface="黑体" panose="02010609060101010101" pitchFamily="49" charset="-122"/>
              </a:endParaRPr>
            </a:p>
          </p:txBody>
        </p:sp>
      </p:grpSp>
      <p:sp>
        <p:nvSpPr>
          <p:cNvPr id="34840" name="AutoShape 5"/>
          <p:cNvSpPr>
            <a:spLocks noChangeArrowheads="1"/>
          </p:cNvSpPr>
          <p:nvPr/>
        </p:nvSpPr>
        <p:spPr bwMode="auto">
          <a:xfrm>
            <a:off x="1285875" y="3581603"/>
            <a:ext cx="6357938" cy="646331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fontAlgn="base"/>
            <a:r>
              <a:rPr lang="en-US" b="1">
                <a:solidFill>
                  <a:schemeClr val="bg1"/>
                </a:solidFill>
                <a:ea typeface="黑体" panose="02010609060101010101" pitchFamily="49" charset="-122"/>
              </a:rPr>
              <a:t>Socket</a:t>
            </a:r>
            <a:r>
              <a:rPr lang="zh-CN" altLang="en-US" b="1">
                <a:solidFill>
                  <a:schemeClr val="bg1"/>
                </a:solidFill>
                <a:ea typeface="黑体" panose="02010609060101010101" pitchFamily="49" charset="-122"/>
              </a:rPr>
              <a:t>的底层机制复杂，</a:t>
            </a:r>
            <a:r>
              <a:rPr lang="en-US" b="1">
                <a:solidFill>
                  <a:schemeClr val="bg1"/>
                </a:solidFill>
                <a:ea typeface="黑体" panose="02010609060101010101" pitchFamily="49" charset="-122"/>
              </a:rPr>
              <a:t>Java</a:t>
            </a:r>
            <a:r>
              <a:rPr lang="zh-CN" altLang="en-US" b="1">
                <a:solidFill>
                  <a:schemeClr val="bg1"/>
                </a:solidFill>
                <a:ea typeface="黑体" panose="02010609060101010101" pitchFamily="49" charset="-122"/>
              </a:rPr>
              <a:t>平台提供了一些简单的</a:t>
            </a:r>
            <a:r>
              <a:rPr lang="en-US" b="1">
                <a:solidFill>
                  <a:schemeClr val="bg1"/>
                </a:solidFill>
                <a:ea typeface="黑体" panose="02010609060101010101" pitchFamily="49" charset="-122"/>
              </a:rPr>
              <a:t>API</a:t>
            </a:r>
            <a:r>
              <a:rPr lang="zh-CN" altLang="en-US" b="1">
                <a:solidFill>
                  <a:schemeClr val="bg1"/>
                </a:solidFill>
                <a:ea typeface="黑体" panose="02010609060101010101" pitchFamily="49" charset="-122"/>
              </a:rPr>
              <a:t>，可以更简单有效的使用</a:t>
            </a:r>
            <a:r>
              <a:rPr lang="en-US" b="1">
                <a:solidFill>
                  <a:schemeClr val="bg1"/>
                </a:solidFill>
                <a:ea typeface="黑体" panose="02010609060101010101" pitchFamily="49" charset="-122"/>
              </a:rPr>
              <a:t>Socket</a:t>
            </a:r>
            <a:r>
              <a:rPr lang="zh-CN" altLang="en-US" b="1">
                <a:solidFill>
                  <a:schemeClr val="bg1"/>
                </a:solidFill>
                <a:ea typeface="黑体" panose="02010609060101010101" pitchFamily="49" charset="-122"/>
              </a:rPr>
              <a:t>开发而无需了解底层机制</a:t>
            </a:r>
          </a:p>
        </p:txBody>
      </p:sp>
      <p:pic>
        <p:nvPicPr>
          <p:cNvPr id="25" name="图片 24" descr="C:\Users\Lenovo\Desktop\全栈大数据PPT模板设计\ppt模板\切图\压缩后\压缩后\3_04.png3_04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965440" y="207328"/>
            <a:ext cx="1105535" cy="448945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84A2DB-8C7A-44DB-92F4-560CC7E493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nimBg="1"/>
      <p:bldP spid="348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内容占位符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SzPct val="100000"/>
              <a:buFont typeface="Wingdings" panose="05000000000000000000" pitchFamily="2" charset="2"/>
              <a:buChar char="u"/>
            </a:pPr>
            <a:r>
              <a:rPr lang="en-US" sz="2800" dirty="0"/>
              <a:t>java.net</a:t>
            </a:r>
            <a:r>
              <a:rPr lang="zh-CN" altLang="en-US" sz="2800" dirty="0"/>
              <a:t>包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n"/>
            </a:pPr>
            <a:r>
              <a:rPr lang="en-US" sz="2400" b="0" dirty="0"/>
              <a:t>Socket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n"/>
            </a:pPr>
            <a:r>
              <a:rPr lang="en-US" sz="2400" b="0" dirty="0" err="1"/>
              <a:t>ServerSocket</a:t>
            </a:r>
            <a:endParaRPr lang="en-US" sz="2400" b="0" dirty="0"/>
          </a:p>
          <a:p>
            <a:pPr lvl="1" eaLnBrk="1" hangingPunct="1">
              <a:buSzPct val="100000"/>
              <a:buFont typeface="Wingdings" panose="05000000000000000000" pitchFamily="2" charset="2"/>
              <a:buChar char="n"/>
            </a:pPr>
            <a:r>
              <a:rPr lang="en-US" sz="2400" b="0" dirty="0" err="1"/>
              <a:t>DatagramPacket</a:t>
            </a:r>
            <a:endParaRPr lang="en-US" sz="2400" b="0" dirty="0"/>
          </a:p>
          <a:p>
            <a:pPr lvl="1" eaLnBrk="1" hangingPunct="1">
              <a:buSzPct val="100000"/>
              <a:buFont typeface="Wingdings" panose="05000000000000000000" pitchFamily="2" charset="2"/>
              <a:buChar char="n"/>
            </a:pPr>
            <a:r>
              <a:rPr lang="en-US" sz="2400" b="0" dirty="0" err="1"/>
              <a:t>DatagramSocket</a:t>
            </a:r>
            <a:endParaRPr lang="en-US" sz="2400" b="0" dirty="0"/>
          </a:p>
          <a:p>
            <a:pPr lvl="1" eaLnBrk="1" hangingPunct="1">
              <a:buSzPct val="100000"/>
              <a:buFont typeface="Wingdings" panose="05000000000000000000" pitchFamily="2" charset="2"/>
              <a:buChar char="n"/>
            </a:pPr>
            <a:r>
              <a:rPr lang="en-US" sz="2400" b="0" dirty="0" err="1"/>
              <a:t>InetAddress</a:t>
            </a:r>
            <a:endParaRPr lang="en-US" sz="2400" b="0" dirty="0"/>
          </a:p>
          <a:p>
            <a:pPr lvl="1" eaLnBrk="1" hangingPunct="1">
              <a:buSzPct val="100000"/>
              <a:buFont typeface="Wingdings" panose="05000000000000000000" pitchFamily="2" charset="2"/>
              <a:buChar char="n"/>
            </a:pPr>
            <a:r>
              <a:rPr lang="en-US" sz="2400" b="0" dirty="0"/>
              <a:t>……</a:t>
            </a:r>
            <a:endParaRPr lang="zh-CN" altLang="en-US" sz="2400" b="0" dirty="0"/>
          </a:p>
        </p:txBody>
      </p:sp>
      <p:sp>
        <p:nvSpPr>
          <p:cNvPr id="36866" name="标题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solidFill>
                  <a:srgbClr val="0099D9"/>
                </a:solidFill>
              </a:rPr>
              <a:t>java.net</a:t>
            </a:r>
            <a:r>
              <a:rPr lang="zh-CN" altLang="en-US" dirty="0">
                <a:solidFill>
                  <a:srgbClr val="0099D9"/>
                </a:solidFill>
              </a:rPr>
              <a:t>包</a:t>
            </a:r>
          </a:p>
        </p:txBody>
      </p:sp>
      <p:pic>
        <p:nvPicPr>
          <p:cNvPr id="4" name="图片 3" descr="C:\Users\Lenovo\Desktop\全栈大数据PPT模板设计\ppt模板\切图\压缩后\压缩后\3_04.png3_0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965440" y="207328"/>
            <a:ext cx="1105535" cy="448945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5239034-F2FE-48F0-9683-F6BCFF3FB9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SzPct val="100000"/>
              <a:buFont typeface="Wingdings" panose="05000000000000000000" pitchFamily="2" charset="2"/>
              <a:buChar char="u"/>
            </a:pPr>
            <a:r>
              <a:rPr lang="zh-CN" altLang="en-US" dirty="0"/>
              <a:t>基于</a:t>
            </a:r>
            <a:r>
              <a:rPr lang="en-US" dirty="0"/>
              <a:t>TCP</a:t>
            </a:r>
            <a:r>
              <a:rPr lang="zh-CN" altLang="en-US" dirty="0"/>
              <a:t>协议的</a:t>
            </a:r>
            <a:r>
              <a:rPr lang="en-US" dirty="0"/>
              <a:t>Socket</a:t>
            </a:r>
            <a:r>
              <a:rPr lang="zh-CN" altLang="en-US" dirty="0"/>
              <a:t>网络通信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0" dirty="0"/>
              <a:t>用来实现双向安全连接网络通信</a:t>
            </a:r>
          </a:p>
          <a:p>
            <a:pPr eaLnBrk="1" hangingPunct="1">
              <a:buSzPct val="100000"/>
              <a:buFont typeface="Wingdings" panose="05000000000000000000" pitchFamily="2" charset="2"/>
              <a:buChar char="u"/>
            </a:pPr>
            <a:r>
              <a:rPr lang="en-US" dirty="0"/>
              <a:t>Socket</a:t>
            </a:r>
            <a:r>
              <a:rPr lang="zh-CN" altLang="en-US" dirty="0"/>
              <a:t>通信模型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0" dirty="0"/>
              <a:t>进行网络通信时，</a:t>
            </a:r>
            <a:r>
              <a:rPr lang="en-US" sz="2200" b="0" dirty="0"/>
              <a:t>Socket</a:t>
            </a:r>
            <a:r>
              <a:rPr lang="zh-CN" altLang="en-US" sz="2200" b="0" dirty="0"/>
              <a:t>需要借助数据流来完成数据的传递工作</a:t>
            </a:r>
          </a:p>
        </p:txBody>
      </p:sp>
      <p:sp>
        <p:nvSpPr>
          <p:cNvPr id="3891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r>
              <a:rPr lang="zh-CN" altLang="en-US" dirty="0">
                <a:solidFill>
                  <a:srgbClr val="0099D9"/>
                </a:solidFill>
              </a:rPr>
              <a:t>基于</a:t>
            </a:r>
            <a:r>
              <a:rPr lang="en-US" dirty="0">
                <a:solidFill>
                  <a:srgbClr val="0099D9"/>
                </a:solidFill>
              </a:rPr>
              <a:t>TCP</a:t>
            </a:r>
            <a:r>
              <a:rPr lang="zh-CN" altLang="en-US" dirty="0">
                <a:solidFill>
                  <a:srgbClr val="0099D9"/>
                </a:solidFill>
              </a:rPr>
              <a:t>协议的</a:t>
            </a:r>
            <a:r>
              <a:rPr lang="en-US" dirty="0">
                <a:solidFill>
                  <a:srgbClr val="0099D9"/>
                </a:solidFill>
              </a:rPr>
              <a:t>Socket</a:t>
            </a:r>
            <a:r>
              <a:rPr lang="zh-CN" altLang="en-US" dirty="0">
                <a:solidFill>
                  <a:srgbClr val="0099D9"/>
                </a:solidFill>
              </a:rPr>
              <a:t>编程 </a:t>
            </a:r>
            <a:r>
              <a:rPr lang="en-US" dirty="0">
                <a:solidFill>
                  <a:srgbClr val="0099D9"/>
                </a:solidFill>
              </a:rPr>
              <a:t>2-1</a:t>
            </a:r>
            <a:endParaRPr lang="zh-CN" altLang="en-US" dirty="0">
              <a:solidFill>
                <a:srgbClr val="0099D9"/>
              </a:solidFill>
            </a:endParaRP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4" y="3097212"/>
            <a:ext cx="5229225" cy="1778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C:\Users\Lenovo\Desktop\全栈大数据PPT模板设计\ppt模板\切图\压缩后\压缩后\3_04.png3_0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965440" y="207328"/>
            <a:ext cx="1105535" cy="448945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7206B98-16F5-4FCA-9B92-715167654E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SzPct val="100000"/>
              <a:buFont typeface="Wingdings" panose="05000000000000000000" pitchFamily="2" charset="2"/>
              <a:buChar char="u"/>
            </a:pPr>
            <a:r>
              <a:rPr lang="en-US" dirty="0"/>
              <a:t>Socket</a:t>
            </a:r>
            <a:r>
              <a:rPr lang="zh-CN" altLang="en-US" dirty="0"/>
              <a:t>网络编程一般可以分成如下步骤进行</a:t>
            </a:r>
          </a:p>
        </p:txBody>
      </p:sp>
      <p:sp>
        <p:nvSpPr>
          <p:cNvPr id="3993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r>
              <a:rPr lang="zh-CN" altLang="en-US" dirty="0">
                <a:solidFill>
                  <a:srgbClr val="0099D9"/>
                </a:solidFill>
              </a:rPr>
              <a:t>基于</a:t>
            </a:r>
            <a:r>
              <a:rPr lang="en-US" dirty="0">
                <a:solidFill>
                  <a:srgbClr val="0099D9"/>
                </a:solidFill>
              </a:rPr>
              <a:t>TCP</a:t>
            </a:r>
            <a:r>
              <a:rPr lang="zh-CN" altLang="en-US" dirty="0">
                <a:solidFill>
                  <a:srgbClr val="0099D9"/>
                </a:solidFill>
              </a:rPr>
              <a:t>协议的</a:t>
            </a:r>
            <a:r>
              <a:rPr lang="en-US" dirty="0">
                <a:solidFill>
                  <a:srgbClr val="0099D9"/>
                </a:solidFill>
              </a:rPr>
              <a:t>Socket</a:t>
            </a:r>
            <a:r>
              <a:rPr lang="zh-CN" altLang="en-US" dirty="0">
                <a:solidFill>
                  <a:srgbClr val="0099D9"/>
                </a:solidFill>
              </a:rPr>
              <a:t>编程 </a:t>
            </a:r>
            <a:r>
              <a:rPr lang="en-US" dirty="0">
                <a:solidFill>
                  <a:srgbClr val="0099D9"/>
                </a:solidFill>
              </a:rPr>
              <a:t>2-2</a:t>
            </a:r>
            <a:endParaRPr lang="zh-CN" altLang="en-US" dirty="0">
              <a:solidFill>
                <a:srgbClr val="0099D9"/>
              </a:solidFill>
            </a:endParaRPr>
          </a:p>
        </p:txBody>
      </p:sp>
      <p:grpSp>
        <p:nvGrpSpPr>
          <p:cNvPr id="39943" name="组合 23"/>
          <p:cNvGrpSpPr/>
          <p:nvPr/>
        </p:nvGrpSpPr>
        <p:grpSpPr bwMode="auto">
          <a:xfrm>
            <a:off x="2643189" y="1512461"/>
            <a:ext cx="3786187" cy="2619326"/>
            <a:chOff x="0" y="-55070"/>
            <a:chExt cx="3786188" cy="3492111"/>
          </a:xfrm>
        </p:grpSpPr>
        <p:sp>
          <p:nvSpPr>
            <p:cNvPr id="39944" name="折角形 24"/>
            <p:cNvSpPr>
              <a:spLocks noChangeArrowheads="1"/>
            </p:cNvSpPr>
            <p:nvPr/>
          </p:nvSpPr>
          <p:spPr bwMode="auto">
            <a:xfrm>
              <a:off x="0" y="-55070"/>
              <a:ext cx="3786188" cy="587637"/>
            </a:xfrm>
            <a:prstGeom prst="foldedCorner">
              <a:avLst>
                <a:gd name="adj" fmla="val 16667"/>
              </a:avLst>
            </a:prstGeom>
            <a:solidFill>
              <a:srgbClr val="009ADA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224155" indent="-224155" algn="ctr" fontAlgn="base"/>
              <a:r>
                <a:rPr lang="zh-CN" altLang="en-US" b="1" dirty="0">
                  <a:solidFill>
                    <a:schemeClr val="bg1"/>
                  </a:solidFill>
                  <a:ea typeface="黑体" panose="02010609060101010101" pitchFamily="49" charset="-122"/>
                </a:rPr>
                <a:t>建立连接</a:t>
              </a:r>
            </a:p>
          </p:txBody>
        </p:sp>
        <p:sp>
          <p:nvSpPr>
            <p:cNvPr id="39945" name="折角形 25"/>
            <p:cNvSpPr>
              <a:spLocks noChangeArrowheads="1"/>
            </p:cNvSpPr>
            <p:nvPr/>
          </p:nvSpPr>
          <p:spPr bwMode="auto">
            <a:xfrm>
              <a:off x="0" y="849139"/>
              <a:ext cx="3786188" cy="587638"/>
            </a:xfrm>
            <a:prstGeom prst="foldedCorner">
              <a:avLst>
                <a:gd name="adj" fmla="val 16667"/>
              </a:avLst>
            </a:prstGeom>
            <a:solidFill>
              <a:srgbClr val="009ADA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224155" indent="-224155" algn="ctr" fontAlgn="base"/>
              <a:r>
                <a:rPr lang="zh-CN" altLang="en-US" b="1" dirty="0">
                  <a:solidFill>
                    <a:schemeClr val="bg1"/>
                  </a:solidFill>
                  <a:ea typeface="黑体" panose="02010609060101010101" pitchFamily="49" charset="-122"/>
                </a:rPr>
                <a:t>打开</a:t>
              </a:r>
              <a:r>
                <a:rPr lang="en-US" b="1" dirty="0">
                  <a:solidFill>
                    <a:schemeClr val="bg1"/>
                  </a:solidFill>
                  <a:ea typeface="黑体" panose="02010609060101010101" pitchFamily="49" charset="-122"/>
                </a:rPr>
                <a:t>Socket</a:t>
              </a:r>
              <a:r>
                <a:rPr lang="zh-CN" altLang="en-US" b="1" dirty="0">
                  <a:solidFill>
                    <a:schemeClr val="bg1"/>
                  </a:solidFill>
                  <a:ea typeface="黑体" panose="02010609060101010101" pitchFamily="49" charset="-122"/>
                </a:rPr>
                <a:t>关联的输入输出流</a:t>
              </a:r>
            </a:p>
          </p:txBody>
        </p:sp>
        <p:sp>
          <p:nvSpPr>
            <p:cNvPr id="39946" name="折角形 26"/>
            <p:cNvSpPr>
              <a:spLocks noChangeArrowheads="1"/>
            </p:cNvSpPr>
            <p:nvPr/>
          </p:nvSpPr>
          <p:spPr bwMode="auto">
            <a:xfrm>
              <a:off x="0" y="1870446"/>
              <a:ext cx="3786188" cy="587638"/>
            </a:xfrm>
            <a:prstGeom prst="foldedCorner">
              <a:avLst>
                <a:gd name="adj" fmla="val 16667"/>
              </a:avLst>
            </a:prstGeom>
            <a:solidFill>
              <a:srgbClr val="009ADA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224155" indent="-224155" algn="ctr" fontAlgn="base"/>
              <a:r>
                <a:rPr lang="zh-CN" altLang="en-US" b="1" dirty="0">
                  <a:solidFill>
                    <a:schemeClr val="bg1"/>
                  </a:solidFill>
                  <a:ea typeface="黑体" panose="02010609060101010101" pitchFamily="49" charset="-122"/>
                </a:rPr>
                <a:t>数据流中读写信息</a:t>
              </a:r>
            </a:p>
          </p:txBody>
        </p:sp>
        <p:sp>
          <p:nvSpPr>
            <p:cNvPr id="39947" name="折角形 27"/>
            <p:cNvSpPr>
              <a:spLocks noChangeArrowheads="1"/>
            </p:cNvSpPr>
            <p:nvPr/>
          </p:nvSpPr>
          <p:spPr bwMode="auto">
            <a:xfrm>
              <a:off x="0" y="2849403"/>
              <a:ext cx="3786188" cy="587638"/>
            </a:xfrm>
            <a:prstGeom prst="foldedCorner">
              <a:avLst>
                <a:gd name="adj" fmla="val 16667"/>
              </a:avLst>
            </a:prstGeom>
            <a:solidFill>
              <a:srgbClr val="009ADA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224155" indent="-224155" algn="ctr" fontAlgn="base"/>
              <a:r>
                <a:rPr lang="zh-CN" altLang="en-US" b="1" dirty="0">
                  <a:solidFill>
                    <a:schemeClr val="bg1"/>
                  </a:solidFill>
                  <a:ea typeface="黑体" panose="02010609060101010101" pitchFamily="49" charset="-122"/>
                </a:rPr>
                <a:t>关闭所有的数据流和</a:t>
              </a:r>
              <a:r>
                <a:rPr lang="en-US" b="1" dirty="0">
                  <a:solidFill>
                    <a:schemeClr val="bg1"/>
                  </a:solidFill>
                  <a:ea typeface="黑体" panose="02010609060101010101" pitchFamily="49" charset="-122"/>
                </a:rPr>
                <a:t>Socket</a:t>
              </a:r>
            </a:p>
          </p:txBody>
        </p:sp>
      </p:grpSp>
      <p:sp>
        <p:nvSpPr>
          <p:cNvPr id="39951" name="AutoShape 7"/>
          <p:cNvSpPr>
            <a:spLocks noChangeArrowheads="1"/>
          </p:cNvSpPr>
          <p:nvPr/>
        </p:nvSpPr>
        <p:spPr bwMode="auto">
          <a:xfrm>
            <a:off x="7000875" y="1500188"/>
            <a:ext cx="1728788" cy="1021556"/>
          </a:xfrm>
          <a:prstGeom prst="wedgeRoundRectCallout">
            <a:avLst>
              <a:gd name="adj1" fmla="val -81722"/>
              <a:gd name="adj2" fmla="val -10241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fontAlgn="base"/>
            <a:r>
              <a:rPr lang="zh-CN" altLang="en-US" b="1">
                <a:solidFill>
                  <a:schemeClr val="bg1"/>
                </a:solidFill>
                <a:ea typeface="黑体" panose="02010609060101010101" pitchFamily="49" charset="-122"/>
              </a:rPr>
              <a:t>网络编程模型：客户端</a:t>
            </a:r>
            <a:r>
              <a:rPr lang="en-US" b="1">
                <a:solidFill>
                  <a:schemeClr val="bg1"/>
                </a:solidFill>
                <a:ea typeface="黑体" panose="02010609060101010101" pitchFamily="49" charset="-122"/>
              </a:rPr>
              <a:t>/</a:t>
            </a:r>
            <a:r>
              <a:rPr lang="zh-CN" altLang="en-US" b="1">
                <a:solidFill>
                  <a:schemeClr val="bg1"/>
                </a:solidFill>
                <a:ea typeface="黑体" panose="02010609060101010101" pitchFamily="49" charset="-122"/>
              </a:rPr>
              <a:t>服务器（</a:t>
            </a:r>
            <a:r>
              <a:rPr lang="en-US" b="1">
                <a:solidFill>
                  <a:schemeClr val="bg1"/>
                </a:solidFill>
                <a:ea typeface="黑体" panose="02010609060101010101" pitchFamily="49" charset="-122"/>
              </a:rPr>
              <a:t>C/S</a:t>
            </a:r>
            <a:r>
              <a:rPr lang="zh-CN" altLang="en-US" b="1">
                <a:solidFill>
                  <a:schemeClr val="bg1"/>
                </a:solidFill>
                <a:ea typeface="黑体" panose="02010609060101010101" pitchFamily="49" charset="-122"/>
              </a:rPr>
              <a:t>）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233456" y="4504115"/>
            <a:ext cx="5714808" cy="371891"/>
            <a:chOff x="1403648" y="3795886"/>
            <a:chExt cx="5714808" cy="371891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2767548" y="3829223"/>
              <a:ext cx="3804247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演示示例</a:t>
              </a:r>
              <a:r>
                <a:rPr lang="en-US" altLang="zh-CN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r>
                <a:rPr lang="zh-CN" altLang="en-US" sz="1600" b="1" dirty="0">
                  <a:solidFill>
                    <a:srgbClr val="FFFFFF"/>
                  </a:solidFill>
                  <a:ea typeface="黑体" panose="02010609060101010101" pitchFamily="49" charset="-122"/>
                </a:rPr>
                <a:t>客户端发送信息给服务器端</a:t>
              </a:r>
              <a:endParaRPr lang="zh-CN" altLang="en-US" sz="1600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下箭头 1"/>
          <p:cNvSpPr/>
          <p:nvPr/>
        </p:nvSpPr>
        <p:spPr>
          <a:xfrm>
            <a:off x="4340881" y="1976678"/>
            <a:ext cx="195401" cy="179715"/>
          </a:xfrm>
          <a:prstGeom prst="downArrow">
            <a:avLst/>
          </a:prstGeom>
          <a:solidFill>
            <a:srgbClr val="009ADA"/>
          </a:solidFill>
          <a:ln>
            <a:solidFill>
              <a:srgbClr val="009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4376599" y="2777017"/>
            <a:ext cx="195401" cy="179715"/>
          </a:xfrm>
          <a:prstGeom prst="downArrow">
            <a:avLst/>
          </a:prstGeom>
          <a:solidFill>
            <a:srgbClr val="009ADA"/>
          </a:solidFill>
          <a:ln>
            <a:solidFill>
              <a:srgbClr val="009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4401778" y="3511303"/>
            <a:ext cx="195401" cy="179715"/>
          </a:xfrm>
          <a:prstGeom prst="downArrow">
            <a:avLst/>
          </a:prstGeom>
          <a:solidFill>
            <a:srgbClr val="009ADA"/>
          </a:solidFill>
          <a:ln>
            <a:solidFill>
              <a:srgbClr val="009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7400F2-9F37-4887-B3C8-CFE11F2D20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custGeom>
            <a:avLst/>
            <a:gdLst>
              <a:gd name="txL" fmla="*/ 0 w 8229600"/>
              <a:gd name="txT" fmla="*/ 0 h 2161294"/>
              <a:gd name="txR" fmla="*/ 8229596 w 8229600"/>
              <a:gd name="txB" fmla="*/ 2161294 h 2161294"/>
            </a:gdLst>
            <a:ahLst/>
            <a:cxnLst>
              <a:cxn ang="0">
                <a:pos x="8229600" y="1080294"/>
              </a:cxn>
              <a:cxn ang="5898240">
                <a:pos x="4114800" y="2160588"/>
              </a:cxn>
              <a:cxn ang="11796480">
                <a:pos x="0" y="1080294"/>
              </a:cxn>
              <a:cxn ang="17694720">
                <a:pos x="4114800" y="0"/>
              </a:cxn>
            </a:cxnLst>
            <a:rect l="txL" t="txT" r="txR" b="txB"/>
            <a:pathLst>
              <a:path w="8229600" h="2161294">
                <a:moveTo>
                  <a:pt x="0" y="0"/>
                </a:moveTo>
                <a:lnTo>
                  <a:pt x="8229600" y="0"/>
                </a:lnTo>
                <a:lnTo>
                  <a:pt x="8229600" y="2161294"/>
                </a:lnTo>
                <a:lnTo>
                  <a:pt x="0" y="2161294"/>
                </a:lnTo>
                <a:close/>
              </a:path>
            </a:pathLst>
          </a:custGeom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u"/>
            </a:pPr>
            <a:r>
              <a:rPr lang="zh-CN" altLang="en-US" noProof="1"/>
              <a:t>需求说明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b="0" noProof="1"/>
              <a:t>模拟用户登录的功能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b="0" noProof="1"/>
              <a:t>实现客户发送登录用户信息，服务器端显示登录信并响应给客户端登录成功</a:t>
            </a:r>
          </a:p>
        </p:txBody>
      </p:sp>
      <p:sp>
        <p:nvSpPr>
          <p:cNvPr id="4096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r>
              <a:rPr lang="zh-CN" altLang="en-US" dirty="0">
                <a:solidFill>
                  <a:srgbClr val="0099D9"/>
                </a:solidFill>
              </a:rPr>
              <a:t>练习</a:t>
            </a:r>
            <a:r>
              <a:rPr lang="en-US" altLang="zh-CN" dirty="0">
                <a:solidFill>
                  <a:srgbClr val="0099D9"/>
                </a:solidFill>
              </a:rPr>
              <a:t>1</a:t>
            </a:r>
            <a:r>
              <a:rPr lang="zh-CN" altLang="en-US" dirty="0">
                <a:solidFill>
                  <a:srgbClr val="0099D9"/>
                </a:solidFill>
              </a:rPr>
              <a:t>：模拟用户登录的功能</a:t>
            </a:r>
          </a:p>
        </p:txBody>
      </p:sp>
      <p:pic>
        <p:nvPicPr>
          <p:cNvPr id="4" name="图片 3" descr="C:\Users\Lenovo\Desktop\全栈大数据PPT模板设计\ppt模板\切图\压缩后\压缩后\3_04.png3_0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965440" y="207328"/>
            <a:ext cx="1105535" cy="448945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49D4667-4B6C-4C04-849C-49A9D55F32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u"/>
            </a:pPr>
            <a:r>
              <a:rPr lang="zh-CN" altLang="en-US" dirty="0"/>
              <a:t>传递对象信息</a:t>
            </a:r>
          </a:p>
        </p:txBody>
      </p:sp>
      <p:sp>
        <p:nvSpPr>
          <p:cNvPr id="41986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r>
              <a:rPr lang="en-US" dirty="0">
                <a:solidFill>
                  <a:srgbClr val="0099D9"/>
                </a:solidFill>
              </a:rPr>
              <a:t>Socket</a:t>
            </a:r>
            <a:r>
              <a:rPr lang="zh-CN" altLang="en-US" dirty="0">
                <a:solidFill>
                  <a:srgbClr val="0099D9"/>
                </a:solidFill>
              </a:rPr>
              <a:t>中实现对象的传递</a:t>
            </a:r>
          </a:p>
        </p:txBody>
      </p:sp>
      <p:sp>
        <p:nvSpPr>
          <p:cNvPr id="41988" name="AutoShape 5"/>
          <p:cNvSpPr>
            <a:spLocks noChangeArrowheads="1"/>
          </p:cNvSpPr>
          <p:nvPr/>
        </p:nvSpPr>
        <p:spPr bwMode="auto">
          <a:xfrm>
            <a:off x="1285876" y="2250281"/>
            <a:ext cx="6500813" cy="15001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/>
              <a:t>ObjectOutputStream  oos = new  ObjectOutputStream(…);</a:t>
            </a:r>
          </a:p>
          <a:p>
            <a:pPr lvl="1"/>
            <a:r>
              <a:rPr lang="en-US"/>
              <a:t>oos.writeObject(…);</a:t>
            </a:r>
          </a:p>
          <a:p>
            <a:pPr lvl="1"/>
            <a:endParaRPr lang="en-US"/>
          </a:p>
          <a:p>
            <a:pPr lvl="1"/>
            <a:r>
              <a:rPr lang="en-US"/>
              <a:t>ObjectInputStream  ois = new  ObjectInputStream(…);</a:t>
            </a:r>
          </a:p>
          <a:p>
            <a:pPr lvl="1"/>
            <a:r>
              <a:rPr lang="en-US"/>
              <a:t>Object = ois.readObject();</a:t>
            </a:r>
            <a:endParaRPr lang="zh-CN" altLang="en-US"/>
          </a:p>
        </p:txBody>
      </p:sp>
      <p:sp>
        <p:nvSpPr>
          <p:cNvPr id="41989" name="AutoShape 6"/>
          <p:cNvSpPr>
            <a:spLocks noChangeArrowheads="1"/>
          </p:cNvSpPr>
          <p:nvPr/>
        </p:nvSpPr>
        <p:spPr bwMode="auto">
          <a:xfrm>
            <a:off x="3500439" y="1500188"/>
            <a:ext cx="2143125" cy="408623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b="1" dirty="0">
                <a:solidFill>
                  <a:schemeClr val="bg1"/>
                </a:solidFill>
                <a:ea typeface="黑体" panose="02010609060101010101" pitchFamily="49" charset="-122"/>
              </a:rPr>
              <a:t>序列化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377472" y="4360099"/>
            <a:ext cx="5714808" cy="371891"/>
            <a:chOff x="1403648" y="3795886"/>
            <a:chExt cx="5714808" cy="371891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2767548" y="3829223"/>
              <a:ext cx="3804247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演示示例</a:t>
              </a:r>
              <a:r>
                <a:rPr lang="en-US" altLang="zh-CN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r>
                <a:rPr lang="zh-CN" altLang="en-US" sz="1600" b="1" dirty="0">
                  <a:solidFill>
                    <a:srgbClr val="FFFFFF"/>
                  </a:solidFill>
                  <a:ea typeface="黑体" panose="02010609060101010101" pitchFamily="49" charset="-122"/>
                </a:rPr>
                <a:t>客户端发送对象给服务器端</a:t>
              </a:r>
              <a:endParaRPr lang="zh-CN" altLang="en-US" sz="1600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14" name="图片 13" descr="C:\Users\Lenovo\Desktop\全栈大数据PPT模板设计\ppt模板\切图\压缩后\压缩后\3_04.png3_0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965440" y="207328"/>
            <a:ext cx="1105535" cy="448945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2632ADF-14C6-46D1-B0E4-3DE93942F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/>
      <p:bldP spid="4198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实现多客户请求</a:t>
            </a:r>
          </a:p>
        </p:txBody>
      </p:sp>
      <p:sp>
        <p:nvSpPr>
          <p:cNvPr id="921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宋体" panose="02010600030101010101" pitchFamily="2" charset="-122"/>
              </a:rPr>
              <a:t>多线程处理多请求</a:t>
            </a:r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BDC0C7"/>
              </a:clrFrom>
              <a:clrTo>
                <a:srgbClr val="BDC0C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982788"/>
            <a:ext cx="1071563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20" descr="black_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2036763"/>
            <a:ext cx="80327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BC9351"/>
              </a:clrFrom>
              <a:clrTo>
                <a:srgbClr val="BC935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625725"/>
            <a:ext cx="1071563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339850"/>
            <a:ext cx="1071563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2" name="AutoShape 9"/>
          <p:cNvSpPr/>
          <p:nvPr/>
        </p:nvSpPr>
        <p:spPr>
          <a:xfrm>
            <a:off x="2708275" y="3545205"/>
            <a:ext cx="4166870" cy="368299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b="1" noProof="1">
                <a:solidFill>
                  <a:schemeClr val="bg1"/>
                </a:solidFill>
                <a:ea typeface="黑体" panose="02010609060101010101" pitchFamily="49" charset="-122"/>
              </a:rPr>
              <a:t>采用多线程的方式</a:t>
            </a:r>
          </a:p>
        </p:txBody>
      </p:sp>
      <p:sp>
        <p:nvSpPr>
          <p:cNvPr id="41993" name="AutoShape 9"/>
          <p:cNvSpPr/>
          <p:nvPr/>
        </p:nvSpPr>
        <p:spPr>
          <a:xfrm>
            <a:off x="2708275" y="3913505"/>
            <a:ext cx="4166235" cy="368299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b="1" noProof="1">
                <a:solidFill>
                  <a:schemeClr val="bg1"/>
                </a:solidFill>
                <a:ea typeface="黑体" panose="02010609060101010101" pitchFamily="49" charset="-122"/>
              </a:rPr>
              <a:t>一个专门负责监听的应用主服务程序</a:t>
            </a:r>
          </a:p>
        </p:txBody>
      </p:sp>
      <p:sp>
        <p:nvSpPr>
          <p:cNvPr id="41994" name="AutoShape 9"/>
          <p:cNvSpPr/>
          <p:nvPr/>
        </p:nvSpPr>
        <p:spPr>
          <a:xfrm>
            <a:off x="2708275" y="4321175"/>
            <a:ext cx="4166870" cy="368299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b="1" noProof="1">
                <a:solidFill>
                  <a:schemeClr val="bg1"/>
                </a:solidFill>
                <a:ea typeface="黑体" panose="02010609060101010101" pitchFamily="49" charset="-122"/>
              </a:rPr>
              <a:t>一个专门负责处理请求的线程程序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929063" y="1763787"/>
            <a:ext cx="1500187" cy="379338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827462" y="2393231"/>
            <a:ext cx="1601788" cy="45169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3884776" y="2840038"/>
            <a:ext cx="1598449" cy="209624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377472" y="4720139"/>
            <a:ext cx="5714808" cy="371891"/>
            <a:chOff x="1403648" y="3795886"/>
            <a:chExt cx="5714808" cy="371891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3181123" y="3829223"/>
              <a:ext cx="2977097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演示示例</a:t>
              </a:r>
              <a:r>
                <a:rPr lang="en-US" altLang="zh-CN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：多客户端用户登录</a:t>
              </a:r>
              <a:endParaRPr lang="zh-CN" altLang="en-US" sz="1600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70E2CE0-E6E6-483D-8492-89736BA854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2" grpId="0" bldLvl="0" animBg="1"/>
      <p:bldP spid="41993" grpId="0" bldLvl="0" animBg="1"/>
      <p:bldP spid="4199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en-US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线上线下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16873" y="2835910"/>
            <a:ext cx="3383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平台预习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6AB0D2C-192B-4C6A-ABB7-4E292A6C4A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</a:p>
          <a:p>
            <a:pPr lvl="1"/>
            <a:r>
              <a:rPr lang="zh-CN" altLang="en-US"/>
              <a:t>升级前一个上机内容，实现多客户端用户登录</a:t>
            </a:r>
          </a:p>
          <a:p>
            <a:r>
              <a:rPr lang="zh-CN" altLang="en-US"/>
              <a:t>分析</a:t>
            </a:r>
          </a:p>
          <a:p>
            <a:pPr lvl="1"/>
            <a:r>
              <a:rPr lang="zh-CN" altLang="en-US"/>
              <a:t>创建服务器端线程类，</a:t>
            </a:r>
            <a:r>
              <a:rPr lang="en-US" altLang="zh-CN"/>
              <a:t>run()</a:t>
            </a:r>
            <a:r>
              <a:rPr lang="zh-CN" altLang="en-US"/>
              <a:t>方法中实现对一个请求的响应处理</a:t>
            </a:r>
          </a:p>
          <a:p>
            <a:pPr lvl="1"/>
            <a:r>
              <a:rPr lang="zh-CN" altLang="en-US"/>
              <a:t>修改服务器端代码，实现循环监听状态</a:t>
            </a:r>
          </a:p>
          <a:p>
            <a:pPr lvl="1"/>
            <a:r>
              <a:rPr lang="zh-CN" altLang="en-US"/>
              <a:t>服务器端每监听到一个请求，创建一个处理线程</a:t>
            </a:r>
          </a:p>
        </p:txBody>
      </p:sp>
      <p:sp>
        <p:nvSpPr>
          <p:cNvPr id="1024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宋体" panose="02010600030101010101" pitchFamily="2" charset="-122"/>
              </a:rPr>
              <a:t>练习</a:t>
            </a:r>
            <a:r>
              <a:rPr lang="en-US" altLang="zh-CN" dirty="0">
                <a:sym typeface="宋体" panose="02010600030101010101" pitchFamily="2" charset="-122"/>
              </a:rPr>
              <a:t>2</a:t>
            </a:r>
            <a:r>
              <a:rPr lang="zh-CN" altLang="en-US" dirty="0">
                <a:sym typeface="宋体" panose="02010600030101010101" pitchFamily="2" charset="-122"/>
              </a:rPr>
              <a:t>：多客户端用户登录</a:t>
            </a:r>
            <a:endParaRPr lang="en-US" altLang="zh-CN" dirty="0">
              <a:sym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FDE525D-DD6B-4F62-A979-70912A7E44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26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宋体" panose="02010600030101010101" pitchFamily="2" charset="-122"/>
              </a:rPr>
              <a:t>基于UDP协议的Socket编程 2-</a:t>
            </a:r>
            <a:r>
              <a:rPr lang="en-US" altLang="zh-CN">
                <a:sym typeface="宋体" panose="02010600030101010101" pitchFamily="2" charset="-122"/>
              </a:rPr>
              <a:t>1</a:t>
            </a:r>
          </a:p>
        </p:txBody>
      </p:sp>
      <p:graphicFrame>
        <p:nvGraphicFramePr>
          <p:cNvPr id="45059" name="表格 45058"/>
          <p:cNvGraphicFramePr/>
          <p:nvPr/>
        </p:nvGraphicFramePr>
        <p:xfrm>
          <a:off x="2106613" y="1608138"/>
          <a:ext cx="5130800" cy="1585911"/>
        </p:xfrm>
        <a:graphic>
          <a:graphicData uri="http://schemas.openxmlformats.org/drawingml/2006/table">
            <a:tbl>
              <a:tblPr/>
              <a:tblGrid>
                <a:gridCol w="1350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0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954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zh-CN" altLang="en-US" sz="1800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8" marR="68588" marT="34297" marB="34297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b="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TCP</a:t>
                      </a:r>
                      <a:endParaRPr lang="en-US" altLang="x-none" sz="1800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8" marR="68588" marT="34297" marB="34297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b="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UDP</a:t>
                      </a:r>
                      <a:endParaRPr lang="en-US" altLang="x-none" sz="1800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8" marR="68588" marT="34297" marB="34297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9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是否连接</a:t>
                      </a:r>
                    </a:p>
                  </a:txBody>
                  <a:tcPr marL="68588" marR="68588" marT="34297" marB="34297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面向连接</a:t>
                      </a:r>
                    </a:p>
                  </a:txBody>
                  <a:tcPr marL="68588" marR="68588" marT="34297" marB="34297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面向非连接</a:t>
                      </a:r>
                    </a:p>
                  </a:txBody>
                  <a:tcPr marL="68588" marR="68588" marT="34297" marB="34297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9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传输可靠性</a:t>
                      </a:r>
                    </a:p>
                  </a:txBody>
                  <a:tcPr marL="68588" marR="68588" marT="34297" marB="34297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可靠</a:t>
                      </a:r>
                    </a:p>
                  </a:txBody>
                  <a:tcPr marL="68588" marR="68588" marT="34297" marB="34297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不可靠</a:t>
                      </a:r>
                    </a:p>
                  </a:txBody>
                  <a:tcPr marL="68588" marR="68588" marT="34297" marB="34297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19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速度</a:t>
                      </a:r>
                    </a:p>
                  </a:txBody>
                  <a:tcPr marL="68588" marR="68588" marT="34297" marB="34297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慢</a:t>
                      </a:r>
                    </a:p>
                  </a:txBody>
                  <a:tcPr marL="68588" marR="68588" marT="34297" marB="34297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5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快</a:t>
                      </a:r>
                    </a:p>
                  </a:txBody>
                  <a:tcPr marL="68588" marR="68588" marT="34297" marB="34297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F7E225-9DDF-4506-BDBD-591D2449AB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内容占位符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UDP</a:t>
            </a:r>
            <a:r>
              <a:rPr lang="zh-CN" altLang="en-US" dirty="0"/>
              <a:t>协议的</a:t>
            </a:r>
            <a:r>
              <a:rPr lang="en-US" altLang="zh-CN" dirty="0"/>
              <a:t>Socket</a:t>
            </a:r>
            <a:r>
              <a:rPr lang="zh-CN" altLang="en-US" dirty="0"/>
              <a:t>网络编程步骤</a:t>
            </a:r>
            <a:endParaRPr lang="en-US" altLang="zh-CN" dirty="0"/>
          </a:p>
        </p:txBody>
      </p:sp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宋体" panose="02010600030101010101" pitchFamily="2" charset="-122"/>
              </a:rPr>
              <a:t>基于UDP协议的Socket编程 2-2</a:t>
            </a:r>
          </a:p>
        </p:txBody>
      </p:sp>
      <p:grpSp>
        <p:nvGrpSpPr>
          <p:cNvPr id="12291" name="组合 17"/>
          <p:cNvGrpSpPr/>
          <p:nvPr/>
        </p:nvGrpSpPr>
        <p:grpSpPr bwMode="auto">
          <a:xfrm>
            <a:off x="2106612" y="1584657"/>
            <a:ext cx="4481611" cy="2017692"/>
            <a:chOff x="-1" y="139551"/>
            <a:chExt cx="5321630" cy="2033731"/>
          </a:xfrm>
        </p:grpSpPr>
        <p:sp>
          <p:nvSpPr>
            <p:cNvPr id="12293" name="AutoShape 9"/>
            <p:cNvSpPr>
              <a:spLocks noChangeArrowheads="1"/>
            </p:cNvSpPr>
            <p:nvPr/>
          </p:nvSpPr>
          <p:spPr bwMode="auto">
            <a:xfrm>
              <a:off x="-1" y="139551"/>
              <a:ext cx="5321630" cy="411871"/>
            </a:xfrm>
            <a:prstGeom prst="roundRect">
              <a:avLst>
                <a:gd name="adj" fmla="val 16667"/>
              </a:avLst>
            </a:prstGeom>
            <a:solidFill>
              <a:srgbClr val="0099D8"/>
            </a:solidFill>
            <a:ln w="15875" algn="ctr">
              <a:solidFill>
                <a:schemeClr val="bg1"/>
              </a:solidFill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anchorCtr="1">
              <a:spAutoFit/>
            </a:bodyPr>
            <a:lstStyle/>
            <a:p>
              <a:pPr marL="224155" indent="-224155" algn="ctr" fontAlgn="base"/>
              <a:r>
                <a:rPr lang="zh-CN" altLang="en-US" b="1" dirty="0">
                  <a:solidFill>
                    <a:schemeClr val="bg1"/>
                  </a:solidFill>
                  <a:ea typeface="黑体" panose="02010609060101010101" pitchFamily="49" charset="-122"/>
                </a:rPr>
                <a:t>利用 </a:t>
              </a:r>
              <a:r>
                <a:rPr lang="en-US" altLang="zh-CN" b="1" dirty="0" err="1">
                  <a:solidFill>
                    <a:schemeClr val="bg1"/>
                  </a:solidFill>
                  <a:ea typeface="黑体" panose="02010609060101010101" pitchFamily="49" charset="-122"/>
                </a:rPr>
                <a:t>DatagramPacket</a:t>
              </a:r>
              <a:r>
                <a:rPr lang="en-US" altLang="zh-CN" b="1" dirty="0">
                  <a:solidFill>
                    <a:schemeClr val="bg1"/>
                  </a:solidFill>
                  <a:ea typeface="黑体" panose="02010609060101010101" pitchFamily="49" charset="-122"/>
                </a:rPr>
                <a:t> </a:t>
              </a:r>
              <a:r>
                <a:rPr lang="zh-CN" altLang="en-US" b="1" dirty="0">
                  <a:solidFill>
                    <a:schemeClr val="bg1"/>
                  </a:solidFill>
                  <a:ea typeface="黑体" panose="02010609060101010101" pitchFamily="49" charset="-122"/>
                </a:rPr>
                <a:t>对象封装数据包</a:t>
              </a:r>
            </a:p>
          </p:txBody>
        </p:sp>
        <p:sp>
          <p:nvSpPr>
            <p:cNvPr id="12294" name="AutoShape 9"/>
            <p:cNvSpPr>
              <a:spLocks noChangeArrowheads="1"/>
            </p:cNvSpPr>
            <p:nvPr/>
          </p:nvSpPr>
          <p:spPr bwMode="auto">
            <a:xfrm>
              <a:off x="0" y="629115"/>
              <a:ext cx="5321629" cy="411871"/>
            </a:xfrm>
            <a:prstGeom prst="roundRect">
              <a:avLst>
                <a:gd name="adj" fmla="val 16667"/>
              </a:avLst>
            </a:prstGeom>
            <a:solidFill>
              <a:srgbClr val="0099D8"/>
            </a:solidFill>
            <a:ln w="15875" algn="ctr">
              <a:solidFill>
                <a:schemeClr val="bg1"/>
              </a:solidFill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anchorCtr="1">
              <a:spAutoFit/>
            </a:bodyPr>
            <a:lstStyle/>
            <a:p>
              <a:pPr marL="224155" indent="-224155" algn="ctr" fontAlgn="base"/>
              <a:r>
                <a:rPr lang="zh-CN" altLang="en-US" b="1" dirty="0">
                  <a:solidFill>
                    <a:schemeClr val="bg1"/>
                  </a:solidFill>
                  <a:ea typeface="黑体" panose="02010609060101010101" pitchFamily="49" charset="-122"/>
                </a:rPr>
                <a:t>利用 </a:t>
              </a:r>
              <a:r>
                <a:rPr lang="en-US" altLang="zh-CN" b="1" dirty="0" err="1">
                  <a:solidFill>
                    <a:schemeClr val="bg1"/>
                  </a:solidFill>
                  <a:ea typeface="黑体" panose="02010609060101010101" pitchFamily="49" charset="-122"/>
                </a:rPr>
                <a:t>DatagramSocket</a:t>
              </a:r>
              <a:r>
                <a:rPr lang="en-US" altLang="zh-CN" b="1" dirty="0">
                  <a:solidFill>
                    <a:schemeClr val="bg1"/>
                  </a:solidFill>
                  <a:ea typeface="黑体" panose="02010609060101010101" pitchFamily="49" charset="-122"/>
                </a:rPr>
                <a:t> </a:t>
              </a:r>
              <a:r>
                <a:rPr lang="zh-CN" altLang="en-US" b="1" dirty="0">
                  <a:solidFill>
                    <a:schemeClr val="bg1"/>
                  </a:solidFill>
                  <a:ea typeface="黑体" panose="02010609060101010101" pitchFamily="49" charset="-122"/>
                </a:rPr>
                <a:t>发送数据包</a:t>
              </a:r>
            </a:p>
          </p:txBody>
        </p:sp>
        <p:sp>
          <p:nvSpPr>
            <p:cNvPr id="12295" name="AutoShape 9"/>
            <p:cNvSpPr>
              <a:spLocks noChangeArrowheads="1"/>
            </p:cNvSpPr>
            <p:nvPr/>
          </p:nvSpPr>
          <p:spPr bwMode="auto">
            <a:xfrm>
              <a:off x="0" y="1200619"/>
              <a:ext cx="5321629" cy="411871"/>
            </a:xfrm>
            <a:prstGeom prst="roundRect">
              <a:avLst>
                <a:gd name="adj" fmla="val 16667"/>
              </a:avLst>
            </a:prstGeom>
            <a:solidFill>
              <a:srgbClr val="0099D8"/>
            </a:solidFill>
            <a:ln w="15875" algn="ctr">
              <a:solidFill>
                <a:schemeClr val="bg1"/>
              </a:solidFill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anchorCtr="1">
              <a:spAutoFit/>
            </a:bodyPr>
            <a:lstStyle/>
            <a:p>
              <a:pPr marL="224155" indent="-224155" algn="ctr" fontAlgn="base"/>
              <a:r>
                <a:rPr lang="zh-CN" altLang="en-US" b="1" dirty="0">
                  <a:solidFill>
                    <a:schemeClr val="bg1"/>
                  </a:solidFill>
                  <a:ea typeface="黑体" panose="02010609060101010101" pitchFamily="49" charset="-122"/>
                </a:rPr>
                <a:t>利用 </a:t>
              </a:r>
              <a:r>
                <a:rPr lang="en-US" altLang="zh-CN" b="1" dirty="0" err="1">
                  <a:solidFill>
                    <a:schemeClr val="bg1"/>
                  </a:solidFill>
                  <a:ea typeface="黑体" panose="02010609060101010101" pitchFamily="49" charset="-122"/>
                </a:rPr>
                <a:t>DatagramSocket</a:t>
              </a:r>
              <a:r>
                <a:rPr lang="en-US" altLang="zh-CN" b="1" dirty="0">
                  <a:solidFill>
                    <a:schemeClr val="bg1"/>
                  </a:solidFill>
                  <a:ea typeface="黑体" panose="02010609060101010101" pitchFamily="49" charset="-122"/>
                </a:rPr>
                <a:t> </a:t>
              </a:r>
              <a:r>
                <a:rPr lang="zh-CN" altLang="en-US" b="1" dirty="0">
                  <a:solidFill>
                    <a:schemeClr val="bg1"/>
                  </a:solidFill>
                  <a:ea typeface="黑体" panose="02010609060101010101" pitchFamily="49" charset="-122"/>
                </a:rPr>
                <a:t>接收数据包</a:t>
              </a:r>
            </a:p>
          </p:txBody>
        </p:sp>
        <p:sp>
          <p:nvSpPr>
            <p:cNvPr id="12296" name="AutoShape 9"/>
            <p:cNvSpPr>
              <a:spLocks noChangeArrowheads="1"/>
            </p:cNvSpPr>
            <p:nvPr/>
          </p:nvSpPr>
          <p:spPr bwMode="auto">
            <a:xfrm>
              <a:off x="0" y="1761411"/>
              <a:ext cx="5321629" cy="411871"/>
            </a:xfrm>
            <a:prstGeom prst="roundRect">
              <a:avLst>
                <a:gd name="adj" fmla="val 16667"/>
              </a:avLst>
            </a:prstGeom>
            <a:solidFill>
              <a:srgbClr val="0099D8"/>
            </a:solidFill>
            <a:ln w="15875" algn="ctr">
              <a:solidFill>
                <a:schemeClr val="bg1"/>
              </a:solidFill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anchorCtr="1">
              <a:spAutoFit/>
            </a:bodyPr>
            <a:lstStyle/>
            <a:p>
              <a:pPr marL="224155" indent="-224155" algn="ctr" fontAlgn="base"/>
              <a:r>
                <a:rPr lang="zh-CN" altLang="en-US" b="1" dirty="0">
                  <a:solidFill>
                    <a:schemeClr val="bg1"/>
                  </a:solidFill>
                  <a:ea typeface="黑体" panose="02010609060101010101" pitchFamily="49" charset="-122"/>
                </a:rPr>
                <a:t>利用 </a:t>
              </a:r>
              <a:r>
                <a:rPr lang="en-US" altLang="zh-CN" b="1" dirty="0" err="1">
                  <a:solidFill>
                    <a:schemeClr val="bg1"/>
                  </a:solidFill>
                  <a:ea typeface="黑体" panose="02010609060101010101" pitchFamily="49" charset="-122"/>
                </a:rPr>
                <a:t>DatagramPacket</a:t>
              </a:r>
              <a:r>
                <a:rPr lang="en-US" altLang="zh-CN" b="1" dirty="0">
                  <a:solidFill>
                    <a:schemeClr val="bg1"/>
                  </a:solidFill>
                  <a:ea typeface="黑体" panose="02010609060101010101" pitchFamily="49" charset="-122"/>
                </a:rPr>
                <a:t> </a:t>
              </a:r>
              <a:r>
                <a:rPr lang="zh-CN" altLang="en-US" b="1" dirty="0">
                  <a:solidFill>
                    <a:schemeClr val="bg1"/>
                  </a:solidFill>
                  <a:ea typeface="黑体" panose="02010609060101010101" pitchFamily="49" charset="-122"/>
                </a:rPr>
                <a:t>处理数据包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521488" y="4515966"/>
            <a:ext cx="5714808" cy="371891"/>
            <a:chOff x="1403648" y="3795886"/>
            <a:chExt cx="5714808" cy="371891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2815640" y="3829223"/>
              <a:ext cx="3708067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演示示例</a:t>
              </a:r>
              <a:r>
                <a:rPr lang="en-US" altLang="zh-CN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：基于</a:t>
              </a:r>
              <a:r>
                <a:rPr lang="en-US" altLang="zh-CN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UDP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协议的</a:t>
              </a:r>
              <a:r>
                <a:rPr lang="en-US" altLang="zh-CN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Socket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通信</a:t>
              </a:r>
              <a:endParaRPr lang="zh-CN" altLang="en-US" sz="1600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3533636-F5F2-42B9-BFFB-FF73F707C0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实现客户咨询问题，客服人员答复问题</a:t>
            </a:r>
          </a:p>
          <a:p>
            <a:r>
              <a:rPr lang="zh-CN" altLang="en-US" dirty="0"/>
              <a:t>分析</a:t>
            </a:r>
          </a:p>
          <a:p>
            <a:pPr lvl="1"/>
            <a:r>
              <a:rPr lang="zh-CN" altLang="en-US" dirty="0"/>
              <a:t>咨询时，客户是发送方，客服人员是接收方</a:t>
            </a:r>
          </a:p>
          <a:p>
            <a:pPr lvl="1"/>
            <a:r>
              <a:rPr lang="zh-CN" altLang="en-US" dirty="0"/>
              <a:t>答复时，客服人员是发送方，客户是接收方，实现思路和咨询时相同</a:t>
            </a:r>
          </a:p>
          <a:p>
            <a:pPr lvl="1"/>
            <a:endParaRPr lang="zh-CN" altLang="en-US" dirty="0"/>
          </a:p>
        </p:txBody>
      </p:sp>
      <p:sp>
        <p:nvSpPr>
          <p:cNvPr id="1331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宋体" panose="02010600030101010101" pitchFamily="2" charset="-122"/>
              </a:rPr>
              <a:t>练习</a:t>
            </a:r>
            <a:r>
              <a:rPr lang="en-US" altLang="zh-CN" dirty="0">
                <a:sym typeface="宋体" panose="02010600030101010101" pitchFamily="2" charset="-122"/>
              </a:rPr>
              <a:t>3</a:t>
            </a:r>
            <a:r>
              <a:rPr lang="zh-CN" altLang="en-US" dirty="0">
                <a:sym typeface="宋体" panose="02010600030101010101" pitchFamily="2" charset="-122"/>
              </a:rPr>
              <a:t>：客户咨询问题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AAC449-1BDE-48EE-A642-21E5BC64A6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宋体" panose="02010600030101010101" pitchFamily="2" charset="-122"/>
              </a:rPr>
              <a:t>总结</a:t>
            </a:r>
          </a:p>
        </p:txBody>
      </p:sp>
      <p:sp>
        <p:nvSpPr>
          <p:cNvPr id="14338" name="内容占位符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TCP</a:t>
            </a:r>
            <a:r>
              <a:rPr lang="zh-CN" altLang="en-US" dirty="0"/>
              <a:t>协议的网络编程主要步骤是什么？</a:t>
            </a:r>
          </a:p>
          <a:p>
            <a:r>
              <a:rPr lang="en-US" altLang="zh-CN" dirty="0"/>
              <a:t>TCP</a:t>
            </a:r>
            <a:r>
              <a:rPr lang="zh-CN" altLang="en-US" dirty="0"/>
              <a:t>与</a:t>
            </a:r>
            <a:r>
              <a:rPr lang="en-US" altLang="zh-CN" dirty="0"/>
              <a:t>UDP</a:t>
            </a:r>
            <a:r>
              <a:rPr lang="zh-CN" altLang="en-US" dirty="0"/>
              <a:t>的主要区别有哪些？</a:t>
            </a:r>
          </a:p>
          <a:p>
            <a:r>
              <a:rPr lang="en-US" altLang="zh-CN" dirty="0" err="1"/>
              <a:t>DatagramSocket</a:t>
            </a:r>
            <a:r>
              <a:rPr lang="en-US" altLang="zh-CN" dirty="0"/>
              <a:t> </a:t>
            </a:r>
            <a:r>
              <a:rPr lang="zh-CN" altLang="en-US" dirty="0"/>
              <a:t>与</a:t>
            </a:r>
            <a:r>
              <a:rPr lang="en-US" altLang="zh-CN" dirty="0" err="1"/>
              <a:t>DatagramPacket</a:t>
            </a:r>
            <a:r>
              <a:rPr lang="en-US" altLang="zh-CN" dirty="0"/>
              <a:t> </a:t>
            </a:r>
            <a:r>
              <a:rPr lang="zh-CN" altLang="en-US" dirty="0"/>
              <a:t>这两个类的关系是什么？</a:t>
            </a:r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AB093BE-6F6A-4E38-8DF8-48A6F3763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r>
              <a:rPr lang="zh-CN" altLang="en-US"/>
              <a:t>/</a:t>
            </a:r>
            <a:r>
              <a:rPr lang="en-US" altLang="zh-CN"/>
              <a:t>26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zh-CN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问题及作业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62555" y="2835910"/>
            <a:ext cx="3811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A26C290-B16C-44EB-8FB8-E9E2450C63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12" y="1125980"/>
            <a:ext cx="2280301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1948114" y="3397423"/>
            <a:ext cx="24447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关注课工场</a:t>
            </a:r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4825510" y="3397422"/>
            <a:ext cx="2443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下载</a:t>
            </a:r>
            <a:r>
              <a:rPr lang="en-US" altLang="zh-CN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  <p:pic>
        <p:nvPicPr>
          <p:cNvPr id="11" name="图片 2" descr="微信图片_20190125154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5979"/>
            <a:ext cx="2247632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宋体" panose="02010600030101010101" pitchFamily="2" charset="-122"/>
              </a:rPr>
              <a:t>本章目标</a:t>
            </a:r>
          </a:p>
        </p:txBody>
      </p:sp>
      <p:sp>
        <p:nvSpPr>
          <p:cNvPr id="614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学完本次课程后，你能够：</a:t>
            </a:r>
          </a:p>
          <a:p>
            <a:pPr lvl="1"/>
            <a:r>
              <a:rPr lang="zh-CN" altLang="en-US" dirty="0">
                <a:sym typeface="宋体" panose="02010600030101010101" pitchFamily="2" charset="-122"/>
              </a:rPr>
              <a:t>理解网络相关概念</a:t>
            </a:r>
            <a:endParaRPr lang="en-US" altLang="zh-CN" dirty="0">
              <a:sym typeface="宋体" panose="02010600030101010101" pitchFamily="2" charset="-122"/>
            </a:endParaRPr>
          </a:p>
          <a:p>
            <a:pPr lvl="1"/>
            <a:r>
              <a:rPr lang="zh-CN" altLang="en-US" dirty="0">
                <a:sym typeface="宋体" panose="02010600030101010101" pitchFamily="2" charset="-122"/>
              </a:rPr>
              <a:t>会使用基于</a:t>
            </a:r>
            <a:r>
              <a:rPr lang="en-US" altLang="zh-CN" dirty="0">
                <a:sym typeface="宋体" panose="02010600030101010101" pitchFamily="2" charset="-122"/>
              </a:rPr>
              <a:t>TCP</a:t>
            </a:r>
            <a:r>
              <a:rPr lang="zh-CN" altLang="en-US" dirty="0">
                <a:sym typeface="宋体" panose="02010600030101010101" pitchFamily="2" charset="-122"/>
              </a:rPr>
              <a:t>协议的</a:t>
            </a:r>
            <a:r>
              <a:rPr lang="en-US" altLang="zh-CN" dirty="0">
                <a:sym typeface="宋体" panose="02010600030101010101" pitchFamily="2" charset="-122"/>
              </a:rPr>
              <a:t>Socket</a:t>
            </a:r>
            <a:r>
              <a:rPr lang="zh-CN" altLang="en-US" dirty="0">
                <a:sym typeface="宋体" panose="02010600030101010101" pitchFamily="2" charset="-122"/>
              </a:rPr>
              <a:t>编程</a:t>
            </a:r>
            <a:endParaRPr lang="en-US" altLang="zh-CN" dirty="0">
              <a:sym typeface="宋体" panose="02010600030101010101" pitchFamily="2" charset="-122"/>
            </a:endParaRPr>
          </a:p>
          <a:p>
            <a:pPr lvl="1"/>
            <a:r>
              <a:rPr lang="zh-CN" altLang="en-US" dirty="0">
                <a:sym typeface="宋体" panose="02010600030101010101" pitchFamily="2" charset="-122"/>
              </a:rPr>
              <a:t>会使用基于</a:t>
            </a:r>
            <a:r>
              <a:rPr lang="en-US" altLang="zh-CN" dirty="0">
                <a:sym typeface="宋体" panose="02010600030101010101" pitchFamily="2" charset="-122"/>
              </a:rPr>
              <a:t>UDP</a:t>
            </a:r>
            <a:r>
              <a:rPr lang="zh-CN" altLang="en-US" dirty="0">
                <a:sym typeface="宋体" panose="02010600030101010101" pitchFamily="2" charset="-122"/>
              </a:rPr>
              <a:t>协议的</a:t>
            </a:r>
            <a:r>
              <a:rPr lang="en-US" altLang="zh-CN" dirty="0">
                <a:sym typeface="宋体" panose="02010600030101010101" pitchFamily="2" charset="-122"/>
              </a:rPr>
              <a:t>Socket</a:t>
            </a:r>
            <a:r>
              <a:rPr lang="zh-CN" altLang="en-US" dirty="0">
                <a:sym typeface="宋体" panose="02010600030101010101" pitchFamily="2" charset="-122"/>
              </a:rPr>
              <a:t>编程</a:t>
            </a:r>
            <a:endParaRPr lang="zh-CN" altLang="en-US" dirty="0"/>
          </a:p>
          <a:p>
            <a:pPr lvl="1"/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564581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996629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8DE75D0-E42A-450C-9F85-B9715008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r>
              <a:rPr lang="zh-CN" altLang="en-US"/>
              <a:t>/</a:t>
            </a:r>
            <a:r>
              <a:rPr lang="en-US" altLang="zh-CN"/>
              <a:t>26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r>
              <a:rPr lang="zh-CN" altLang="en-US" dirty="0">
                <a:solidFill>
                  <a:srgbClr val="0099D9"/>
                </a:solidFill>
              </a:rPr>
              <a:t>网络概述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>
                <a:sym typeface="+mn-ea"/>
              </a:rPr>
              <a:t>根据你的理解，说一说网络有什么好处？你利用网络都能做什么？</a:t>
            </a:r>
            <a:endParaRPr lang="zh-CN" altLang="en-US" noProof="1">
              <a:sym typeface="+mn-ea"/>
            </a:endParaRPr>
          </a:p>
          <a:p>
            <a:endParaRPr lang="zh-CN" altLang="en-US" noProof="1">
              <a:solidFill>
                <a:schemeClr val="tx1"/>
              </a:solidFill>
              <a:latin typeface="+mn-lt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9460" name="组合 41"/>
          <p:cNvGrpSpPr/>
          <p:nvPr/>
        </p:nvGrpSpPr>
        <p:grpSpPr bwMode="auto">
          <a:xfrm>
            <a:off x="785814" y="1714500"/>
            <a:ext cx="7316787" cy="3321844"/>
            <a:chOff x="0" y="0"/>
            <a:chExt cx="7316788" cy="4429156"/>
          </a:xfrm>
        </p:grpSpPr>
        <p:sp>
          <p:nvSpPr>
            <p:cNvPr id="2" name="Text Box 4"/>
            <p:cNvSpPr txBox="1">
              <a:spLocks noChangeArrowheads="1"/>
            </p:cNvSpPr>
            <p:nvPr/>
          </p:nvSpPr>
          <p:spPr bwMode="auto">
            <a:xfrm>
              <a:off x="1817688" y="3660806"/>
              <a:ext cx="3692525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9461" name="等腰三角形 6"/>
            <p:cNvSpPr>
              <a:spLocks noChangeArrowheads="1"/>
            </p:cNvSpPr>
            <p:nvPr/>
          </p:nvSpPr>
          <p:spPr bwMode="auto">
            <a:xfrm>
              <a:off x="2773363" y="550894"/>
              <a:ext cx="1797050" cy="1468437"/>
            </a:xfrm>
            <a:custGeom>
              <a:avLst/>
              <a:gdLst>
                <a:gd name="T0" fmla="*/ 898401 w 1796802"/>
                <a:gd name="T1" fmla="*/ 0 h 1469072"/>
                <a:gd name="T2" fmla="*/ 1796802 w 1796802"/>
                <a:gd name="T3" fmla="*/ 1469072 h 1469072"/>
                <a:gd name="T4" fmla="*/ 1015417 w 1796802"/>
                <a:gd name="T5" fmla="*/ 1469072 h 1469072"/>
                <a:gd name="T6" fmla="*/ 1015417 w 1796802"/>
                <a:gd name="T7" fmla="*/ 1372637 h 1469072"/>
                <a:gd name="T8" fmla="*/ 1154781 w 1796802"/>
                <a:gd name="T9" fmla="*/ 1372637 h 1469072"/>
                <a:gd name="T10" fmla="*/ 876052 w 1796802"/>
                <a:gd name="T11" fmla="*/ 1125318 h 1469072"/>
                <a:gd name="T12" fmla="*/ 597323 w 1796802"/>
                <a:gd name="T13" fmla="*/ 1372637 h 1469072"/>
                <a:gd name="T14" fmla="*/ 736688 w 1796802"/>
                <a:gd name="T15" fmla="*/ 1372637 h 1469072"/>
                <a:gd name="T16" fmla="*/ 736688 w 1796802"/>
                <a:gd name="T17" fmla="*/ 1469072 h 1469072"/>
                <a:gd name="T18" fmla="*/ 0 w 1796802"/>
                <a:gd name="T19" fmla="*/ 1469072 h 1469072"/>
                <a:gd name="T20" fmla="*/ 898401 w 1796802"/>
                <a:gd name="T21" fmla="*/ 0 h 1469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6802" h="1469072">
                  <a:moveTo>
                    <a:pt x="898401" y="0"/>
                  </a:moveTo>
                  <a:lnTo>
                    <a:pt x="1796802" y="1469072"/>
                  </a:lnTo>
                  <a:lnTo>
                    <a:pt x="1015417" y="1469072"/>
                  </a:lnTo>
                  <a:lnTo>
                    <a:pt x="1015417" y="1372637"/>
                  </a:lnTo>
                  <a:lnTo>
                    <a:pt x="1154781" y="1372637"/>
                  </a:lnTo>
                  <a:lnTo>
                    <a:pt x="876052" y="1125318"/>
                  </a:lnTo>
                  <a:lnTo>
                    <a:pt x="597323" y="1372637"/>
                  </a:lnTo>
                  <a:lnTo>
                    <a:pt x="736688" y="1372637"/>
                  </a:lnTo>
                  <a:lnTo>
                    <a:pt x="736688" y="1469072"/>
                  </a:lnTo>
                  <a:lnTo>
                    <a:pt x="0" y="1469072"/>
                  </a:lnTo>
                  <a:lnTo>
                    <a:pt x="898401" y="0"/>
                  </a:lnTo>
                  <a:close/>
                </a:path>
              </a:pathLst>
            </a:custGeom>
            <a:solidFill>
              <a:srgbClr val="F79646"/>
            </a:solidFill>
            <a:ln w="38100">
              <a:solidFill>
                <a:schemeClr val="bg1"/>
              </a:solidFill>
              <a:miter lim="800000"/>
            </a:ln>
            <a:effectLst>
              <a:outerShdw dist="20000" dir="5400000" algn="ctr" rotWithShape="0">
                <a:srgbClr val="000000">
                  <a:alpha val="34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462" name="等腰三角形 7"/>
            <p:cNvSpPr>
              <a:spLocks noChangeArrowheads="1"/>
            </p:cNvSpPr>
            <p:nvPr/>
          </p:nvSpPr>
          <p:spPr bwMode="auto">
            <a:xfrm>
              <a:off x="3767138" y="2211419"/>
              <a:ext cx="1765300" cy="1500187"/>
            </a:xfrm>
            <a:custGeom>
              <a:avLst/>
              <a:gdLst>
                <a:gd name="T0" fmla="*/ 882526 w 1765052"/>
                <a:gd name="T1" fmla="*/ 0 h 1500603"/>
                <a:gd name="T2" fmla="*/ 1765052 w 1765052"/>
                <a:gd name="T3" fmla="*/ 1500603 h 1500603"/>
                <a:gd name="T4" fmla="*/ 0 w 1765052"/>
                <a:gd name="T5" fmla="*/ 1500603 h 1500603"/>
                <a:gd name="T6" fmla="*/ 375894 w 1765052"/>
                <a:gd name="T7" fmla="*/ 861452 h 1500603"/>
                <a:gd name="T8" fmla="*/ 464514 w 1765052"/>
                <a:gd name="T9" fmla="*/ 915388 h 1500603"/>
                <a:gd name="T10" fmla="*/ 392059 w 1765052"/>
                <a:gd name="T11" fmla="*/ 1034436 h 1500603"/>
                <a:gd name="T12" fmla="*/ 748236 w 1765052"/>
                <a:gd name="T13" fmla="*/ 924919 h 1500603"/>
                <a:gd name="T14" fmla="*/ 681880 w 1765052"/>
                <a:gd name="T15" fmla="*/ 558240 h 1500603"/>
                <a:gd name="T16" fmla="*/ 609424 w 1765052"/>
                <a:gd name="T17" fmla="*/ 677289 h 1500603"/>
                <a:gd name="T18" fmla="*/ 517210 w 1765052"/>
                <a:gd name="T19" fmla="*/ 621166 h 1500603"/>
                <a:gd name="T20" fmla="*/ 882526 w 1765052"/>
                <a:gd name="T21" fmla="*/ 0 h 1500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5052" h="1500603">
                  <a:moveTo>
                    <a:pt x="882526" y="0"/>
                  </a:moveTo>
                  <a:lnTo>
                    <a:pt x="1765052" y="1500603"/>
                  </a:lnTo>
                  <a:lnTo>
                    <a:pt x="0" y="1500603"/>
                  </a:lnTo>
                  <a:lnTo>
                    <a:pt x="375894" y="861452"/>
                  </a:lnTo>
                  <a:lnTo>
                    <a:pt x="464514" y="915388"/>
                  </a:lnTo>
                  <a:lnTo>
                    <a:pt x="392059" y="1034436"/>
                  </a:lnTo>
                  <a:lnTo>
                    <a:pt x="748236" y="924919"/>
                  </a:lnTo>
                  <a:lnTo>
                    <a:pt x="681880" y="558240"/>
                  </a:lnTo>
                  <a:lnTo>
                    <a:pt x="609424" y="677289"/>
                  </a:lnTo>
                  <a:lnTo>
                    <a:pt x="517210" y="621166"/>
                  </a:lnTo>
                  <a:lnTo>
                    <a:pt x="882526" y="0"/>
                  </a:lnTo>
                  <a:close/>
                </a:path>
              </a:pathLst>
            </a:custGeom>
            <a:solidFill>
              <a:srgbClr val="9BBB59"/>
            </a:solidFill>
            <a:ln w="38100">
              <a:solidFill>
                <a:schemeClr val="bg1"/>
              </a:solidFill>
              <a:miter lim="800000"/>
            </a:ln>
            <a:effectLst>
              <a:outerShdw dist="20000" dir="5400000" algn="ctr" rotWithShape="0">
                <a:srgbClr val="000000">
                  <a:alpha val="34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463" name="等腰三角形 6"/>
            <p:cNvSpPr>
              <a:spLocks noChangeArrowheads="1"/>
            </p:cNvSpPr>
            <p:nvPr/>
          </p:nvSpPr>
          <p:spPr bwMode="auto">
            <a:xfrm rot="10800000">
              <a:off x="2738438" y="2108231"/>
              <a:ext cx="1822450" cy="155098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38100">
              <a:solidFill>
                <a:schemeClr val="bg1"/>
              </a:solidFill>
              <a:miter lim="800000"/>
            </a:ln>
            <a:effectLst>
              <a:outerShdw dist="20000" dir="5400000" algn="ctr" rotWithShape="0">
                <a:srgbClr val="000000">
                  <a:alpha val="34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464" name="等腰三角形 11"/>
            <p:cNvSpPr>
              <a:spLocks noChangeArrowheads="1"/>
            </p:cNvSpPr>
            <p:nvPr/>
          </p:nvSpPr>
          <p:spPr bwMode="auto">
            <a:xfrm>
              <a:off x="1804988" y="2211419"/>
              <a:ext cx="1765300" cy="1500187"/>
            </a:xfrm>
            <a:custGeom>
              <a:avLst/>
              <a:gdLst>
                <a:gd name="T0" fmla="*/ 882526 w 1765052"/>
                <a:gd name="T1" fmla="*/ 0 h 1500603"/>
                <a:gd name="T2" fmla="*/ 1236032 w 1765052"/>
                <a:gd name="T3" fmla="*/ 601083 h 1500603"/>
                <a:gd name="T4" fmla="*/ 1121186 w 1765052"/>
                <a:gd name="T5" fmla="*/ 667974 h 1500603"/>
                <a:gd name="T6" fmla="*/ 1051045 w 1765052"/>
                <a:gd name="T7" fmla="*/ 547547 h 1500603"/>
                <a:gd name="T8" fmla="*/ 977616 w 1765052"/>
                <a:gd name="T9" fmla="*/ 912876 h 1500603"/>
                <a:gd name="T10" fmla="*/ 1331611 w 1765052"/>
                <a:gd name="T11" fmla="*/ 1029255 h 1500603"/>
                <a:gd name="T12" fmla="*/ 1261469 w 1765052"/>
                <a:gd name="T13" fmla="*/ 908828 h 1500603"/>
                <a:gd name="T14" fmla="*/ 1377332 w 1765052"/>
                <a:gd name="T15" fmla="*/ 841344 h 1500603"/>
                <a:gd name="T16" fmla="*/ 1765052 w 1765052"/>
                <a:gd name="T17" fmla="*/ 1500603 h 1500603"/>
                <a:gd name="T18" fmla="*/ 0 w 1765052"/>
                <a:gd name="T19" fmla="*/ 1500603 h 1500603"/>
                <a:gd name="T20" fmla="*/ 882526 w 1765052"/>
                <a:gd name="T21" fmla="*/ 0 h 1500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5052" h="1500603">
                  <a:moveTo>
                    <a:pt x="882526" y="0"/>
                  </a:moveTo>
                  <a:lnTo>
                    <a:pt x="1236032" y="601083"/>
                  </a:lnTo>
                  <a:lnTo>
                    <a:pt x="1121186" y="667974"/>
                  </a:lnTo>
                  <a:lnTo>
                    <a:pt x="1051045" y="547547"/>
                  </a:lnTo>
                  <a:lnTo>
                    <a:pt x="977616" y="912876"/>
                  </a:lnTo>
                  <a:lnTo>
                    <a:pt x="1331611" y="1029255"/>
                  </a:lnTo>
                  <a:lnTo>
                    <a:pt x="1261469" y="908828"/>
                  </a:lnTo>
                  <a:lnTo>
                    <a:pt x="1377332" y="841344"/>
                  </a:lnTo>
                  <a:lnTo>
                    <a:pt x="1765052" y="1500603"/>
                  </a:lnTo>
                  <a:lnTo>
                    <a:pt x="0" y="1500603"/>
                  </a:lnTo>
                  <a:lnTo>
                    <a:pt x="882526" y="0"/>
                  </a:lnTo>
                  <a:close/>
                </a:path>
              </a:pathLst>
            </a:custGeom>
            <a:solidFill>
              <a:srgbClr val="4BACC6"/>
            </a:solidFill>
            <a:ln w="38100">
              <a:solidFill>
                <a:schemeClr val="bg1"/>
              </a:solidFill>
              <a:miter lim="800000"/>
            </a:ln>
            <a:effectLst>
              <a:outerShdw dist="20000" dir="5400000" algn="ctr" rotWithShape="0">
                <a:srgbClr val="000000">
                  <a:alpha val="34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9465" name="TextBox 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2763" y="2784506"/>
              <a:ext cx="787400" cy="963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6" name="TextBox 1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5963" y="979519"/>
              <a:ext cx="787400" cy="963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7" name="TextBox 1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1863" y="2784506"/>
              <a:ext cx="785812" cy="963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8" name="TextBox 11"/>
            <p:cNvSpPr txBox="1">
              <a:spLocks noChangeArrowheads="1"/>
            </p:cNvSpPr>
            <p:nvPr/>
          </p:nvSpPr>
          <p:spPr bwMode="auto">
            <a:xfrm flipH="1">
              <a:off x="0" y="2728944"/>
              <a:ext cx="2049463" cy="492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b="1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交换数据</a:t>
              </a:r>
            </a:p>
          </p:txBody>
        </p:sp>
        <p:sp>
          <p:nvSpPr>
            <p:cNvPr id="19469" name="TextBox 11"/>
            <p:cNvSpPr txBox="1">
              <a:spLocks noChangeArrowheads="1"/>
            </p:cNvSpPr>
            <p:nvPr/>
          </p:nvSpPr>
          <p:spPr bwMode="auto">
            <a:xfrm flipH="1">
              <a:off x="5267325" y="2728944"/>
              <a:ext cx="2049463" cy="492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b="1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共享资源</a:t>
              </a:r>
            </a:p>
          </p:txBody>
        </p:sp>
        <p:sp>
          <p:nvSpPr>
            <p:cNvPr id="19470" name="TextBox 11"/>
            <p:cNvSpPr txBox="1">
              <a:spLocks noChangeArrowheads="1"/>
            </p:cNvSpPr>
            <p:nvPr/>
          </p:nvSpPr>
          <p:spPr bwMode="auto">
            <a:xfrm flipH="1">
              <a:off x="2643206" y="0"/>
              <a:ext cx="2051050" cy="492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b="1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相互连接的计算机</a:t>
              </a:r>
            </a:p>
          </p:txBody>
        </p:sp>
      </p:grpSp>
      <p:sp>
        <p:nvSpPr>
          <p:cNvPr id="19471" name="TextBox 11"/>
          <p:cNvSpPr txBox="1">
            <a:spLocks noChangeArrowheads="1"/>
          </p:cNvSpPr>
          <p:nvPr/>
        </p:nvSpPr>
        <p:spPr bwMode="auto">
          <a:xfrm flipH="1">
            <a:off x="3429000" y="3511153"/>
            <a:ext cx="2051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ea typeface="黑体" panose="02010609060101010101" pitchFamily="49" charset="-122"/>
              </a:rPr>
              <a:t>网络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07504" y="699542"/>
            <a:ext cx="436880" cy="549275"/>
            <a:chOff x="314008" y="938530"/>
            <a:chExt cx="436880" cy="549275"/>
          </a:xfrm>
        </p:grpSpPr>
        <p:sp>
          <p:nvSpPr>
            <p:cNvPr id="21" name="TextBox 65"/>
            <p:cNvSpPr txBox="1"/>
            <p:nvPr/>
          </p:nvSpPr>
          <p:spPr>
            <a:xfrm>
              <a:off x="314008" y="124269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问题</a:t>
              </a:r>
            </a:p>
          </p:txBody>
        </p:sp>
        <p:pic>
          <p:nvPicPr>
            <p:cNvPr id="22" name="图片 21" descr="疑问 gray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285" y="938530"/>
              <a:ext cx="314325" cy="314325"/>
            </a:xfrm>
            <a:prstGeom prst="rect">
              <a:avLst/>
            </a:prstGeom>
          </p:spPr>
        </p:pic>
      </p:grpSp>
      <p:pic>
        <p:nvPicPr>
          <p:cNvPr id="23" name="图片 22" descr="C:\Users\Lenovo\Desktop\全栈大数据PPT模板设计\ppt模板\切图\压缩后\压缩后\3_04.png3_0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965440" y="207328"/>
            <a:ext cx="1105535" cy="448945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305069-41F0-4676-896C-42367D3B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r>
              <a:rPr lang="zh-CN" altLang="en-US"/>
              <a:t>/</a:t>
            </a:r>
            <a:r>
              <a:rPr lang="en-US" altLang="zh-CN"/>
              <a:t>26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r>
              <a:rPr lang="en-US" dirty="0">
                <a:solidFill>
                  <a:srgbClr val="0099D9"/>
                </a:solidFill>
              </a:rPr>
              <a:t>IP</a:t>
            </a:r>
            <a:r>
              <a:rPr lang="zh-CN" altLang="en-US" dirty="0">
                <a:solidFill>
                  <a:srgbClr val="0099D9"/>
                </a:solidFill>
              </a:rPr>
              <a:t>地址介绍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>
                <a:sym typeface="+mn-ea"/>
              </a:rPr>
              <a:t>什么是IP地址？为什么需要IP地址？</a:t>
            </a:r>
            <a:endParaRPr lang="zh-CN" altLang="en-US"/>
          </a:p>
        </p:txBody>
      </p:sp>
      <p:sp>
        <p:nvSpPr>
          <p:cNvPr id="20483" name="AutoShape 9"/>
          <p:cNvSpPr>
            <a:spLocks noChangeArrowheads="1"/>
          </p:cNvSpPr>
          <p:nvPr/>
        </p:nvSpPr>
        <p:spPr bwMode="auto">
          <a:xfrm>
            <a:off x="2071688" y="3643313"/>
            <a:ext cx="4984750" cy="408194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fontAlgn="base"/>
            <a:r>
              <a:rPr lang="zh-CN" altLang="en-US" b="1">
                <a:solidFill>
                  <a:schemeClr val="bg1"/>
                </a:solidFill>
                <a:ea typeface="黑体" panose="02010609060101010101" pitchFamily="49" charset="-122"/>
              </a:rPr>
              <a:t>两台计算机通信，  双方都必须有地址</a:t>
            </a:r>
          </a:p>
        </p:txBody>
      </p:sp>
      <p:grpSp>
        <p:nvGrpSpPr>
          <p:cNvPr id="2" name="组合 14"/>
          <p:cNvGrpSpPr/>
          <p:nvPr/>
        </p:nvGrpSpPr>
        <p:grpSpPr bwMode="auto">
          <a:xfrm>
            <a:off x="1857375" y="2265760"/>
            <a:ext cx="5500688" cy="1333139"/>
            <a:chOff x="0" y="0"/>
            <a:chExt cx="5500726" cy="1778637"/>
          </a:xfrm>
        </p:grpSpPr>
        <p:pic>
          <p:nvPicPr>
            <p:cNvPr id="20484" name="Picture 2" descr="未命名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24" y="0"/>
              <a:ext cx="2071702" cy="1280762"/>
            </a:xfrm>
            <a:prstGeom prst="rect">
              <a:avLst/>
            </a:prstGeom>
            <a:blipFill dpi="0" rotWithShape="1">
              <a:blip r:embed="rId3">
                <a:alphaModFix amt="75000"/>
              </a:blip>
              <a:srcRect/>
              <a:stretch>
                <a:fillRect/>
              </a:stretch>
            </a:blipFill>
            <a:ln w="38100">
              <a:solidFill>
                <a:srgbClr val="8EB4E3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</p:pic>
        <p:pic>
          <p:nvPicPr>
            <p:cNvPr id="20485" name="Picture 3" descr="未命名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8139"/>
              <a:ext cx="1643074" cy="964484"/>
            </a:xfrm>
            <a:prstGeom prst="rect">
              <a:avLst/>
            </a:prstGeom>
            <a:blipFill dpi="0" rotWithShape="1">
              <a:blip r:embed="rId5">
                <a:alphaModFix amt="75000"/>
              </a:blip>
              <a:srcRect/>
              <a:stretch>
                <a:fillRect/>
              </a:stretch>
            </a:blipFill>
            <a:ln w="38100">
              <a:solidFill>
                <a:srgbClr val="8EB4E3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</p:pic>
        <p:sp>
          <p:nvSpPr>
            <p:cNvPr id="20486" name="TextBox 12"/>
            <p:cNvSpPr txBox="1">
              <a:spLocks noChangeArrowheads="1"/>
            </p:cNvSpPr>
            <p:nvPr/>
          </p:nvSpPr>
          <p:spPr bwMode="auto">
            <a:xfrm>
              <a:off x="357186" y="1214445"/>
              <a:ext cx="1108004" cy="492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ea typeface="黑体" panose="02010609060101010101" pitchFamily="49" charset="-122"/>
                </a:rPr>
                <a:t>详细地址</a:t>
              </a:r>
            </a:p>
          </p:txBody>
        </p:sp>
        <p:sp>
          <p:nvSpPr>
            <p:cNvPr id="20487" name="TextBox 13"/>
            <p:cNvSpPr txBox="1">
              <a:spLocks noChangeArrowheads="1"/>
            </p:cNvSpPr>
            <p:nvPr/>
          </p:nvSpPr>
          <p:spPr bwMode="auto">
            <a:xfrm>
              <a:off x="3857648" y="1285884"/>
              <a:ext cx="1108004" cy="492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ea typeface="黑体" panose="02010609060101010101" pitchFamily="49" charset="-122"/>
                </a:rPr>
                <a:t>寄送信件</a:t>
              </a:r>
            </a:p>
          </p:txBody>
        </p:sp>
      </p:grpSp>
      <p:sp>
        <p:nvSpPr>
          <p:cNvPr id="20488" name="AutoShape 9"/>
          <p:cNvSpPr>
            <a:spLocks noChangeArrowheads="1"/>
          </p:cNvSpPr>
          <p:nvPr/>
        </p:nvSpPr>
        <p:spPr bwMode="auto">
          <a:xfrm>
            <a:off x="2071688" y="1837135"/>
            <a:ext cx="4984750" cy="408194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fontAlgn="base"/>
            <a:r>
              <a:rPr lang="zh-CN" altLang="en-US" b="1">
                <a:solidFill>
                  <a:schemeClr val="bg1"/>
                </a:solidFill>
                <a:ea typeface="黑体" panose="02010609060101010101" pitchFamily="49" charset="-122"/>
              </a:rPr>
              <a:t>邮局寄信的过程</a:t>
            </a:r>
          </a:p>
        </p:txBody>
      </p:sp>
      <p:sp>
        <p:nvSpPr>
          <p:cNvPr id="20490" name="AutoShape 9"/>
          <p:cNvSpPr>
            <a:spLocks noChangeArrowheads="1"/>
          </p:cNvSpPr>
          <p:nvPr/>
        </p:nvSpPr>
        <p:spPr bwMode="auto">
          <a:xfrm>
            <a:off x="3857625" y="4393406"/>
            <a:ext cx="1428750" cy="408194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fontAlgn="base"/>
            <a:r>
              <a:rPr lang="en-US" b="1">
                <a:solidFill>
                  <a:schemeClr val="bg1"/>
                </a:solidFill>
                <a:ea typeface="黑体" panose="02010609060101010101" pitchFamily="49" charset="-122"/>
              </a:rPr>
              <a:t>IP</a:t>
            </a:r>
            <a:r>
              <a:rPr lang="zh-CN" altLang="en-US" b="1">
                <a:solidFill>
                  <a:schemeClr val="bg1"/>
                </a:solidFill>
                <a:ea typeface="黑体" panose="02010609060101010101" pitchFamily="49" charset="-122"/>
              </a:rPr>
              <a:t>地址</a:t>
            </a:r>
          </a:p>
        </p:txBody>
      </p:sp>
      <p:cxnSp>
        <p:nvCxnSpPr>
          <p:cNvPr id="3" name="直接箭头连接符 20"/>
          <p:cNvCxnSpPr>
            <a:cxnSpLocks noChangeShapeType="1"/>
          </p:cNvCxnSpPr>
          <p:nvPr/>
        </p:nvCxnSpPr>
        <p:spPr bwMode="auto">
          <a:xfrm>
            <a:off x="3714750" y="2732485"/>
            <a:ext cx="1428750" cy="0"/>
          </a:xfrm>
          <a:prstGeom prst="straightConnector1">
            <a:avLst/>
          </a:prstGeom>
          <a:noFill/>
          <a:ln w="38100" cap="rnd">
            <a:solidFill>
              <a:schemeClr val="accent1"/>
            </a:solidFill>
            <a:round/>
            <a:tailEnd type="triangle" w="med" len="med"/>
          </a:ln>
          <a:effectLst>
            <a:outerShdw dist="381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2" name="直接箭头连接符 22"/>
          <p:cNvCxnSpPr>
            <a:cxnSpLocks noChangeShapeType="1"/>
          </p:cNvCxnSpPr>
          <p:nvPr/>
        </p:nvCxnSpPr>
        <p:spPr bwMode="auto">
          <a:xfrm rot="5400000">
            <a:off x="4385073" y="4203701"/>
            <a:ext cx="373856" cy="3175"/>
          </a:xfrm>
          <a:prstGeom prst="straightConnector1">
            <a:avLst/>
          </a:prstGeom>
          <a:noFill/>
          <a:ln w="38100" cap="rnd">
            <a:solidFill>
              <a:schemeClr val="accent1"/>
            </a:solidFill>
            <a:round/>
            <a:tailEnd type="triangle" w="med" len="med"/>
          </a:ln>
          <a:effectLst>
            <a:outerShdw dist="381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7" name="组合 16"/>
          <p:cNvGrpSpPr/>
          <p:nvPr/>
        </p:nvGrpSpPr>
        <p:grpSpPr>
          <a:xfrm>
            <a:off x="179512" y="843558"/>
            <a:ext cx="436880" cy="549275"/>
            <a:chOff x="314008" y="938530"/>
            <a:chExt cx="436880" cy="549275"/>
          </a:xfrm>
        </p:grpSpPr>
        <p:sp>
          <p:nvSpPr>
            <p:cNvPr id="18" name="TextBox 65"/>
            <p:cNvSpPr txBox="1"/>
            <p:nvPr/>
          </p:nvSpPr>
          <p:spPr>
            <a:xfrm>
              <a:off x="314008" y="124269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问题</a:t>
              </a:r>
            </a:p>
          </p:txBody>
        </p:sp>
        <p:pic>
          <p:nvPicPr>
            <p:cNvPr id="19" name="图片 18" descr="疑问 gray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5285" y="938530"/>
              <a:ext cx="314325" cy="314325"/>
            </a:xfrm>
            <a:prstGeom prst="rect">
              <a:avLst/>
            </a:prstGeom>
          </p:spPr>
        </p:pic>
      </p:grpSp>
      <p:pic>
        <p:nvPicPr>
          <p:cNvPr id="20" name="图片 19" descr="C:\Users\Lenovo\Desktop\全栈大数据PPT模板设计\ppt模板\切图\压缩后\压缩后\3_04.png3_04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7965440" y="207328"/>
            <a:ext cx="1105535" cy="448945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EA2295-E10C-497B-97F6-1B27BFC1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r>
              <a:rPr lang="zh-CN" altLang="en-US"/>
              <a:t>/</a:t>
            </a:r>
            <a:r>
              <a:rPr lang="en-US" altLang="zh-CN"/>
              <a:t>26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ldLvl="0" animBg="1"/>
      <p:bldP spid="2049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50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r>
              <a:rPr lang="en-US" dirty="0">
                <a:solidFill>
                  <a:srgbClr val="0099D9"/>
                </a:solidFill>
              </a:rPr>
              <a:t>IP</a:t>
            </a:r>
            <a:r>
              <a:rPr lang="zh-CN" altLang="en-US" dirty="0">
                <a:solidFill>
                  <a:srgbClr val="0099D9"/>
                </a:solidFill>
              </a:rPr>
              <a:t>地址的组成 2</a:t>
            </a:r>
            <a:r>
              <a:rPr lang="en-US" dirty="0">
                <a:solidFill>
                  <a:srgbClr val="0099D9"/>
                </a:solidFill>
              </a:rPr>
              <a:t>-</a:t>
            </a:r>
            <a:r>
              <a:rPr lang="zh-CN" altLang="en-US" dirty="0">
                <a:solidFill>
                  <a:srgbClr val="0099D9"/>
                </a:solidFill>
              </a:rPr>
              <a:t>1 </a:t>
            </a:r>
          </a:p>
        </p:txBody>
      </p:sp>
      <p:sp>
        <p:nvSpPr>
          <p:cNvPr id="21508" name="AutoShape 9"/>
          <p:cNvSpPr>
            <a:spLocks noChangeArrowheads="1"/>
          </p:cNvSpPr>
          <p:nvPr/>
        </p:nvSpPr>
        <p:spPr bwMode="auto">
          <a:xfrm>
            <a:off x="2214564" y="2739191"/>
            <a:ext cx="4643437" cy="408623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fontAlgn="base"/>
            <a:r>
              <a:rPr lang="en-US" b="1">
                <a:solidFill>
                  <a:schemeClr val="bg1"/>
                </a:solidFill>
                <a:ea typeface="黑体" panose="02010609060101010101" pitchFamily="49" charset="-122"/>
              </a:rPr>
              <a:t>11000000.10101000.00000001.11001000</a:t>
            </a:r>
          </a:p>
        </p:txBody>
      </p:sp>
      <p:sp>
        <p:nvSpPr>
          <p:cNvPr id="21509" name="AutoShape 9"/>
          <p:cNvSpPr>
            <a:spLocks noChangeArrowheads="1"/>
          </p:cNvSpPr>
          <p:nvPr/>
        </p:nvSpPr>
        <p:spPr bwMode="auto">
          <a:xfrm>
            <a:off x="3500439" y="3747303"/>
            <a:ext cx="2143125" cy="408623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fontAlgn="base"/>
            <a:r>
              <a:rPr lang="en-US" b="1">
                <a:solidFill>
                  <a:schemeClr val="bg1"/>
                </a:solidFill>
                <a:ea typeface="黑体" panose="02010609060101010101" pitchFamily="49" charset="-122"/>
              </a:rPr>
              <a:t>192.168.1.200</a:t>
            </a:r>
          </a:p>
        </p:txBody>
      </p:sp>
      <p:sp>
        <p:nvSpPr>
          <p:cNvPr id="21510" name="TextBox 13"/>
          <p:cNvSpPr txBox="1">
            <a:spLocks noChangeArrowheads="1"/>
          </p:cNvSpPr>
          <p:nvPr/>
        </p:nvSpPr>
        <p:spPr bwMode="auto">
          <a:xfrm>
            <a:off x="3643313" y="3282538"/>
            <a:ext cx="215265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lvl1pPr marL="224155" indent="-2241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二进制不便记忆</a:t>
            </a:r>
          </a:p>
        </p:txBody>
      </p:sp>
      <p:sp>
        <p:nvSpPr>
          <p:cNvPr id="21511" name="圆角矩形标注 15"/>
          <p:cNvSpPr>
            <a:spLocks noChangeArrowheads="1"/>
          </p:cNvSpPr>
          <p:nvPr/>
        </p:nvSpPr>
        <p:spPr bwMode="auto">
          <a:xfrm>
            <a:off x="1857375" y="4251359"/>
            <a:ext cx="5575300" cy="408623"/>
          </a:xfrm>
          <a:prstGeom prst="wedgeRoundRectCallout">
            <a:avLst>
              <a:gd name="adj1" fmla="val -51472"/>
              <a:gd name="adj2" fmla="val -90014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en-US" b="1" dirty="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192.168.1.288 </a:t>
            </a:r>
            <a:r>
              <a:rPr lang="zh-CN" altLang="en-US" b="1" dirty="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这个</a:t>
            </a:r>
            <a:r>
              <a:rPr lang="en-US" b="1" dirty="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b="1" dirty="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地址可能存在吗？</a:t>
            </a:r>
          </a:p>
        </p:txBody>
      </p:sp>
      <p:grpSp>
        <p:nvGrpSpPr>
          <p:cNvPr id="21512" name="Freeform 12"/>
          <p:cNvGrpSpPr/>
          <p:nvPr/>
        </p:nvGrpSpPr>
        <p:grpSpPr bwMode="auto">
          <a:xfrm>
            <a:off x="2560639" y="3228429"/>
            <a:ext cx="877887" cy="927497"/>
            <a:chOff x="0" y="0"/>
            <a:chExt cx="553" cy="779"/>
          </a:xfrm>
        </p:grpSpPr>
        <p:pic>
          <p:nvPicPr>
            <p:cNvPr id="2" name="Freeform 1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3" cy="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3" name="Text Box 10"/>
            <p:cNvSpPr txBox="1">
              <a:spLocks noChangeArrowheads="1"/>
            </p:cNvSpPr>
            <p:nvPr/>
          </p:nvSpPr>
          <p:spPr bwMode="auto">
            <a:xfrm rot="-6344037">
              <a:off x="-110" y="221"/>
              <a:ext cx="64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 baseline="-25000">
                <a:latin typeface="Calibri" panose="020F050202020403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87624" y="3906395"/>
            <a:ext cx="436880" cy="549275"/>
            <a:chOff x="314008" y="938530"/>
            <a:chExt cx="436880" cy="549275"/>
          </a:xfrm>
        </p:grpSpPr>
        <p:sp>
          <p:nvSpPr>
            <p:cNvPr id="15" name="TextBox 65"/>
            <p:cNvSpPr txBox="1"/>
            <p:nvPr/>
          </p:nvSpPr>
          <p:spPr>
            <a:xfrm>
              <a:off x="314008" y="124269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问题</a:t>
              </a:r>
            </a:p>
          </p:txBody>
        </p:sp>
        <p:pic>
          <p:nvPicPr>
            <p:cNvPr id="16" name="图片 15" descr="疑问 gray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285" y="938530"/>
              <a:ext cx="314325" cy="314325"/>
            </a:xfrm>
            <a:prstGeom prst="rect">
              <a:avLst/>
            </a:prstGeom>
          </p:spPr>
        </p:pic>
      </p:grpSp>
      <p:pic>
        <p:nvPicPr>
          <p:cNvPr id="17" name="图片 16" descr="C:\Users\Lenovo\Desktop\全栈大数据PPT模板设计\ppt模板\切图\压缩后\压缩后\3_04.png3_0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965440" y="207328"/>
            <a:ext cx="1105535" cy="448945"/>
          </a:xfrm>
          <a:prstGeom prst="rect">
            <a:avLst/>
          </a:prstGeom>
        </p:spPr>
      </p:pic>
      <p:sp>
        <p:nvSpPr>
          <p:cNvPr id="18" name="内容占位符 16"/>
          <p:cNvSpPr txBox="1">
            <a:spLocks noChangeArrowheads="1"/>
          </p:cNvSpPr>
          <p:nvPr/>
        </p:nvSpPr>
        <p:spPr>
          <a:xfrm>
            <a:off x="676800" y="1015200"/>
            <a:ext cx="7762875" cy="3394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"/>
              <a:defRPr sz="2400" b="1" kern="120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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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ebdings" panose="05030102010509060703" charset="0"/>
              <a:buChar char="4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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99D8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0B9FDD"/>
                </a:solidFill>
              </a:rPr>
              <a:t>IP</a:t>
            </a:r>
            <a:r>
              <a:rPr lang="zh-CN" altLang="en-US" dirty="0">
                <a:solidFill>
                  <a:srgbClr val="0B9FDD"/>
                </a:solidFill>
              </a:rPr>
              <a:t>地址（</a:t>
            </a:r>
            <a:r>
              <a:rPr lang="en-US" altLang="zh-CN" dirty="0">
                <a:solidFill>
                  <a:srgbClr val="0B9FDD"/>
                </a:solidFill>
              </a:rPr>
              <a:t>Internet  Protocol</a:t>
            </a:r>
            <a:r>
              <a:rPr lang="zh-CN" altLang="en-US" dirty="0">
                <a:solidFill>
                  <a:srgbClr val="0B9FDD"/>
                </a:solidFill>
              </a:rPr>
              <a:t>）</a:t>
            </a:r>
          </a:p>
          <a:p>
            <a:pPr lvl="1">
              <a:buClr>
                <a:srgbClr val="0099D8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1650" dirty="0"/>
              <a:t>唯一标识网络上的每一台计算机</a:t>
            </a:r>
          </a:p>
          <a:p>
            <a:pPr>
              <a:buClr>
                <a:srgbClr val="0099D8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0B9FDD"/>
                </a:solidFill>
              </a:rPr>
              <a:t>IP</a:t>
            </a:r>
            <a:r>
              <a:rPr lang="zh-CN" altLang="en-US" dirty="0">
                <a:solidFill>
                  <a:srgbClr val="0B9FDD"/>
                </a:solidFill>
              </a:rPr>
              <a:t>地址的组成</a:t>
            </a:r>
          </a:p>
          <a:p>
            <a:pPr lvl="1">
              <a:buClr>
                <a:srgbClr val="0099D8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altLang="zh-CN" sz="1650" dirty="0"/>
              <a:t>32</a:t>
            </a:r>
            <a:r>
              <a:rPr lang="zh-CN" altLang="en-US" sz="1650" dirty="0"/>
              <a:t>位，由</a:t>
            </a:r>
            <a:r>
              <a:rPr lang="en-US" altLang="zh-CN" sz="1650" dirty="0"/>
              <a:t>4</a:t>
            </a:r>
            <a:r>
              <a:rPr lang="zh-CN" altLang="en-US" sz="1650" dirty="0"/>
              <a:t>个</a:t>
            </a:r>
            <a:r>
              <a:rPr lang="en-US" altLang="zh-CN" sz="1650" dirty="0"/>
              <a:t>8</a:t>
            </a:r>
            <a:r>
              <a:rPr lang="zh-CN" altLang="en-US" sz="1650" dirty="0"/>
              <a:t>位二进制数组成</a:t>
            </a:r>
          </a:p>
          <a:p>
            <a:pPr lvl="1"/>
            <a:endParaRPr lang="zh-CN" altLang="zh-CN" dirty="0">
              <a:sym typeface="Arial" panose="020B0604020202020204" pitchFamily="34" charset="0"/>
            </a:endParaRPr>
          </a:p>
          <a:p>
            <a:pPr lvl="1"/>
            <a:endParaRPr lang="zh-CN" altLang="en-US" dirty="0">
              <a:sym typeface="Arial" panose="020B0604020202020204" pitchFamily="34" charset="0"/>
            </a:endParaRPr>
          </a:p>
          <a:p>
            <a:pPr lvl="1"/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000F12-C7C5-40D8-9E6A-A008DEDA93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  <p:bldP spid="21509" grpId="0" animBg="1"/>
      <p:bldP spid="21510" grpId="0" animBg="1"/>
      <p:bldP spid="215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buClr>
                <a:srgbClr val="019ADA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dirty="0"/>
              <a:t>IP</a:t>
            </a:r>
            <a:r>
              <a:rPr lang="zh-CN" altLang="en-US" dirty="0"/>
              <a:t>地址 </a:t>
            </a:r>
            <a:r>
              <a:rPr lang="en-US" dirty="0"/>
              <a:t>= </a:t>
            </a:r>
            <a:r>
              <a:rPr lang="zh-CN" altLang="en-US" dirty="0"/>
              <a:t>网络地址 </a:t>
            </a:r>
            <a:r>
              <a:rPr lang="en-US" dirty="0"/>
              <a:t>+</a:t>
            </a:r>
            <a:r>
              <a:rPr lang="zh-CN" altLang="en-US" dirty="0"/>
              <a:t>主机地址</a:t>
            </a:r>
          </a:p>
          <a:p>
            <a:pPr lvl="1" algn="just" eaLnBrk="1" hangingPunct="1">
              <a:buClr>
                <a:srgbClr val="019ADA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0" dirty="0"/>
              <a:t>网络地址：标识计算机或网络设备所在的网段</a:t>
            </a:r>
          </a:p>
          <a:p>
            <a:pPr lvl="1" eaLnBrk="1" hangingPunct="1">
              <a:lnSpc>
                <a:spcPct val="110000"/>
              </a:lnSpc>
              <a:spcBef>
                <a:spcPct val="25000"/>
              </a:spcBef>
              <a:buClr>
                <a:srgbClr val="019ADA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0" dirty="0"/>
              <a:t>主机地址：标识特定主机或网络设备</a:t>
            </a:r>
          </a:p>
          <a:p>
            <a:pPr lvl="1" eaLnBrk="1" hangingPunct="1">
              <a:lnSpc>
                <a:spcPct val="110000"/>
              </a:lnSpc>
              <a:spcBef>
                <a:spcPct val="25000"/>
              </a:spcBef>
              <a:buClr>
                <a:srgbClr val="019ADA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400" b="0" dirty="0"/>
          </a:p>
          <a:p>
            <a:pPr lvl="2" eaLnBrk="1" hangingPunct="1">
              <a:buClr>
                <a:srgbClr val="019ADA"/>
              </a:buClr>
              <a:buFont typeface="Wingdings" panose="05000000000000000000" pitchFamily="2" charset="2"/>
              <a:buChar char="l"/>
            </a:pPr>
            <a:r>
              <a:rPr lang="en-US" sz="2000" b="0" dirty="0"/>
              <a:t>A </a:t>
            </a:r>
            <a:r>
              <a:rPr lang="zh-CN" altLang="en-US" sz="2000" b="0" dirty="0"/>
              <a:t>类：</a:t>
            </a:r>
          </a:p>
          <a:p>
            <a:pPr lvl="2" eaLnBrk="1" hangingPunct="1">
              <a:buClr>
                <a:srgbClr val="019ADA"/>
              </a:buClr>
              <a:buFont typeface="Wingdings" panose="05000000000000000000" pitchFamily="2" charset="2"/>
              <a:buChar char="l"/>
            </a:pPr>
            <a:r>
              <a:rPr lang="en-US" sz="2000" b="0" dirty="0"/>
              <a:t>B </a:t>
            </a:r>
            <a:r>
              <a:rPr lang="zh-CN" altLang="en-US" sz="2000" b="0" dirty="0"/>
              <a:t>类：</a:t>
            </a:r>
          </a:p>
          <a:p>
            <a:pPr lvl="2" eaLnBrk="1" hangingPunct="1">
              <a:buClr>
                <a:srgbClr val="019ADA"/>
              </a:buClr>
              <a:buFont typeface="Wingdings" panose="05000000000000000000" pitchFamily="2" charset="2"/>
              <a:buChar char="l"/>
            </a:pPr>
            <a:r>
              <a:rPr lang="en-US" sz="2000" b="0" dirty="0"/>
              <a:t>C </a:t>
            </a:r>
            <a:r>
              <a:rPr lang="zh-CN" altLang="en-US" sz="2000" b="0" dirty="0"/>
              <a:t>类：</a:t>
            </a:r>
          </a:p>
          <a:p>
            <a:pPr lvl="2" eaLnBrk="1" hangingPunct="1">
              <a:buClr>
                <a:srgbClr val="019ADA"/>
              </a:buClr>
              <a:buFont typeface="Wingdings" panose="05000000000000000000" pitchFamily="2" charset="2"/>
              <a:buChar char="l"/>
            </a:pPr>
            <a:r>
              <a:rPr lang="en-US" sz="2000" b="0" dirty="0"/>
              <a:t>D </a:t>
            </a:r>
            <a:r>
              <a:rPr lang="zh-CN" altLang="en-US" sz="2000" b="0" dirty="0"/>
              <a:t>类：</a:t>
            </a:r>
          </a:p>
          <a:p>
            <a:pPr lvl="2" eaLnBrk="1" hangingPunct="1">
              <a:buClr>
                <a:srgbClr val="019ADA"/>
              </a:buClr>
              <a:buFont typeface="Wingdings" panose="05000000000000000000" pitchFamily="2" charset="2"/>
              <a:buChar char="l"/>
            </a:pPr>
            <a:r>
              <a:rPr lang="en-US" sz="2000" b="0" dirty="0"/>
              <a:t>E </a:t>
            </a:r>
            <a:r>
              <a:rPr lang="zh-CN" altLang="en-US" sz="2000" b="0" dirty="0"/>
              <a:t>类：</a:t>
            </a:r>
          </a:p>
          <a:p>
            <a:pPr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/>
          </a:p>
        </p:txBody>
      </p:sp>
      <p:sp>
        <p:nvSpPr>
          <p:cNvPr id="2355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r>
              <a:rPr lang="en-US" dirty="0">
                <a:solidFill>
                  <a:srgbClr val="0099D9"/>
                </a:solidFill>
              </a:rPr>
              <a:t>IP</a:t>
            </a:r>
            <a:r>
              <a:rPr lang="zh-CN" altLang="en-US" dirty="0">
                <a:solidFill>
                  <a:srgbClr val="0099D9"/>
                </a:solidFill>
              </a:rPr>
              <a:t>地址的组成 </a:t>
            </a:r>
            <a:r>
              <a:rPr lang="en-US" dirty="0">
                <a:solidFill>
                  <a:srgbClr val="0099D9"/>
                </a:solidFill>
              </a:rPr>
              <a:t>2-2</a:t>
            </a:r>
            <a:endParaRPr lang="zh-CN" altLang="en-US" dirty="0">
              <a:solidFill>
                <a:srgbClr val="0099D9"/>
              </a:solidFill>
            </a:endParaRPr>
          </a:p>
        </p:txBody>
      </p:sp>
      <p:grpSp>
        <p:nvGrpSpPr>
          <p:cNvPr id="23555" name="组合 4"/>
          <p:cNvGrpSpPr/>
          <p:nvPr/>
        </p:nvGrpSpPr>
        <p:grpSpPr bwMode="auto">
          <a:xfrm>
            <a:off x="2411760" y="2211710"/>
            <a:ext cx="6378731" cy="2344922"/>
            <a:chOff x="1482" y="-288033"/>
            <a:chExt cx="6599600" cy="3126563"/>
          </a:xfrm>
        </p:grpSpPr>
        <p:grpSp>
          <p:nvGrpSpPr>
            <p:cNvPr id="23556" name="Group 84"/>
            <p:cNvGrpSpPr/>
            <p:nvPr/>
          </p:nvGrpSpPr>
          <p:grpSpPr bwMode="auto">
            <a:xfrm>
              <a:off x="96060" y="577850"/>
              <a:ext cx="5186361" cy="287338"/>
              <a:chOff x="0" y="0"/>
              <a:chExt cx="3267" cy="181"/>
            </a:xfrm>
          </p:grpSpPr>
          <p:sp>
            <p:nvSpPr>
              <p:cNvPr id="23557" name="Rectangle 8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17" cy="18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b="1" dirty="0">
                    <a:solidFill>
                      <a:srgbClr val="000000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网络</a:t>
                </a:r>
              </a:p>
            </p:txBody>
          </p:sp>
          <p:sp>
            <p:nvSpPr>
              <p:cNvPr id="23558" name="Rectangle 81"/>
              <p:cNvSpPr>
                <a:spLocks noChangeArrowheads="1"/>
              </p:cNvSpPr>
              <p:nvPr/>
            </p:nvSpPr>
            <p:spPr bwMode="auto">
              <a:xfrm>
                <a:off x="817" y="0"/>
                <a:ext cx="817" cy="181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rgbClr val="385D8A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b="1">
                    <a:solidFill>
                      <a:srgbClr val="FFFFFF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主机</a:t>
                </a:r>
              </a:p>
            </p:txBody>
          </p:sp>
          <p:sp>
            <p:nvSpPr>
              <p:cNvPr id="23559" name="Rectangle 82"/>
              <p:cNvSpPr>
                <a:spLocks noChangeArrowheads="1"/>
              </p:cNvSpPr>
              <p:nvPr/>
            </p:nvSpPr>
            <p:spPr bwMode="auto">
              <a:xfrm>
                <a:off x="1633" y="0"/>
                <a:ext cx="817" cy="181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rgbClr val="385D8A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b="1">
                    <a:solidFill>
                      <a:srgbClr val="FFFFFF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主机</a:t>
                </a:r>
              </a:p>
            </p:txBody>
          </p:sp>
          <p:sp>
            <p:nvSpPr>
              <p:cNvPr id="23560" name="Rectangle 83"/>
              <p:cNvSpPr>
                <a:spLocks noChangeArrowheads="1"/>
              </p:cNvSpPr>
              <p:nvPr/>
            </p:nvSpPr>
            <p:spPr bwMode="auto">
              <a:xfrm>
                <a:off x="2450" y="0"/>
                <a:ext cx="817" cy="181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rgbClr val="385D8A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b="1">
                    <a:solidFill>
                      <a:srgbClr val="FFFFFF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主机</a:t>
                </a:r>
              </a:p>
            </p:txBody>
          </p:sp>
        </p:grpSp>
        <p:grpSp>
          <p:nvGrpSpPr>
            <p:cNvPr id="23561" name="Group 85"/>
            <p:cNvGrpSpPr/>
            <p:nvPr/>
          </p:nvGrpSpPr>
          <p:grpSpPr bwMode="auto">
            <a:xfrm>
              <a:off x="94474" y="936625"/>
              <a:ext cx="5186364" cy="287338"/>
              <a:chOff x="0" y="0"/>
              <a:chExt cx="3267" cy="181"/>
            </a:xfrm>
          </p:grpSpPr>
          <p:sp>
            <p:nvSpPr>
              <p:cNvPr id="23562" name="Rectangle 8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17" cy="18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b="1">
                    <a:solidFill>
                      <a:srgbClr val="000000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网络</a:t>
                </a:r>
              </a:p>
            </p:txBody>
          </p:sp>
          <p:sp>
            <p:nvSpPr>
              <p:cNvPr id="23563" name="Rectangle 87"/>
              <p:cNvSpPr>
                <a:spLocks noChangeArrowheads="1"/>
              </p:cNvSpPr>
              <p:nvPr/>
            </p:nvSpPr>
            <p:spPr bwMode="auto">
              <a:xfrm>
                <a:off x="817" y="0"/>
                <a:ext cx="817" cy="18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b="1">
                    <a:solidFill>
                      <a:srgbClr val="000000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网络</a:t>
                </a:r>
              </a:p>
            </p:txBody>
          </p:sp>
          <p:sp>
            <p:nvSpPr>
              <p:cNvPr id="23564" name="Rectangle 88"/>
              <p:cNvSpPr>
                <a:spLocks noChangeArrowheads="1"/>
              </p:cNvSpPr>
              <p:nvPr/>
            </p:nvSpPr>
            <p:spPr bwMode="auto">
              <a:xfrm>
                <a:off x="1633" y="0"/>
                <a:ext cx="817" cy="181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rgbClr val="385D8A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b="1">
                    <a:solidFill>
                      <a:srgbClr val="FFFFFF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主机</a:t>
                </a:r>
              </a:p>
            </p:txBody>
          </p:sp>
          <p:sp>
            <p:nvSpPr>
              <p:cNvPr id="23565" name="Rectangle 89"/>
              <p:cNvSpPr>
                <a:spLocks noChangeArrowheads="1"/>
              </p:cNvSpPr>
              <p:nvPr/>
            </p:nvSpPr>
            <p:spPr bwMode="auto">
              <a:xfrm>
                <a:off x="2450" y="0"/>
                <a:ext cx="817" cy="181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rgbClr val="385D8A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b="1">
                    <a:solidFill>
                      <a:srgbClr val="FFFFFF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主机</a:t>
                </a:r>
              </a:p>
            </p:txBody>
          </p:sp>
        </p:grpSp>
        <p:grpSp>
          <p:nvGrpSpPr>
            <p:cNvPr id="23566" name="Group 90"/>
            <p:cNvGrpSpPr/>
            <p:nvPr/>
          </p:nvGrpSpPr>
          <p:grpSpPr bwMode="auto">
            <a:xfrm>
              <a:off x="96060" y="1296988"/>
              <a:ext cx="5186361" cy="287337"/>
              <a:chOff x="0" y="0"/>
              <a:chExt cx="3267" cy="181"/>
            </a:xfrm>
          </p:grpSpPr>
          <p:sp>
            <p:nvSpPr>
              <p:cNvPr id="23567" name="Rectangle 9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17" cy="18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b="1" dirty="0">
                    <a:solidFill>
                      <a:srgbClr val="000000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网络</a:t>
                </a:r>
              </a:p>
            </p:txBody>
          </p:sp>
          <p:sp>
            <p:nvSpPr>
              <p:cNvPr id="23568" name="Rectangle 92"/>
              <p:cNvSpPr>
                <a:spLocks noChangeArrowheads="1"/>
              </p:cNvSpPr>
              <p:nvPr/>
            </p:nvSpPr>
            <p:spPr bwMode="auto">
              <a:xfrm>
                <a:off x="817" y="0"/>
                <a:ext cx="817" cy="18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b="1" dirty="0">
                    <a:solidFill>
                      <a:srgbClr val="000000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网络</a:t>
                </a:r>
              </a:p>
            </p:txBody>
          </p:sp>
          <p:sp>
            <p:nvSpPr>
              <p:cNvPr id="23569" name="Rectangle 93"/>
              <p:cNvSpPr>
                <a:spLocks noChangeArrowheads="1"/>
              </p:cNvSpPr>
              <p:nvPr/>
            </p:nvSpPr>
            <p:spPr bwMode="auto">
              <a:xfrm>
                <a:off x="1633" y="0"/>
                <a:ext cx="817" cy="18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b="1">
                    <a:solidFill>
                      <a:srgbClr val="000000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网络</a:t>
                </a:r>
              </a:p>
            </p:txBody>
          </p:sp>
          <p:sp>
            <p:nvSpPr>
              <p:cNvPr id="23570" name="Rectangle 94"/>
              <p:cNvSpPr>
                <a:spLocks noChangeArrowheads="1"/>
              </p:cNvSpPr>
              <p:nvPr/>
            </p:nvSpPr>
            <p:spPr bwMode="auto">
              <a:xfrm>
                <a:off x="2450" y="0"/>
                <a:ext cx="817" cy="181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rgbClr val="385D8A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b="1">
                    <a:solidFill>
                      <a:srgbClr val="FFFFFF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主机</a:t>
                </a:r>
              </a:p>
            </p:txBody>
          </p:sp>
        </p:grpSp>
        <p:sp>
          <p:nvSpPr>
            <p:cNvPr id="23571" name="AutoShape 95"/>
            <p:cNvSpPr/>
            <p:nvPr/>
          </p:nvSpPr>
          <p:spPr bwMode="auto">
            <a:xfrm rot="-5400000">
              <a:off x="636600" y="-251619"/>
              <a:ext cx="215900" cy="1296987"/>
            </a:xfrm>
            <a:prstGeom prst="rightBrace">
              <a:avLst>
                <a:gd name="adj1" fmla="val 50033"/>
                <a:gd name="adj2" fmla="val 50000"/>
              </a:avLst>
            </a:prstGeom>
            <a:noFill/>
            <a:ln w="28575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3572" name="Text Box 96"/>
            <p:cNvSpPr txBox="1">
              <a:spLocks noChangeArrowheads="1"/>
            </p:cNvSpPr>
            <p:nvPr/>
          </p:nvSpPr>
          <p:spPr bwMode="auto">
            <a:xfrm>
              <a:off x="456423" y="0"/>
              <a:ext cx="6477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ea typeface="黑体" panose="02010609060101010101" pitchFamily="49" charset="-122"/>
                </a:rPr>
                <a:t>8</a:t>
              </a:r>
              <a:r>
                <a:rPr lang="zh-CN" altLang="en-US" b="1">
                  <a:ea typeface="黑体" panose="02010609060101010101" pitchFamily="49" charset="-122"/>
                </a:rPr>
                <a:t>位</a:t>
              </a:r>
            </a:p>
          </p:txBody>
        </p:sp>
        <p:sp>
          <p:nvSpPr>
            <p:cNvPr id="23573" name="AutoShape 97"/>
            <p:cNvSpPr/>
            <p:nvPr/>
          </p:nvSpPr>
          <p:spPr bwMode="auto">
            <a:xfrm rot="-5400000">
              <a:off x="3228992" y="-1547019"/>
              <a:ext cx="215900" cy="3887788"/>
            </a:xfrm>
            <a:prstGeom prst="rightBrace">
              <a:avLst>
                <a:gd name="adj1" fmla="val 149978"/>
                <a:gd name="adj2" fmla="val 50000"/>
              </a:avLst>
            </a:prstGeom>
            <a:noFill/>
            <a:ln w="28575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3574" name="Text Box 98"/>
            <p:cNvSpPr txBox="1">
              <a:spLocks noChangeArrowheads="1"/>
            </p:cNvSpPr>
            <p:nvPr/>
          </p:nvSpPr>
          <p:spPr bwMode="auto">
            <a:xfrm>
              <a:off x="3048811" y="0"/>
              <a:ext cx="865187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ea typeface="黑体" panose="02010609060101010101" pitchFamily="49" charset="-122"/>
                </a:rPr>
                <a:t>24</a:t>
              </a:r>
              <a:r>
                <a:rPr lang="zh-CN" altLang="en-US" b="1">
                  <a:ea typeface="黑体" panose="02010609060101010101" pitchFamily="49" charset="-122"/>
                </a:rPr>
                <a:t>位</a:t>
              </a:r>
            </a:p>
          </p:txBody>
        </p:sp>
        <p:sp>
          <p:nvSpPr>
            <p:cNvPr id="23575" name="AutoShape 101"/>
            <p:cNvSpPr>
              <a:spLocks noChangeArrowheads="1"/>
            </p:cNvSpPr>
            <p:nvPr/>
          </p:nvSpPr>
          <p:spPr bwMode="auto">
            <a:xfrm>
              <a:off x="5519993" y="577850"/>
              <a:ext cx="1081087" cy="287338"/>
            </a:xfrm>
            <a:prstGeom prst="roundRect">
              <a:avLst>
                <a:gd name="adj" fmla="val 16667"/>
              </a:avLst>
            </a:prstGeom>
            <a:solidFill>
              <a:srgbClr val="4BACC6"/>
            </a:solidFill>
            <a:ln w="38100">
              <a:solidFill>
                <a:schemeClr val="bg1"/>
              </a:solidFill>
              <a:round/>
            </a:ln>
            <a:effectLst>
              <a:outerShdw dist="20000" dir="5400000" algn="ctr" rotWithShape="0">
                <a:srgbClr val="000000">
                  <a:alpha val="34000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1~126</a:t>
              </a:r>
            </a:p>
          </p:txBody>
        </p:sp>
        <p:sp>
          <p:nvSpPr>
            <p:cNvPr id="23576" name="AutoShape 102"/>
            <p:cNvSpPr>
              <a:spLocks noChangeArrowheads="1"/>
            </p:cNvSpPr>
            <p:nvPr/>
          </p:nvSpPr>
          <p:spPr bwMode="auto">
            <a:xfrm>
              <a:off x="5519993" y="938213"/>
              <a:ext cx="1081087" cy="287337"/>
            </a:xfrm>
            <a:prstGeom prst="roundRect">
              <a:avLst>
                <a:gd name="adj" fmla="val 16667"/>
              </a:avLst>
            </a:prstGeom>
            <a:solidFill>
              <a:srgbClr val="4BACC6"/>
            </a:solidFill>
            <a:ln w="38100">
              <a:solidFill>
                <a:schemeClr val="bg1"/>
              </a:solidFill>
              <a:round/>
            </a:ln>
            <a:effectLst>
              <a:outerShdw dist="20000" dir="5400000" algn="ctr" rotWithShape="0">
                <a:srgbClr val="000000">
                  <a:alpha val="34000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b="1" dirty="0">
                  <a:solidFill>
                    <a:srgbClr val="FFFFFF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128~191</a:t>
              </a:r>
            </a:p>
          </p:txBody>
        </p:sp>
        <p:sp>
          <p:nvSpPr>
            <p:cNvPr id="23577" name="AutoShape 103"/>
            <p:cNvSpPr>
              <a:spLocks noChangeArrowheads="1"/>
            </p:cNvSpPr>
            <p:nvPr/>
          </p:nvSpPr>
          <p:spPr bwMode="auto">
            <a:xfrm>
              <a:off x="5519993" y="1295400"/>
              <a:ext cx="1081087" cy="287338"/>
            </a:xfrm>
            <a:prstGeom prst="roundRect">
              <a:avLst>
                <a:gd name="adj" fmla="val 16667"/>
              </a:avLst>
            </a:prstGeom>
            <a:solidFill>
              <a:srgbClr val="4BACC6"/>
            </a:solidFill>
            <a:ln w="38100">
              <a:solidFill>
                <a:schemeClr val="bg1"/>
              </a:solidFill>
              <a:round/>
            </a:ln>
            <a:effectLst>
              <a:outerShdw dist="20000" dir="5400000" algn="ctr" rotWithShape="0">
                <a:srgbClr val="000000">
                  <a:alpha val="34000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192~223</a:t>
              </a:r>
            </a:p>
          </p:txBody>
        </p:sp>
        <p:sp>
          <p:nvSpPr>
            <p:cNvPr id="23578" name="Line 104"/>
            <p:cNvSpPr>
              <a:spLocks noChangeShapeType="1"/>
            </p:cNvSpPr>
            <p:nvPr/>
          </p:nvSpPr>
          <p:spPr bwMode="auto">
            <a:xfrm>
              <a:off x="5425298" y="144463"/>
              <a:ext cx="0" cy="25923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3579" name="AutoShape 105"/>
            <p:cNvSpPr>
              <a:spLocks noChangeArrowheads="1"/>
            </p:cNvSpPr>
            <p:nvPr/>
          </p:nvSpPr>
          <p:spPr bwMode="auto">
            <a:xfrm>
              <a:off x="5519993" y="1657350"/>
              <a:ext cx="1081087" cy="287338"/>
            </a:xfrm>
            <a:prstGeom prst="roundRect">
              <a:avLst>
                <a:gd name="adj" fmla="val 16667"/>
              </a:avLst>
            </a:prstGeom>
            <a:solidFill>
              <a:srgbClr val="4BACC6"/>
            </a:solidFill>
            <a:ln w="38100">
              <a:solidFill>
                <a:schemeClr val="bg1"/>
              </a:solidFill>
              <a:round/>
            </a:ln>
            <a:effectLst>
              <a:outerShdw dist="20000" dir="5400000" algn="ctr" rotWithShape="0">
                <a:srgbClr val="000000">
                  <a:alpha val="34000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224~239</a:t>
              </a:r>
            </a:p>
          </p:txBody>
        </p:sp>
        <p:sp>
          <p:nvSpPr>
            <p:cNvPr id="23580" name="AutoShape 106"/>
            <p:cNvSpPr>
              <a:spLocks noChangeArrowheads="1"/>
            </p:cNvSpPr>
            <p:nvPr/>
          </p:nvSpPr>
          <p:spPr bwMode="auto">
            <a:xfrm>
              <a:off x="5519994" y="2017713"/>
              <a:ext cx="1081088" cy="287337"/>
            </a:xfrm>
            <a:prstGeom prst="roundRect">
              <a:avLst>
                <a:gd name="adj" fmla="val 16667"/>
              </a:avLst>
            </a:prstGeom>
            <a:solidFill>
              <a:srgbClr val="4BACC6"/>
            </a:solidFill>
            <a:ln w="38100">
              <a:solidFill>
                <a:schemeClr val="bg1"/>
              </a:solidFill>
              <a:round/>
            </a:ln>
            <a:effectLst>
              <a:outerShdw dist="20000" dir="5400000" algn="ctr" rotWithShape="0">
                <a:srgbClr val="000000">
                  <a:alpha val="34000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b="1" dirty="0">
                  <a:solidFill>
                    <a:srgbClr val="FFFFFF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240~255</a:t>
              </a:r>
            </a:p>
          </p:txBody>
        </p:sp>
        <p:sp>
          <p:nvSpPr>
            <p:cNvPr id="23581" name="Text Box 109"/>
            <p:cNvSpPr txBox="1">
              <a:spLocks noChangeArrowheads="1"/>
            </p:cNvSpPr>
            <p:nvPr/>
          </p:nvSpPr>
          <p:spPr bwMode="auto">
            <a:xfrm>
              <a:off x="5492449" y="-288033"/>
              <a:ext cx="1108632" cy="86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ea typeface="黑体" panose="02010609060101010101" pitchFamily="49" charset="-122"/>
                </a:rPr>
                <a:t>前</a:t>
              </a:r>
              <a:r>
                <a:rPr lang="en-US" b="1" dirty="0">
                  <a:ea typeface="黑体" panose="02010609060101010101" pitchFamily="49" charset="-122"/>
                </a:rPr>
                <a:t>8</a:t>
              </a:r>
              <a:r>
                <a:rPr lang="zh-CN" altLang="en-US" b="1" dirty="0">
                  <a:ea typeface="黑体" panose="02010609060101010101" pitchFamily="49" charset="-122"/>
                </a:rPr>
                <a:t>位取值范围</a:t>
              </a:r>
            </a:p>
          </p:txBody>
        </p:sp>
        <p:sp>
          <p:nvSpPr>
            <p:cNvPr id="23582" name="Text Box 186"/>
            <p:cNvSpPr txBox="1">
              <a:spLocks noChangeArrowheads="1"/>
            </p:cNvSpPr>
            <p:nvPr/>
          </p:nvSpPr>
          <p:spPr bwMode="auto">
            <a:xfrm>
              <a:off x="75983" y="1771453"/>
              <a:ext cx="2091320" cy="533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用于组播通信</a:t>
              </a:r>
            </a:p>
          </p:txBody>
        </p:sp>
        <p:sp>
          <p:nvSpPr>
            <p:cNvPr id="23583" name="Text Box 187"/>
            <p:cNvSpPr txBox="1">
              <a:spLocks noChangeArrowheads="1"/>
            </p:cNvSpPr>
            <p:nvPr/>
          </p:nvSpPr>
          <p:spPr bwMode="auto">
            <a:xfrm>
              <a:off x="1482" y="2305050"/>
              <a:ext cx="1771759" cy="533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用于科研</a:t>
              </a:r>
            </a:p>
          </p:txBody>
        </p:sp>
      </p:grpSp>
      <p:pic>
        <p:nvPicPr>
          <p:cNvPr id="33" name="图片 32" descr="C:\Users\Lenovo\Desktop\全栈大数据PPT模板设计\ppt模板\切图\压缩后\压缩后\3_04.png3_0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965440" y="207328"/>
            <a:ext cx="1105535" cy="448945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3DBEC7C-58CA-4817-8F01-2033C3A217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SzPct val="100000"/>
              <a:buFont typeface="Wingdings" panose="05000000000000000000" pitchFamily="2" charset="2"/>
              <a:buChar char="u"/>
            </a:pPr>
            <a:r>
              <a:rPr lang="zh-CN" altLang="en-US" dirty="0"/>
              <a:t>查看</a:t>
            </a:r>
            <a:r>
              <a:rPr lang="en-US" dirty="0"/>
              <a:t>IP</a:t>
            </a:r>
            <a:r>
              <a:rPr lang="zh-CN" altLang="en-US" dirty="0"/>
              <a:t>地址，检测网络是否畅通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0" dirty="0"/>
              <a:t>查看本机的</a:t>
            </a:r>
            <a:r>
              <a:rPr lang="en-US" sz="2200" b="0" dirty="0"/>
              <a:t>IP</a:t>
            </a:r>
            <a:r>
              <a:rPr lang="zh-CN" altLang="en-US" sz="2200" b="0" dirty="0"/>
              <a:t>地址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n"/>
            </a:pPr>
            <a:endParaRPr lang="zh-CN" altLang="en-US" sz="2200" dirty="0"/>
          </a:p>
          <a:p>
            <a:pPr lvl="1" eaLnBrk="1" hangingPunct="1"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0" dirty="0"/>
              <a:t>测试网络是否通畅</a:t>
            </a:r>
          </a:p>
        </p:txBody>
      </p:sp>
      <p:sp>
        <p:nvSpPr>
          <p:cNvPr id="2560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r>
              <a:rPr lang="en-US" dirty="0">
                <a:solidFill>
                  <a:srgbClr val="0099D9"/>
                </a:solidFill>
              </a:rPr>
              <a:t>IP</a:t>
            </a:r>
            <a:r>
              <a:rPr lang="zh-CN" altLang="en-US" dirty="0">
                <a:solidFill>
                  <a:srgbClr val="0099D9"/>
                </a:solidFill>
              </a:rPr>
              <a:t>地址的配置和检测</a:t>
            </a:r>
          </a:p>
        </p:txBody>
      </p:sp>
      <p:sp>
        <p:nvSpPr>
          <p:cNvPr id="25603" name="AutoShape 5"/>
          <p:cNvSpPr>
            <a:spLocks noChangeArrowheads="1"/>
          </p:cNvSpPr>
          <p:nvPr/>
        </p:nvSpPr>
        <p:spPr bwMode="auto">
          <a:xfrm>
            <a:off x="1403648" y="1842378"/>
            <a:ext cx="3417888" cy="3693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b="1" dirty="0" err="1"/>
              <a:t>ipconfig</a:t>
            </a:r>
            <a:endParaRPr lang="zh-CN" altLang="en-US" b="1" dirty="0"/>
          </a:p>
        </p:txBody>
      </p:sp>
      <p:sp>
        <p:nvSpPr>
          <p:cNvPr id="25604" name="AutoShape 5"/>
          <p:cNvSpPr>
            <a:spLocks noChangeArrowheads="1"/>
          </p:cNvSpPr>
          <p:nvPr/>
        </p:nvSpPr>
        <p:spPr bwMode="auto">
          <a:xfrm>
            <a:off x="1403648" y="2706474"/>
            <a:ext cx="3417888" cy="3693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fr-FR" altLang="en-US" b="1" dirty="0"/>
              <a:t>ping  </a:t>
            </a:r>
            <a:r>
              <a:rPr lang="zh-CN" altLang="en-US" b="1" dirty="0"/>
              <a:t>目标</a:t>
            </a:r>
            <a:r>
              <a:rPr lang="fr-FR" altLang="en-US" b="1" dirty="0"/>
              <a:t>IP</a:t>
            </a:r>
            <a:r>
              <a:rPr lang="zh-CN" altLang="en-US" b="1" dirty="0"/>
              <a:t>地址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233456" y="4504115"/>
            <a:ext cx="5714808" cy="371891"/>
            <a:chOff x="1403648" y="3795886"/>
            <a:chExt cx="5714808" cy="371891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3099370" y="3829223"/>
              <a:ext cx="3140603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演示示例</a:t>
              </a:r>
              <a:r>
                <a:rPr lang="en-US" altLang="zh-CN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r>
                <a:rPr lang="en-US" altLang="zh-CN" sz="1600" b="1" dirty="0">
                  <a:solidFill>
                    <a:srgbClr val="FFFFFF"/>
                  </a:solidFill>
                  <a:ea typeface="黑体" panose="02010609060101010101" pitchFamily="49" charset="-122"/>
                </a:rPr>
                <a:t>IP</a:t>
              </a:r>
              <a:r>
                <a:rPr lang="zh-CN" altLang="en-US" sz="1600" b="1" dirty="0">
                  <a:solidFill>
                    <a:srgbClr val="FFFFFF"/>
                  </a:solidFill>
                  <a:ea typeface="黑体" panose="02010609060101010101" pitchFamily="49" charset="-122"/>
                </a:rPr>
                <a:t>地址的配置和检测</a:t>
              </a:r>
              <a:endParaRPr lang="zh-CN" altLang="en-US" sz="1600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74680" y="1374403"/>
            <a:ext cx="436880" cy="549275"/>
            <a:chOff x="2960053" y="2405380"/>
            <a:chExt cx="436880" cy="549275"/>
          </a:xfrm>
        </p:grpSpPr>
        <p:sp>
          <p:nvSpPr>
            <p:cNvPr id="21" name="TextBox 65"/>
            <p:cNvSpPr txBox="1"/>
            <p:nvPr/>
          </p:nvSpPr>
          <p:spPr>
            <a:xfrm>
              <a:off x="2960053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语法</a:t>
              </a:r>
            </a:p>
          </p:txBody>
        </p:sp>
        <p:pic>
          <p:nvPicPr>
            <p:cNvPr id="22" name="图片 21" descr="C:\Users\Lenovo\Desktop\icon\书籍.png书籍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3021330" y="2405380"/>
              <a:ext cx="314325" cy="314325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174680" y="2297112"/>
            <a:ext cx="436880" cy="549275"/>
            <a:chOff x="2960053" y="2405380"/>
            <a:chExt cx="436880" cy="549275"/>
          </a:xfrm>
        </p:grpSpPr>
        <p:sp>
          <p:nvSpPr>
            <p:cNvPr id="24" name="TextBox 65"/>
            <p:cNvSpPr txBox="1"/>
            <p:nvPr/>
          </p:nvSpPr>
          <p:spPr>
            <a:xfrm>
              <a:off x="2960053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语法</a:t>
              </a:r>
            </a:p>
          </p:txBody>
        </p:sp>
        <p:pic>
          <p:nvPicPr>
            <p:cNvPr id="25" name="图片 24" descr="C:\Users\Lenovo\Desktop\icon\书籍.png书籍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3021330" y="2405380"/>
              <a:ext cx="314325" cy="314325"/>
            </a:xfrm>
            <a:prstGeom prst="rect">
              <a:avLst/>
            </a:prstGeom>
          </p:spPr>
        </p:pic>
      </p:grpSp>
      <p:pic>
        <p:nvPicPr>
          <p:cNvPr id="26" name="图片 25" descr="C:\Users\Lenovo\Desktop\全栈大数据PPT模板设计\ppt模板\切图\压缩后\压缩后\3_04.png3_0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965440" y="207328"/>
            <a:ext cx="1105535" cy="448945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F33DC4C-3CDE-4F68-80D4-C405B1740D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4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solidFill>
                  <a:srgbClr val="0099D9"/>
                </a:solidFill>
              </a:rPr>
              <a:t>DNS</a:t>
            </a:r>
            <a:r>
              <a:rPr lang="zh-CN" altLang="en-US" dirty="0">
                <a:solidFill>
                  <a:srgbClr val="0099D9"/>
                </a:solidFill>
              </a:rPr>
              <a:t>域名解析</a:t>
            </a:r>
          </a:p>
        </p:txBody>
      </p:sp>
      <p:sp>
        <p:nvSpPr>
          <p:cNvPr id="27651" name="AutoShape 9"/>
          <p:cNvSpPr>
            <a:spLocks noChangeArrowheads="1"/>
          </p:cNvSpPr>
          <p:nvPr/>
        </p:nvSpPr>
        <p:spPr bwMode="auto">
          <a:xfrm>
            <a:off x="1187624" y="1904881"/>
            <a:ext cx="4984750" cy="369332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fontAlgn="base"/>
            <a:r>
              <a:rPr lang="en-US" b="1">
                <a:solidFill>
                  <a:schemeClr val="bg1"/>
                </a:solidFill>
                <a:ea typeface="黑体" panose="02010609060101010101" pitchFamily="49" charset="-122"/>
              </a:rPr>
              <a:t>DNS</a:t>
            </a:r>
            <a:r>
              <a:rPr lang="zh-CN" altLang="en-US" b="1">
                <a:solidFill>
                  <a:schemeClr val="bg1"/>
                </a:solidFill>
                <a:ea typeface="黑体" panose="02010609060101010101" pitchFamily="49" charset="-122"/>
              </a:rPr>
              <a:t>：</a:t>
            </a:r>
            <a:r>
              <a:rPr lang="en-US" b="1">
                <a:solidFill>
                  <a:schemeClr val="bg1"/>
                </a:solidFill>
                <a:ea typeface="黑体" panose="02010609060101010101" pitchFamily="49" charset="-122"/>
              </a:rPr>
              <a:t>Domain Name System</a:t>
            </a:r>
            <a:r>
              <a:rPr lang="zh-CN" altLang="en-US" b="1">
                <a:solidFill>
                  <a:schemeClr val="bg1"/>
                </a:solidFill>
                <a:ea typeface="黑体" panose="02010609060101010101" pitchFamily="49" charset="-122"/>
              </a:rPr>
              <a:t>，域名系统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06059" y="699542"/>
            <a:ext cx="436880" cy="549275"/>
            <a:chOff x="314008" y="938530"/>
            <a:chExt cx="436880" cy="549275"/>
          </a:xfrm>
        </p:grpSpPr>
        <p:sp>
          <p:nvSpPr>
            <p:cNvPr id="9" name="TextBox 65"/>
            <p:cNvSpPr txBox="1"/>
            <p:nvPr/>
          </p:nvSpPr>
          <p:spPr>
            <a:xfrm>
              <a:off x="314008" y="124269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问题</a:t>
              </a:r>
            </a:p>
          </p:txBody>
        </p:sp>
        <p:pic>
          <p:nvPicPr>
            <p:cNvPr id="10" name="图片 9" descr="疑问 gray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285" y="938530"/>
              <a:ext cx="314325" cy="314325"/>
            </a:xfrm>
            <a:prstGeom prst="rect">
              <a:avLst/>
            </a:prstGeom>
          </p:spPr>
        </p:pic>
      </p:grpSp>
      <p:pic>
        <p:nvPicPr>
          <p:cNvPr id="11" name="图片 10" descr="C:\Users\Lenovo\Desktop\全栈大数据PPT模板设计\ppt模板\切图\压缩后\压缩后\3_04.png3_0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965440" y="207328"/>
            <a:ext cx="1105535" cy="448945"/>
          </a:xfrm>
          <a:prstGeom prst="rect">
            <a:avLst/>
          </a:prstGeom>
        </p:spPr>
      </p:pic>
      <p:sp>
        <p:nvSpPr>
          <p:cNvPr id="12" name="内容占位符 2"/>
          <p:cNvSpPr txBox="1">
            <a:spLocks noChangeArrowheads="1"/>
          </p:cNvSpPr>
          <p:nvPr/>
        </p:nvSpPr>
        <p:spPr bwMode="auto">
          <a:xfrm>
            <a:off x="676800" y="1015201"/>
            <a:ext cx="8072438" cy="90847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"/>
              <a:defRPr sz="2400" b="1" kern="120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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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ebdings" panose="05030102010509060703" charset="0"/>
              <a:buChar char="4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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019ADA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dirty="0"/>
              <a:t>访问网站时，为什么输入网址而不是</a:t>
            </a:r>
            <a:r>
              <a:rPr lang="en-US" altLang="zh-CN" dirty="0"/>
              <a:t>IP</a:t>
            </a:r>
            <a:r>
              <a:rPr lang="zh-CN" altLang="en-US" dirty="0"/>
              <a:t>地址？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16BBD2-ADEB-4A52-9EFB-F1699158E1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1158</Words>
  <Application>Microsoft Office PowerPoint</Application>
  <PresentationFormat>全屏显示(16:9)</PresentationFormat>
  <Paragraphs>254</Paragraphs>
  <Slides>26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黑体</vt:lpstr>
      <vt:lpstr>微软雅黑</vt:lpstr>
      <vt:lpstr>Arial</vt:lpstr>
      <vt:lpstr>Calibri</vt:lpstr>
      <vt:lpstr>Tahoma</vt:lpstr>
      <vt:lpstr>Webdings</vt:lpstr>
      <vt:lpstr>Wingdings</vt:lpstr>
      <vt:lpstr>1_自定义设计方案</vt:lpstr>
      <vt:lpstr>网络编程</vt:lpstr>
      <vt:lpstr>PowerPoint 演示文稿</vt:lpstr>
      <vt:lpstr>本章目标</vt:lpstr>
      <vt:lpstr>网络概述</vt:lpstr>
      <vt:lpstr>IP地址介绍</vt:lpstr>
      <vt:lpstr>IP地址的组成 2-1 </vt:lpstr>
      <vt:lpstr>IP地址的组成 2-2</vt:lpstr>
      <vt:lpstr>IP地址的配置和检测</vt:lpstr>
      <vt:lpstr>DNS域名解析</vt:lpstr>
      <vt:lpstr>网络服务器</vt:lpstr>
      <vt:lpstr>网络通信协议</vt:lpstr>
      <vt:lpstr>小结</vt:lpstr>
      <vt:lpstr>Socket简介</vt:lpstr>
      <vt:lpstr>java.net包</vt:lpstr>
      <vt:lpstr>基于TCP协议的Socket编程 2-1</vt:lpstr>
      <vt:lpstr>基于TCP协议的Socket编程 2-2</vt:lpstr>
      <vt:lpstr>练习1：模拟用户登录的功能</vt:lpstr>
      <vt:lpstr>Socket中实现对象的传递</vt:lpstr>
      <vt:lpstr>多线程处理多请求</vt:lpstr>
      <vt:lpstr>练习2：多客户端用户登录</vt:lpstr>
      <vt:lpstr>基于UDP协议的Socket编程 2-1</vt:lpstr>
      <vt:lpstr>基于UDP协议的Socket编程 2-2</vt:lpstr>
      <vt:lpstr>练习3：客户咨询问题</vt:lpstr>
      <vt:lpstr>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meng.zhang(张萌)</dc:creator>
  <cp:lastModifiedBy>xbany</cp:lastModifiedBy>
  <cp:revision>568</cp:revision>
  <dcterms:created xsi:type="dcterms:W3CDTF">2013-09-17T02:35:00Z</dcterms:created>
  <dcterms:modified xsi:type="dcterms:W3CDTF">2019-02-18T07:51:51Z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