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1"/>
  </p:handoutMasterIdLst>
  <p:sldIdLst>
    <p:sldId id="283" r:id="rId3"/>
    <p:sldId id="290" r:id="rId4"/>
    <p:sldId id="314" r:id="rId6"/>
    <p:sldId id="431" r:id="rId7"/>
    <p:sldId id="432" r:id="rId8"/>
    <p:sldId id="433" r:id="rId9"/>
    <p:sldId id="434" r:id="rId10"/>
    <p:sldId id="435" r:id="rId11"/>
    <p:sldId id="436" r:id="rId12"/>
    <p:sldId id="437" r:id="rId13"/>
    <p:sldId id="438" r:id="rId14"/>
    <p:sldId id="440" r:id="rId15"/>
    <p:sldId id="441" r:id="rId16"/>
    <p:sldId id="442" r:id="rId17"/>
    <p:sldId id="443" r:id="rId18"/>
    <p:sldId id="449" r:id="rId19"/>
    <p:sldId id="450" r:id="rId20"/>
    <p:sldId id="451" r:id="rId21"/>
    <p:sldId id="452" r:id="rId22"/>
    <p:sldId id="324" r:id="rId23"/>
    <p:sldId id="358" r:id="rId24"/>
    <p:sldId id="406" r:id="rId25"/>
    <p:sldId id="407" r:id="rId26"/>
    <p:sldId id="453" r:id="rId27"/>
    <p:sldId id="454" r:id="rId28"/>
    <p:sldId id="455" r:id="rId29"/>
    <p:sldId id="457" r:id="rId30"/>
    <p:sldId id="342" r:id="rId31"/>
    <p:sldId id="357" r:id="rId32"/>
    <p:sldId id="460" r:id="rId33"/>
    <p:sldId id="461" r:id="rId34"/>
    <p:sldId id="465" r:id="rId35"/>
    <p:sldId id="466" r:id="rId36"/>
    <p:sldId id="467" r:id="rId37"/>
    <p:sldId id="468" r:id="rId38"/>
    <p:sldId id="470" r:id="rId39"/>
    <p:sldId id="471" r:id="rId40"/>
    <p:sldId id="472" r:id="rId41"/>
    <p:sldId id="473" r:id="rId42"/>
    <p:sldId id="474" r:id="rId43"/>
    <p:sldId id="475" r:id="rId44"/>
    <p:sldId id="476" r:id="rId45"/>
    <p:sldId id="478" r:id="rId46"/>
    <p:sldId id="480" r:id="rId47"/>
    <p:sldId id="481" r:id="rId48"/>
    <p:sldId id="482" r:id="rId49"/>
    <p:sldId id="483" r:id="rId50"/>
    <p:sldId id="484" r:id="rId51"/>
    <p:sldId id="485" r:id="rId52"/>
    <p:sldId id="486" r:id="rId53"/>
    <p:sldId id="487" r:id="rId54"/>
    <p:sldId id="488" r:id="rId55"/>
    <p:sldId id="489" r:id="rId56"/>
    <p:sldId id="359" r:id="rId57"/>
    <p:sldId id="355" r:id="rId58"/>
    <p:sldId id="312" r:id="rId59"/>
    <p:sldId id="394" r:id="rId6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2F2F2"/>
    <a:srgbClr val="000000"/>
    <a:srgbClr val="DBEEF4"/>
    <a:srgbClr val="0099D8"/>
    <a:srgbClr val="6C6C6C"/>
    <a:srgbClr val="92D050"/>
    <a:srgbClr val="E5E5E5"/>
    <a:srgbClr val="009ADA"/>
    <a:srgbClr val="238C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8927" autoAdjust="0"/>
  </p:normalViewPr>
  <p:slideViewPr>
    <p:cSldViewPr>
      <p:cViewPr varScale="1">
        <p:scale>
          <a:sx n="101" d="100"/>
          <a:sy n="101" d="100"/>
        </p:scale>
        <p:origin x="922" y="72"/>
      </p:cViewPr>
      <p:guideLst>
        <p:guide orient="horz" pos="1504"/>
        <p:guide pos="2966"/>
      </p:guideLst>
    </p:cSldViewPr>
  </p:slideViewPr>
  <p:outlineViewPr>
    <p:cViewPr>
      <p:scale>
        <a:sx n="33" d="100"/>
        <a:sy n="33" d="100"/>
      </p:scale>
      <p:origin x="0" y="1410"/>
    </p:cViewPr>
  </p:outlineViewPr>
  <p:notesTextViewPr>
    <p:cViewPr>
      <p:scale>
        <a:sx n="100" d="100"/>
        <a:sy n="100" d="100"/>
      </p:scale>
      <p:origin x="0" y="0"/>
    </p:cViewPr>
  </p:notesTextViewPr>
  <p:notesViewPr>
    <p:cSldViewPr>
      <p:cViewPr varScale="1">
        <p:scale>
          <a:sx n="83" d="100"/>
          <a:sy n="83" d="100"/>
        </p:scale>
        <p:origin x="-3876" y="-90"/>
      </p:cViewPr>
      <p:guideLst>
        <p:guide orient="horz" pos="2673"/>
        <p:guide pos="222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5F6AE-2A9C-4C1F-879E-3928AA6E32C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EF4CAB-82FF-4C6F-A859-CAD40DD826E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A0AFA2-8F2F-4EE5-AEC6-84D8330F4D0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5495B-CF7F-4BEC-B2E8-B1A8532E7D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a:ln>
            <a:miter lim="800000"/>
          </a:ln>
        </p:spPr>
      </p:sp>
      <p:sp>
        <p:nvSpPr>
          <p:cNvPr id="8194" name="文本占位符 2"/>
          <p:cNvSpPr>
            <a:spLocks noGrp="1" noChangeArrowheads="1"/>
          </p:cNvSpPr>
          <p:nvPr>
            <p:ph type="body" idx="4294967295"/>
          </p:nvPr>
        </p:nvSpPr>
        <p:spPr/>
        <p:txBody>
          <a:bodyPr/>
          <a:lstStyle/>
          <a:p>
            <a:endParaRPr lang="zh-CN" altLang="en-US" dirty="0"/>
          </a:p>
        </p:txBody>
      </p:sp>
      <p:sp>
        <p:nvSpPr>
          <p:cNvPr id="81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2A9EA4B5-9757-45FA-ACB3-9257ADA8891B}"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、了解即可，不作为重点学习</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a:t>过渡页面</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教学指导：通过示例</a:t>
            </a:r>
            <a:r>
              <a:rPr lang="en-US" altLang="zh-CN" dirty="0" smtClean="0"/>
              <a:t>09</a:t>
            </a:r>
            <a:r>
              <a:rPr lang="zh-CN" altLang="en-US" dirty="0" smtClean="0"/>
              <a:t>讲解各个字体样式的作用</a:t>
            </a:r>
            <a:endParaRPr lang="zh-CN" altLang="en-US"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14EBFBE4-A425-44C5-B009-C4B4E27CBA05}" type="slidenum">
              <a:rPr lang="zh-CN" altLang="en-US" smtClean="0"/>
            </a:fld>
            <a:endParaRPr lang="en-US" altLang="zh-CN" smtClean="0"/>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xfrm>
            <a:off x="685800" y="4343400"/>
            <a:ext cx="5486400" cy="4114800"/>
          </a:xfrm>
          <a:noFill/>
        </p:spPr>
        <p:txBody>
          <a:bodyPr/>
          <a:lstStyle/>
          <a:p>
            <a:pPr eaLnBrk="1" hangingPunct="1"/>
            <a:endParaRPr lang="zh-CN" altLang="en-US" dirty="0"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教员可以打开</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Photoshop</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工具，</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演示如何获取颜色值</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r>
              <a:rPr lang="en-US" altLang="zh-CN" dirty="0" smtClean="0"/>
              <a:t>text-decoration</a:t>
            </a:r>
            <a:r>
              <a:rPr lang="zh-CN" altLang="en-US" dirty="0" smtClean="0"/>
              <a:t>属性在后面的讲解中会大量用到，这里不演示</a:t>
            </a:r>
            <a:endParaRPr lang="en-US" altLang="zh-CN" dirty="0" smtClean="0"/>
          </a:p>
          <a:p>
            <a:r>
              <a:rPr lang="en-US" altLang="zh-CN" dirty="0" smtClean="0"/>
              <a:t>2</a:t>
            </a:r>
            <a:r>
              <a:rPr lang="zh-CN" altLang="en-US" dirty="0" smtClean="0"/>
              <a:t>、</a:t>
            </a:r>
            <a:r>
              <a:rPr lang="en-US" altLang="zh-CN" dirty="0" smtClean="0"/>
              <a:t>vertical-align</a:t>
            </a:r>
            <a:r>
              <a:rPr lang="zh-CN" altLang="en-US" dirty="0" smtClean="0"/>
              <a:t>属性强调</a:t>
            </a:r>
            <a:r>
              <a:rPr lang="en-US" altLang="zh-CN" dirty="0" smtClean="0"/>
              <a:t>middle</a:t>
            </a:r>
            <a:r>
              <a:rPr lang="zh-CN" altLang="en-US" dirty="0" smtClean="0"/>
              <a:t>即可</a:t>
            </a:r>
            <a:endParaRPr lang="zh-CN" altLang="en-US"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54CA659-D645-4C8C-9766-D23A66096451}"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idx="4294967295"/>
          </p:nvPr>
        </p:nvSpPr>
        <p:spPr>
          <a:ln>
            <a:miter lim="800000"/>
          </a:ln>
        </p:spPr>
      </p:sp>
      <p:sp>
        <p:nvSpPr>
          <p:cNvPr id="10243" name="备注占位符 2"/>
          <p:cNvSpPr>
            <a:spLocks noGrp="1" noChangeArrowheads="1"/>
          </p:cNvSpPr>
          <p:nvPr>
            <p:ph type="body" idx="4294967295"/>
          </p:nvPr>
        </p:nvSpPr>
        <p:spPr/>
        <p:txBody>
          <a:bodyPr/>
          <a:lstStyle/>
          <a:p>
            <a:pPr marL="0" lvl="1"/>
            <a:r>
              <a:rPr lang="zh-CN" altLang="en-US">
                <a:latin typeface="Times New Roman" panose="02020603050405020304" pitchFamily="18" charset="0"/>
              </a:rPr>
              <a:t>要求强调会干什么、能干什么。在目标的重点、难点右侧，插入“重点”、“难点”图片，以引起学员重视。</a:t>
            </a:r>
            <a:endParaRPr lang="zh-CN" altLang="en-US" sz="1400">
              <a:latin typeface="Times New Roman" panose="02020603050405020304" pitchFamily="18" charset="0"/>
            </a:endParaRPr>
          </a:p>
          <a:p>
            <a:endParaRPr lang="zh-CN" altLang="en-US"/>
          </a:p>
        </p:txBody>
      </p:sp>
      <p:sp>
        <p:nvSpPr>
          <p:cNvPr id="1024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3C9BCA6A-6DB9-4DA8-87D6-C90148958641}"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54CA659-D645-4C8C-9766-D23A66096451}"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2CD08B-D38A-46D8-B8F0-B146865F4D6D}" type="slidenum">
              <a:rPr lang="zh-CN" altLang="en-US"/>
            </a:fld>
            <a:endParaRPr lang="en-US" altLang="zh-CN"/>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xfrm>
            <a:off x="685800" y="4343400"/>
            <a:ext cx="5486400" cy="4114800"/>
          </a:xfrm>
          <a:noFill/>
        </p:spPr>
        <p:txBody>
          <a:bodyPr/>
          <a:lstStyle/>
          <a:p>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r>
              <a:rPr lang="zh-CN" altLang="en-US" dirty="0" smtClean="0">
                <a:ea typeface="宋体" panose="02010600030101010101" pitchFamily="2" charset="-122"/>
              </a:rPr>
              <a:t>强调实际网页</a:t>
            </a:r>
            <a:r>
              <a:rPr lang="zh-CN" altLang="en-US" b="0" dirty="0" smtClean="0">
                <a:ea typeface="宋体" panose="02010600030101010101" pitchFamily="2" charset="-122"/>
              </a:rPr>
              <a:t>开发中通常只设置两种状态，一是</a:t>
            </a:r>
            <a:r>
              <a:rPr lang="en-US" altLang="zh-CN" b="0" dirty="0" smtClean="0">
                <a:ea typeface="宋体" panose="02010600030101010101" pitchFamily="2" charset="-122"/>
              </a:rPr>
              <a:t>a</a:t>
            </a:r>
            <a:r>
              <a:rPr lang="en-US" altLang="en-US" sz="1200" b="0" kern="1200" dirty="0" smtClean="0">
                <a:solidFill>
                  <a:schemeClr val="dk1"/>
                </a:solidFill>
                <a:latin typeface="Times New Roman" panose="02020603050405020304" pitchFamily="18" charset="0"/>
                <a:ea typeface="宋体" panose="02010600030101010101" pitchFamily="2" charset="-122"/>
                <a:cs typeface="+mn-cs"/>
              </a:rPr>
              <a:t>{color:#333;}</a:t>
            </a:r>
            <a:r>
              <a:rPr lang="zh-CN" altLang="en-US" sz="1200" b="0" kern="1200" dirty="0" smtClean="0">
                <a:solidFill>
                  <a:schemeClr val="dk1"/>
                </a:solidFill>
                <a:latin typeface="Times New Roman" panose="02020603050405020304" pitchFamily="18" charset="0"/>
                <a:ea typeface="宋体" panose="02010600030101010101" pitchFamily="2" charset="-122"/>
                <a:cs typeface="+mn-cs"/>
              </a:rPr>
              <a:t>，一是</a:t>
            </a:r>
            <a:r>
              <a:rPr lang="en-US" sz="1200" kern="1200" dirty="0" smtClean="0">
                <a:solidFill>
                  <a:schemeClr val="tx1"/>
                </a:solidFill>
                <a:latin typeface="Times New Roman" panose="02020603050405020304" pitchFamily="18" charset="0"/>
                <a:ea typeface="宋体" panose="02010600030101010101" pitchFamily="2" charset="-122"/>
                <a:cs typeface="+mn-cs"/>
              </a:rPr>
              <a:t>a:hover {	color:#B46210;}</a:t>
            </a:r>
            <a:endParaRPr lang="zh-CN" altLang="en-US" b="0" dirty="0"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主要讲解</a:t>
            </a:r>
            <a:r>
              <a:rPr lang="en-US" altLang="zh-CN" dirty="0" smtClean="0"/>
              <a:t>list-style:none </a:t>
            </a:r>
            <a:r>
              <a:rPr lang="zh-CN" altLang="en-US" dirty="0" smtClean="0"/>
              <a:t>，其他属性简单说明一下即可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95E1633-31D3-483A-B493-0CCF0D75DE87}" type="slidenum">
              <a:rPr lang="zh-CN" altLang="en-US" smtClean="0"/>
            </a:fld>
            <a:endParaRPr lang="en-US" altLang="zh-CN" smtClean="0"/>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xfrm>
            <a:off x="685800" y="4343400"/>
            <a:ext cx="5486400" cy="4114800"/>
          </a:xfrm>
          <a:noFill/>
        </p:spPr>
        <p:txBody>
          <a:bodyPr/>
          <a:lstStyle/>
          <a:p>
            <a:r>
              <a:rPr lang="zh-CN" altLang="en-US" dirty="0" smtClean="0"/>
              <a:t>教学指导：</a:t>
            </a:r>
            <a:endParaRPr lang="en-US" altLang="zh-CN" dirty="0" smtClean="0"/>
          </a:p>
          <a:p>
            <a:r>
              <a:rPr lang="en-US" altLang="zh-CN" dirty="0" smtClean="0"/>
              <a:t>1</a:t>
            </a:r>
            <a:r>
              <a:rPr lang="zh-CN" altLang="en-US" dirty="0" smtClean="0"/>
              <a:t>、分别演示每个属性，但是通常使用的是背景的复合属性，即</a:t>
            </a:r>
            <a:r>
              <a:rPr lang="en-US" altLang="zh-CN">
                <a:solidFill>
                  <a:schemeClr val="tx1"/>
                </a:solidFill>
                <a:latin typeface="微软雅黑" panose="020B0503020204020204" pitchFamily="34" charset="-122"/>
                <a:ea typeface="微软雅黑" panose="020B0503020204020204" pitchFamily="34" charset="-122"/>
                <a:sym typeface="+mn-ea"/>
              </a:rPr>
              <a:t>background</a:t>
            </a:r>
            <a:r>
              <a:rPr lang="zh-CN" altLang="en-US">
                <a:solidFill>
                  <a:schemeClr val="tx1"/>
                </a:solidFill>
                <a:latin typeface="微软雅黑" panose="020B0503020204020204" pitchFamily="34" charset="-122"/>
                <a:ea typeface="微软雅黑" panose="020B0503020204020204" pitchFamily="34" charset="-122"/>
                <a:sym typeface="+mn-ea"/>
              </a:rPr>
              <a:t>，重点学习</a:t>
            </a:r>
            <a:r>
              <a:rPr lang="en-US" altLang="zh-CN">
                <a:solidFill>
                  <a:schemeClr val="tx1"/>
                </a:solidFill>
                <a:latin typeface="微软雅黑" panose="020B0503020204020204" pitchFamily="34" charset="-122"/>
                <a:ea typeface="微软雅黑" panose="020B0503020204020204" pitchFamily="34" charset="-122"/>
                <a:sym typeface="+mn-ea"/>
              </a:rPr>
              <a:t>background</a:t>
            </a:r>
            <a:endParaRPr lang="en-US" altLang="zh-CN" dirty="0" smtClean="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54CA659-D645-4C8C-9766-D23A66096451}"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a:t>1</a:t>
            </a:r>
            <a:r>
              <a:rPr lang="zh-CN" altLang="en-US" dirty="0"/>
              <a:t>、标红为常用的，重点学习</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sz="1200" kern="1200" dirty="0" smtClean="0">
                <a:solidFill>
                  <a:schemeClr val="tx1"/>
                </a:solidFill>
                <a:latin typeface="Times New Roman" panose="02020603050405020304" pitchFamily="18" charset="0"/>
                <a:ea typeface="宋体" panose="02010600030101010101" pitchFamily="2" charset="-122"/>
                <a:cs typeface="+mn-cs"/>
              </a:rPr>
              <a:t>强调网页中标签，例如</a:t>
            </a:r>
            <a:r>
              <a:rPr lang="en-US" sz="1200" kern="1200" dirty="0" smtClean="0">
                <a:solidFill>
                  <a:schemeClr val="tx1"/>
                </a:solidFill>
                <a:latin typeface="Times New Roman" panose="02020603050405020304" pitchFamily="18" charset="0"/>
                <a:ea typeface="宋体" panose="02010600030101010101" pitchFamily="2" charset="-122"/>
                <a:cs typeface="+mn-cs"/>
              </a:rPr>
              <a:t>&lt;h1&gt;…&lt;h6&gt;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&lt;p&gt;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ul</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ol</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li</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&lt;dl&gt;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dt</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dd</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&lt;body&gt;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等都有</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，实际网页制作时通常通一使用并集选择器设置这些可能产生外边框的标签的</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为</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0</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solidFill>
              <a:srgbClr val="000000"/>
            </a:solidFill>
            <a:miter/>
          </a:ln>
        </p:spPr>
      </p:sp>
      <p:sp>
        <p:nvSpPr>
          <p:cNvPr id="1741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en-US" altLang="zh-CN" dirty="0"/>
              <a:t>1</a:t>
            </a:r>
            <a:r>
              <a:rPr lang="zh-CN" altLang="en-US" dirty="0"/>
              <a:t>、网页中常见的几种布局，重点说明当前比较火的电商站整体是这几种布局，实际上在局部布局根据实际也要变化，常用的有左右、左中右来局部布局；其他上下、左右、上中下、综合框架型、封面型、</a:t>
            </a:r>
            <a:r>
              <a:rPr lang="en-US" altLang="zh-CN" dirty="0"/>
              <a:t>flash</a:t>
            </a:r>
            <a:r>
              <a:rPr lang="zh-CN" altLang="en-US" dirty="0"/>
              <a:t>型简单说明一下即可；</a:t>
            </a:r>
            <a:endParaRPr lang="en-US" altLang="zh-CN" dirty="0"/>
          </a:p>
          <a:p>
            <a:pPr lvl="0" eaLnBrk="1" hangingPunct="1">
              <a:spcBef>
                <a:spcPct val="0"/>
              </a:spcBef>
            </a:pPr>
            <a:r>
              <a:rPr lang="en-US" altLang="zh-CN" dirty="0"/>
              <a:t>2</a:t>
            </a:r>
            <a:r>
              <a:rPr lang="zh-CN" altLang="en-US" dirty="0"/>
              <a:t>、演示网页布局的图片，重点介绍</a:t>
            </a:r>
            <a:r>
              <a:rPr lang="en-US" altLang="zh-CN" dirty="0"/>
              <a:t>1-2-1</a:t>
            </a:r>
            <a:r>
              <a:rPr lang="zh-CN" altLang="en-US" dirty="0"/>
              <a:t>和</a:t>
            </a:r>
            <a:r>
              <a:rPr lang="en-US" altLang="zh-CN" dirty="0"/>
              <a:t>1-3-1</a:t>
            </a:r>
            <a:r>
              <a:rPr lang="zh-CN" altLang="en-US" dirty="0"/>
              <a:t>布局，讲解这既是整理布局常用，也是局部布局常用，有些局部为</a:t>
            </a:r>
            <a:r>
              <a:rPr lang="en-US" altLang="zh-CN" dirty="0"/>
              <a:t>2</a:t>
            </a:r>
            <a:r>
              <a:rPr lang="zh-CN" altLang="en-US" dirty="0"/>
              <a:t>列或</a:t>
            </a:r>
            <a:r>
              <a:rPr lang="en-US" altLang="zh-CN" dirty="0"/>
              <a:t>3</a:t>
            </a:r>
            <a:r>
              <a:rPr lang="zh-CN" altLang="en-US" dirty="0"/>
              <a:t>列的；</a:t>
            </a:r>
            <a:endParaRPr lang="en-US" altLang="zh-CN" dirty="0"/>
          </a:p>
          <a:p>
            <a:pPr lvl="0" eaLnBrk="1" hangingPunct="1">
              <a:spcBef>
                <a:spcPct val="0"/>
              </a:spcBef>
            </a:pPr>
            <a:r>
              <a:rPr lang="en-US" altLang="zh-CN" dirty="0"/>
              <a:t>3</a:t>
            </a:r>
            <a:r>
              <a:rPr lang="zh-CN" altLang="en-US" dirty="0"/>
              <a:t>、演示时讲解网页基本有</a:t>
            </a:r>
            <a:r>
              <a:rPr lang="en-US" altLang="zh-CN" dirty="0"/>
              <a:t>3</a:t>
            </a:r>
            <a:r>
              <a:rPr lang="zh-CN" altLang="en-US" dirty="0"/>
              <a:t>大部分，网站导航、网站主体内容、网站版权部分；</a:t>
            </a:r>
            <a:endParaRPr lang="en-US" altLang="zh-CN" dirty="0"/>
          </a:p>
          <a:p>
            <a:pPr lvl="0" eaLnBrk="1" hangingPunct="1">
              <a:spcBef>
                <a:spcPct val="0"/>
              </a:spcBef>
            </a:pPr>
            <a:r>
              <a:rPr lang="zh-CN" altLang="en-US" dirty="0"/>
              <a:t>提问：演示页面最后提问如何进行网页布局，前面学习的</a:t>
            </a:r>
            <a:r>
              <a:rPr lang="en-US" altLang="zh-CN" dirty="0"/>
              <a:t>div</a:t>
            </a:r>
            <a:r>
              <a:rPr lang="zh-CN" altLang="en-US" dirty="0"/>
              <a:t>都是块级元素，两侧撑满的？然后引出使用浮动布局网页</a:t>
            </a:r>
            <a:endParaRPr lang="en-US" altLang="zh-CN" dirty="0"/>
          </a:p>
        </p:txBody>
      </p:sp>
      <p:sp>
        <p:nvSpPr>
          <p:cNvPr id="1741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a:ln>
            <a:solidFill>
              <a:srgbClr val="000000"/>
            </a:solidFill>
            <a:miter/>
          </a:ln>
        </p:spPr>
      </p:sp>
      <p:sp>
        <p:nvSpPr>
          <p:cNvPr id="21506"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讲解：三个属性的含义；</a:t>
            </a:r>
            <a:endParaRPr lang="en-US" altLang="zh-CN" dirty="0"/>
          </a:p>
          <a:p>
            <a:pPr lvl="0" eaLnBrk="1" hangingPunct="1">
              <a:spcBef>
                <a:spcPct val="0"/>
              </a:spcBef>
            </a:pPr>
            <a:r>
              <a:rPr lang="zh-CN" altLang="en-US" dirty="0"/>
              <a:t>演示（以下</a:t>
            </a:r>
            <a:r>
              <a:rPr lang="en-US" altLang="zh-CN" dirty="0"/>
              <a:t>2</a:t>
            </a:r>
            <a:r>
              <a:rPr lang="zh-CN" altLang="en-US" dirty="0"/>
              <a:t>、</a:t>
            </a:r>
            <a:r>
              <a:rPr lang="en-US" altLang="zh-CN" dirty="0"/>
              <a:t>3</a:t>
            </a:r>
            <a:r>
              <a:rPr lang="zh-CN" altLang="en-US" dirty="0"/>
              <a:t>条中的步骤要详细演示，讲解显示的不同效果）：</a:t>
            </a:r>
            <a:endParaRPr lang="en-US" altLang="zh-CN" dirty="0"/>
          </a:p>
          <a:p>
            <a:pPr lvl="0" eaLnBrk="1" hangingPunct="1">
              <a:spcBef>
                <a:spcPct val="0"/>
              </a:spcBef>
            </a:pPr>
            <a:r>
              <a:rPr lang="en-US" altLang="zh-CN" dirty="0"/>
              <a:t>1</a:t>
            </a:r>
            <a:r>
              <a:rPr lang="zh-CN" altLang="en-US" dirty="0"/>
              <a:t>、页面没有设置浮动时图片、文本之间的位置关系，查看页面效果；</a:t>
            </a:r>
            <a:endParaRPr lang="en-US" altLang="zh-CN" dirty="0"/>
          </a:p>
          <a:p>
            <a:pPr lvl="0" eaLnBrk="1" hangingPunct="1">
              <a:spcBef>
                <a:spcPct val="0"/>
              </a:spcBef>
            </a:pPr>
            <a:r>
              <a:rPr lang="en-US" altLang="zh-CN" dirty="0"/>
              <a:t>2</a:t>
            </a:r>
            <a:r>
              <a:rPr lang="zh-CN" altLang="en-US" dirty="0"/>
              <a:t>、依次设置三个图片所在</a:t>
            </a:r>
            <a:r>
              <a:rPr lang="en-US" altLang="zh-CN" dirty="0"/>
              <a:t>&lt;div&gt;</a:t>
            </a:r>
            <a:r>
              <a:rPr lang="zh-CN" altLang="en-US" dirty="0"/>
              <a:t>（</a:t>
            </a:r>
            <a:r>
              <a:rPr lang="en-US" altLang="zh-CN" dirty="0"/>
              <a:t>layer01</a:t>
            </a:r>
            <a:r>
              <a:rPr lang="zh-CN" altLang="en-US" dirty="0"/>
              <a:t>、</a:t>
            </a:r>
            <a:r>
              <a:rPr lang="en-US" altLang="zh-CN" dirty="0"/>
              <a:t>layer02</a:t>
            </a:r>
            <a:r>
              <a:rPr lang="zh-CN" altLang="en-US" dirty="0"/>
              <a:t>、</a:t>
            </a:r>
            <a:r>
              <a:rPr lang="en-US" altLang="zh-CN" dirty="0"/>
              <a:t>layer03</a:t>
            </a:r>
            <a:r>
              <a:rPr lang="zh-CN" altLang="en-US" dirty="0"/>
              <a:t>）左浮动，查看每设置一个</a:t>
            </a:r>
            <a:r>
              <a:rPr lang="en-US" altLang="zh-CN" dirty="0"/>
              <a:t>div</a:t>
            </a:r>
            <a:r>
              <a:rPr lang="zh-CN" altLang="en-US" dirty="0"/>
              <a:t>浮动的页面效果，显示的位置，查看页面时改变浏览器大小查看效果；</a:t>
            </a:r>
            <a:endParaRPr lang="en-US" altLang="zh-CN" dirty="0"/>
          </a:p>
          <a:p>
            <a:pPr lvl="0" eaLnBrk="1" hangingPunct="1">
              <a:spcBef>
                <a:spcPct val="0"/>
              </a:spcBef>
            </a:pPr>
            <a:r>
              <a:rPr lang="en-US" altLang="zh-CN" dirty="0"/>
              <a:t>3</a:t>
            </a:r>
            <a:r>
              <a:rPr lang="zh-CN" altLang="en-US" dirty="0"/>
              <a:t>、依次设置</a:t>
            </a:r>
            <a:r>
              <a:rPr lang="en-US" altLang="zh-CN" dirty="0"/>
              <a:t>layer01</a:t>
            </a:r>
            <a:r>
              <a:rPr lang="zh-CN" altLang="en-US" dirty="0"/>
              <a:t>和</a:t>
            </a:r>
            <a:r>
              <a:rPr lang="en-US" altLang="zh-CN" dirty="0"/>
              <a:t>layer02</a:t>
            </a:r>
            <a:r>
              <a:rPr lang="zh-CN" altLang="en-US" dirty="0"/>
              <a:t>右浮动，查看每设置一个</a:t>
            </a:r>
            <a:r>
              <a:rPr lang="en-US" altLang="zh-CN" dirty="0"/>
              <a:t>div</a:t>
            </a:r>
            <a:r>
              <a:rPr lang="zh-CN" altLang="en-US" dirty="0"/>
              <a:t>浮动的页面效果，显示的位置，查看页面时改变浏览器大小查看效果；</a:t>
            </a:r>
            <a:endParaRPr lang="en-US" altLang="zh-CN" dirty="0"/>
          </a:p>
          <a:p>
            <a:pPr lvl="0" eaLnBrk="1" hangingPunct="1">
              <a:spcBef>
                <a:spcPct val="0"/>
              </a:spcBef>
            </a:pPr>
            <a:r>
              <a:rPr lang="zh-CN" altLang="en-US" dirty="0"/>
              <a:t>总结：通过以上</a:t>
            </a:r>
            <a:r>
              <a:rPr lang="en-US" altLang="zh-CN" dirty="0"/>
              <a:t>6</a:t>
            </a:r>
            <a:r>
              <a:rPr lang="zh-CN" altLang="en-US" dirty="0"/>
              <a:t>步操作后页面效果不一样，由于元素不在标准文档流中，引出清除浮动（</a:t>
            </a:r>
            <a:r>
              <a:rPr lang="en-US" altLang="zh-CN" dirty="0"/>
              <a:t>clear</a:t>
            </a:r>
            <a:r>
              <a:rPr lang="zh-CN" altLang="en-US" dirty="0"/>
              <a:t>属性）；</a:t>
            </a:r>
            <a:endParaRPr lang="en-US" altLang="zh-CN" dirty="0"/>
          </a:p>
          <a:p>
            <a:pPr lvl="0" eaLnBrk="1" hangingPunct="1">
              <a:spcBef>
                <a:spcPct val="0"/>
              </a:spcBef>
            </a:pPr>
            <a:r>
              <a:rPr lang="zh-CN" altLang="en-US" dirty="0"/>
              <a:t>目的：让学员掌握</a:t>
            </a:r>
            <a:r>
              <a:rPr lang="en-US" altLang="zh-CN" dirty="0"/>
              <a:t>float</a:t>
            </a:r>
            <a:r>
              <a:rPr lang="zh-CN" altLang="en-US" dirty="0"/>
              <a:t>属性的应用；</a:t>
            </a:r>
            <a:endParaRPr lang="zh-CN" altLang="en-US" dirty="0"/>
          </a:p>
        </p:txBody>
      </p:sp>
      <p:sp>
        <p:nvSpPr>
          <p:cNvPr id="2150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分别设置三个图片所在的层左浮动，查看效果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教员演示后，通过总结引出后面要讲解的清除浮动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51CA80BE-15BA-420A-97D0-D6358A93C02A}" type="slidenum">
              <a:rPr lang="zh-CN" altLang="en-US" smtClean="0"/>
            </a:fld>
            <a:endParaRPr lang="en-US" altLang="zh-CN" smtClean="0"/>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xfrm>
            <a:off x="685800" y="4343400"/>
            <a:ext cx="5486400" cy="4114800"/>
          </a:xfrm>
          <a:noFill/>
        </p:spPr>
        <p:txBody>
          <a:bodyPr/>
          <a:lstStyle/>
          <a:p>
            <a:pPr eaLnBrk="1" hangingPunct="1"/>
            <a:endParaRPr lang="en-US" altLang="zh-CN" dirty="0"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14EBFBE4-A425-44C5-B009-C4B4E27CBA05}" type="slidenum">
              <a:rPr lang="zh-CN" altLang="en-US" smtClean="0"/>
            </a:fld>
            <a:endParaRPr lang="en-US" altLang="zh-CN" smtClean="0"/>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xfrm>
            <a:off x="685800" y="4343400"/>
            <a:ext cx="5486400" cy="4114800"/>
          </a:xfrm>
          <a:noFill/>
        </p:spPr>
        <p:txBody>
          <a:bodyPr/>
          <a:lstStyle/>
          <a:p>
            <a:pPr eaLnBrk="1" hangingPunct="1"/>
            <a:endParaRPr lang="zh-CN" altLang="en-US" dirty="0"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51CA80BE-15BA-420A-97D0-D6358A93C02A}" type="slidenum">
              <a:rPr lang="zh-CN" altLang="en-US" smtClean="0"/>
            </a:fld>
            <a:endParaRPr lang="en-US" altLang="zh-CN" smtClean="0"/>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xfrm>
            <a:off x="685800" y="4343400"/>
            <a:ext cx="5486400" cy="4114800"/>
          </a:xfrm>
          <a:noFill/>
        </p:spPr>
        <p:txBody>
          <a:bodyPr/>
          <a:lstStyle/>
          <a:p>
            <a:pPr eaLnBrk="1" hangingPunct="1"/>
            <a:endParaRPr lang="en-US" altLang="zh-CN" dirty="0"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837FE78C-5C2A-4C5F-B7BD-7F8CAA7B8610}" type="slidenum">
              <a:rPr lang="zh-CN" altLang="en-US" smtClean="0"/>
            </a:fld>
            <a:endParaRPr lang="en-US" altLang="zh-CN"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xfrm>
            <a:off x="685800" y="4343400"/>
            <a:ext cx="5486400" cy="4114800"/>
          </a:xfrm>
          <a:noFill/>
        </p:spPr>
        <p:txBody>
          <a:bodyPr/>
          <a:lstStyle/>
          <a:p>
            <a:endParaRPr lang="zh-CN" altLang="en-US" dirty="0"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讲解：几个属性值的作用，重点讲解相对定位和绝对定位；</a:t>
            </a:r>
            <a:endParaRPr lang="en-US" altLang="zh-CN" dirty="0"/>
          </a:p>
          <a:p>
            <a:pPr lvl="0" eaLnBrk="1" hangingPunct="1">
              <a:spcBef>
                <a:spcPct val="0"/>
              </a:spcBef>
            </a:pPr>
            <a:r>
              <a:rPr lang="zh-CN" altLang="en-US" dirty="0"/>
              <a:t>经验：</a:t>
            </a:r>
            <a:r>
              <a:rPr lang="en-US" altLang="zh-CN" dirty="0"/>
              <a:t>fixed</a:t>
            </a:r>
            <a:r>
              <a:rPr lang="zh-CN" altLang="en-US" dirty="0"/>
              <a:t>目前还不被一些浏览器支持，实际网页制作中也不常用</a:t>
            </a:r>
            <a:endParaRPr lang="zh-CN" altLang="en-US" dirty="0"/>
          </a:p>
          <a:p>
            <a:pPr lvl="0" eaLnBrk="1" hangingPunct="1">
              <a:spcBef>
                <a:spcPct val="0"/>
              </a:spcBef>
            </a:pPr>
            <a:endParaRPr lang="en-US" altLang="zh-CN" dirty="0"/>
          </a:p>
        </p:txBody>
      </p:sp>
      <p:sp>
        <p:nvSpPr>
          <p:cNvPr id="2867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按如下步骤详细演示</a:t>
            </a:r>
            <a:endParaRPr lang="en-US" altLang="zh-CN" dirty="0"/>
          </a:p>
          <a:p>
            <a:pPr lvl="0" eaLnBrk="1" hangingPunct="1">
              <a:spcBef>
                <a:spcPct val="0"/>
              </a:spcBef>
            </a:pPr>
            <a:r>
              <a:rPr lang="en-US" altLang="zh-CN" dirty="0"/>
              <a:t>1</a:t>
            </a:r>
            <a:r>
              <a:rPr lang="zh-CN" altLang="en-US" dirty="0"/>
              <a:t>、设置第</a:t>
            </a:r>
            <a:r>
              <a:rPr lang="en-US" altLang="zh-CN" dirty="0"/>
              <a:t>1</a:t>
            </a:r>
            <a:r>
              <a:rPr lang="zh-CN" altLang="en-US" dirty="0"/>
              <a:t>个</a:t>
            </a:r>
            <a:r>
              <a:rPr lang="en-US" altLang="zh-CN" dirty="0"/>
              <a:t>DIV</a:t>
            </a:r>
            <a:r>
              <a:rPr lang="zh-CN" altLang="en-US" dirty="0"/>
              <a:t>向左、向下、向上、向右偏移，值也中为正值或负值，分别查看偏移效果；</a:t>
            </a:r>
            <a:endParaRPr lang="en-US" altLang="zh-CN" dirty="0"/>
          </a:p>
          <a:p>
            <a:pPr lvl="0" eaLnBrk="1" hangingPunct="1">
              <a:spcBef>
                <a:spcPct val="0"/>
              </a:spcBef>
            </a:pPr>
            <a:r>
              <a:rPr lang="en-US" altLang="zh-CN" dirty="0"/>
              <a:t>2</a:t>
            </a:r>
            <a:r>
              <a:rPr lang="zh-CN" altLang="en-US" dirty="0"/>
              <a:t>、设置第</a:t>
            </a:r>
            <a:r>
              <a:rPr lang="en-US" altLang="zh-CN" dirty="0"/>
              <a:t>1</a:t>
            </a:r>
            <a:r>
              <a:rPr lang="zh-CN" altLang="en-US" dirty="0"/>
              <a:t>个</a:t>
            </a:r>
            <a:r>
              <a:rPr lang="en-US" altLang="zh-CN" dirty="0"/>
              <a:t>DIV</a:t>
            </a:r>
            <a:r>
              <a:rPr lang="zh-CN" altLang="en-US" dirty="0"/>
              <a:t>向左、向下、向上、向右偏移，分别查看偏移效果；</a:t>
            </a:r>
            <a:endParaRPr lang="en-US" altLang="zh-CN" dirty="0"/>
          </a:p>
          <a:p>
            <a:pPr lvl="0" eaLnBrk="1" hangingPunct="1">
              <a:spcBef>
                <a:spcPct val="0"/>
              </a:spcBef>
            </a:pPr>
            <a:r>
              <a:rPr lang="en-US" altLang="zh-CN" dirty="0"/>
              <a:t>3</a:t>
            </a:r>
            <a:r>
              <a:rPr lang="zh-CN" altLang="en-US" dirty="0"/>
              <a:t>、设置第二个</a:t>
            </a:r>
            <a:r>
              <a:rPr lang="en-US" altLang="zh-CN" dirty="0"/>
              <a:t>DIV</a:t>
            </a:r>
            <a:r>
              <a:rPr lang="zh-CN" altLang="en-US" dirty="0"/>
              <a:t>右浮动，再设置第一、第二</a:t>
            </a:r>
            <a:r>
              <a:rPr lang="en-US" altLang="zh-CN" dirty="0"/>
              <a:t>DIV</a:t>
            </a:r>
            <a:r>
              <a:rPr lang="zh-CN" altLang="en-US" dirty="0"/>
              <a:t>相对定位，查看页面效果；</a:t>
            </a:r>
            <a:endParaRPr lang="zh-CN" altLang="en-US" dirty="0"/>
          </a:p>
          <a:p>
            <a:pPr lvl="0" eaLnBrk="1" hangingPunct="1">
              <a:spcBef>
                <a:spcPct val="0"/>
              </a:spcBef>
            </a:pPr>
            <a:endParaRPr lang="en-US" altLang="zh-CN" dirty="0"/>
          </a:p>
        </p:txBody>
      </p:sp>
      <p:sp>
        <p:nvSpPr>
          <p:cNvPr id="3277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14EBFBE4-A425-44C5-B009-C4B4E27CBA05}" type="slidenum">
              <a:rPr lang="zh-CN" altLang="en-US" smtClean="0"/>
            </a:fld>
            <a:endParaRPr lang="en-US" altLang="zh-CN" smtClean="0"/>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xfrm>
            <a:off x="685800" y="4343400"/>
            <a:ext cx="5486400" cy="4114800"/>
          </a:xfrm>
          <a:noFill/>
        </p:spPr>
        <p:txBody>
          <a:bodyPr/>
          <a:lstStyle/>
          <a:p>
            <a:r>
              <a:rPr lang="zh-CN" altLang="en-US" dirty="0" smtClean="0"/>
              <a:t>教学指导：</a:t>
            </a:r>
            <a:endParaRPr lang="en-US" altLang="zh-CN" dirty="0" smtClean="0"/>
          </a:p>
          <a:p>
            <a:pPr eaLnBrk="1" hangingPunct="1"/>
            <a:r>
              <a:rPr lang="zh-CN" altLang="en-US" dirty="0" smtClean="0">
                <a:ea typeface="宋体" panose="02010600030101010101" pitchFamily="2" charset="-122"/>
              </a:rPr>
              <a:t>先设置第二个盒子浮动，再设置两个盒子相对定位偏移</a:t>
            </a:r>
            <a:endParaRPr lang="zh-CN" altLang="en-US" dirty="0"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dirty="0" smtClean="0"/>
              <a:t>教学指导：</a:t>
            </a:r>
            <a:endParaRPr lang="en-US" altLang="zh-CN" dirty="0" smtClean="0"/>
          </a:p>
          <a:p>
            <a:r>
              <a:rPr lang="en-US" altLang="zh-CN" dirty="0" smtClean="0"/>
              <a:t>1</a:t>
            </a:r>
            <a:r>
              <a:rPr lang="zh-CN" altLang="en-US" dirty="0" smtClean="0"/>
              <a:t>、首先讲解</a:t>
            </a:r>
            <a:r>
              <a:rPr lang="en-US" altLang="zh-CN" dirty="0" smtClean="0"/>
              <a:t>CSS</a:t>
            </a:r>
            <a:r>
              <a:rPr lang="zh-CN" altLang="en-US" dirty="0" smtClean="0"/>
              <a:t>的基本语法结构，由选择器和声明构成</a:t>
            </a:r>
            <a:endParaRPr lang="en-US" altLang="zh-CN" dirty="0" smtClean="0"/>
          </a:p>
          <a:p>
            <a:r>
              <a:rPr lang="en-US" altLang="zh-CN" dirty="0" smtClean="0"/>
              <a:t>2</a:t>
            </a:r>
            <a:r>
              <a:rPr lang="zh-CN" altLang="en-US" dirty="0" smtClean="0"/>
              <a:t>、然后对照具体的样式详细讲解语法，强调声明必须在</a:t>
            </a:r>
            <a:r>
              <a:rPr lang="en-US" altLang="zh-CN" dirty="0" smtClean="0"/>
              <a:t>{ }</a:t>
            </a:r>
            <a:r>
              <a:rPr lang="zh-CN" altLang="en-US" dirty="0" smtClean="0"/>
              <a:t>中</a:t>
            </a:r>
            <a:endParaRPr lang="en-US" altLang="zh-CN" dirty="0" smtClean="0"/>
          </a:p>
          <a:p>
            <a:r>
              <a:rPr lang="en-US" altLang="zh-CN" dirty="0" smtClean="0"/>
              <a:t>3</a:t>
            </a:r>
            <a:r>
              <a:rPr lang="zh-CN" altLang="en-US" dirty="0" smtClean="0"/>
              <a:t>、最后说明基本</a:t>
            </a:r>
            <a:r>
              <a:rPr lang="en-US" altLang="zh-CN" dirty="0" smtClean="0"/>
              <a:t>W3C</a:t>
            </a:r>
            <a:r>
              <a:rPr lang="zh-CN" altLang="en-US" dirty="0" smtClean="0"/>
              <a:t>的规范，每条声明后的</a:t>
            </a:r>
            <a:r>
              <a:rPr lang="en-US" altLang="zh-CN" dirty="0" smtClean="0"/>
              <a:t>;</a:t>
            </a:r>
            <a:r>
              <a:rPr lang="zh-CN" altLang="en-US" dirty="0" smtClean="0"/>
              <a:t>都要写上</a:t>
            </a:r>
            <a:endParaRPr lang="zh-CN" altLang="en-US" dirty="0" smtClean="0"/>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a:t>分别设置</a:t>
            </a:r>
            <a:r>
              <a:rPr lang="en-US" altLang="zh-CN">
                <a:sym typeface="+mn-ea"/>
              </a:rPr>
              <a:t>left</a:t>
            </a:r>
            <a:r>
              <a:rPr lang="zh-CN" altLang="en-US">
                <a:sym typeface="+mn-ea"/>
              </a:rPr>
              <a:t>、</a:t>
            </a:r>
            <a:r>
              <a:rPr lang="en-US" altLang="zh-CN">
                <a:sym typeface="+mn-ea"/>
              </a:rPr>
              <a:t>right</a:t>
            </a:r>
            <a:r>
              <a:rPr lang="zh-CN" altLang="en-US">
                <a:sym typeface="+mn-ea"/>
              </a:rPr>
              <a:t>、</a:t>
            </a:r>
            <a:r>
              <a:rPr lang="en-US" altLang="zh-CN">
                <a:sym typeface="+mn-ea"/>
              </a:rPr>
              <a:t>top</a:t>
            </a:r>
            <a:r>
              <a:rPr lang="zh-CN" altLang="en-US">
                <a:sym typeface="+mn-ea"/>
              </a:rPr>
              <a:t>、</a:t>
            </a:r>
            <a:r>
              <a:rPr lang="en-US" altLang="zh-CN">
                <a:sym typeface="+mn-ea"/>
              </a:rPr>
              <a:t>bottom</a:t>
            </a:r>
            <a:r>
              <a:rPr lang="zh-CN" altLang="en-US">
                <a:sym typeface="+mn-ea"/>
              </a:rPr>
              <a:t>这四个值，查看效果，讲解含义</a:t>
            </a:r>
            <a:endParaRPr lang="zh-CN" altLang="en-US" dirty="0">
              <a:sym typeface="+mn-ea"/>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a:t>
            </a:r>
            <a:r>
              <a:rPr lang="zh-CN" altLang="en-US" smtClean="0"/>
              <a:t>指导：</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54CA659-D645-4C8C-9766-D23A66096451}"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a:ln>
            <a:miter lim="800000"/>
          </a:ln>
        </p:spPr>
      </p:sp>
      <p:sp>
        <p:nvSpPr>
          <p:cNvPr id="8194" name="文本占位符 2"/>
          <p:cNvSpPr>
            <a:spLocks noGrp="1" noChangeArrowheads="1"/>
          </p:cNvSpPr>
          <p:nvPr>
            <p:ph type="body" idx="4294967295"/>
          </p:nvPr>
        </p:nvSpPr>
        <p:spPr/>
        <p:txBody>
          <a:bodyPr/>
          <a:lstStyle/>
          <a:p>
            <a:endParaRPr lang="zh-CN" altLang="en-US" dirty="0"/>
          </a:p>
        </p:txBody>
      </p:sp>
      <p:sp>
        <p:nvSpPr>
          <p:cNvPr id="81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2A9EA4B5-9757-45FA-ACB3-9257ADA8891B}"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介绍在</a:t>
            </a:r>
            <a:r>
              <a:rPr lang="en-US" altLang="zh-CN" dirty="0" smtClean="0"/>
              <a:t>HTML</a:t>
            </a:r>
            <a:r>
              <a:rPr lang="zh-CN" altLang="en-US" dirty="0" smtClean="0"/>
              <a:t>引入</a:t>
            </a:r>
            <a:r>
              <a:rPr lang="en-US" altLang="zh-CN" dirty="0" smtClean="0"/>
              <a:t>CSS</a:t>
            </a:r>
            <a:r>
              <a:rPr lang="zh-CN" altLang="en-US" dirty="0" smtClean="0"/>
              <a:t>样式表的</a:t>
            </a:r>
            <a:r>
              <a:rPr lang="en-US" altLang="zh-CN" dirty="0" smtClean="0"/>
              <a:t>3</a:t>
            </a:r>
            <a:r>
              <a:rPr lang="zh-CN" altLang="en-US" dirty="0" smtClean="0"/>
              <a:t>种方法即可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就近原则：越接近标签的样式优先级越高</a:t>
            </a:r>
            <a:endParaRPr lang="zh-CN" altLang="en-US"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、首先介绍三种选择器，然后讲解标签选择器，说明什么是标签选择器</a:t>
            </a:r>
            <a:endParaRPr lang="en-US" altLang="zh-CN" dirty="0" smtClean="0"/>
          </a:p>
          <a:p>
            <a:r>
              <a:rPr lang="en-US" altLang="zh-CN" dirty="0" smtClean="0"/>
              <a:t>2</a:t>
            </a:r>
            <a:r>
              <a:rPr lang="zh-CN" altLang="en-US" dirty="0" smtClean="0"/>
              <a:t>、然后演示示例，边演示边讲解，演示如何在</a:t>
            </a:r>
            <a:r>
              <a:rPr lang="en-US" altLang="zh-CN" dirty="0" smtClean="0"/>
              <a:t>HTML</a:t>
            </a:r>
            <a:r>
              <a:rPr lang="zh-CN" altLang="en-US" dirty="0" smtClean="0"/>
              <a:t>中创建</a:t>
            </a:r>
            <a:r>
              <a:rPr lang="en-US" altLang="zh-CN" dirty="0" smtClean="0"/>
              <a:t>CSS</a:t>
            </a:r>
            <a:r>
              <a:rPr lang="zh-CN" altLang="en-US" dirty="0" smtClean="0"/>
              <a:t>样式及如何创建标签选择器，</a:t>
            </a:r>
            <a:r>
              <a:rPr lang="en-US" altLang="zh-CN" dirty="0" smtClean="0"/>
              <a:t>HTML</a:t>
            </a:r>
            <a:r>
              <a:rPr lang="zh-CN" altLang="en-US" dirty="0" smtClean="0"/>
              <a:t>如何应用标签选择器，最后在浏览器中查看页面效果，说明标签选择器声明后立即对标签产生作用</a:t>
            </a:r>
            <a:endParaRPr lang="en-US" altLang="zh-CN" dirty="0" smtClean="0"/>
          </a:p>
          <a:p>
            <a:r>
              <a:rPr lang="en-US" altLang="zh-CN" dirty="0" smtClean="0"/>
              <a:t>3</a:t>
            </a:r>
            <a:r>
              <a:rPr lang="zh-CN" altLang="en-US" dirty="0" smtClean="0"/>
              <a:t>、最后总结标签选择器的语法结构</a:t>
            </a:r>
            <a:endParaRPr lang="zh-CN" altLang="en-US" dirty="0" smtClean="0"/>
          </a:p>
          <a:p>
            <a:r>
              <a:rPr lang="en-US" altLang="zh-CN" dirty="0"/>
              <a:t>4</a:t>
            </a:r>
            <a:r>
              <a:rPr lang="zh-CN" altLang="en-US" dirty="0"/>
              <a:t>、说明：</a:t>
            </a:r>
            <a:r>
              <a:rPr lang="zh-CN" altLang="en-US">
                <a:sym typeface="+mn-ea"/>
              </a:rPr>
              <a:t>标签选择器直接应用于</a:t>
            </a:r>
            <a:r>
              <a:rPr lang="en-US" altLang="zh-CN">
                <a:sym typeface="+mn-ea"/>
              </a:rPr>
              <a:t>HTML</a:t>
            </a:r>
            <a:r>
              <a:rPr lang="zh-CN" altLang="en-US">
                <a:sym typeface="+mn-ea"/>
              </a:rPr>
              <a:t>标签</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、讲解一些特殊的实现效果，单纯使用标签选择器不能实现，从而引出类选择器</a:t>
            </a:r>
            <a:endParaRPr lang="en-US" altLang="zh-CN" dirty="0" smtClean="0"/>
          </a:p>
          <a:p>
            <a:r>
              <a:rPr lang="en-US" altLang="zh-CN" dirty="0" smtClean="0"/>
              <a:t>2</a:t>
            </a:r>
            <a:r>
              <a:rPr lang="zh-CN" altLang="en-US" dirty="0" smtClean="0"/>
              <a:t>、对比标签选择器进行讲解，强调选择器名称不一样，再讲解如何在</a:t>
            </a:r>
            <a:r>
              <a:rPr lang="en-US" altLang="zh-CN" dirty="0" smtClean="0"/>
              <a:t>HTML</a:t>
            </a:r>
            <a:r>
              <a:rPr lang="zh-CN" altLang="en-US" dirty="0" smtClean="0"/>
              <a:t>标签中应用类选择器</a:t>
            </a:r>
            <a:endParaRPr lang="en-US" altLang="zh-CN" dirty="0" smtClean="0"/>
          </a:p>
          <a:p>
            <a:r>
              <a:rPr lang="en-US" altLang="zh-CN" dirty="0" smtClean="0"/>
              <a:t>3</a:t>
            </a:r>
            <a:r>
              <a:rPr lang="zh-CN" altLang="en-US" dirty="0" smtClean="0"/>
              <a:t>、最后演示示例，边演示边讲解，演示如何在</a:t>
            </a:r>
            <a:r>
              <a:rPr lang="en-US" altLang="zh-CN" dirty="0" smtClean="0"/>
              <a:t>HTML</a:t>
            </a:r>
            <a:r>
              <a:rPr lang="zh-CN" altLang="en-US" dirty="0" smtClean="0"/>
              <a:t>中创建类选择器，以及</a:t>
            </a:r>
            <a:r>
              <a:rPr lang="en-US" altLang="zh-CN" dirty="0" smtClean="0"/>
              <a:t>HTML</a:t>
            </a:r>
            <a:r>
              <a:rPr lang="zh-CN" altLang="en-US" dirty="0" smtClean="0"/>
              <a:t>如何应用类选择器，最后在浏览器中查看页面效果，说明类选择器在网页中的应用</a:t>
            </a:r>
            <a:endParaRPr lang="zh-CN" altLang="en-US" dirty="0" smtClean="0"/>
          </a:p>
          <a:p>
            <a:r>
              <a:rPr lang="en-US" altLang="zh-CN" dirty="0" smtClean="0">
                <a:sym typeface="+mn-ea"/>
              </a:rPr>
              <a:t>4</a:t>
            </a:r>
            <a:r>
              <a:rPr lang="zh-CN" altLang="en-US" dirty="0" smtClean="0">
                <a:sym typeface="+mn-ea"/>
              </a:rPr>
              <a:t>、说明：</a:t>
            </a:r>
            <a:r>
              <a:rPr lang="zh-CN" altLang="en-US">
                <a:sym typeface="+mn-ea"/>
              </a:rPr>
              <a:t>类选择器可在页面中多次使用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、对比类选对器和标签选择器讲解</a:t>
            </a:r>
            <a:r>
              <a:rPr lang="en-US" altLang="zh-CN" dirty="0" smtClean="0"/>
              <a:t>ID</a:t>
            </a:r>
            <a:r>
              <a:rPr lang="zh-CN" altLang="en-US" dirty="0" smtClean="0"/>
              <a:t>选择器的语法结构</a:t>
            </a:r>
            <a:endParaRPr lang="en-US" altLang="zh-CN" dirty="0" smtClean="0"/>
          </a:p>
          <a:p>
            <a:r>
              <a:rPr lang="en-US" altLang="zh-CN" dirty="0" smtClean="0"/>
              <a:t>2</a:t>
            </a:r>
            <a:r>
              <a:rPr lang="zh-CN" altLang="en-US" dirty="0" smtClean="0"/>
              <a:t>、强调</a:t>
            </a:r>
            <a:r>
              <a:rPr lang="en-US" altLang="zh-CN" dirty="0" smtClean="0"/>
              <a:t>ID</a:t>
            </a:r>
            <a:r>
              <a:rPr lang="zh-CN" altLang="en-US" dirty="0" smtClean="0"/>
              <a:t>选择器的名称就是</a:t>
            </a:r>
            <a:r>
              <a:rPr lang="en-US" altLang="zh-CN" dirty="0" smtClean="0"/>
              <a:t>HTML</a:t>
            </a:r>
            <a:r>
              <a:rPr lang="zh-CN" altLang="en-US" dirty="0" smtClean="0"/>
              <a:t>中标签</a:t>
            </a:r>
            <a:r>
              <a:rPr lang="zh-CN" altLang="en-US" baseline="0" dirty="0" smtClean="0"/>
              <a:t>的</a:t>
            </a:r>
            <a:r>
              <a:rPr lang="en-US" altLang="zh-CN" baseline="0" dirty="0" smtClean="0"/>
              <a:t>ID</a:t>
            </a:r>
            <a:r>
              <a:rPr lang="zh-CN" altLang="en-US" baseline="0" dirty="0" smtClean="0"/>
              <a:t>名称</a:t>
            </a:r>
            <a:endParaRPr lang="en-US" altLang="zh-CN" dirty="0" smtClean="0"/>
          </a:p>
          <a:p>
            <a:r>
              <a:rPr lang="en-US" altLang="zh-CN" dirty="0" smtClean="0"/>
              <a:t>3</a:t>
            </a:r>
            <a:r>
              <a:rPr lang="zh-CN" altLang="en-US" dirty="0" smtClean="0"/>
              <a:t>、最后演示示例，边演示边讲解，演示如何在</a:t>
            </a:r>
            <a:r>
              <a:rPr lang="en-US" altLang="zh-CN" dirty="0" smtClean="0"/>
              <a:t>HTML</a:t>
            </a:r>
            <a:r>
              <a:rPr lang="zh-CN" altLang="en-US" dirty="0" smtClean="0"/>
              <a:t>中创建</a:t>
            </a:r>
            <a:r>
              <a:rPr lang="en-US" altLang="zh-CN" dirty="0" smtClean="0"/>
              <a:t>ID</a:t>
            </a:r>
            <a:r>
              <a:rPr lang="zh-CN" altLang="en-US" dirty="0" smtClean="0"/>
              <a:t>选择器，以及在</a:t>
            </a:r>
            <a:r>
              <a:rPr lang="en-US" altLang="zh-CN" dirty="0" smtClean="0"/>
              <a:t>HTML</a:t>
            </a:r>
            <a:r>
              <a:rPr lang="zh-CN" altLang="en-US" dirty="0" smtClean="0"/>
              <a:t>如何设置</a:t>
            </a:r>
            <a:r>
              <a:rPr lang="en-US" altLang="zh-CN" dirty="0" smtClean="0"/>
              <a:t>ID</a:t>
            </a:r>
            <a:r>
              <a:rPr lang="zh-CN" altLang="en-US" dirty="0" smtClean="0"/>
              <a:t>，最后在浏览器中查看页面效果，说明</a:t>
            </a:r>
            <a:r>
              <a:rPr lang="en-US" altLang="zh-CN" dirty="0" smtClean="0"/>
              <a:t>ID</a:t>
            </a:r>
            <a:r>
              <a:rPr lang="zh-CN" altLang="en-US" dirty="0" smtClean="0"/>
              <a:t>选择器如何应用到对应的标签中，以及</a:t>
            </a:r>
            <a:r>
              <a:rPr lang="en-US" altLang="zh-CN" dirty="0" smtClean="0"/>
              <a:t>ID</a:t>
            </a:r>
            <a:r>
              <a:rPr lang="zh-CN" altLang="en-US" dirty="0" smtClean="0"/>
              <a:t>选择器在网页中的应用</a:t>
            </a:r>
            <a:endParaRPr lang="zh-CN" altLang="en-US" dirty="0" smtClean="0"/>
          </a:p>
          <a:p>
            <a:r>
              <a:rPr lang="en-US" altLang="zh-CN" dirty="0" smtClean="0"/>
              <a:t>4</a:t>
            </a:r>
            <a:r>
              <a:rPr lang="zh-CN" altLang="en-US" dirty="0" smtClean="0"/>
              <a:t>、说明：</a:t>
            </a:r>
            <a:r>
              <a:rPr lang="en-US">
                <a:sym typeface="+mn-ea"/>
              </a:rPr>
              <a:t>ID</a:t>
            </a:r>
            <a:r>
              <a:rPr lang="zh-CN" altLang="en-US">
                <a:sym typeface="+mn-ea"/>
              </a:rPr>
              <a:t>选择器在同一个页面中只能使用一次</a:t>
            </a:r>
            <a:endParaRPr lang="zh-CN" altLang="en-US" dirty="0"/>
          </a:p>
          <a:p>
            <a:endParaRPr lang="zh-CN" altLang="en-US"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endParaRPr lang="zh-CN" altLang="en-US"/>
          </a:p>
        </p:txBody>
      </p:sp>
      <p:sp>
        <p:nvSpPr>
          <p:cNvPr id="10" name="页脚占位符 9"/>
          <p:cNvSpPr>
            <a:spLocks noGrp="1"/>
          </p:cNvSpPr>
          <p:nvPr>
            <p:ph type="ftr" sz="quarter" idx="12"/>
          </p:nvPr>
        </p:nvSpPr>
        <p:spPr/>
        <p:txBody>
          <a:bodyPr/>
          <a:lstStyle/>
          <a:p>
            <a:endParaRPr lang="zh-CN" altLang="en-US"/>
          </a:p>
        </p:txBody>
      </p:sp>
      <p:sp>
        <p:nvSpPr>
          <p:cNvPr id="3" name="标题 2"/>
          <p:cNvSpPr>
            <a:spLocks noGrp="1"/>
          </p:cNvSpPr>
          <p:nvPr>
            <p:ph type="title"/>
          </p:nvPr>
        </p:nvSpPr>
        <p:spPr>
          <a:xfrm>
            <a:off x="233045" y="207645"/>
            <a:ext cx="8238490" cy="706755"/>
          </a:xfrm>
          <a:noFill/>
          <a:extLst>
            <a:ext uri="{909E8E84-426E-40DD-AFC4-6F175D3DCCD1}">
              <a14:hiddenFill xmlns:a14="http://schemas.microsoft.com/office/drawing/2010/main">
                <a:solidFill>
                  <a:schemeClr val="bg1"/>
                </a:solidFill>
              </a14:hiddenFill>
            </a:ext>
          </a:extLst>
        </p:spPr>
        <p:txBody>
          <a:bodyPr lIns="0" tIns="0"/>
          <a:lstStyle>
            <a:lvl1pPr>
              <a:defRPr sz="2400" b="1">
                <a:solidFill>
                  <a:srgbClr val="009ADA"/>
                </a:solidFill>
              </a:defRPr>
            </a:lvl1pPr>
          </a:lstStyle>
          <a:p>
            <a:pPr fontAlgn="base"/>
            <a:r>
              <a:rPr lang="zh-CN" altLang="en-US" strike="noStrike" noProof="1"/>
              <a:t>单击此处编辑母版标题样式</a:t>
            </a:r>
            <a:endParaRPr lang="zh-CN" altLang="en-US" strike="noStrike" noProof="1"/>
          </a:p>
        </p:txBody>
      </p:sp>
      <p:sp>
        <p:nvSpPr>
          <p:cNvPr id="4" name="内容占位符 3"/>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endParaRPr lang="zh-CN" altLang="en-US" strike="noStrike" noProof="1"/>
          </a:p>
        </p:txBody>
      </p:sp>
      <p:sp>
        <p:nvSpPr>
          <p:cNvPr id="9" name="灯片编号占位符 8"/>
          <p:cNvSpPr>
            <a:spLocks noGrp="1"/>
          </p:cNvSpPr>
          <p:nvPr>
            <p:ph type="sldNum" sz="quarter" idx="11"/>
          </p:nvPr>
        </p:nvSpPr>
        <p:spPr/>
        <p:txBody>
          <a:bodyPr/>
          <a:lstStyle/>
          <a:p>
            <a:fld id="{0C913308-F349-4B6D-A68A-DD1791B4A57B}" type="slidenum">
              <a:rPr lang="zh-CN" altLang="en-US" smtClean="0"/>
            </a:fld>
            <a:r>
              <a:rPr lang="en-US" altLang="zh-CN" dirty="0"/>
              <a:t>/57</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2" name="标题 1"/>
          <p:cNvSpPr>
            <a:spLocks noGrp="1"/>
          </p:cNvSpPr>
          <p:nvPr>
            <p:ph type="title"/>
          </p:nvPr>
        </p:nvSpPr>
        <p:spPr>
          <a:xfrm>
            <a:off x="243840" y="207645"/>
            <a:ext cx="8185785" cy="706755"/>
          </a:xfrm>
          <a:noFill/>
          <a:extLst>
            <a:ext uri="{909E8E84-426E-40DD-AFC4-6F175D3DCCD1}">
              <a14:hiddenFill xmlns:a14="http://schemas.microsoft.com/office/drawing/2010/main">
                <a:solidFill>
                  <a:schemeClr val="bg1"/>
                </a:solidFill>
              </a14:hiddenFill>
            </a:ext>
          </a:extLst>
        </p:spPr>
        <p:txBody>
          <a:bodyPr lIns="0" tIns="0"/>
          <a:lstStyle>
            <a:lvl1pPr>
              <a:defRPr sz="2800" b="1">
                <a:solidFill>
                  <a:srgbClr val="0099D9"/>
                </a:solidFill>
              </a:defRPr>
            </a:lvl1pPr>
          </a:lstStyle>
          <a:p>
            <a:pPr fontAlgn="base"/>
            <a:r>
              <a:rPr lang="zh-CN" altLang="en-US" strike="noStrike" noProof="1"/>
              <a:t>单击此处编辑母版标题样式</a:t>
            </a:r>
            <a:endParaRPr lang="zh-CN" altLang="en-US" strike="noStrike" noProof="1"/>
          </a:p>
        </p:txBody>
      </p:sp>
      <p:sp>
        <p:nvSpPr>
          <p:cNvPr id="9" name="内容占位符 8"/>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a:p>
            <a:pPr lvl="5" fontAlgn="base"/>
            <a:r>
              <a:rPr lang="zh-CN" altLang="en-US" strike="noStrike" noProof="1"/>
              <a:t>６</a:t>
            </a:r>
            <a:endParaRPr lang="zh-CN" altLang="en-US" strike="noStrike" noProof="1"/>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buFont typeface="Wingdings" panose="05000000000000000000" charset="0"/>
              <a:buChar char=""/>
              <a:defRPr sz="3200"/>
            </a:lvl1pPr>
            <a:lvl2pPr>
              <a:buFont typeface="Wingdings" panose="05000000000000000000" charset="0"/>
              <a:buChar char=""/>
              <a:defRPr sz="2800"/>
            </a:lvl2pPr>
            <a:lvl3pPr>
              <a:buFont typeface="Wingdings" panose="05000000000000000000" charset="0"/>
              <a:buChar char=""/>
              <a:defRPr sz="2400"/>
            </a:lvl3pPr>
            <a:lvl4pPr>
              <a:buFont typeface="Webdings" panose="05030102010509060703" charset="0"/>
              <a:buChar char="4"/>
              <a:defRPr sz="2000"/>
            </a:lvl4pPr>
            <a:lvl5pPr>
              <a:buFont typeface="Wingdings" panose="05000000000000000000" charset="0"/>
              <a:buChar cha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286380" y="349251"/>
            <a:ext cx="3429024" cy="436549"/>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56260" y="797560"/>
            <a:ext cx="8422640" cy="3394075"/>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9" y="0"/>
            <a:ext cx="9140842" cy="5143500"/>
          </a:xfrm>
          <a:prstGeom prst="rect">
            <a:avLst/>
          </a:prstGeom>
        </p:spPr>
      </p:pic>
      <p:sp>
        <p:nvSpPr>
          <p:cNvPr id="2051" name="标题 1"/>
          <p:cNvSpPr>
            <a:spLocks noGrp="1"/>
          </p:cNvSpPr>
          <p:nvPr>
            <p:ph type="ctrTitle" hasCustomPrompt="1"/>
          </p:nvPr>
        </p:nvSpPr>
        <p:spPr>
          <a:xfrm>
            <a:off x="685800" y="1635646"/>
            <a:ext cx="7772400" cy="1104900"/>
          </a:xfrm>
          <a:prstGeom prst="rect">
            <a:avLst/>
          </a:prstGeom>
          <a:noFill/>
          <a:ln w="9525">
            <a:noFill/>
            <a:miter/>
          </a:ln>
        </p:spPr>
        <p:txBody>
          <a:bodyPr vert="horz" wrap="square" anchor="ctr">
            <a:normAutofit/>
          </a:bodyPr>
          <a:lstStyle>
            <a:lvl1pPr lvl="0" algn="ctr">
              <a:defRPr sz="4600" b="1" kern="1200">
                <a:solidFill>
                  <a:schemeClr val="bg1"/>
                </a:solidFill>
              </a:defRPr>
            </a:lvl1pPr>
          </a:lstStyle>
          <a:p>
            <a:pPr lvl="0" fontAlgn="base"/>
            <a:r>
              <a:rPr lang="en-US" altLang="zh-CN" strike="noStrike" noProof="1"/>
              <a:t>16/9</a:t>
            </a:r>
            <a:r>
              <a:rPr lang="zh-CN" altLang="en-US" strike="noStrike" noProof="1"/>
              <a:t>录屏模板</a:t>
            </a:r>
            <a:endParaRPr lang="zh-CN" altLang="en-US" strike="noStrike" noProof="1"/>
          </a:p>
        </p:txBody>
      </p:sp>
      <p:pic>
        <p:nvPicPr>
          <p:cNvPr id="2" name="Picture 5"/>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084168" y="4544695"/>
            <a:ext cx="2896731" cy="4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9" y="0"/>
            <a:ext cx="9140842" cy="5143499"/>
          </a:xfrm>
          <a:prstGeom prst="rect">
            <a:avLst/>
          </a:prstGeom>
        </p:spPr>
      </p:pic>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1031" name="标题占位符 1"/>
          <p:cNvSpPr>
            <a:spLocks noGrp="1"/>
          </p:cNvSpPr>
          <p:nvPr>
            <p:ph type="title"/>
          </p:nvPr>
        </p:nvSpPr>
        <p:spPr bwMode="auto">
          <a:xfrm>
            <a:off x="48260" y="286385"/>
            <a:ext cx="5874385" cy="511175"/>
          </a:xfrm>
          <a:prstGeom prst="rect">
            <a:avLst/>
          </a:prstGeom>
          <a:solidFill>
            <a:schemeClr val="bg1"/>
          </a:solid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6" name="文本占位符 2"/>
          <p:cNvSpPr>
            <a:spLocks noGrp="1"/>
          </p:cNvSpPr>
          <p:nvPr>
            <p:ph type="body" idx="1"/>
          </p:nvPr>
        </p:nvSpPr>
        <p:spPr bwMode="auto">
          <a:xfrm>
            <a:off x="673735" y="977900"/>
            <a:ext cx="7797165" cy="31877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fld id="{0C913308-F349-4B6D-A68A-DD1791B4A57B}" type="slidenum">
              <a:rPr lang="zh-CN" altLang="en-US" smtClean="0"/>
            </a:fld>
            <a:r>
              <a:rPr lang="en-US" altLang="zh-CN" dirty="0"/>
              <a:t>/10</a:t>
            </a:r>
            <a:endParaRPr lang="zh-CN" altLang="en-US" dirty="0"/>
          </a:p>
        </p:txBody>
      </p:sp>
      <p:pic>
        <p:nvPicPr>
          <p:cNvPr id="8" name="图片 7" descr="logo"/>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602441" y="-7620"/>
            <a:ext cx="149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rtl="0" eaLnBrk="1" fontAlgn="base" hangingPunct="1">
        <a:spcBef>
          <a:spcPct val="0"/>
        </a:spcBef>
        <a:spcAft>
          <a:spcPct val="0"/>
        </a:spcAft>
        <a:defRPr sz="2800" b="1" kern="1200">
          <a:solidFill>
            <a:srgbClr val="0B9FDD"/>
          </a:solidFill>
          <a:latin typeface="微软雅黑" panose="020B0503020204020204" pitchFamily="34" charset="-122"/>
          <a:ea typeface="微软雅黑" panose="020B0503020204020204" pitchFamily="34" charset="-122"/>
          <a:cs typeface="+mj-cs"/>
        </a:defRPr>
      </a:lvl1pPr>
      <a:lvl2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2pPr>
      <a:lvl3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3pPr>
      <a:lvl4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4pPr>
      <a:lvl5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6pPr>
      <a:lvl7pPr marL="9144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7pPr>
      <a:lvl8pPr marL="13716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8pPr>
      <a:lvl9pPr marL="18288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1" fontAlgn="base" hangingPunct="1">
        <a:spcBef>
          <a:spcPct val="20000"/>
        </a:spcBef>
        <a:spcAft>
          <a:spcPct val="0"/>
        </a:spcAft>
        <a:buClr>
          <a:srgbClr val="009ADA"/>
        </a:buClr>
        <a:buFont typeface="Wingdings" panose="05000000000000000000" charset="0"/>
        <a:buChar char=""/>
        <a:defRPr sz="2400" b="1" kern="1200">
          <a:solidFill>
            <a:srgbClr val="009ADA"/>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009ADA"/>
        </a:buClr>
        <a:buFont typeface="Wingdings" panose="05000000000000000000"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009ADA"/>
        </a:buClr>
        <a:buFont typeface="Wingdings" panose="05000000000000000000"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009ADA"/>
        </a:buClr>
        <a:buFont typeface="Webdings" panose="05030102010509060703" charset="0"/>
        <a:buChar char="4"/>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009ADA"/>
        </a:buClr>
        <a:buFont typeface="Wingdings" panose="05000000000000000000" charset="0"/>
        <a:buChar char=""/>
        <a:defRPr sz="12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24.png"/><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31.pn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33.png"/><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36.png"/><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1.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3.jpeg"/><Relationship Id="rId1"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标题 5121"/>
          <p:cNvSpPr>
            <a:spLocks noGrp="1"/>
          </p:cNvSpPr>
          <p:nvPr>
            <p:ph type="ctrTitle"/>
          </p:nvPr>
        </p:nvSpPr>
        <p:spPr>
          <a:xfrm>
            <a:off x="467544" y="1707654"/>
            <a:ext cx="8136904" cy="1440160"/>
          </a:xfrm>
        </p:spPr>
        <p:txBody>
          <a:bodyPr wrap="square" anchor="ctr">
            <a:normAutofit/>
          </a:bodyPr>
          <a:lstStyle/>
          <a:p>
            <a:r>
              <a:rPr lang="en-US" altLang="zh-CN" sz="5400" dirty="0">
                <a:sym typeface="+mn-ea"/>
              </a:rPr>
              <a:t>CSS</a:t>
            </a:r>
            <a:r>
              <a:rPr lang="zh-CN" altLang="zh-CN" sz="5400" dirty="0">
                <a:sym typeface="+mn-ea"/>
              </a:rPr>
              <a:t>美化页面</a:t>
            </a:r>
            <a:endParaRPr lang="zh-CN" altLang="zh-CN" sz="5400" strike="noStrike" kern="1200" noProof="1" dirty="0">
              <a:solidFill>
                <a:srgbClr val="009966"/>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a:t>CSS</a:t>
            </a:r>
            <a:r>
              <a:rPr lang="zh-CN" altLang="en-US"/>
              <a:t>基本选择器</a:t>
            </a:r>
            <a:r>
              <a:rPr lang="en-US" altLang="zh-CN"/>
              <a:t>3-3</a:t>
            </a:r>
            <a:endParaRPr lang="en-US" altLang="zh-CN"/>
          </a:p>
        </p:txBody>
      </p:sp>
      <p:sp>
        <p:nvSpPr>
          <p:cNvPr id="22531" name="内容占位符 2"/>
          <p:cNvSpPr>
            <a:spLocks noGrp="1"/>
          </p:cNvSpPr>
          <p:nvPr>
            <p:ph idx="1"/>
          </p:nvPr>
        </p:nvSpPr>
        <p:spPr/>
        <p:txBody>
          <a:bodyPr/>
          <a:lstStyle/>
          <a:p>
            <a:r>
              <a:rPr lang="zh-CN" altLang="en-US"/>
              <a:t>标签选择器</a:t>
            </a:r>
            <a:endParaRPr lang="en-US" altLang="zh-CN"/>
          </a:p>
          <a:p>
            <a:r>
              <a:rPr lang="zh-CN" altLang="en-US"/>
              <a:t>类选择器</a:t>
            </a:r>
            <a:endParaRPr lang="en-US" altLang="zh-CN"/>
          </a:p>
          <a:p>
            <a:r>
              <a:rPr lang="en-US" altLang="zh-CN">
                <a:solidFill>
                  <a:srgbClr val="FF0000"/>
                </a:solidFill>
              </a:rPr>
              <a:t>ID</a:t>
            </a:r>
            <a:r>
              <a:rPr lang="zh-CN" altLang="en-US">
                <a:solidFill>
                  <a:srgbClr val="FF0000"/>
                </a:solidFill>
              </a:rPr>
              <a:t>选择器</a:t>
            </a:r>
            <a:endParaRPr lang="zh-CN" altLang="en-US">
              <a:solidFill>
                <a:srgbClr val="FF0000"/>
              </a:solidFill>
            </a:endParaRPr>
          </a:p>
        </p:txBody>
      </p:sp>
      <p:sp>
        <p:nvSpPr>
          <p:cNvPr id="13" name="AutoShape 3"/>
          <p:cNvSpPr>
            <a:spLocks noChangeArrowheads="1"/>
          </p:cNvSpPr>
          <p:nvPr/>
        </p:nvSpPr>
        <p:spPr bwMode="auto">
          <a:xfrm>
            <a:off x="3833356" y="2712262"/>
            <a:ext cx="2143140" cy="402590"/>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sz="1350" b="1" dirty="0" smtClean="0"/>
              <a:t>#id { font-size:16px;}</a:t>
            </a:r>
            <a:endParaRPr lang="zh-CN" altLang="zh-CN" sz="1350" b="1" dirty="0">
              <a:latin typeface="+mn-lt"/>
            </a:endParaRPr>
          </a:p>
        </p:txBody>
      </p:sp>
      <p:cxnSp>
        <p:nvCxnSpPr>
          <p:cNvPr id="15" name="直接箭头连接符 14"/>
          <p:cNvCxnSpPr/>
          <p:nvPr/>
        </p:nvCxnSpPr>
        <p:spPr>
          <a:xfrm flipH="1" flipV="1">
            <a:off x="3983355" y="3020060"/>
            <a:ext cx="24289" cy="411004"/>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0" name="直接连接符 19"/>
          <p:cNvCxnSpPr/>
          <p:nvPr/>
        </p:nvCxnSpPr>
        <p:spPr bwMode="auto">
          <a:xfrm>
            <a:off x="4304732" y="3061260"/>
            <a:ext cx="1125149" cy="119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p:nvPr/>
        </p:nvCxnSpPr>
        <p:spPr>
          <a:xfrm rot="16200000" flipV="1">
            <a:off x="4706496" y="3232912"/>
            <a:ext cx="375049" cy="22063"/>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8" name="直接箭头连接符 27"/>
          <p:cNvCxnSpPr/>
          <p:nvPr/>
        </p:nvCxnSpPr>
        <p:spPr>
          <a:xfrm>
            <a:off x="4784566" y="2443798"/>
            <a:ext cx="7144" cy="429578"/>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stCxn id="23" idx="2"/>
          </p:cNvCxnSpPr>
          <p:nvPr/>
        </p:nvCxnSpPr>
        <p:spPr>
          <a:xfrm flipH="1">
            <a:off x="5238750" y="2444115"/>
            <a:ext cx="182245" cy="42989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6" name="直接箭头连接符 25"/>
          <p:cNvCxnSpPr/>
          <p:nvPr/>
        </p:nvCxnSpPr>
        <p:spPr>
          <a:xfrm rot="5400000">
            <a:off x="3896433" y="2650006"/>
            <a:ext cx="390052" cy="11446"/>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 name="组合 1"/>
          <p:cNvGrpSpPr/>
          <p:nvPr/>
        </p:nvGrpSpPr>
        <p:grpSpPr>
          <a:xfrm>
            <a:off x="2992120" y="1869440"/>
            <a:ext cx="436880" cy="549275"/>
            <a:chOff x="4662" y="3788"/>
            <a:chExt cx="688" cy="865"/>
          </a:xfrm>
        </p:grpSpPr>
        <p:sp>
          <p:nvSpPr>
            <p:cNvPr id="54"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3" name="图片 2"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sp>
        <p:nvSpPr>
          <p:cNvPr id="16" name="AutoShape 9"/>
          <p:cNvSpPr>
            <a:spLocks noChangeArrowheads="1"/>
          </p:cNvSpPr>
          <p:nvPr/>
        </p:nvSpPr>
        <p:spPr bwMode="auto">
          <a:xfrm>
            <a:off x="3542030" y="3429000"/>
            <a:ext cx="90614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en-US" altLang="zh-CN" sz="1350" b="1" strike="noStrike" noProof="1">
                <a:solidFill>
                  <a:schemeClr val="bg1"/>
                </a:solidFill>
                <a:latin typeface="+mn-lt"/>
                <a:ea typeface="黑体" panose="02010600030101010101" pitchFamily="49" charset="-122"/>
              </a:rPr>
              <a:t>ID</a:t>
            </a:r>
            <a:r>
              <a:rPr lang="zh-CN" altLang="en-US" sz="1350" b="1" strike="noStrike" noProof="1">
                <a:solidFill>
                  <a:schemeClr val="bg1"/>
                </a:solidFill>
                <a:latin typeface="+mn-lt"/>
                <a:ea typeface="黑体" panose="02010600030101010101" pitchFamily="49" charset="-122"/>
              </a:rPr>
              <a:t>选择器</a:t>
            </a:r>
            <a:endParaRPr lang="zh-CN" altLang="en-US" sz="1350" b="1" strike="noStrike" noProof="1">
              <a:solidFill>
                <a:schemeClr val="bg1"/>
              </a:solidFill>
              <a:latin typeface="+mn-lt"/>
              <a:ea typeface="黑体" panose="02010600030101010101" pitchFamily="49" charset="-122"/>
            </a:endParaRPr>
          </a:p>
        </p:txBody>
      </p:sp>
      <p:sp>
        <p:nvSpPr>
          <p:cNvPr id="22" name="AutoShape 9"/>
          <p:cNvSpPr>
            <a:spLocks noChangeArrowheads="1"/>
          </p:cNvSpPr>
          <p:nvPr/>
        </p:nvSpPr>
        <p:spPr bwMode="auto">
          <a:xfrm>
            <a:off x="4564380" y="2112645"/>
            <a:ext cx="59118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属性</a:t>
            </a:r>
            <a:endParaRPr lang="zh-CN" altLang="en-US" sz="1350" b="1" strike="noStrike" noProof="1">
              <a:solidFill>
                <a:schemeClr val="bg1"/>
              </a:solidFill>
              <a:latin typeface="+mn-lt"/>
              <a:ea typeface="黑体" panose="02010600030101010101" pitchFamily="49" charset="-122"/>
            </a:endParaRPr>
          </a:p>
        </p:txBody>
      </p:sp>
      <p:sp>
        <p:nvSpPr>
          <p:cNvPr id="23" name="AutoShape 9"/>
          <p:cNvSpPr>
            <a:spLocks noChangeArrowheads="1"/>
          </p:cNvSpPr>
          <p:nvPr/>
        </p:nvSpPr>
        <p:spPr bwMode="auto">
          <a:xfrm>
            <a:off x="5238750" y="2112645"/>
            <a:ext cx="36449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值</a:t>
            </a:r>
            <a:endParaRPr lang="zh-CN" altLang="en-US" sz="1350" b="1" strike="noStrike" noProof="1">
              <a:solidFill>
                <a:schemeClr val="bg1"/>
              </a:solidFill>
              <a:latin typeface="+mn-lt"/>
              <a:ea typeface="黑体" panose="02010600030101010101" pitchFamily="49" charset="-122"/>
            </a:endParaRPr>
          </a:p>
        </p:txBody>
      </p:sp>
      <p:sp>
        <p:nvSpPr>
          <p:cNvPr id="7" name="AutoShape 9"/>
          <p:cNvSpPr>
            <a:spLocks noChangeArrowheads="1"/>
          </p:cNvSpPr>
          <p:nvPr/>
        </p:nvSpPr>
        <p:spPr bwMode="auto">
          <a:xfrm>
            <a:off x="4588510" y="3427095"/>
            <a:ext cx="632460"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声明</a:t>
            </a:r>
            <a:endParaRPr lang="zh-CN" altLang="en-US" sz="1350" b="1" strike="noStrike" noProof="1">
              <a:solidFill>
                <a:schemeClr val="bg1"/>
              </a:solidFill>
              <a:latin typeface="+mn-lt"/>
              <a:ea typeface="黑体" panose="02010600030101010101" pitchFamily="49" charset="-122"/>
            </a:endParaRPr>
          </a:p>
        </p:txBody>
      </p:sp>
      <p:sp>
        <p:nvSpPr>
          <p:cNvPr id="8" name="AutoShape 9"/>
          <p:cNvSpPr>
            <a:spLocks noChangeArrowheads="1"/>
          </p:cNvSpPr>
          <p:nvPr/>
        </p:nvSpPr>
        <p:spPr bwMode="auto">
          <a:xfrm>
            <a:off x="3702050" y="2087245"/>
            <a:ext cx="77787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en-US" altLang="zh-CN" sz="1350" b="1" strike="noStrike" noProof="1">
                <a:solidFill>
                  <a:schemeClr val="bg1"/>
                </a:solidFill>
                <a:latin typeface="+mn-lt"/>
                <a:ea typeface="黑体" panose="02010600030101010101" pitchFamily="49" charset="-122"/>
              </a:rPr>
              <a:t>ID</a:t>
            </a:r>
            <a:r>
              <a:rPr lang="zh-CN" altLang="en-US" sz="1350" b="1" strike="noStrike" noProof="1">
                <a:solidFill>
                  <a:schemeClr val="bg1"/>
                </a:solidFill>
                <a:latin typeface="+mn-lt"/>
                <a:ea typeface="黑体" panose="02010600030101010101" pitchFamily="49" charset="-122"/>
              </a:rPr>
              <a:t>名称</a:t>
            </a:r>
            <a:endParaRPr lang="zh-CN" altLang="en-US" sz="1350" b="1" strike="noStrike" noProof="1">
              <a:solidFill>
                <a:schemeClr val="bg1"/>
              </a:solidFill>
              <a:latin typeface="+mn-lt"/>
              <a:ea typeface="黑体" panose="02010600030101010101" pitchFamily="49" charset="-122"/>
            </a:endParaRPr>
          </a:p>
        </p:txBody>
      </p:sp>
      <p:grpSp>
        <p:nvGrpSpPr>
          <p:cNvPr id="10" name="组合 9"/>
          <p:cNvGrpSpPr/>
          <p:nvPr/>
        </p:nvGrpSpPr>
        <p:grpSpPr>
          <a:xfrm>
            <a:off x="2553970" y="4312920"/>
            <a:ext cx="4497705" cy="427990"/>
            <a:chOff x="1403648" y="3795886"/>
            <a:chExt cx="5714808" cy="321469"/>
          </a:xfrm>
        </p:grpSpPr>
        <p:sp>
          <p:nvSpPr>
            <p:cNvPr id="11" name="圆角矩形 10"/>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2" name="圆角矩形 11"/>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9"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04</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ID</a:t>
              </a:r>
              <a:r>
                <a:rPr lang="zh-CN" altLang="en-US" sz="1600" b="1" noProof="1">
                  <a:solidFill>
                    <a:schemeClr val="bg1"/>
                  </a:solidFill>
                  <a:latin typeface="黑体" panose="02010600030101010101" pitchFamily="49" charset="-122"/>
                  <a:ea typeface="黑体" panose="02010600030101010101" pitchFamily="49" charset="-122"/>
                  <a:cs typeface="+mn-ea"/>
                </a:rPr>
                <a:t>选择器</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2" name="灯片编号占位符 3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6" grpId="0" bldLvl="0" animBg="1"/>
      <p:bldP spid="22" grpId="0" bldLvl="0" animBg="1"/>
      <p:bldP spid="23" grpId="0" bldLvl="0" animBg="1"/>
      <p:bldP spid="7" grpId="0" bldLvl="0" animBg="1"/>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基本选择器的优先级</a:t>
            </a:r>
            <a:endParaRPr lang="zh-CN" altLang="zh-CN"/>
          </a:p>
        </p:txBody>
      </p:sp>
      <p:sp>
        <p:nvSpPr>
          <p:cNvPr id="3" name="内容占位符 2"/>
          <p:cNvSpPr>
            <a:spLocks noGrp="1"/>
          </p:cNvSpPr>
          <p:nvPr>
            <p:ph idx="1"/>
          </p:nvPr>
        </p:nvSpPr>
        <p:spPr/>
        <p:txBody>
          <a:bodyPr/>
          <a:lstStyle/>
          <a:p>
            <a:r>
              <a:rPr lang="en-US" altLang="zh-CN"/>
              <a:t>ID</a:t>
            </a:r>
            <a:r>
              <a:rPr lang="zh-CN" altLang="en-US"/>
              <a:t>选择器</a:t>
            </a:r>
            <a:r>
              <a:rPr lang="en-US" altLang="zh-CN"/>
              <a:t>&gt;</a:t>
            </a:r>
            <a:r>
              <a:rPr lang="zh-CN" altLang="en-US"/>
              <a:t>类选择器</a:t>
            </a:r>
            <a:r>
              <a:rPr lang="en-US" altLang="zh-CN"/>
              <a:t>&gt;</a:t>
            </a:r>
            <a:r>
              <a:rPr lang="zh-CN" altLang="en-US"/>
              <a:t>标签选择器</a:t>
            </a:r>
            <a:endParaRPr lang="en-US" altLang="zh-CN"/>
          </a:p>
          <a:p>
            <a:endParaRPr lang="zh-CN" altLang="zh-CN"/>
          </a:p>
          <a:p>
            <a:r>
              <a:rPr lang="zh-CN" altLang="zh-CN"/>
              <a:t>标签选择器是否也遵循“就近原则”？</a:t>
            </a:r>
            <a:endParaRPr lang="en-US" altLang="zh-CN"/>
          </a:p>
          <a:p>
            <a:pPr lvl="1"/>
            <a:r>
              <a:rPr lang="zh-CN" altLang="zh-CN"/>
              <a:t>不遵循</a:t>
            </a:r>
            <a:r>
              <a:rPr lang="zh-CN" altLang="en-US"/>
              <a:t>，</a:t>
            </a:r>
            <a:r>
              <a:rPr lang="zh-CN" altLang="zh-CN"/>
              <a:t>无论是哪种方式引入</a:t>
            </a:r>
            <a:r>
              <a:rPr lang="en-US" altLang="zh-CN"/>
              <a:t>CSS</a:t>
            </a:r>
            <a:r>
              <a:rPr lang="zh-CN" altLang="zh-CN"/>
              <a:t>样式，一般都遵循</a:t>
            </a:r>
            <a:r>
              <a:rPr lang="en-US" altLang="zh-CN"/>
              <a:t>ID</a:t>
            </a:r>
            <a:r>
              <a:rPr lang="zh-CN" altLang="zh-CN"/>
              <a:t>选择器</a:t>
            </a:r>
            <a:r>
              <a:rPr lang="en-US" altLang="zh-CN"/>
              <a:t> &gt; class</a:t>
            </a:r>
            <a:r>
              <a:rPr lang="zh-CN" altLang="zh-CN"/>
              <a:t>类选择器</a:t>
            </a:r>
            <a:r>
              <a:rPr lang="en-US" altLang="zh-CN"/>
              <a:t> &gt; </a:t>
            </a:r>
            <a:r>
              <a:rPr lang="zh-CN" altLang="zh-CN"/>
              <a:t>标签选择器的优先级</a:t>
            </a:r>
            <a:endParaRPr lang="zh-CN" altLang="zh-CN" smtClean="0"/>
          </a:p>
        </p:txBody>
      </p:sp>
      <p:grpSp>
        <p:nvGrpSpPr>
          <p:cNvPr id="4" name="组合 3"/>
          <p:cNvGrpSpPr/>
          <p:nvPr/>
        </p:nvGrpSpPr>
        <p:grpSpPr>
          <a:xfrm>
            <a:off x="314325" y="1512570"/>
            <a:ext cx="436880" cy="549275"/>
            <a:chOff x="495" y="1478"/>
            <a:chExt cx="688" cy="865"/>
          </a:xfrm>
        </p:grpSpPr>
        <p:sp>
          <p:nvSpPr>
            <p:cNvPr id="205" name="TextBox 65"/>
            <p:cNvSpPr txBox="1"/>
            <p:nvPr/>
          </p:nvSpPr>
          <p:spPr>
            <a:xfrm>
              <a:off x="495" y="195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问题</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208" name="图片 207" descr="疑问 gray"/>
            <p:cNvPicPr>
              <a:picLocks noChangeAspect="1"/>
            </p:cNvPicPr>
            <p:nvPr/>
          </p:nvPicPr>
          <p:blipFill>
            <a:blip r:embed="rId1" cstate="screen"/>
            <a:stretch>
              <a:fillRect/>
            </a:stretch>
          </p:blipFill>
          <p:spPr>
            <a:xfrm>
              <a:off x="591" y="1478"/>
              <a:ext cx="495" cy="495"/>
            </a:xfrm>
            <a:prstGeom prst="rect">
              <a:avLst/>
            </a:prstGeom>
          </p:spPr>
        </p:pic>
      </p:grpSp>
      <p:grpSp>
        <p:nvGrpSpPr>
          <p:cNvPr id="10" name="组合 9"/>
          <p:cNvGrpSpPr/>
          <p:nvPr/>
        </p:nvGrpSpPr>
        <p:grpSpPr>
          <a:xfrm>
            <a:off x="2123440" y="4169410"/>
            <a:ext cx="4497705" cy="427990"/>
            <a:chOff x="1403648" y="3795886"/>
            <a:chExt cx="5714808" cy="321469"/>
          </a:xfrm>
        </p:grpSpPr>
        <p:sp>
          <p:nvSpPr>
            <p:cNvPr id="11" name="圆角矩形 10"/>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2" name="圆角矩形 11"/>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9"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05</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3</a:t>
              </a:r>
              <a:r>
                <a:rPr lang="zh-CN" altLang="en-US" sz="1600" b="1" noProof="1">
                  <a:solidFill>
                    <a:schemeClr val="bg1"/>
                  </a:solidFill>
                  <a:latin typeface="黑体" panose="02010600030101010101" pitchFamily="49" charset="-122"/>
                  <a:ea typeface="黑体" panose="02010600030101010101" pitchFamily="49" charset="-122"/>
                  <a:cs typeface="+mn-ea"/>
                </a:rPr>
                <a:t>种基本选择器的优先级</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6" name="灯片编号占位符 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CSS</a:t>
            </a:r>
            <a:r>
              <a:rPr lang="zh-CN" altLang="en-US"/>
              <a:t>的高级选择器</a:t>
            </a:r>
            <a:endParaRPr lang="zh-CN" altLang="en-US"/>
          </a:p>
        </p:txBody>
      </p:sp>
      <p:sp>
        <p:nvSpPr>
          <p:cNvPr id="3" name="内容占位符 2"/>
          <p:cNvSpPr>
            <a:spLocks noGrp="1"/>
          </p:cNvSpPr>
          <p:nvPr>
            <p:ph idx="1"/>
          </p:nvPr>
        </p:nvSpPr>
        <p:spPr/>
        <p:txBody>
          <a:bodyPr/>
          <a:lstStyle/>
          <a:p>
            <a:r>
              <a:rPr lang="zh-CN" altLang="zh-CN"/>
              <a:t>层次选择器</a:t>
            </a:r>
            <a:endParaRPr lang="en-US" altLang="zh-CN"/>
          </a:p>
          <a:p>
            <a:r>
              <a:rPr lang="zh-CN" altLang="zh-CN"/>
              <a:t>属性选择器</a:t>
            </a:r>
            <a:endParaRPr lang="zh-CN" altLang="zh-CN"/>
          </a:p>
        </p:txBody>
      </p:sp>
      <p:graphicFrame>
        <p:nvGraphicFramePr>
          <p:cNvPr id="5" name="Group 29"/>
          <p:cNvGraphicFramePr>
            <a:graphicFrameLocks noGrp="1"/>
          </p:cNvGraphicFramePr>
          <p:nvPr/>
        </p:nvGraphicFramePr>
        <p:xfrm>
          <a:off x="775970" y="1547495"/>
          <a:ext cx="7429500" cy="2503805"/>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221740"/>
                <a:gridCol w="1834515"/>
                <a:gridCol w="4373245"/>
              </a:tblGrid>
              <a:tr h="493395">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选择器</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类型</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示例</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97205">
                <a:tc>
                  <a:txBody>
                    <a:bodyPr/>
                    <a:p>
                      <a:pPr marL="0" algn="ctr" defTabSz="914400" rtl="0" eaLnBrk="1" latinLnBrk="0" hangingPunct="1">
                        <a:lnSpc>
                          <a:spcPct val="130000"/>
                        </a:lnSpc>
                        <a:spcAft>
                          <a:spcPts val="0"/>
                        </a:spcAft>
                      </a:pPr>
                      <a:r>
                        <a:rPr lang="en-US" sz="1600" b="1" kern="100" dirty="0">
                          <a:solidFill>
                            <a:schemeClr val="dk1"/>
                          </a:solidFill>
                          <a:latin typeface="微软雅黑" panose="020B0503020204020204" pitchFamily="34" charset="-122"/>
                          <a:ea typeface="微软雅黑" panose="020B0503020204020204" pitchFamily="34" charset="-122"/>
                          <a:cs typeface="Times New Roman" panose="02020603050405020304"/>
                        </a:rPr>
                        <a:t>E F</a:t>
                      </a:r>
                      <a:endParaRPr lang="en-US" sz="1600" b="1" kern="100" dirty="0">
                        <a:solidFill>
                          <a:schemeClr val="dk1"/>
                        </a:solidFill>
                        <a:latin typeface="微软雅黑" panose="020B0503020204020204" pitchFamily="34" charset="-122"/>
                        <a:ea typeface="微软雅黑" panose="020B0503020204020204" pitchFamily="34" charset="-122"/>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algn="just" defTabSz="914400" rtl="0" eaLnBrk="1" latinLnBrk="0" hangingPunct="1">
                        <a:lnSpc>
                          <a:spcPct val="130000"/>
                        </a:lnSpc>
                        <a:spcAft>
                          <a:spcPts val="0"/>
                        </a:spcAft>
                      </a:pPr>
                      <a:r>
                        <a:rPr lang="zh-CN" sz="1600" b="1" kern="100">
                          <a:solidFill>
                            <a:schemeClr val="dk1"/>
                          </a:solidFill>
                          <a:latin typeface="微软雅黑" panose="020B0503020204020204" pitchFamily="34" charset="-122"/>
                          <a:ea typeface="微软雅黑" panose="020B0503020204020204" pitchFamily="34" charset="-122"/>
                          <a:cs typeface="Times New Roman" panose="02020603050405020304"/>
                        </a:rPr>
                        <a:t>后代选择器</a:t>
                      </a:r>
                      <a:endParaRPr lang="zh-CN" sz="1600" b="1" kern="100">
                        <a:solidFill>
                          <a:schemeClr val="dk1"/>
                        </a:solidFill>
                        <a:latin typeface="微软雅黑" panose="020B0503020204020204" pitchFamily="34" charset="-122"/>
                        <a:ea typeface="微软雅黑" panose="020B0503020204020204" pitchFamily="34" charset="-122"/>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30000"/>
                        </a:lnSpc>
                        <a:spcBef>
                          <a:spcPct val="20000"/>
                        </a:spcBef>
                        <a:spcAft>
                          <a:spcPct val="0"/>
                        </a:spcAft>
                        <a:buClr>
                          <a:schemeClr val="tx2"/>
                        </a:buClr>
                        <a:buSzTx/>
                        <a:buFont typeface="Wingdings" panose="05000000000000000000" pitchFamily="2" charset="2"/>
                        <a:buNone/>
                      </a:pPr>
                      <a:r>
                        <a:rPr lang="en-US" altLang="zh-CN" sz="1600" b="1" dirty="0">
                          <a:solidFill>
                            <a:srgbClr val="FF0000"/>
                          </a:solidFill>
                          <a:sym typeface="+mn-ea"/>
                        </a:rPr>
                        <a:t>body </a:t>
                      </a:r>
                      <a:r>
                        <a:rPr lang="en-US" altLang="zh-CN" sz="1600" b="1" dirty="0" smtClean="0">
                          <a:solidFill>
                            <a:srgbClr val="FF0000"/>
                          </a:solidFill>
                          <a:sym typeface="+mn-ea"/>
                        </a:rPr>
                        <a:t>p</a:t>
                      </a:r>
                      <a:r>
                        <a:rPr lang="en-US" altLang="zh-CN" sz="1600" b="1" dirty="0" smtClean="0">
                          <a:sym typeface="+mn-ea"/>
                        </a:rPr>
                        <a:t>{  background</a:t>
                      </a:r>
                      <a:r>
                        <a:rPr lang="en-US" altLang="zh-CN" sz="1600" b="1" dirty="0">
                          <a:sym typeface="+mn-ea"/>
                        </a:rPr>
                        <a:t>: red</a:t>
                      </a:r>
                      <a:r>
                        <a:rPr lang="en-US" altLang="zh-CN" sz="1600" b="1" dirty="0" smtClean="0">
                          <a:sym typeface="+mn-ea"/>
                        </a:rPr>
                        <a:t>;}</a:t>
                      </a:r>
                      <a:endPar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508635">
                <a:tc>
                  <a:txBody>
                    <a:bodyPr/>
                    <a:p>
                      <a:pPr marL="0" algn="ctr" defTabSz="914400" rtl="0" eaLnBrk="1" latinLnBrk="0" hangingPunct="1">
                        <a:lnSpc>
                          <a:spcPct val="130000"/>
                        </a:lnSpc>
                        <a:spcAft>
                          <a:spcPts val="0"/>
                        </a:spcAft>
                      </a:pPr>
                      <a:r>
                        <a:rPr lang="en-US" sz="1600" b="1" kern="100">
                          <a:solidFill>
                            <a:schemeClr val="dk1"/>
                          </a:solidFill>
                          <a:latin typeface="微软雅黑" panose="020B0503020204020204" pitchFamily="34" charset="-122"/>
                          <a:ea typeface="微软雅黑" panose="020B0503020204020204" pitchFamily="34" charset="-122"/>
                          <a:cs typeface="Times New Roman" panose="02020603050405020304"/>
                        </a:rPr>
                        <a:t>E&gt;F</a:t>
                      </a:r>
                      <a:endParaRPr lang="en-US" sz="1600" b="1" kern="100">
                        <a:solidFill>
                          <a:schemeClr val="dk1"/>
                        </a:solidFill>
                        <a:latin typeface="微软雅黑" panose="020B0503020204020204" pitchFamily="34" charset="-122"/>
                        <a:ea typeface="微软雅黑" panose="020B0503020204020204" pitchFamily="34" charset="-122"/>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algn="just" defTabSz="914400" rtl="0" eaLnBrk="1" latinLnBrk="0" hangingPunct="1">
                        <a:lnSpc>
                          <a:spcPct val="130000"/>
                        </a:lnSpc>
                        <a:spcAft>
                          <a:spcPts val="0"/>
                        </a:spcAft>
                      </a:pPr>
                      <a:r>
                        <a:rPr lang="zh-CN" sz="1600" b="1" kern="100" dirty="0">
                          <a:solidFill>
                            <a:schemeClr val="dk1"/>
                          </a:solidFill>
                          <a:latin typeface="微软雅黑" panose="020B0503020204020204" pitchFamily="34" charset="-122"/>
                          <a:ea typeface="微软雅黑" panose="020B0503020204020204" pitchFamily="34" charset="-122"/>
                          <a:cs typeface="Times New Roman" panose="02020603050405020304"/>
                        </a:rPr>
                        <a:t>子选择器</a:t>
                      </a:r>
                      <a:endParaRPr lang="zh-CN" sz="1600" b="1" kern="100" dirty="0">
                        <a:solidFill>
                          <a:schemeClr val="dk1"/>
                        </a:solidFill>
                        <a:latin typeface="微软雅黑" panose="020B0503020204020204" pitchFamily="34" charset="-122"/>
                        <a:ea typeface="微软雅黑" panose="020B0503020204020204" pitchFamily="34" charset="-122"/>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30000"/>
                        </a:lnSpc>
                        <a:spcBef>
                          <a:spcPct val="20000"/>
                        </a:spcBef>
                        <a:spcAft>
                          <a:spcPct val="0"/>
                        </a:spcAft>
                        <a:buClr>
                          <a:schemeClr val="tx2"/>
                        </a:buClr>
                        <a:buSzTx/>
                        <a:buFont typeface="Wingdings" panose="05000000000000000000" pitchFamily="2" charset="2"/>
                        <a:buNone/>
                      </a:pPr>
                      <a:r>
                        <a:rPr lang="en-US" altLang="zh-CN" sz="1600" b="1" dirty="0" smtClean="0">
                          <a:solidFill>
                            <a:srgbClr val="FF0000"/>
                          </a:solidFill>
                          <a:sym typeface="+mn-ea"/>
                        </a:rPr>
                        <a:t>body&gt;p</a:t>
                      </a:r>
                      <a:r>
                        <a:rPr lang="en-US" altLang="zh-CN" sz="1600" b="1" dirty="0" smtClean="0">
                          <a:sym typeface="+mn-ea"/>
                        </a:rPr>
                        <a:t>{  background</a:t>
                      </a:r>
                      <a:r>
                        <a:rPr lang="en-US" altLang="zh-CN" sz="1600" b="1" dirty="0">
                          <a:sym typeface="+mn-ea"/>
                        </a:rPr>
                        <a:t>: pink</a:t>
                      </a:r>
                      <a:r>
                        <a:rPr lang="en-US" altLang="zh-CN" sz="1600" b="1" dirty="0" smtClean="0">
                          <a:sym typeface="+mn-ea"/>
                        </a:rPr>
                        <a:t>;</a:t>
                      </a:r>
                      <a:r>
                        <a:rPr lang="en-US" altLang="zh-CN" sz="1600" b="1" dirty="0">
                          <a:sym typeface="+mn-ea"/>
                        </a:rPr>
                        <a:t>}</a:t>
                      </a:r>
                      <a:endPar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505460">
                <a:tc>
                  <a:txBody>
                    <a:bodyPr/>
                    <a:p>
                      <a:pPr marL="0" algn="ctr" defTabSz="914400" rtl="0" eaLnBrk="1" latinLnBrk="0" hangingPunct="1">
                        <a:lnSpc>
                          <a:spcPct val="130000"/>
                        </a:lnSpc>
                        <a:spcAft>
                          <a:spcPts val="0"/>
                        </a:spcAft>
                      </a:pPr>
                      <a:r>
                        <a:rPr lang="en-US" sz="1600" b="1" kern="100">
                          <a:solidFill>
                            <a:schemeClr val="dk1"/>
                          </a:solidFill>
                          <a:latin typeface="微软雅黑" panose="020B0503020204020204" pitchFamily="34" charset="-122"/>
                          <a:ea typeface="微软雅黑" panose="020B0503020204020204" pitchFamily="34" charset="-122"/>
                          <a:cs typeface="Times New Roman" panose="02020603050405020304"/>
                        </a:rPr>
                        <a:t>E+F</a:t>
                      </a:r>
                      <a:endParaRPr lang="en-US" sz="1600" b="1" kern="100">
                        <a:solidFill>
                          <a:schemeClr val="dk1"/>
                        </a:solidFill>
                        <a:latin typeface="微软雅黑" panose="020B0503020204020204" pitchFamily="34" charset="-122"/>
                        <a:ea typeface="微软雅黑" panose="020B0503020204020204" pitchFamily="34" charset="-122"/>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algn="just" defTabSz="914400" rtl="0" eaLnBrk="1" latinLnBrk="0" hangingPunct="1">
                        <a:lnSpc>
                          <a:spcPct val="130000"/>
                        </a:lnSpc>
                        <a:spcAft>
                          <a:spcPts val="0"/>
                        </a:spcAft>
                      </a:pPr>
                      <a:r>
                        <a:rPr lang="zh-CN" sz="1600" b="1" kern="100" dirty="0">
                          <a:solidFill>
                            <a:schemeClr val="dk1"/>
                          </a:solidFill>
                          <a:latin typeface="微软雅黑" panose="020B0503020204020204" pitchFamily="34" charset="-122"/>
                          <a:ea typeface="微软雅黑" panose="020B0503020204020204" pitchFamily="34" charset="-122"/>
                          <a:cs typeface="Times New Roman" panose="02020603050405020304"/>
                        </a:rPr>
                        <a:t>相邻兄弟选择器</a:t>
                      </a:r>
                      <a:endParaRPr lang="zh-CN" sz="1600" b="1" kern="100" dirty="0">
                        <a:solidFill>
                          <a:schemeClr val="dk1"/>
                        </a:solidFill>
                        <a:latin typeface="微软雅黑" panose="020B0503020204020204" pitchFamily="34" charset="-122"/>
                        <a:ea typeface="微软雅黑" panose="020B0503020204020204" pitchFamily="34" charset="-122"/>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a:lnSpc>
                          <a:spcPct val="130000"/>
                        </a:lnSpc>
                      </a:pPr>
                      <a:r>
                        <a:rPr lang="en-US" altLang="zh-CN" sz="1600" b="1" dirty="0">
                          <a:solidFill>
                            <a:srgbClr val="FF0000"/>
                          </a:solidFill>
                          <a:sym typeface="+mn-ea"/>
                        </a:rPr>
                        <a:t>.</a:t>
                      </a:r>
                      <a:r>
                        <a:rPr lang="en-US" altLang="zh-CN" sz="1600" b="1" dirty="0" err="1">
                          <a:solidFill>
                            <a:srgbClr val="FF0000"/>
                          </a:solidFill>
                          <a:sym typeface="+mn-ea"/>
                        </a:rPr>
                        <a:t>active+p</a:t>
                      </a:r>
                      <a:r>
                        <a:rPr lang="en-US" altLang="zh-CN" sz="1600" b="1" dirty="0">
                          <a:solidFill>
                            <a:srgbClr val="FF0000"/>
                          </a:solidFill>
                          <a:sym typeface="+mn-ea"/>
                        </a:rPr>
                        <a:t> </a:t>
                      </a:r>
                      <a:r>
                        <a:rPr lang="en-US" altLang="zh-CN" sz="1600" b="1" dirty="0" smtClean="0">
                          <a:sym typeface="+mn-ea"/>
                        </a:rPr>
                        <a:t>{  background</a:t>
                      </a:r>
                      <a:r>
                        <a:rPr lang="en-US" altLang="zh-CN" sz="1600" b="1" dirty="0">
                          <a:sym typeface="+mn-ea"/>
                        </a:rPr>
                        <a:t>: green;}</a:t>
                      </a:r>
                      <a:endPar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99110">
                <a:tc>
                  <a:txBody>
                    <a:bodyPr/>
                    <a:p>
                      <a:pPr marL="0" algn="ctr" defTabSz="914400" rtl="0" eaLnBrk="1" latinLnBrk="0" hangingPunct="1">
                        <a:lnSpc>
                          <a:spcPct val="130000"/>
                        </a:lnSpc>
                        <a:spcAft>
                          <a:spcPts val="0"/>
                        </a:spcAft>
                      </a:pPr>
                      <a:r>
                        <a:rPr lang="en-US" sz="1600" b="1" kern="100" dirty="0">
                          <a:solidFill>
                            <a:schemeClr val="dk1"/>
                          </a:solidFill>
                          <a:latin typeface="微软雅黑" panose="020B0503020204020204" pitchFamily="34" charset="-122"/>
                          <a:ea typeface="微软雅黑" panose="020B0503020204020204" pitchFamily="34" charset="-122"/>
                          <a:cs typeface="Times New Roman" panose="02020603050405020304"/>
                        </a:rPr>
                        <a:t>E~F</a:t>
                      </a:r>
                      <a:endParaRPr lang="en-US" sz="1600" b="1" kern="100" dirty="0">
                        <a:solidFill>
                          <a:schemeClr val="dk1"/>
                        </a:solidFill>
                        <a:latin typeface="微软雅黑" panose="020B0503020204020204" pitchFamily="34" charset="-122"/>
                        <a:ea typeface="微软雅黑" panose="020B0503020204020204" pitchFamily="34" charset="-122"/>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algn="just" defTabSz="914400" rtl="0" eaLnBrk="1" latinLnBrk="0" hangingPunct="1">
                        <a:lnSpc>
                          <a:spcPct val="130000"/>
                        </a:lnSpc>
                        <a:spcAft>
                          <a:spcPts val="0"/>
                        </a:spcAft>
                      </a:pPr>
                      <a:r>
                        <a:rPr lang="zh-CN" sz="1600" b="1" kern="100">
                          <a:solidFill>
                            <a:schemeClr val="dk1"/>
                          </a:solidFill>
                          <a:latin typeface="微软雅黑" panose="020B0503020204020204" pitchFamily="34" charset="-122"/>
                          <a:ea typeface="微软雅黑" panose="020B0503020204020204" pitchFamily="34" charset="-122"/>
                          <a:cs typeface="Times New Roman" panose="02020603050405020304"/>
                        </a:rPr>
                        <a:t>通用兄弟选择器</a:t>
                      </a:r>
                      <a:endParaRPr lang="zh-CN" sz="1600" b="1" kern="100">
                        <a:solidFill>
                          <a:schemeClr val="dk1"/>
                        </a:solidFill>
                        <a:latin typeface="微软雅黑" panose="020B0503020204020204" pitchFamily="34" charset="-122"/>
                        <a:ea typeface="微软雅黑" panose="020B0503020204020204" pitchFamily="34" charset="-122"/>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30000"/>
                        </a:lnSpc>
                        <a:spcBef>
                          <a:spcPct val="20000"/>
                        </a:spcBef>
                        <a:spcAft>
                          <a:spcPct val="0"/>
                        </a:spcAft>
                        <a:buClr>
                          <a:schemeClr val="tx2"/>
                        </a:buClr>
                        <a:buSzTx/>
                        <a:buFont typeface="Wingdings" panose="05000000000000000000" pitchFamily="2" charset="2"/>
                        <a:buNone/>
                      </a:pPr>
                      <a:r>
                        <a:rPr lang="en-US" altLang="zh-CN" sz="1600" b="1" dirty="0">
                          <a:solidFill>
                            <a:srgbClr val="FF0000"/>
                          </a:solidFill>
                          <a:sym typeface="+mn-ea"/>
                        </a:rPr>
                        <a:t>.</a:t>
                      </a:r>
                      <a:r>
                        <a:rPr lang="en-US" altLang="zh-CN" sz="1600" b="1" dirty="0" err="1">
                          <a:solidFill>
                            <a:srgbClr val="FF0000"/>
                          </a:solidFill>
                          <a:sym typeface="+mn-ea"/>
                        </a:rPr>
                        <a:t>active~p</a:t>
                      </a:r>
                      <a:r>
                        <a:rPr lang="en-US" altLang="zh-CN" sz="1600" b="1" dirty="0">
                          <a:sym typeface="+mn-ea"/>
                        </a:rPr>
                        <a:t>{  </a:t>
                      </a:r>
                      <a:r>
                        <a:rPr lang="en-US" altLang="zh-CN" sz="1600" b="1" dirty="0" smtClean="0">
                          <a:sym typeface="+mn-ea"/>
                        </a:rPr>
                        <a:t>background</a:t>
                      </a:r>
                      <a:r>
                        <a:rPr lang="en-US" altLang="zh-CN" sz="1600" b="1" dirty="0">
                          <a:sym typeface="+mn-ea"/>
                        </a:rPr>
                        <a:t>: yellow;}</a:t>
                      </a:r>
                      <a:r>
                        <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                    </a:t>
                      </a:r>
                      <a:endPar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bl>
          </a:graphicData>
        </a:graphic>
      </p:graphicFrame>
      <p:grpSp>
        <p:nvGrpSpPr>
          <p:cNvPr id="10" name="组合 9"/>
          <p:cNvGrpSpPr/>
          <p:nvPr/>
        </p:nvGrpSpPr>
        <p:grpSpPr>
          <a:xfrm>
            <a:off x="2625725" y="4456430"/>
            <a:ext cx="4497705" cy="427990"/>
            <a:chOff x="1403648" y="3795886"/>
            <a:chExt cx="5714808" cy="321469"/>
          </a:xfrm>
        </p:grpSpPr>
        <p:sp>
          <p:nvSpPr>
            <p:cNvPr id="11" name="圆角矩形 10"/>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2" name="圆角矩形 11"/>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9"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06</a:t>
              </a:r>
              <a:r>
                <a:rPr lang="zh-CN" altLang="en-US" sz="1600" b="1" noProof="1">
                  <a:solidFill>
                    <a:schemeClr val="bg1"/>
                  </a:solidFill>
                  <a:latin typeface="黑体" panose="02010600030101010101" pitchFamily="49" charset="-122"/>
                  <a:ea typeface="黑体" panose="02010600030101010101" pitchFamily="49" charset="-122"/>
                  <a:cs typeface="+mn-ea"/>
                </a:rPr>
                <a:t>：层次选择器</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graphicFrame>
        <p:nvGraphicFramePr>
          <p:cNvPr id="6" name="Group 29"/>
          <p:cNvGraphicFramePr>
            <a:graphicFrameLocks noGrp="1"/>
          </p:cNvGraphicFramePr>
          <p:nvPr/>
        </p:nvGraphicFramePr>
        <p:xfrm>
          <a:off x="2983865" y="1172210"/>
          <a:ext cx="7429500" cy="3002915"/>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863725"/>
                <a:gridCol w="3731260"/>
              </a:tblGrid>
              <a:tr h="493395">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选择器</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示例</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97205">
                <a:tc>
                  <a:txBody>
                    <a:bodyPr/>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panose="02020603050405020304"/>
                        </a:rPr>
                        <a:t>E[</a:t>
                      </a:r>
                      <a:r>
                        <a:rPr lang="en-US" sz="1800" b="1" kern="100" dirty="0" err="1">
                          <a:solidFill>
                            <a:schemeClr val="dk1"/>
                          </a:solidFill>
                          <a:latin typeface="+mn-lt"/>
                          <a:ea typeface="+mn-ea"/>
                          <a:cs typeface="Times New Roman" panose="02020603050405020304"/>
                        </a:rPr>
                        <a:t>attr</a:t>
                      </a:r>
                      <a:r>
                        <a:rPr lang="en-US" sz="1800" b="1" kern="100" dirty="0">
                          <a:solidFill>
                            <a:schemeClr val="dk1"/>
                          </a:solidFill>
                          <a:latin typeface="+mn-lt"/>
                          <a:ea typeface="+mn-ea"/>
                          <a:cs typeface="Times New Roman" panose="02020603050405020304"/>
                        </a:rPr>
                        <a:t>]</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30000"/>
                        </a:lnSpc>
                        <a:spcBef>
                          <a:spcPct val="20000"/>
                        </a:spcBef>
                        <a:spcAft>
                          <a:spcPct val="0"/>
                        </a:spcAft>
                        <a:buClr>
                          <a:schemeClr val="tx2"/>
                        </a:buClr>
                        <a:buSzTx/>
                        <a:buFont typeface="Wingdings" panose="05000000000000000000" pitchFamily="2" charset="2"/>
                        <a:buNone/>
                      </a:pPr>
                      <a:r>
                        <a:rPr lang="en-US" altLang="zh-CN" sz="1600" b="1" dirty="0">
                          <a:solidFill>
                            <a:srgbClr val="FF0000"/>
                          </a:solidFill>
                          <a:sym typeface="+mn-ea"/>
                        </a:rPr>
                        <a:t>a[id] </a:t>
                      </a:r>
                      <a:r>
                        <a:rPr lang="en-US" altLang="zh-CN" sz="1600" b="1" dirty="0">
                          <a:sym typeface="+mn-ea"/>
                        </a:rPr>
                        <a:t>{ background: yellow;}</a:t>
                      </a:r>
                      <a:endPar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508635">
                <a:tc>
                  <a:txBody>
                    <a:bodyPr/>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panose="02020603050405020304"/>
                        </a:rPr>
                        <a:t>E[</a:t>
                      </a:r>
                      <a:r>
                        <a:rPr lang="en-US" sz="1800" b="1" kern="100" dirty="0" err="1">
                          <a:solidFill>
                            <a:schemeClr val="dk1"/>
                          </a:solidFill>
                          <a:latin typeface="+mn-lt"/>
                          <a:ea typeface="+mn-ea"/>
                          <a:cs typeface="Times New Roman" panose="02020603050405020304"/>
                        </a:rPr>
                        <a:t>attr</a:t>
                      </a:r>
                      <a:r>
                        <a:rPr lang="en-US" sz="1800" b="1" kern="100" dirty="0">
                          <a:solidFill>
                            <a:schemeClr val="dk1"/>
                          </a:solidFill>
                          <a:latin typeface="+mn-lt"/>
                          <a:ea typeface="+mn-ea"/>
                          <a:cs typeface="Times New Roman" panose="02020603050405020304"/>
                        </a:rPr>
                        <a:t>=</a:t>
                      </a:r>
                      <a:r>
                        <a:rPr lang="en-US" sz="1800" b="1" kern="100" dirty="0" err="1">
                          <a:solidFill>
                            <a:schemeClr val="dk1"/>
                          </a:solidFill>
                          <a:latin typeface="+mn-lt"/>
                          <a:ea typeface="+mn-ea"/>
                          <a:cs typeface="Times New Roman" panose="02020603050405020304"/>
                        </a:rPr>
                        <a:t>val</a:t>
                      </a:r>
                      <a:r>
                        <a:rPr lang="en-US" sz="1800" b="1" kern="100" dirty="0">
                          <a:solidFill>
                            <a:schemeClr val="dk1"/>
                          </a:solidFill>
                          <a:latin typeface="+mn-lt"/>
                          <a:ea typeface="+mn-ea"/>
                          <a:cs typeface="Times New Roman" panose="02020603050405020304"/>
                        </a:rPr>
                        <a:t>]</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a:lnSpc>
                          <a:spcPct val="150000"/>
                        </a:lnSpc>
                      </a:pPr>
                      <a:r>
                        <a:rPr lang="en-US" altLang="zh-CN" sz="1600" b="1" dirty="0">
                          <a:solidFill>
                            <a:srgbClr val="FF0000"/>
                          </a:solidFill>
                          <a:sym typeface="+mn-ea"/>
                        </a:rPr>
                        <a:t>a[id=first] </a:t>
                      </a:r>
                      <a:r>
                        <a:rPr lang="en-US" altLang="zh-CN" sz="1600" b="1" dirty="0" smtClean="0">
                          <a:sym typeface="+mn-ea"/>
                        </a:rPr>
                        <a:t>{ </a:t>
                      </a:r>
                      <a:r>
                        <a:rPr lang="en-US" altLang="zh-CN" sz="1600" b="1" dirty="0">
                          <a:sym typeface="+mn-ea"/>
                        </a:rPr>
                        <a:t>background: </a:t>
                      </a:r>
                      <a:r>
                        <a:rPr lang="en-US" altLang="zh-CN" sz="1600" b="1" dirty="0" smtClean="0">
                          <a:sym typeface="+mn-ea"/>
                        </a:rPr>
                        <a:t>red;</a:t>
                      </a:r>
                      <a:r>
                        <a:rPr lang="en-US" altLang="zh-CN" sz="1600" b="1" dirty="0">
                          <a:sym typeface="+mn-ea"/>
                        </a:rPr>
                        <a:t>}</a:t>
                      </a:r>
                      <a:endPar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505460">
                <a:tc>
                  <a:txBody>
                    <a:bodyPr/>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panose="02020603050405020304"/>
                        </a:rPr>
                        <a:t>E[attr^=val]</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a:lnSpc>
                          <a:spcPct val="130000"/>
                        </a:lnSpc>
                      </a:pPr>
                      <a:r>
                        <a:rPr lang="en-US" altLang="zh-CN" sz="1600" b="1" dirty="0">
                          <a:solidFill>
                            <a:srgbClr val="FF0000"/>
                          </a:solidFill>
                          <a:sym typeface="+mn-ea"/>
                        </a:rPr>
                        <a:t>a[</a:t>
                      </a:r>
                      <a:r>
                        <a:rPr lang="en-US" altLang="zh-CN" sz="1600" b="1" dirty="0" err="1">
                          <a:solidFill>
                            <a:srgbClr val="FF0000"/>
                          </a:solidFill>
                          <a:sym typeface="+mn-ea"/>
                        </a:rPr>
                        <a:t>href</a:t>
                      </a:r>
                      <a:r>
                        <a:rPr lang="en-US" altLang="zh-CN" sz="1600" b="1" dirty="0">
                          <a:solidFill>
                            <a:srgbClr val="FF0000"/>
                          </a:solidFill>
                          <a:sym typeface="+mn-ea"/>
                        </a:rPr>
                        <a:t>^=http] </a:t>
                      </a:r>
                      <a:r>
                        <a:rPr lang="en-US" altLang="zh-CN" sz="1600" b="1" dirty="0" smtClean="0">
                          <a:sym typeface="+mn-ea"/>
                        </a:rPr>
                        <a:t>{ </a:t>
                      </a:r>
                      <a:r>
                        <a:rPr lang="en-US" altLang="zh-CN" sz="1600" b="1" dirty="0">
                          <a:sym typeface="+mn-ea"/>
                        </a:rPr>
                        <a:t>background: </a:t>
                      </a:r>
                      <a:r>
                        <a:rPr lang="en-US" altLang="zh-CN" sz="1600" b="1" dirty="0" smtClean="0">
                          <a:sym typeface="+mn-ea"/>
                        </a:rPr>
                        <a:t>red;</a:t>
                      </a:r>
                      <a:r>
                        <a:rPr lang="en-US" altLang="zh-CN" sz="1600" b="1" dirty="0">
                          <a:sym typeface="+mn-ea"/>
                        </a:rPr>
                        <a:t>}</a:t>
                      </a:r>
                      <a:endPar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99110">
                <a:tc>
                  <a:txBody>
                    <a:bodyPr/>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panose="02020603050405020304"/>
                        </a:rPr>
                        <a:t>E[attr$=val]</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30000"/>
                        </a:lnSpc>
                        <a:spcBef>
                          <a:spcPct val="20000"/>
                        </a:spcBef>
                        <a:spcAft>
                          <a:spcPct val="0"/>
                        </a:spcAft>
                        <a:buClr>
                          <a:schemeClr val="tx2"/>
                        </a:buClr>
                        <a:buSzTx/>
                        <a:buFont typeface="Wingdings" panose="05000000000000000000" pitchFamily="2" charset="2"/>
                        <a:buNone/>
                      </a:pPr>
                      <a:r>
                        <a:rPr lang="en-US" altLang="zh-CN" sz="1600" b="1" dirty="0">
                          <a:solidFill>
                            <a:srgbClr val="FF0000"/>
                          </a:solidFill>
                          <a:sym typeface="+mn-ea"/>
                        </a:rPr>
                        <a:t>a[</a:t>
                      </a:r>
                      <a:r>
                        <a:rPr lang="en-US" altLang="zh-CN" sz="1600" b="1" dirty="0" err="1">
                          <a:solidFill>
                            <a:srgbClr val="FF0000"/>
                          </a:solidFill>
                          <a:sym typeface="+mn-ea"/>
                        </a:rPr>
                        <a:t>href</a:t>
                      </a:r>
                      <a:r>
                        <a:rPr lang="en-US" altLang="zh-CN" sz="1600" b="1" dirty="0">
                          <a:solidFill>
                            <a:srgbClr val="FF0000"/>
                          </a:solidFill>
                          <a:sym typeface="+mn-ea"/>
                        </a:rPr>
                        <a:t>$=</a:t>
                      </a:r>
                      <a:r>
                        <a:rPr lang="en-US" altLang="zh-CN" sz="1600" b="1" dirty="0" err="1">
                          <a:solidFill>
                            <a:srgbClr val="FF0000"/>
                          </a:solidFill>
                          <a:sym typeface="+mn-ea"/>
                        </a:rPr>
                        <a:t>png</a:t>
                      </a:r>
                      <a:r>
                        <a:rPr lang="en-US" altLang="zh-CN" sz="1600" b="1" dirty="0">
                          <a:solidFill>
                            <a:srgbClr val="FF0000"/>
                          </a:solidFill>
                          <a:sym typeface="+mn-ea"/>
                        </a:rPr>
                        <a:t>] </a:t>
                      </a:r>
                      <a:r>
                        <a:rPr lang="en-US" altLang="zh-CN" sz="1600" b="1" dirty="0" smtClean="0">
                          <a:sym typeface="+mn-ea"/>
                        </a:rPr>
                        <a:t>{ </a:t>
                      </a:r>
                      <a:r>
                        <a:rPr lang="en-US" altLang="zh-CN" sz="1600" b="1" dirty="0">
                          <a:sym typeface="+mn-ea"/>
                        </a:rPr>
                        <a:t>background: </a:t>
                      </a:r>
                      <a:r>
                        <a:rPr lang="en-US" altLang="zh-CN" sz="1600" b="1" dirty="0" smtClean="0">
                          <a:sym typeface="+mn-ea"/>
                        </a:rPr>
                        <a:t>red;</a:t>
                      </a:r>
                      <a:r>
                        <a:rPr lang="en-US" altLang="zh-CN" sz="1600" b="1" dirty="0">
                          <a:sym typeface="+mn-ea"/>
                        </a:rPr>
                        <a:t>}</a:t>
                      </a:r>
                      <a:r>
                        <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             </a:t>
                      </a:r>
                      <a:endPar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99110">
                <a:tc>
                  <a:txBody>
                    <a:bodyPr/>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panose="02020603050405020304"/>
                        </a:rPr>
                        <a:t>E[</a:t>
                      </a:r>
                      <a:r>
                        <a:rPr lang="en-US" sz="1800" b="1" kern="100" dirty="0" err="1">
                          <a:solidFill>
                            <a:schemeClr val="dk1"/>
                          </a:solidFill>
                          <a:latin typeface="+mn-lt"/>
                          <a:ea typeface="+mn-ea"/>
                          <a:cs typeface="Times New Roman" panose="02020603050405020304"/>
                        </a:rPr>
                        <a:t>attr</a:t>
                      </a:r>
                      <a:r>
                        <a:rPr lang="en-US" sz="1800" b="1" kern="100" dirty="0">
                          <a:solidFill>
                            <a:schemeClr val="dk1"/>
                          </a:solidFill>
                          <a:latin typeface="+mn-lt"/>
                          <a:ea typeface="+mn-ea"/>
                          <a:cs typeface="Times New Roman" panose="02020603050405020304"/>
                        </a:rPr>
                        <a:t>*=</a:t>
                      </a:r>
                      <a:r>
                        <a:rPr lang="en-US" sz="1800" b="1" kern="100" dirty="0" err="1">
                          <a:solidFill>
                            <a:schemeClr val="dk1"/>
                          </a:solidFill>
                          <a:latin typeface="+mn-lt"/>
                          <a:ea typeface="+mn-ea"/>
                          <a:cs typeface="Times New Roman" panose="02020603050405020304"/>
                        </a:rPr>
                        <a:t>val</a:t>
                      </a:r>
                      <a:r>
                        <a:rPr lang="en-US" sz="1800" b="1" kern="100" dirty="0">
                          <a:solidFill>
                            <a:schemeClr val="dk1"/>
                          </a:solidFill>
                          <a:latin typeface="+mn-lt"/>
                          <a:ea typeface="+mn-ea"/>
                          <a:cs typeface="Times New Roman" panose="02020603050405020304"/>
                        </a:rPr>
                        <a:t>]</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c>
                  <a:txBody>
                    <a:bodyPr/>
                    <a:p>
                      <a:pPr>
                        <a:lnSpc>
                          <a:spcPct val="130000"/>
                        </a:lnSpc>
                      </a:pPr>
                      <a:r>
                        <a:rPr lang="en-US" altLang="zh-CN" sz="1600" b="1" dirty="0">
                          <a:solidFill>
                            <a:srgbClr val="FF0000"/>
                          </a:solidFill>
                          <a:sym typeface="+mn-ea"/>
                        </a:rPr>
                        <a:t>a[class*=links] </a:t>
                      </a:r>
                      <a:r>
                        <a:rPr lang="en-US" altLang="zh-CN" sz="1600" b="1" dirty="0" smtClean="0">
                          <a:sym typeface="+mn-ea"/>
                        </a:rPr>
                        <a:t>{ </a:t>
                      </a:r>
                      <a:r>
                        <a:rPr lang="en-US" altLang="zh-CN" sz="1600" b="1" dirty="0">
                          <a:sym typeface="+mn-ea"/>
                        </a:rPr>
                        <a:t>background: </a:t>
                      </a:r>
                      <a:r>
                        <a:rPr lang="en-US" altLang="zh-CN" sz="1600" b="1" dirty="0" smtClean="0">
                          <a:sym typeface="+mn-ea"/>
                        </a:rPr>
                        <a:t>red;</a:t>
                      </a:r>
                      <a:r>
                        <a:rPr lang="en-US" altLang="zh-CN" sz="1600" b="1" dirty="0">
                          <a:sym typeface="+mn-ea"/>
                        </a:rPr>
                        <a:t>}</a:t>
                      </a:r>
                      <a:endParaRPr kumimoji="0" lang="zh-CN" altLang="en-US"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r>
            </a:tbl>
          </a:graphicData>
        </a:graphic>
      </p:graphicFrame>
      <p:grpSp>
        <p:nvGrpSpPr>
          <p:cNvPr id="8" name="组合 7"/>
          <p:cNvGrpSpPr/>
          <p:nvPr/>
        </p:nvGrpSpPr>
        <p:grpSpPr>
          <a:xfrm>
            <a:off x="2625725" y="4453890"/>
            <a:ext cx="4497705" cy="427990"/>
            <a:chOff x="1403648" y="3795886"/>
            <a:chExt cx="5714808" cy="321469"/>
          </a:xfrm>
        </p:grpSpPr>
        <p:sp>
          <p:nvSpPr>
            <p:cNvPr id="13" name="圆角矩形 12"/>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4" name="圆角矩形 13"/>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5"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07</a:t>
              </a:r>
              <a:r>
                <a:rPr lang="zh-CN" altLang="en-US" sz="1600" b="1" noProof="1">
                  <a:solidFill>
                    <a:schemeClr val="bg1"/>
                  </a:solidFill>
                  <a:latin typeface="黑体" panose="02010600030101010101" pitchFamily="49" charset="-122"/>
                  <a:ea typeface="黑体" panose="02010600030101010101" pitchFamily="49" charset="-122"/>
                  <a:cs typeface="+mn-ea"/>
                </a:rPr>
                <a:t>：属性选择器</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7" name="灯片编号占位符 16"/>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22" presetClass="exit" presetSubtype="8" fill="hold" nodeType="withEffect">
                                  <p:stCondLst>
                                    <p:cond delay="0"/>
                                  </p:stCondLst>
                                  <p:childTnLst>
                                    <p:animEffect transition="out" filter="wipe(left)">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CSS</a:t>
            </a:r>
            <a:r>
              <a:rPr lang="zh-CN" altLang="zh-CN"/>
              <a:t>美化网页元素</a:t>
            </a:r>
            <a:endParaRPr lang="zh-CN" altLang="zh-CN"/>
          </a:p>
        </p:txBody>
      </p:sp>
      <p:sp>
        <p:nvSpPr>
          <p:cNvPr id="3" name="内容占位符 2"/>
          <p:cNvSpPr>
            <a:spLocks noGrp="1"/>
          </p:cNvSpPr>
          <p:nvPr>
            <p:ph idx="1"/>
          </p:nvPr>
        </p:nvSpPr>
        <p:spPr/>
        <p:txBody>
          <a:bodyPr/>
          <a:lstStyle/>
          <a:p>
            <a:r>
              <a:rPr lang="zh-CN" altLang="en-US" dirty="0">
                <a:sym typeface="+mn-ea"/>
              </a:rPr>
              <a:t>使用</a:t>
            </a:r>
            <a:r>
              <a:rPr lang="en-US" altLang="zh-CN" dirty="0">
                <a:sym typeface="+mn-ea"/>
              </a:rPr>
              <a:t>CSS</a:t>
            </a:r>
            <a:r>
              <a:rPr lang="zh-CN" altLang="en-US" dirty="0">
                <a:sym typeface="+mn-ea"/>
              </a:rPr>
              <a:t>设置字体样式和文本样式</a:t>
            </a:r>
            <a:endParaRPr lang="zh-CN" altLang="en-US" dirty="0"/>
          </a:p>
          <a:p>
            <a:r>
              <a:rPr lang="zh-CN" altLang="en-US" dirty="0">
                <a:sym typeface="+mn-ea"/>
              </a:rPr>
              <a:t>使用</a:t>
            </a:r>
            <a:r>
              <a:rPr lang="en-US" altLang="zh-CN" dirty="0">
                <a:sym typeface="+mn-ea"/>
              </a:rPr>
              <a:t>CSS</a:t>
            </a:r>
            <a:r>
              <a:rPr lang="zh-CN" altLang="en-US" dirty="0">
                <a:sym typeface="+mn-ea"/>
              </a:rPr>
              <a:t>设置超链接样式</a:t>
            </a:r>
            <a:endParaRPr lang="zh-CN" altLang="en-US" dirty="0"/>
          </a:p>
          <a:p>
            <a:r>
              <a:rPr lang="zh-CN" altLang="en-US" dirty="0">
                <a:sym typeface="+mn-ea"/>
              </a:rPr>
              <a:t>使用</a:t>
            </a:r>
            <a:r>
              <a:rPr lang="en-US" altLang="zh-CN" dirty="0">
                <a:sym typeface="+mn-ea"/>
              </a:rPr>
              <a:t>CSS</a:t>
            </a:r>
            <a:r>
              <a:rPr lang="zh-CN" altLang="en-US" dirty="0">
                <a:sym typeface="+mn-ea"/>
              </a:rPr>
              <a:t>设置列表样式</a:t>
            </a:r>
            <a:endParaRPr lang="zh-CN" altLang="en-US" dirty="0"/>
          </a:p>
          <a:p>
            <a:r>
              <a:rPr lang="zh-CN" altLang="en-US" dirty="0">
                <a:sym typeface="+mn-ea"/>
              </a:rPr>
              <a:t>使用</a:t>
            </a:r>
            <a:r>
              <a:rPr lang="en-US" altLang="zh-CN" dirty="0">
                <a:sym typeface="+mn-ea"/>
              </a:rPr>
              <a:t>CSS</a:t>
            </a:r>
            <a:r>
              <a:rPr lang="zh-CN" altLang="en-US" dirty="0">
                <a:sym typeface="+mn-ea"/>
              </a:rPr>
              <a:t>设置背景样式</a:t>
            </a:r>
            <a:endParaRPr lang="zh-CN" altLang="zh-CN"/>
          </a:p>
        </p:txBody>
      </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t>&lt;span&gt;</a:t>
            </a:r>
            <a:r>
              <a:rPr lang="zh-CN" altLang="en-US"/>
              <a:t>标签</a:t>
            </a:r>
            <a:endParaRPr lang="zh-CN" altLang="en-US" dirty="0"/>
          </a:p>
        </p:txBody>
      </p:sp>
      <p:sp>
        <p:nvSpPr>
          <p:cNvPr id="20483" name="内容占位符 2"/>
          <p:cNvSpPr>
            <a:spLocks noGrp="1"/>
          </p:cNvSpPr>
          <p:nvPr>
            <p:ph idx="1"/>
          </p:nvPr>
        </p:nvSpPr>
        <p:spPr/>
        <p:txBody>
          <a:bodyPr/>
          <a:lstStyle/>
          <a:p>
            <a:r>
              <a:rPr lang="en-US" altLang="zh-CN"/>
              <a:t>&lt;span&gt;</a:t>
            </a:r>
            <a:r>
              <a:rPr lang="zh-CN" altLang="en-US"/>
              <a:t>标签 的作用</a:t>
            </a:r>
            <a:endParaRPr lang="zh-CN" altLang="en-US"/>
          </a:p>
          <a:p>
            <a:pPr lvl="1"/>
            <a:r>
              <a:rPr lang="zh-CN" altLang="en-US"/>
              <a:t>能让某</a:t>
            </a:r>
            <a:r>
              <a:rPr lang="zh-CN" altLang="zh-CN"/>
              <a:t>几个文字或者某个词语凸显出来</a:t>
            </a:r>
            <a:endParaRPr lang="zh-CN" altLang="zh-CN" smtClean="0"/>
          </a:p>
          <a:p>
            <a:endParaRPr lang="zh-CN" altLang="en-US" dirty="0" smtClean="0"/>
          </a:p>
        </p:txBody>
      </p:sp>
      <p:sp>
        <p:nvSpPr>
          <p:cNvPr id="5" name="AutoShape 4"/>
          <p:cNvSpPr>
            <a:spLocks noChangeArrowheads="1"/>
          </p:cNvSpPr>
          <p:nvPr/>
        </p:nvSpPr>
        <p:spPr bwMode="auto">
          <a:xfrm>
            <a:off x="1232059" y="2629853"/>
            <a:ext cx="5421630" cy="75564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6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&lt;p&gt;课工场</a:t>
            </a:r>
            <a:r>
              <a:rPr sz="1350" b="1" dirty="0" smtClean="0">
                <a:solidFill>
                  <a:srgbClr val="FF0000"/>
                </a:solidFill>
                <a:latin typeface="+mn-lt"/>
              </a:rPr>
              <a:t>&lt;span id="dream"&gt;每时每课给你新机会&lt;/span&gt;</a:t>
            </a:r>
            <a:r>
              <a:rPr sz="1350" b="1" dirty="0" smtClean="0">
                <a:latin typeface="+mn-lt"/>
              </a:rPr>
              <a:t>&lt;/p&gt;</a:t>
            </a:r>
            <a:endParaRPr sz="1350" b="1" dirty="0" smtClean="0">
              <a:latin typeface="+mn-lt"/>
            </a:endParaRPr>
          </a:p>
          <a:p>
            <a:pPr algn="l" defTabSz="723900">
              <a:lnSpc>
                <a:spcPct val="16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&lt;p class="bird"&gt;选择</a:t>
            </a:r>
            <a:r>
              <a:rPr sz="1350" b="1" dirty="0" smtClean="0">
                <a:solidFill>
                  <a:srgbClr val="FF0000"/>
                </a:solidFill>
                <a:latin typeface="+mn-lt"/>
              </a:rPr>
              <a:t>&lt;span&gt;课工场&lt;/span&gt;</a:t>
            </a:r>
            <a:r>
              <a:rPr sz="1350" b="1" dirty="0" smtClean="0">
                <a:latin typeface="+mn-lt"/>
              </a:rPr>
              <a:t>，成就你的梦想&lt;/p&gt;</a:t>
            </a:r>
            <a:endParaRPr sz="1350" b="1" dirty="0" smtClean="0">
              <a:latin typeface="+mn-lt"/>
            </a:endParaRPr>
          </a:p>
        </p:txBody>
      </p:sp>
      <p:grpSp>
        <p:nvGrpSpPr>
          <p:cNvPr id="3" name="组合 2"/>
          <p:cNvGrpSpPr/>
          <p:nvPr/>
        </p:nvGrpSpPr>
        <p:grpSpPr>
          <a:xfrm>
            <a:off x="1988185" y="4267835"/>
            <a:ext cx="4497705" cy="427990"/>
            <a:chOff x="1403648" y="3795886"/>
            <a:chExt cx="5714808" cy="321469"/>
          </a:xfrm>
        </p:grpSpPr>
        <p:sp>
          <p:nvSpPr>
            <p:cNvPr id="13" name="圆角矩形 12"/>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4" name="圆角矩形 13"/>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5"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08</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span</a:t>
              </a:r>
              <a:r>
                <a:rPr lang="zh-CN" altLang="en-US" sz="1600" b="1" noProof="1">
                  <a:solidFill>
                    <a:schemeClr val="bg1"/>
                  </a:solidFill>
                  <a:latin typeface="黑体" panose="02010600030101010101" pitchFamily="49" charset="-122"/>
                  <a:ea typeface="黑体" panose="02010600030101010101" pitchFamily="49" charset="-122"/>
                  <a:cs typeface="+mn-ea"/>
                </a:rPr>
                <a:t>标签的应用</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grpSp>
        <p:nvGrpSpPr>
          <p:cNvPr id="10" name="组合 9"/>
          <p:cNvGrpSpPr/>
          <p:nvPr/>
        </p:nvGrpSpPr>
        <p:grpSpPr>
          <a:xfrm>
            <a:off x="727075" y="210693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sp>
        <p:nvSpPr>
          <p:cNvPr id="11" name="灯片编号占位符 10"/>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字体样式</a:t>
            </a:r>
            <a:endParaRPr lang="zh-CN" altLang="en-US" dirty="0"/>
          </a:p>
        </p:txBody>
      </p:sp>
      <p:graphicFrame>
        <p:nvGraphicFramePr>
          <p:cNvPr id="5" name="Group 29"/>
          <p:cNvGraphicFramePr>
            <a:graphicFrameLocks noGrp="1"/>
          </p:cNvGraphicFramePr>
          <p:nvPr/>
        </p:nvGraphicFramePr>
        <p:xfrm>
          <a:off x="775970" y="1084580"/>
          <a:ext cx="7500620" cy="260858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607185"/>
                <a:gridCol w="2969260"/>
                <a:gridCol w="2924175"/>
              </a:tblGrid>
              <a:tr h="40005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含义</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举例</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3688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font-family</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设置字体类型</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font-family:"</a:t>
                      </a: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隶书</a:t>
                      </a: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4831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font-size</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设置字体大小</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font-size:12px;</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4450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font-style</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设置字体风格</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font-</a:t>
                      </a:r>
                      <a:r>
                        <a:rPr lang="en-US" altLang="en-US" sz="1600" b="1" kern="1200" dirty="0" err="1" smtClean="0">
                          <a:solidFill>
                            <a:schemeClr val="dk1"/>
                          </a:solidFill>
                          <a:latin typeface="微软雅黑" panose="020B0503020204020204" pitchFamily="34" charset="-122"/>
                          <a:ea typeface="微软雅黑" panose="020B0503020204020204" pitchFamily="34" charset="-122"/>
                          <a:cs typeface="+mn-cs"/>
                        </a:rPr>
                        <a:t>style:italic</a:t>
                      </a: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3942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font-weight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设置字体的粗细</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font-</a:t>
                      </a:r>
                      <a:r>
                        <a:rPr lang="en-US" altLang="en-US" sz="1600" b="1" kern="1200" dirty="0" err="1" smtClean="0">
                          <a:solidFill>
                            <a:schemeClr val="dk1"/>
                          </a:solidFill>
                          <a:latin typeface="微软雅黑" panose="020B0503020204020204" pitchFamily="34" charset="-122"/>
                          <a:ea typeface="微软雅黑" panose="020B0503020204020204" pitchFamily="34" charset="-122"/>
                          <a:cs typeface="+mn-cs"/>
                        </a:rPr>
                        <a:t>weight:bold</a:t>
                      </a: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3942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font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在一个声明中设置所有字体属性</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err="1" smtClean="0">
                          <a:solidFill>
                            <a:schemeClr val="dk1"/>
                          </a:solidFill>
                          <a:latin typeface="微软雅黑" panose="020B0503020204020204" pitchFamily="34" charset="-122"/>
                          <a:ea typeface="微软雅黑" panose="020B0503020204020204" pitchFamily="34" charset="-122"/>
                          <a:cs typeface="+mn-cs"/>
                        </a:rPr>
                        <a:t>font:italic</a:t>
                      </a: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 bold 36px "</a:t>
                      </a: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宋体</a:t>
                      </a: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47454" marR="47454"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r>
            </a:tbl>
          </a:graphicData>
        </a:graphic>
      </p:graphicFrame>
      <p:grpSp>
        <p:nvGrpSpPr>
          <p:cNvPr id="4" name="组合 3"/>
          <p:cNvGrpSpPr/>
          <p:nvPr/>
        </p:nvGrpSpPr>
        <p:grpSpPr>
          <a:xfrm>
            <a:off x="1988185" y="4267835"/>
            <a:ext cx="4497705" cy="427990"/>
            <a:chOff x="1403648" y="3795886"/>
            <a:chExt cx="5714808" cy="321469"/>
          </a:xfrm>
        </p:grpSpPr>
        <p:sp>
          <p:nvSpPr>
            <p:cNvPr id="13" name="圆角矩形 12"/>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4" name="圆角矩形 13"/>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5"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09</a:t>
              </a:r>
              <a:r>
                <a:rPr lang="zh-CN" altLang="en-US" sz="1600" b="1" noProof="1">
                  <a:solidFill>
                    <a:schemeClr val="bg1"/>
                  </a:solidFill>
                  <a:latin typeface="黑体" panose="02010600030101010101" pitchFamily="49" charset="-122"/>
                  <a:ea typeface="黑体" panose="02010600030101010101" pitchFamily="49" charset="-122"/>
                  <a:cs typeface="+mn-ea"/>
                </a:rPr>
                <a:t>：字体样式</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6" name="AutoShape 4"/>
          <p:cNvSpPr>
            <a:spLocks noChangeArrowheads="1"/>
          </p:cNvSpPr>
          <p:nvPr/>
        </p:nvSpPr>
        <p:spPr bwMode="auto">
          <a:xfrm>
            <a:off x="775970" y="1205230"/>
            <a:ext cx="4409440" cy="2416174"/>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lnSpc>
                <a:spcPct val="16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body{</a:t>
            </a:r>
            <a:r>
              <a:rPr sz="1350" b="1" dirty="0" smtClean="0">
                <a:solidFill>
                  <a:srgbClr val="FF0000"/>
                </a:solidFill>
                <a:latin typeface="+mn-lt"/>
              </a:rPr>
              <a:t>font-family: Times,"Times New Roman", "楷体";</a:t>
            </a:r>
            <a:r>
              <a:rPr sz="1350" b="1" dirty="0" smtClean="0">
                <a:latin typeface="+mn-lt"/>
              </a:rPr>
              <a:t>}</a:t>
            </a:r>
            <a:endParaRPr sz="1350" b="1" dirty="0" smtClean="0">
              <a:latin typeface="+mn-lt"/>
            </a:endParaRPr>
          </a:p>
          <a:p>
            <a:pPr algn="l" defTabSz="723900">
              <a:lnSpc>
                <a:spcPct val="16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h1{</a:t>
            </a:r>
            <a:r>
              <a:rPr sz="1350" b="1" dirty="0" smtClean="0">
                <a:solidFill>
                  <a:srgbClr val="FF0000"/>
                </a:solidFill>
                <a:latin typeface="+mn-lt"/>
              </a:rPr>
              <a:t>font-size:24px; font-style:italic;</a:t>
            </a:r>
            <a:r>
              <a:rPr sz="1350" b="1" dirty="0" smtClean="0">
                <a:latin typeface="+mn-lt"/>
              </a:rPr>
              <a:t>}</a:t>
            </a:r>
            <a:endParaRPr sz="1350" b="1" dirty="0" smtClean="0">
              <a:latin typeface="+mn-lt"/>
            </a:endParaRPr>
          </a:p>
          <a:p>
            <a:pPr algn="l" defTabSz="723900">
              <a:lnSpc>
                <a:spcPct val="16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h1 span{font-style:oblique; font-weight:normal;}</a:t>
            </a:r>
            <a:endParaRPr sz="1350" b="1" dirty="0" smtClean="0">
              <a:latin typeface="+mn-lt"/>
            </a:endParaRPr>
          </a:p>
          <a:p>
            <a:pPr algn="l" defTabSz="723900">
              <a:lnSpc>
                <a:spcPct val="16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h2{font-size:16px; font-style:normal;}</a:t>
            </a:r>
            <a:endParaRPr sz="1350" b="1" dirty="0" smtClean="0">
              <a:latin typeface="+mn-lt"/>
            </a:endParaRPr>
          </a:p>
          <a:p>
            <a:pPr algn="l" defTabSz="723900">
              <a:lnSpc>
                <a:spcPct val="16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p{font-size:12px;}</a:t>
            </a:r>
            <a:endParaRPr sz="1350" b="1" dirty="0" smtClean="0">
              <a:latin typeface="+mn-lt"/>
            </a:endParaRPr>
          </a:p>
          <a:p>
            <a:pPr algn="l" defTabSz="723900">
              <a:lnSpc>
                <a:spcPct val="16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p span{</a:t>
            </a:r>
            <a:r>
              <a:rPr sz="1350" b="1" dirty="0" smtClean="0">
                <a:solidFill>
                  <a:srgbClr val="FF0000"/>
                </a:solidFill>
                <a:latin typeface="+mn-lt"/>
              </a:rPr>
              <a:t>font-weight:bold;</a:t>
            </a:r>
            <a:r>
              <a:rPr sz="1350" b="1" dirty="0" smtClean="0">
                <a:latin typeface="+mn-lt"/>
              </a:rPr>
              <a:t>}</a:t>
            </a:r>
            <a:endParaRPr sz="1350" b="1" dirty="0" smtClean="0">
              <a:latin typeface="+mn-lt"/>
            </a:endParaRPr>
          </a:p>
          <a:p>
            <a:pPr algn="l" defTabSz="723900">
              <a:lnSpc>
                <a:spcPct val="16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p span{</a:t>
            </a:r>
            <a:r>
              <a:rPr sz="1350" b="1" dirty="0" smtClean="0">
                <a:solidFill>
                  <a:srgbClr val="FF0000"/>
                </a:solidFill>
                <a:latin typeface="+mn-lt"/>
              </a:rPr>
              <a:t>font:oblique bold 12px "楷体";</a:t>
            </a:r>
            <a:r>
              <a:rPr sz="1350" b="1" dirty="0" smtClean="0">
                <a:latin typeface="+mn-lt"/>
              </a:rPr>
              <a:t>}</a:t>
            </a:r>
            <a:endParaRPr sz="1350" b="1" dirty="0" smtClean="0">
              <a:latin typeface="+mn-lt"/>
            </a:endParaRPr>
          </a:p>
        </p:txBody>
      </p:sp>
      <p:grpSp>
        <p:nvGrpSpPr>
          <p:cNvPr id="10" name="组合 9"/>
          <p:cNvGrpSpPr/>
          <p:nvPr/>
        </p:nvGrpSpPr>
        <p:grpSpPr>
          <a:xfrm>
            <a:off x="296545" y="81534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pic>
        <p:nvPicPr>
          <p:cNvPr id="7" name="图片 6"/>
          <p:cNvPicPr>
            <a:picLocks noChangeAspect="1"/>
          </p:cNvPicPr>
          <p:nvPr/>
        </p:nvPicPr>
        <p:blipFill>
          <a:blip r:embed="rId3"/>
          <a:stretch>
            <a:fillRect/>
          </a:stretch>
        </p:blipFill>
        <p:spPr>
          <a:xfrm>
            <a:off x="5438775" y="825500"/>
            <a:ext cx="2480310" cy="3154680"/>
          </a:xfrm>
          <a:prstGeom prst="rect">
            <a:avLst/>
          </a:prstGeom>
        </p:spPr>
      </p:pic>
      <p:sp>
        <p:nvSpPr>
          <p:cNvPr id="8" name="灯片编号占位符 7"/>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10"/>
          <p:cNvSpPr>
            <a:spLocks noGrp="1" noChangeArrowheads="1"/>
          </p:cNvSpPr>
          <p:nvPr>
            <p:ph type="title"/>
          </p:nvPr>
        </p:nvSpPr>
        <p:spPr/>
        <p:txBody>
          <a:bodyPr/>
          <a:lstStyle/>
          <a:p>
            <a:r>
              <a:rPr lang="zh-CN" altLang="en-US"/>
              <a:t>文本样式</a:t>
            </a:r>
            <a:endParaRPr lang="zh-CN" altLang="en-US" dirty="0"/>
          </a:p>
        </p:txBody>
      </p:sp>
      <p:graphicFrame>
        <p:nvGraphicFramePr>
          <p:cNvPr id="5" name="Group 29"/>
          <p:cNvGraphicFramePr>
            <a:graphicFrameLocks noGrp="1"/>
          </p:cNvGraphicFramePr>
          <p:nvPr>
            <p:ph idx="1"/>
          </p:nvPr>
        </p:nvGraphicFramePr>
        <p:xfrm>
          <a:off x="708660" y="1192530"/>
          <a:ext cx="7762875" cy="260858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940560"/>
                <a:gridCol w="2579370"/>
                <a:gridCol w="3242945"/>
              </a:tblGrid>
              <a:tr h="40005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含义</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举例</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3688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color</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设置文本颜色</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color:#00C;</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4831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text-align</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设置元素水平对齐方式</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text-</a:t>
                      </a:r>
                      <a:r>
                        <a:rPr lang="en-US" altLang="en-US" sz="1600" b="1" kern="1200" dirty="0" err="1" smtClean="0">
                          <a:solidFill>
                            <a:schemeClr val="dk1"/>
                          </a:solidFill>
                          <a:latin typeface="微软雅黑" panose="020B0503020204020204" pitchFamily="34" charset="-122"/>
                          <a:ea typeface="微软雅黑" panose="020B0503020204020204" pitchFamily="34" charset="-122"/>
                          <a:cs typeface="+mn-cs"/>
                        </a:rPr>
                        <a:t>align:right</a:t>
                      </a: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4450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text-indent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设置首行文本的缩进</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text-indent:20px;</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3942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line-height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设置文本的行高</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line-height:25px;</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3942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text-decoration</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设置文本的装饰</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text-</a:t>
                      </a:r>
                      <a:r>
                        <a:rPr lang="en-US" altLang="en-US" sz="1600" b="1" kern="1200" dirty="0" err="1" smtClean="0">
                          <a:solidFill>
                            <a:schemeClr val="dk1"/>
                          </a:solidFill>
                          <a:latin typeface="微软雅黑" panose="020B0503020204020204" pitchFamily="34" charset="-122"/>
                          <a:ea typeface="微软雅黑" panose="020B0503020204020204" pitchFamily="34" charset="-122"/>
                          <a:cs typeface="+mn-cs"/>
                        </a:rPr>
                        <a:t>decoration:underline</a:t>
                      </a: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r>
            </a:tbl>
          </a:graphicData>
        </a:graphic>
      </p:graphicFrame>
      <p:sp>
        <p:nvSpPr>
          <p:cNvPr id="6" name="灯片编号占位符 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文本颜色</a:t>
            </a:r>
            <a:endParaRPr lang="zh-CN" altLang="en-US" dirty="0"/>
          </a:p>
        </p:txBody>
      </p:sp>
      <p:sp>
        <p:nvSpPr>
          <p:cNvPr id="3" name="内容占位符 2"/>
          <p:cNvSpPr>
            <a:spLocks noGrp="1"/>
          </p:cNvSpPr>
          <p:nvPr>
            <p:ph idx="1"/>
          </p:nvPr>
        </p:nvSpPr>
        <p:spPr/>
        <p:txBody>
          <a:bodyPr/>
          <a:lstStyle/>
          <a:p>
            <a:r>
              <a:rPr lang="en-US" altLang="zh-CN" sz="2100"/>
              <a:t>color</a:t>
            </a:r>
            <a:r>
              <a:rPr lang="zh-CN" altLang="en-US" sz="2100"/>
              <a:t>属性</a:t>
            </a:r>
            <a:endParaRPr lang="zh-CN" altLang="en-US" sz="2100"/>
          </a:p>
          <a:p>
            <a:pPr lvl="1"/>
            <a:r>
              <a:rPr lang="en-US" altLang="zh-CN" sz="1950"/>
              <a:t>RGB</a:t>
            </a:r>
            <a:endParaRPr lang="en-US" altLang="zh-CN" sz="1950"/>
          </a:p>
          <a:p>
            <a:pPr lvl="2"/>
            <a:r>
              <a:rPr lang="zh-CN" altLang="en-US" sz="1800"/>
              <a:t>十六进制方法表示颜色：</a:t>
            </a:r>
            <a:r>
              <a:rPr lang="zh-CN" altLang="zh-CN" sz="1800"/>
              <a:t>前两位表示红色分量，中间两位表示绿色分量，最后两位表示蓝色分量</a:t>
            </a:r>
            <a:endParaRPr lang="zh-CN" altLang="zh-CN" sz="1800"/>
          </a:p>
          <a:p>
            <a:pPr lvl="2"/>
            <a:r>
              <a:rPr lang="en-US" altLang="zh-CN" sz="1800"/>
              <a:t>rgb(r,g,b) : </a:t>
            </a:r>
            <a:r>
              <a:rPr lang="zh-CN" altLang="zh-CN" sz="1800"/>
              <a:t>正整数的取值为</a:t>
            </a:r>
            <a:r>
              <a:rPr lang="en-US" altLang="zh-CN" sz="1800"/>
              <a:t>0</a:t>
            </a:r>
            <a:r>
              <a:rPr lang="zh-CN" altLang="zh-CN" sz="1800"/>
              <a:t>～</a:t>
            </a:r>
            <a:r>
              <a:rPr lang="en-US" altLang="zh-CN" sz="1800"/>
              <a:t>255</a:t>
            </a:r>
            <a:endParaRPr lang="en-US" altLang="zh-CN" sz="1800"/>
          </a:p>
          <a:p>
            <a:pPr lvl="1"/>
            <a:r>
              <a:rPr lang="en-US" altLang="zh-CN" sz="1950"/>
              <a:t>RGBA</a:t>
            </a:r>
            <a:endParaRPr lang="en-US" altLang="zh-CN" sz="1950"/>
          </a:p>
          <a:p>
            <a:pPr lvl="2"/>
            <a:r>
              <a:rPr lang="zh-CN" altLang="zh-CN" sz="1800"/>
              <a:t>在</a:t>
            </a:r>
            <a:r>
              <a:rPr lang="en-US" altLang="zh-CN" sz="1800"/>
              <a:t>RGB</a:t>
            </a:r>
            <a:r>
              <a:rPr lang="zh-CN" altLang="zh-CN" sz="1800"/>
              <a:t>基础上增加了控制</a:t>
            </a:r>
            <a:r>
              <a:rPr lang="en-US" altLang="zh-CN" sz="1800"/>
              <a:t>alpha</a:t>
            </a:r>
            <a:r>
              <a:rPr lang="zh-CN" altLang="zh-CN" sz="1800"/>
              <a:t>透明度的参数，其中这个透明通道值为</a:t>
            </a:r>
            <a:r>
              <a:rPr lang="en-US" altLang="zh-CN" sz="1800"/>
              <a:t>0</a:t>
            </a:r>
            <a:r>
              <a:rPr lang="zh-CN" altLang="zh-CN" sz="1800"/>
              <a:t>～</a:t>
            </a:r>
            <a:r>
              <a:rPr lang="en-US" altLang="zh-CN" sz="1800"/>
              <a:t>1</a:t>
            </a:r>
            <a:endParaRPr lang="en-US" altLang="zh-CN" sz="1800"/>
          </a:p>
        </p:txBody>
      </p:sp>
      <p:sp>
        <p:nvSpPr>
          <p:cNvPr id="5" name="AutoShape 3"/>
          <p:cNvSpPr>
            <a:spLocks noChangeArrowheads="1"/>
          </p:cNvSpPr>
          <p:nvPr/>
        </p:nvSpPr>
        <p:spPr bwMode="auto">
          <a:xfrm>
            <a:off x="1189673" y="1914049"/>
            <a:ext cx="4236720" cy="1337944"/>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rPr>
              <a:t>color:</a:t>
            </a:r>
            <a:r>
              <a:rPr lang="en-US" altLang="zh-CN" sz="1350" b="1" dirty="0" smtClean="0">
                <a:solidFill>
                  <a:schemeClr val="accent5">
                    <a:lumMod val="10000"/>
                  </a:schemeClr>
                </a:solidFill>
                <a:latin typeface="+mn-lt"/>
              </a:rPr>
              <a:t>#A983D8;</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rPr>
              <a:t>color:</a:t>
            </a:r>
            <a:r>
              <a:rPr lang="en-US" altLang="zh-CN" sz="1350" b="1" dirty="0" smtClean="0">
                <a:solidFill>
                  <a:schemeClr val="accent5">
                    <a:lumMod val="10000"/>
                  </a:schemeClr>
                </a:solidFill>
                <a:latin typeface="+mn-lt"/>
              </a:rPr>
              <a:t>#EEFF66;</a:t>
            </a:r>
            <a:endParaRPr lang="en-US" altLang="zh-CN" sz="1350" b="1" dirty="0" smtClean="0">
              <a:solidFill>
                <a:schemeClr val="accent5">
                  <a:lumMod val="10000"/>
                </a:schemeClr>
              </a:solidFill>
              <a:latin typeface="+mn-lt"/>
            </a:endParaRPr>
          </a:p>
          <a:p>
            <a:pPr defTabSz="723900">
              <a:lnSpc>
                <a:spcPct val="150000"/>
              </a:lnSpc>
              <a:spcAft>
                <a:spcPts val="0"/>
              </a:spcAft>
              <a:buClr>
                <a:schemeClr val="folHlink"/>
              </a:buClr>
              <a:buSzPct val="60000"/>
              <a:tabLst>
                <a:tab pos="444500" algn="l"/>
              </a:tabLst>
              <a:defRPr/>
            </a:pPr>
            <a:r>
              <a:rPr lang="en-US" altLang="zh-CN" sz="1350" b="1" dirty="0" err="1" smtClean="0"/>
              <a:t>color:rgb</a:t>
            </a:r>
            <a:r>
              <a:rPr lang="en-US" altLang="zh-CN" sz="1350" b="1" dirty="0" smtClean="0"/>
              <a:t>(0,255,255);</a:t>
            </a:r>
            <a:endParaRPr lang="en-US" altLang="zh-CN" sz="1350" b="1" dirty="0" smtClean="0"/>
          </a:p>
          <a:p>
            <a:pPr defTabSz="723900">
              <a:lnSpc>
                <a:spcPct val="150000"/>
              </a:lnSpc>
              <a:spcAft>
                <a:spcPts val="0"/>
              </a:spcAft>
              <a:buClr>
                <a:schemeClr val="folHlink"/>
              </a:buClr>
              <a:buSzPct val="60000"/>
              <a:tabLst>
                <a:tab pos="444500" algn="l"/>
              </a:tabLst>
              <a:defRPr/>
            </a:pPr>
            <a:r>
              <a:rPr lang="en-US" altLang="zh-CN" sz="1350" b="1" dirty="0" err="1"/>
              <a:t>color:rgba</a:t>
            </a:r>
            <a:r>
              <a:rPr lang="en-US" altLang="zh-CN" sz="1350" b="1" dirty="0"/>
              <a:t>(0,0,255,0.5);</a:t>
            </a:r>
            <a:endParaRPr lang="en-US" altLang="zh-CN" sz="1350" b="1" dirty="0" smtClean="0">
              <a:solidFill>
                <a:schemeClr val="accent5">
                  <a:lumMod val="10000"/>
                </a:schemeClr>
              </a:solidFill>
              <a:latin typeface="+mn-lt"/>
            </a:endParaRPr>
          </a:p>
        </p:txBody>
      </p:sp>
      <p:grpSp>
        <p:nvGrpSpPr>
          <p:cNvPr id="4" name="组合 3"/>
          <p:cNvGrpSpPr/>
          <p:nvPr/>
        </p:nvGrpSpPr>
        <p:grpSpPr>
          <a:xfrm>
            <a:off x="598805" y="152019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1" cstate="screen"/>
            <a:srcRect/>
            <a:stretch>
              <a:fillRect/>
            </a:stretch>
          </p:blipFill>
          <p:spPr>
            <a:xfrm>
              <a:off x="5713" y="3816"/>
              <a:ext cx="440" cy="439"/>
            </a:xfrm>
            <a:prstGeom prst="rect">
              <a:avLst/>
            </a:prstGeom>
          </p:spPr>
        </p:pic>
      </p:grpSp>
      <p:grpSp>
        <p:nvGrpSpPr>
          <p:cNvPr id="6" name="组合 5"/>
          <p:cNvGrpSpPr/>
          <p:nvPr/>
        </p:nvGrpSpPr>
        <p:grpSpPr>
          <a:xfrm>
            <a:off x="1988185" y="4267835"/>
            <a:ext cx="4497705" cy="427990"/>
            <a:chOff x="1403648" y="3795886"/>
            <a:chExt cx="5714808" cy="321469"/>
          </a:xfrm>
        </p:grpSpPr>
        <p:sp>
          <p:nvSpPr>
            <p:cNvPr id="13" name="圆角矩形 12"/>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4" name="圆角矩形 13"/>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10</a:t>
              </a:r>
              <a:r>
                <a:rPr lang="zh-CN" altLang="en-US" sz="1600" b="1" noProof="1">
                  <a:solidFill>
                    <a:schemeClr val="bg1"/>
                  </a:solidFill>
                  <a:latin typeface="黑体" panose="02010600030101010101" pitchFamily="49" charset="-122"/>
                  <a:ea typeface="黑体" panose="02010600030101010101" pitchFamily="49" charset="-122"/>
                  <a:cs typeface="+mn-ea"/>
                </a:rPr>
                <a:t>：文本颜色</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2" name="灯片编号占位符 1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par>
                                <p:cTn id="8" presetID="22" presetClass="exit" presetSubtype="8" fill="hold" nodeType="withEffect">
                                  <p:stCondLst>
                                    <p:cond delay="0"/>
                                  </p:stCondLst>
                                  <p:childTnLst>
                                    <p:animEffect transition="out" filter="wipe(left)">
                                      <p:cBhvr>
                                        <p:cTn id="9" dur="500"/>
                                        <p:tgtEl>
                                          <p:spTgt spid="3">
                                            <p:txEl>
                                              <p:pRg st="2" end="2"/>
                                            </p:txEl>
                                          </p:spTgt>
                                        </p:tgtEl>
                                      </p:cBhvr>
                                    </p:animEffect>
                                    <p:set>
                                      <p:cBhvr>
                                        <p:cTn id="10" dur="1" fill="hold">
                                          <p:stCondLst>
                                            <p:cond delay="499"/>
                                          </p:stCondLst>
                                        </p:cTn>
                                        <p:tgtEl>
                                          <p:spTgt spid="3">
                                            <p:txEl>
                                              <p:pRg st="2" end="2"/>
                                            </p:txEl>
                                          </p:spTgt>
                                        </p:tgtEl>
                                        <p:attrNameLst>
                                          <p:attrName>style.visibility</p:attrName>
                                        </p:attrNameLst>
                                      </p:cBhvr>
                                      <p:to>
                                        <p:strVal val="hidden"/>
                                      </p:to>
                                    </p:set>
                                  </p:childTnLst>
                                </p:cTn>
                              </p:par>
                              <p:par>
                                <p:cTn id="11" presetID="22" presetClass="exit" presetSubtype="8" fill="hold" nodeType="withEffect">
                                  <p:stCondLst>
                                    <p:cond delay="0"/>
                                  </p:stCondLst>
                                  <p:childTnLst>
                                    <p:animEffect transition="out" filter="wipe(left)">
                                      <p:cBhvr>
                                        <p:cTn id="12" dur="500"/>
                                        <p:tgtEl>
                                          <p:spTgt spid="3">
                                            <p:txEl>
                                              <p:pRg st="3" end="3"/>
                                            </p:txEl>
                                          </p:spTgt>
                                        </p:tgtEl>
                                      </p:cBhvr>
                                    </p:animEffect>
                                    <p:set>
                                      <p:cBhvr>
                                        <p:cTn id="13" dur="1" fill="hold">
                                          <p:stCondLst>
                                            <p:cond delay="499"/>
                                          </p:stCondLst>
                                        </p:cTn>
                                        <p:tgtEl>
                                          <p:spTgt spid="3">
                                            <p:txEl>
                                              <p:pRg st="3" end="3"/>
                                            </p:txEl>
                                          </p:spTgt>
                                        </p:tgtEl>
                                        <p:attrNameLst>
                                          <p:attrName>style.visibility</p:attrName>
                                        </p:attrNameLst>
                                      </p:cBhvr>
                                      <p:to>
                                        <p:strVal val="hidden"/>
                                      </p:to>
                                    </p:set>
                                  </p:childTnLst>
                                </p:cTn>
                              </p:par>
                              <p:par>
                                <p:cTn id="14" presetID="22" presetClass="exit" presetSubtype="8" fill="hold" nodeType="withEffect">
                                  <p:stCondLst>
                                    <p:cond delay="0"/>
                                  </p:stCondLst>
                                  <p:childTnLst>
                                    <p:animEffect transition="out" filter="wipe(left)">
                                      <p:cBhvr>
                                        <p:cTn id="15" dur="500"/>
                                        <p:tgtEl>
                                          <p:spTgt spid="3">
                                            <p:txEl>
                                              <p:pRg st="4" end="4"/>
                                            </p:txEl>
                                          </p:spTgt>
                                        </p:tgtEl>
                                      </p:cBhvr>
                                    </p:animEffect>
                                    <p:set>
                                      <p:cBhvr>
                                        <p:cTn id="16" dur="1" fill="hold">
                                          <p:stCondLst>
                                            <p:cond delay="499"/>
                                          </p:stCondLst>
                                        </p:cTn>
                                        <p:tgtEl>
                                          <p:spTgt spid="3">
                                            <p:txEl>
                                              <p:pRg st="4" end="4"/>
                                            </p:txEl>
                                          </p:spTgt>
                                        </p:tgtEl>
                                        <p:attrNameLst>
                                          <p:attrName>style.visibility</p:attrName>
                                        </p:attrNameLst>
                                      </p:cBhvr>
                                      <p:to>
                                        <p:strVal val="hidden"/>
                                      </p:to>
                                    </p:set>
                                  </p:childTnLst>
                                </p:cTn>
                              </p:par>
                              <p:par>
                                <p:cTn id="17" presetID="22" presetClass="exit" presetSubtype="8" fill="hold" nodeType="withEffect">
                                  <p:stCondLst>
                                    <p:cond delay="0"/>
                                  </p:stCondLst>
                                  <p:childTnLst>
                                    <p:animEffect transition="out" filter="wipe(left)">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bwMode="auto">
          <a:xfrm>
            <a:off x="1678761" y="1928808"/>
            <a:ext cx="5734049" cy="1928826"/>
          </a:xfrm>
          <a:prstGeom prst="rect">
            <a:avLst/>
          </a:prstGeom>
          <a:noFill/>
          <a:ln>
            <a:noFill/>
          </a:ln>
        </p:spPr>
        <p:txBody>
          <a:bodyPr vert="horz" wrap="square" lIns="68580" tIns="34290" rIns="68580" bIns="34290" numCol="1" anchor="t" anchorCtr="0" compatLnSpc="1"/>
          <a:lstStyle>
            <a:lvl1pPr marL="342900" indent="-342900" eaLnBrk="0" hangingPunct="0">
              <a:spcBef>
                <a:spcPct val="20000"/>
              </a:spcBef>
              <a:buClr>
                <a:srgbClr val="0E9CDE"/>
              </a:buClr>
              <a:buSzPct val="100000"/>
              <a:buFont typeface="Wingdings" panose="05000000000000000000" pitchFamily="2" charset="2"/>
              <a:buChar char="n"/>
              <a:defRPr sz="2600" b="1">
                <a:latin typeface="+mn-lt"/>
                <a:ea typeface="微软雅黑" panose="020B0503020204020204" pitchFamily="34" charset="-122"/>
              </a:defRPr>
            </a:lvl1pPr>
            <a:lvl2pPr marL="742950" lvl="1" indent="-285750" eaLnBrk="0" hangingPunct="0">
              <a:spcBef>
                <a:spcPct val="20000"/>
              </a:spcBef>
              <a:buClr>
                <a:srgbClr val="0E9CDE"/>
              </a:buClr>
              <a:buSzPct val="100000"/>
              <a:buFont typeface="Wingdings" panose="05000000000000000000" pitchFamily="2" charset="2"/>
              <a:buChar char="u"/>
              <a:defRPr sz="2400" b="1">
                <a:latin typeface="+mn-lt"/>
                <a:ea typeface="微软雅黑" panose="020B0503020204020204" pitchFamily="34" charset="-122"/>
              </a:defRPr>
            </a:lvl2pPr>
            <a:lvl3pPr marL="1143000" indent="-228600" eaLnBrk="0" hangingPunct="0">
              <a:spcBef>
                <a:spcPct val="20000"/>
              </a:spcBef>
              <a:buClr>
                <a:srgbClr val="0E9CDE"/>
              </a:buClr>
              <a:buSzPct val="85000"/>
              <a:buFont typeface="Wingdings" panose="05000000000000000000" pitchFamily="2" charset="2"/>
              <a:buChar char="Ø"/>
              <a:defRPr sz="2000" b="1">
                <a:latin typeface="+mn-lt"/>
                <a:ea typeface="+mn-ea"/>
              </a:defRPr>
            </a:lvl3pPr>
            <a:lvl4pPr marL="1600200" indent="-228600" eaLnBrk="0" hangingPunct="0">
              <a:spcBef>
                <a:spcPct val="20000"/>
              </a:spcBef>
              <a:buClr>
                <a:schemeClr val="tx2"/>
              </a:buClr>
              <a:buFont typeface="Wingdings" panose="05000000000000000000" pitchFamily="2" charset="2"/>
              <a:buChar char="Ø"/>
              <a:defRPr sz="1800" b="1">
                <a:latin typeface="+mn-lt"/>
                <a:ea typeface="+mn-ea"/>
                <a:cs typeface="楷体_GB2312" panose="02010609030101010101" charset="-122"/>
              </a:defRPr>
            </a:lvl4pPr>
            <a:lvl5pPr marL="2057400" indent="-228600" eaLnBrk="0" hangingPunct="0">
              <a:spcBef>
                <a:spcPct val="20000"/>
              </a:spcBef>
              <a:buChar char="»"/>
              <a:defRPr sz="1600" b="1">
                <a:latin typeface="+mn-lt"/>
                <a:ea typeface="+mn-ea"/>
                <a:cs typeface="楷体_GB2312" panose="02010609030101010101" charset="-122"/>
              </a:defRPr>
            </a:lvl5pPr>
            <a:lvl6pPr marL="2514600" indent="-228600" fontAlgn="base">
              <a:spcBef>
                <a:spcPct val="20000"/>
              </a:spcBef>
              <a:spcAft>
                <a:spcPct val="0"/>
              </a:spcAft>
              <a:buChar char="»"/>
              <a:defRPr sz="2000" b="1">
                <a:latin typeface="+mn-lt"/>
                <a:ea typeface="楷体_GB2312" panose="02010609030101010101" charset="-122"/>
              </a:defRPr>
            </a:lvl6pPr>
            <a:lvl7pPr marL="2971800" indent="-228600" fontAlgn="base">
              <a:spcBef>
                <a:spcPct val="20000"/>
              </a:spcBef>
              <a:spcAft>
                <a:spcPct val="0"/>
              </a:spcAft>
              <a:buChar char="»"/>
              <a:defRPr sz="2000" b="1">
                <a:latin typeface="+mn-lt"/>
                <a:ea typeface="楷体_GB2312" panose="02010609030101010101" charset="-122"/>
              </a:defRPr>
            </a:lvl7pPr>
            <a:lvl8pPr marL="3429000" indent="-228600" fontAlgn="base">
              <a:spcBef>
                <a:spcPct val="20000"/>
              </a:spcBef>
              <a:spcAft>
                <a:spcPct val="0"/>
              </a:spcAft>
              <a:buChar char="»"/>
              <a:defRPr sz="2000" b="1">
                <a:latin typeface="+mn-lt"/>
                <a:ea typeface="楷体_GB2312" panose="02010609030101010101" charset="-122"/>
              </a:defRPr>
            </a:lvl8pPr>
            <a:lvl9pPr marL="3886200" indent="-228600" fontAlgn="base">
              <a:spcBef>
                <a:spcPct val="20000"/>
              </a:spcBef>
              <a:spcAft>
                <a:spcPct val="0"/>
              </a:spcAft>
              <a:buChar char="»"/>
              <a:defRPr sz="2000" b="1">
                <a:latin typeface="+mn-lt"/>
                <a:ea typeface="楷体_GB2312" panose="02010609030101010101" charset="-122"/>
              </a:defRPr>
            </a:lvl9pPr>
          </a:lstStyle>
          <a:p>
            <a:endParaRPr lang="zh-CN" altLang="en-US" sz="1950" dirty="0"/>
          </a:p>
        </p:txBody>
      </p:sp>
      <p:sp>
        <p:nvSpPr>
          <p:cNvPr id="3" name="内容占位符 2"/>
          <p:cNvSpPr>
            <a:spLocks noGrp="1"/>
          </p:cNvSpPr>
          <p:nvPr>
            <p:ph idx="1"/>
          </p:nvPr>
        </p:nvSpPr>
        <p:spPr/>
        <p:txBody>
          <a:bodyPr/>
          <a:lstStyle/>
          <a:p>
            <a:r>
              <a:rPr lang="zh-CN" altLang="en-US"/>
              <a:t>水平对齐方式</a:t>
            </a:r>
            <a:endParaRPr lang="zh-CN" altLang="en-US"/>
          </a:p>
          <a:p>
            <a:pPr lvl="1"/>
            <a:r>
              <a:rPr lang="en-US" altLang="zh-CN" sz="2220">
                <a:sym typeface="+mn-ea"/>
              </a:rPr>
              <a:t>text-align</a:t>
            </a:r>
            <a:r>
              <a:rPr lang="zh-CN" altLang="en-US" sz="2220">
                <a:sym typeface="+mn-ea"/>
              </a:rPr>
              <a:t>属性</a:t>
            </a:r>
            <a:endParaRPr lang="zh-CN" altLang="en-US"/>
          </a:p>
          <a:p>
            <a:r>
              <a:rPr lang="zh-CN" altLang="en-US" dirty="0">
                <a:sym typeface="+mn-ea"/>
              </a:rPr>
              <a:t>首行缩进</a:t>
            </a:r>
            <a:endParaRPr lang="zh-CN" altLang="en-US" dirty="0">
              <a:sym typeface="+mn-ea"/>
            </a:endParaRPr>
          </a:p>
          <a:p>
            <a:pPr lvl="1"/>
            <a:r>
              <a:rPr lang="en-US" altLang="zh-CN" sz="2220" dirty="0">
                <a:sym typeface="+mn-ea"/>
              </a:rPr>
              <a:t>text-indent</a:t>
            </a:r>
            <a:r>
              <a:rPr lang="zh-CN" altLang="en-US" sz="2220" dirty="0">
                <a:sym typeface="+mn-ea"/>
              </a:rPr>
              <a:t>：</a:t>
            </a:r>
            <a:r>
              <a:rPr lang="en-US" altLang="zh-CN" sz="2220" dirty="0" err="1">
                <a:sym typeface="+mn-ea"/>
              </a:rPr>
              <a:t>em</a:t>
            </a:r>
            <a:r>
              <a:rPr lang="zh-CN" altLang="en-US" sz="2220" dirty="0">
                <a:sym typeface="+mn-ea"/>
              </a:rPr>
              <a:t>或</a:t>
            </a:r>
            <a:r>
              <a:rPr lang="en-US" altLang="zh-CN" sz="2220" dirty="0" err="1">
                <a:sym typeface="+mn-ea"/>
              </a:rPr>
              <a:t>px</a:t>
            </a:r>
            <a:endParaRPr lang="zh-CN" altLang="en-US" dirty="0">
              <a:sym typeface="+mn-ea"/>
            </a:endParaRPr>
          </a:p>
          <a:p>
            <a:r>
              <a:rPr lang="zh-CN" altLang="en-US" dirty="0">
                <a:sym typeface="+mn-ea"/>
              </a:rPr>
              <a:t>行高</a:t>
            </a:r>
            <a:endParaRPr lang="zh-CN" altLang="en-US" dirty="0">
              <a:sym typeface="+mn-ea"/>
            </a:endParaRPr>
          </a:p>
          <a:p>
            <a:pPr lvl="1"/>
            <a:r>
              <a:rPr lang="en-US" altLang="zh-CN" sz="2070" dirty="0">
                <a:sym typeface="+mn-ea"/>
              </a:rPr>
              <a:t>line-height</a:t>
            </a:r>
            <a:r>
              <a:rPr lang="zh-CN" altLang="en-US" sz="2070" dirty="0">
                <a:sym typeface="+mn-ea"/>
              </a:rPr>
              <a:t>：</a:t>
            </a:r>
            <a:r>
              <a:rPr lang="en-US" altLang="zh-CN" sz="2070" dirty="0" err="1">
                <a:sym typeface="+mn-ea"/>
              </a:rPr>
              <a:t>px</a:t>
            </a:r>
            <a:endParaRPr lang="zh-CN" altLang="en-US" dirty="0">
              <a:sym typeface="+mn-ea"/>
            </a:endParaRPr>
          </a:p>
          <a:p>
            <a:pPr lvl="2"/>
            <a:endParaRPr lang="zh-CN" altLang="en-US" sz="1985" dirty="0"/>
          </a:p>
          <a:p>
            <a:pPr lvl="2"/>
            <a:endParaRPr lang="zh-CN" altLang="en-US"/>
          </a:p>
        </p:txBody>
      </p:sp>
      <p:sp>
        <p:nvSpPr>
          <p:cNvPr id="2" name="标题 1"/>
          <p:cNvSpPr>
            <a:spLocks noGrp="1"/>
          </p:cNvSpPr>
          <p:nvPr>
            <p:ph type="title"/>
          </p:nvPr>
        </p:nvSpPr>
        <p:spPr/>
        <p:txBody>
          <a:bodyPr/>
          <a:lstStyle/>
          <a:p>
            <a:r>
              <a:rPr lang="zh-CN" altLang="en-US"/>
              <a:t>排版文本段落</a:t>
            </a:r>
            <a:endParaRPr lang="zh-CN" altLang="en-US" dirty="0"/>
          </a:p>
        </p:txBody>
      </p:sp>
      <p:sp>
        <p:nvSpPr>
          <p:cNvPr id="20" name="AutoShape 7"/>
          <p:cNvSpPr/>
          <p:nvPr/>
        </p:nvSpPr>
        <p:spPr bwMode="auto">
          <a:xfrm>
            <a:off x="7690326" y="2277586"/>
            <a:ext cx="321469" cy="2074545"/>
          </a:xfrm>
          <a:prstGeom prst="rightBrace">
            <a:avLst>
              <a:gd name="adj1" fmla="val 56502"/>
              <a:gd name="adj2" fmla="val 50000"/>
            </a:avLst>
          </a:prstGeom>
          <a:solidFill>
            <a:srgbClr val="FFDDDD">
              <a:alpha val="10196"/>
            </a:srgbClr>
          </a:solidFill>
          <a:ln w="28575" algn="ctr">
            <a:solidFill>
              <a:srgbClr val="0099D8"/>
            </a:solidFill>
            <a:miter lim="800000"/>
          </a:ln>
        </p:spPr>
        <p:txBody>
          <a:bodyPr wrap="none" anchor="ctr"/>
          <a:p>
            <a:endParaRPr lang="zh-CN" altLang="en-US" sz="1350">
              <a:solidFill>
                <a:srgbClr val="FF0000"/>
              </a:solidFill>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5726748" y="946468"/>
            <a:ext cx="1931670" cy="3500914"/>
          </a:xfrm>
          <a:prstGeom prst="rect">
            <a:avLst/>
          </a:prstGeom>
        </p:spPr>
      </p:pic>
      <p:graphicFrame>
        <p:nvGraphicFramePr>
          <p:cNvPr id="8" name="Group 29"/>
          <p:cNvGraphicFramePr>
            <a:graphicFrameLocks noGrp="1"/>
          </p:cNvGraphicFramePr>
          <p:nvPr/>
        </p:nvGraphicFramePr>
        <p:xfrm>
          <a:off x="858520" y="1928495"/>
          <a:ext cx="5599430" cy="216916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37970"/>
                <a:gridCol w="4061460"/>
              </a:tblGrid>
              <a:tr h="40005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值</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3688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left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把文本排列到左边。默认值：由浏览器决定</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4831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right</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把文本排列到右边</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4450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center</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把文本排列到中间</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3942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justify</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实现两端对齐文本效果</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bl>
          </a:graphicData>
        </a:graphic>
      </p:graphicFrame>
      <p:cxnSp>
        <p:nvCxnSpPr>
          <p:cNvPr id="26" name="直接箭头连接符 25"/>
          <p:cNvCxnSpPr/>
          <p:nvPr/>
        </p:nvCxnSpPr>
        <p:spPr>
          <a:xfrm>
            <a:off x="5384800" y="2444115"/>
            <a:ext cx="412750" cy="34099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AutoShape 9"/>
          <p:cNvSpPr>
            <a:spLocks noChangeArrowheads="1"/>
          </p:cNvSpPr>
          <p:nvPr/>
        </p:nvSpPr>
        <p:spPr bwMode="auto">
          <a:xfrm>
            <a:off x="8157845" y="3148965"/>
            <a:ext cx="90614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设置行高</a:t>
            </a:r>
            <a:endParaRPr lang="zh-CN" altLang="en-US" sz="1350" b="1" strike="noStrike" noProof="1">
              <a:solidFill>
                <a:schemeClr val="bg1"/>
              </a:solidFill>
              <a:latin typeface="+mn-lt"/>
              <a:ea typeface="黑体" panose="02010600030101010101" pitchFamily="49" charset="-122"/>
            </a:endParaRPr>
          </a:p>
        </p:txBody>
      </p:sp>
      <p:sp>
        <p:nvSpPr>
          <p:cNvPr id="13" name="AutoShape 9"/>
          <p:cNvSpPr>
            <a:spLocks noChangeArrowheads="1"/>
          </p:cNvSpPr>
          <p:nvPr/>
        </p:nvSpPr>
        <p:spPr bwMode="auto">
          <a:xfrm>
            <a:off x="4573905" y="2103120"/>
            <a:ext cx="1015365" cy="33342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首行缩进</a:t>
            </a:r>
            <a:endParaRPr lang="zh-CN" altLang="en-US" sz="1350" b="1" strike="noStrike" noProof="1">
              <a:solidFill>
                <a:schemeClr val="bg1"/>
              </a:solidFill>
              <a:latin typeface="+mn-lt"/>
              <a:ea typeface="黑体" panose="02010600030101010101" pitchFamily="49" charset="-122"/>
            </a:endParaRPr>
          </a:p>
        </p:txBody>
      </p:sp>
      <p:cxnSp>
        <p:nvCxnSpPr>
          <p:cNvPr id="14" name="直接箭头连接符 13"/>
          <p:cNvCxnSpPr>
            <a:stCxn id="18" idx="2"/>
          </p:cNvCxnSpPr>
          <p:nvPr/>
        </p:nvCxnSpPr>
        <p:spPr>
          <a:xfrm flipH="1">
            <a:off x="6608445" y="831215"/>
            <a:ext cx="156845" cy="596900"/>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8" name="AutoShape 9"/>
          <p:cNvSpPr>
            <a:spLocks noChangeArrowheads="1"/>
          </p:cNvSpPr>
          <p:nvPr/>
        </p:nvSpPr>
        <p:spPr bwMode="auto">
          <a:xfrm>
            <a:off x="6257290" y="499745"/>
            <a:ext cx="101536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居中显示</a:t>
            </a:r>
            <a:endParaRPr lang="zh-CN" altLang="en-US" sz="1350" b="1" strike="noStrike" noProof="1">
              <a:solidFill>
                <a:schemeClr val="bg1"/>
              </a:solidFill>
              <a:latin typeface="+mn-lt"/>
              <a:ea typeface="黑体" panose="02010600030101010101" pitchFamily="49" charset="-122"/>
            </a:endParaRPr>
          </a:p>
        </p:txBody>
      </p:sp>
      <p:cxnSp>
        <p:nvCxnSpPr>
          <p:cNvPr id="23" name="直接箭头连接符 22"/>
          <p:cNvCxnSpPr/>
          <p:nvPr/>
        </p:nvCxnSpPr>
        <p:spPr>
          <a:xfrm flipH="1">
            <a:off x="7325360" y="1240155"/>
            <a:ext cx="365125" cy="39306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9"/>
          <p:cNvSpPr>
            <a:spLocks noChangeArrowheads="1"/>
          </p:cNvSpPr>
          <p:nvPr/>
        </p:nvSpPr>
        <p:spPr bwMode="auto">
          <a:xfrm>
            <a:off x="7381875" y="908685"/>
            <a:ext cx="101536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居右显示</a:t>
            </a:r>
            <a:endParaRPr lang="zh-CN" altLang="en-US" sz="1350" b="1" strike="noStrike" noProof="1">
              <a:solidFill>
                <a:schemeClr val="bg1"/>
              </a:solidFill>
              <a:latin typeface="+mn-lt"/>
              <a:ea typeface="黑体" panose="02010600030101010101" pitchFamily="49" charset="-122"/>
            </a:endParaRPr>
          </a:p>
        </p:txBody>
      </p:sp>
      <p:grpSp>
        <p:nvGrpSpPr>
          <p:cNvPr id="25" name="组合 24"/>
          <p:cNvGrpSpPr/>
          <p:nvPr/>
        </p:nvGrpSpPr>
        <p:grpSpPr>
          <a:xfrm>
            <a:off x="2059940" y="4483100"/>
            <a:ext cx="4497705" cy="427990"/>
            <a:chOff x="1403648" y="3795886"/>
            <a:chExt cx="5714808" cy="321469"/>
          </a:xfrm>
        </p:grpSpPr>
        <p:sp>
          <p:nvSpPr>
            <p:cNvPr id="27" name="圆角矩形 26"/>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8" name="圆角矩形 27"/>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9"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11</a:t>
              </a:r>
              <a:r>
                <a:rPr lang="zh-CN" altLang="en-US" sz="1600" b="1" noProof="1">
                  <a:solidFill>
                    <a:schemeClr val="bg1"/>
                  </a:solidFill>
                  <a:latin typeface="黑体" panose="02010600030101010101" pitchFamily="49" charset="-122"/>
                  <a:ea typeface="黑体" panose="02010600030101010101" pitchFamily="49" charset="-122"/>
                  <a:cs typeface="+mn-ea"/>
                </a:rPr>
                <a:t>：排版文本段落</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1" name="灯片编号占位符 30"/>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par>
                          <p:cTn id="49" fill="hold">
                            <p:stCondLst>
                              <p:cond delay="3000"/>
                            </p:stCondLst>
                            <p:childTnLst>
                              <p:par>
                                <p:cTn id="50" presetID="22" presetClass="entr" presetSubtype="1"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childTnLst>
                          </p:cTn>
                        </p:par>
                        <p:par>
                          <p:cTn id="53" fill="hold">
                            <p:stCondLst>
                              <p:cond delay="3500"/>
                            </p:stCondLst>
                            <p:childTnLst>
                              <p:par>
                                <p:cTn id="54" presetID="22" presetClass="entr" presetSubtype="8"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par>
                          <p:cTn id="61" fill="hold">
                            <p:stCondLst>
                              <p:cond delay="4500"/>
                            </p:stCondLst>
                            <p:childTnLst>
                              <p:par>
                                <p:cTn id="62" presetID="22" presetClass="entr" presetSubtype="8"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p:bldP spid="13" grpId="0" bldLvl="0" animBg="1"/>
      <p:bldP spid="18" grpId="0" bldLvl="0" animBg="1"/>
      <p:bldP spid="2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文本修饰和垂直对齐</a:t>
            </a:r>
            <a:endParaRPr lang="zh-CN" altLang="en-US" dirty="0"/>
          </a:p>
        </p:txBody>
      </p:sp>
      <p:sp>
        <p:nvSpPr>
          <p:cNvPr id="3" name="内容占位符 2"/>
          <p:cNvSpPr>
            <a:spLocks noGrp="1"/>
          </p:cNvSpPr>
          <p:nvPr>
            <p:ph idx="1"/>
          </p:nvPr>
        </p:nvSpPr>
        <p:spPr>
          <a:xfrm>
            <a:off x="578644" y="981075"/>
            <a:ext cx="8015764" cy="2419826"/>
          </a:xfrm>
        </p:spPr>
        <p:txBody>
          <a:bodyPr/>
          <a:lstStyle/>
          <a:p>
            <a:r>
              <a:rPr lang="zh-CN" altLang="en-US"/>
              <a:t>文本装饰</a:t>
            </a:r>
            <a:endParaRPr lang="zh-CN" altLang="en-US"/>
          </a:p>
          <a:p>
            <a:pPr lvl="1"/>
            <a:r>
              <a:rPr lang="en-US" altLang="zh-CN"/>
              <a:t>text-decoration</a:t>
            </a:r>
            <a:r>
              <a:rPr lang="zh-CN" altLang="en-US"/>
              <a:t>属性</a:t>
            </a:r>
            <a:endParaRPr lang="zh-CN" altLang="en-US"/>
          </a:p>
          <a:p>
            <a:endParaRPr lang="en-US" altLang="zh-CN"/>
          </a:p>
        </p:txBody>
      </p:sp>
      <p:pic>
        <p:nvPicPr>
          <p:cNvPr id="11" name="图片 10"/>
          <p:cNvPicPr>
            <a:picLocks noChangeAspect="1"/>
          </p:cNvPicPr>
          <p:nvPr/>
        </p:nvPicPr>
        <p:blipFill>
          <a:blip r:embed="rId1"/>
          <a:stretch>
            <a:fillRect/>
          </a:stretch>
        </p:blipFill>
        <p:spPr>
          <a:xfrm>
            <a:off x="3312795" y="2167414"/>
            <a:ext cx="2880836" cy="2055495"/>
          </a:xfrm>
          <a:prstGeom prst="rect">
            <a:avLst/>
          </a:prstGeom>
        </p:spPr>
      </p:pic>
      <p:graphicFrame>
        <p:nvGraphicFramePr>
          <p:cNvPr id="5" name="Group 29"/>
          <p:cNvGraphicFramePr>
            <a:graphicFrameLocks noGrp="1"/>
          </p:cNvGraphicFramePr>
          <p:nvPr/>
        </p:nvGraphicFramePr>
        <p:xfrm>
          <a:off x="1213485" y="2167255"/>
          <a:ext cx="5599430" cy="216916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37970"/>
                <a:gridCol w="4061460"/>
              </a:tblGrid>
              <a:tr h="40005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值</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3688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smtClean="0">
                          <a:solidFill>
                            <a:schemeClr val="dk1"/>
                          </a:solidFill>
                          <a:latin typeface="微软雅黑" panose="020B0503020204020204" pitchFamily="34" charset="-122"/>
                          <a:ea typeface="微软雅黑" panose="020B0503020204020204" pitchFamily="34" charset="-122"/>
                          <a:cs typeface="+mn-cs"/>
                        </a:rPr>
                        <a:t>none</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默认值，定义的标准文本</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4831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underline</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设置文本的下划线</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4450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overline</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设置文本的上划线</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3942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line-through</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设置文本的删除线</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bl>
          </a:graphicData>
        </a:graphic>
      </p:graphicFrame>
      <p:sp>
        <p:nvSpPr>
          <p:cNvPr id="13" name="内容占位符 2"/>
          <p:cNvSpPr>
            <a:spLocks noGrp="1"/>
          </p:cNvSpPr>
          <p:nvPr/>
        </p:nvSpPr>
        <p:spPr>
          <a:xfrm>
            <a:off x="705644" y="1108075"/>
            <a:ext cx="8015764" cy="2419826"/>
          </a:xfrm>
          <a:prstGeom prst="rect">
            <a:avLst/>
          </a:prstGeom>
          <a:noFill/>
          <a:ln w="9525">
            <a:noFill/>
            <a:miter lim="800000"/>
          </a:ln>
        </p:spPr>
        <p:txBody>
          <a:bodyPr vert="horz" wrap="square" lIns="91440" tIns="45720" rIns="91440" bIns="45720" numCol="1" anchor="t" anchorCtr="0" compatLnSpc="1"/>
          <a:lstStyle>
            <a:lvl1pPr marL="457200" indent="-457200" algn="l" rtl="0" eaLnBrk="1" fontAlgn="base" hangingPunct="1">
              <a:lnSpc>
                <a:spcPct val="100000"/>
              </a:lnSpc>
              <a:spcBef>
                <a:spcPct val="20000"/>
              </a:spcBef>
              <a:spcAft>
                <a:spcPct val="0"/>
              </a:spcAft>
              <a:buClr>
                <a:srgbClr val="0099D8"/>
              </a:buClr>
              <a:buFont typeface="Wingdings" panose="05000000000000000000" charset="0"/>
              <a:buChar char=""/>
              <a:defRPr sz="2400" b="1" kern="1200">
                <a:solidFill>
                  <a:srgbClr val="0B9FDD"/>
                </a:solidFill>
                <a:latin typeface="微软雅黑" panose="020B0503020204020204" pitchFamily="34" charset="-122"/>
                <a:ea typeface="微软雅黑" panose="020B0503020204020204" pitchFamily="34" charset="-122"/>
                <a:cs typeface="+mn-cs"/>
              </a:defRPr>
            </a:lvl1pPr>
            <a:lvl2pPr marL="800100" indent="-342900" algn="l" rtl="0" eaLnBrk="1" fontAlgn="base" hangingPunct="1">
              <a:lnSpc>
                <a:spcPct val="100000"/>
              </a:lnSpc>
              <a:spcBef>
                <a:spcPct val="20000"/>
              </a:spcBef>
              <a:spcAft>
                <a:spcPct val="0"/>
              </a:spcAft>
              <a:buClr>
                <a:srgbClr val="0099D8"/>
              </a:buClr>
              <a:buSzPct val="90000"/>
              <a:buFont typeface="Wingdings" panose="05000000000000000000" charset="0"/>
              <a:buChar char=""/>
              <a:defRPr sz="2200" kern="1200">
                <a:solidFill>
                  <a:schemeClr val="tx1"/>
                </a:solidFill>
                <a:latin typeface="微软雅黑" panose="020B0503020204020204" pitchFamily="34" charset="-122"/>
                <a:ea typeface="微软雅黑" panose="020B0503020204020204" pitchFamily="34" charset="-122"/>
                <a:cs typeface="+mn-cs"/>
              </a:defRPr>
            </a:lvl2pPr>
            <a:lvl3pPr marL="1200150" indent="-285750" algn="l" rtl="0" eaLnBrk="1" fontAlgn="base" hangingPunct="1">
              <a:lnSpc>
                <a:spcPct val="100000"/>
              </a:lnSpc>
              <a:spcBef>
                <a:spcPct val="20000"/>
              </a:spcBef>
              <a:spcAft>
                <a:spcPct val="0"/>
              </a:spcAft>
              <a:buClr>
                <a:srgbClr val="0099D8"/>
              </a:buClr>
              <a:buSzPct val="85000"/>
              <a:buFont typeface="Wingdings" panose="05000000000000000000"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57350" indent="-285750" algn="l" rtl="0" eaLnBrk="1" fontAlgn="base" hangingPunct="1">
              <a:lnSpc>
                <a:spcPct val="100000"/>
              </a:lnSpc>
              <a:spcBef>
                <a:spcPct val="20000"/>
              </a:spcBef>
              <a:spcAft>
                <a:spcPct val="0"/>
              </a:spcAft>
              <a:buClr>
                <a:srgbClr val="0099D8"/>
              </a:buClr>
              <a:buFont typeface="Webdings" panose="05030102010509060703" charset="0"/>
              <a:buChar char="4"/>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009ADA"/>
              </a:buClr>
              <a:buFont typeface="Wingdings" panose="05000000000000000000" charset="0"/>
              <a:buChar char=""/>
              <a:defRPr sz="12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sym typeface="+mn-ea"/>
              </a:rPr>
              <a:t>垂直对齐方式</a:t>
            </a:r>
            <a:endParaRPr lang="zh-CN" altLang="en-US"/>
          </a:p>
          <a:p>
            <a:pPr lvl="1"/>
            <a:r>
              <a:rPr lang="en-US" altLang="zh-CN">
                <a:sym typeface="+mn-ea"/>
              </a:rPr>
              <a:t>vertical-align</a:t>
            </a:r>
            <a:r>
              <a:rPr lang="zh-CN" altLang="en-US">
                <a:sym typeface="+mn-ea"/>
              </a:rPr>
              <a:t>属性：</a:t>
            </a:r>
            <a:r>
              <a:rPr lang="en-US" altLang="zh-CN">
                <a:sym typeface="+mn-ea"/>
              </a:rPr>
              <a:t>middle</a:t>
            </a:r>
            <a:r>
              <a:rPr lang="zh-CN" altLang="en-US">
                <a:sym typeface="+mn-ea"/>
              </a:rPr>
              <a:t>、</a:t>
            </a:r>
            <a:r>
              <a:rPr lang="en-US" altLang="zh-CN">
                <a:sym typeface="+mn-ea"/>
              </a:rPr>
              <a:t>top</a:t>
            </a:r>
            <a:r>
              <a:rPr lang="zh-CN" altLang="en-US">
                <a:sym typeface="+mn-ea"/>
              </a:rPr>
              <a:t>、</a:t>
            </a:r>
            <a:r>
              <a:rPr lang="en-US" altLang="zh-CN">
                <a:sym typeface="+mn-ea"/>
              </a:rPr>
              <a:t>bottom</a:t>
            </a:r>
            <a:endParaRPr lang="zh-CN" altLang="en-US"/>
          </a:p>
          <a:p>
            <a:endParaRPr lang="en-US" altLang="zh-CN"/>
          </a:p>
        </p:txBody>
      </p:sp>
      <p:grpSp>
        <p:nvGrpSpPr>
          <p:cNvPr id="14" name="组合 13"/>
          <p:cNvGrpSpPr/>
          <p:nvPr/>
        </p:nvGrpSpPr>
        <p:grpSpPr>
          <a:xfrm>
            <a:off x="2064385" y="4474845"/>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6" name="圆角矩形 15"/>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12</a:t>
              </a:r>
              <a:r>
                <a:rPr lang="zh-CN" altLang="en-US" sz="1600" b="1" noProof="1">
                  <a:solidFill>
                    <a:schemeClr val="bg1"/>
                  </a:solidFill>
                  <a:latin typeface="黑体" panose="02010600030101010101" pitchFamily="49" charset="-122"/>
                  <a:ea typeface="黑体" panose="02010600030101010101" pitchFamily="49" charset="-122"/>
                  <a:cs typeface="+mn-ea"/>
                </a:rPr>
                <a:t>：文本装饰</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grpSp>
        <p:nvGrpSpPr>
          <p:cNvPr id="19" name="组合 18"/>
          <p:cNvGrpSpPr/>
          <p:nvPr/>
        </p:nvGrpSpPr>
        <p:grpSpPr>
          <a:xfrm>
            <a:off x="2059940" y="4477385"/>
            <a:ext cx="4497705" cy="427990"/>
            <a:chOff x="1403648" y="3795886"/>
            <a:chExt cx="5714808" cy="321469"/>
          </a:xfrm>
        </p:grpSpPr>
        <p:sp>
          <p:nvSpPr>
            <p:cNvPr id="20" name="圆角矩形 19"/>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13</a:t>
              </a:r>
              <a:r>
                <a:rPr lang="zh-CN" altLang="en-US" sz="1600" b="1" noProof="1">
                  <a:solidFill>
                    <a:schemeClr val="bg1"/>
                  </a:solidFill>
                  <a:latin typeface="黑体" panose="02010600030101010101" pitchFamily="49" charset="-122"/>
                  <a:ea typeface="黑体" panose="02010600030101010101" pitchFamily="49" charset="-122"/>
                  <a:cs typeface="+mn-ea"/>
                </a:rPr>
                <a:t>：垂直对齐方式</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1" name="灯片编号占位符 30"/>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22" presetClass="exit" presetSubtype="8" fill="hold" nodeType="withEffect">
                                  <p:stCondLst>
                                    <p:cond delay="0"/>
                                  </p:stCondLst>
                                  <p:childTnLst>
                                    <p:animEffect transition="out" filter="wipe(left)">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22" presetClass="exit" presetSubtype="8" fill="hold" nodeType="withEffect">
                                  <p:stCondLst>
                                    <p:cond delay="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22" presetClass="exit" presetSubtype="8" fill="hold" nodeType="withEffect">
                                  <p:stCondLst>
                                    <p:cond delay="0"/>
                                  </p:stCondLst>
                                  <p:childTnLst>
                                    <p:animEffect transition="out" filter="wipe(left)">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wipe(left)">
                                      <p:cBhvr>
                                        <p:cTn id="20" dur="500"/>
                                        <p:tgtEl>
                                          <p:spTgt spid="13">
                                            <p:txEl>
                                              <p:pRg st="0" end="0"/>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wipe(left)">
                                      <p:cBhvr>
                                        <p:cTn id="24" dur="500"/>
                                        <p:tgtEl>
                                          <p:spTgt spid="13">
                                            <p:txEl>
                                              <p:pRg st="1" end="1"/>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1905" y="1361440"/>
            <a:ext cx="9144000" cy="2232025"/>
          </a:xfrm>
          <a:prstGeom prst="rect">
            <a:avLst/>
          </a:prstGeom>
          <a:solidFill>
            <a:srgbClr val="009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2_03"/>
          <p:cNvPicPr>
            <a:picLocks noChangeAspect="1"/>
          </p:cNvPicPr>
          <p:nvPr/>
        </p:nvPicPr>
        <p:blipFill>
          <a:blip r:embed="rId1"/>
          <a:stretch>
            <a:fillRect/>
          </a:stretch>
        </p:blipFill>
        <p:spPr>
          <a:xfrm>
            <a:off x="2028190" y="1599565"/>
            <a:ext cx="5252720" cy="1293495"/>
          </a:xfrm>
          <a:prstGeom prst="rect">
            <a:avLst/>
          </a:prstGeom>
        </p:spPr>
      </p:pic>
      <p:sp>
        <p:nvSpPr>
          <p:cNvPr id="8" name="文本框 7"/>
          <p:cNvSpPr txBox="1"/>
          <p:nvPr/>
        </p:nvSpPr>
        <p:spPr>
          <a:xfrm>
            <a:off x="1875790" y="1892935"/>
            <a:ext cx="5241925" cy="706755"/>
          </a:xfrm>
          <a:prstGeom prst="rect">
            <a:avLst/>
          </a:prstGeom>
          <a:noFill/>
        </p:spPr>
        <p:txBody>
          <a:bodyPr wrap="square" rtlCol="0">
            <a:spAutoFit/>
          </a:bodyPr>
          <a:lstStyle/>
          <a:p>
            <a:pPr lvl="1" algn="ctr" defTabSz="914400"/>
            <a:r>
              <a:rPr lang="zh-CN" altLang="en-US"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rPr>
              <a:t>线上线下</a:t>
            </a:r>
            <a:endParaRPr lang="zh-CN" altLang="en-US"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 name="文本框 8"/>
          <p:cNvSpPr txBox="1"/>
          <p:nvPr/>
        </p:nvSpPr>
        <p:spPr>
          <a:xfrm>
            <a:off x="2916873" y="2835910"/>
            <a:ext cx="3383280" cy="521970"/>
          </a:xfrm>
          <a:prstGeom prst="rect">
            <a:avLst/>
          </a:prstGeom>
          <a:noFill/>
        </p:spPr>
        <p:txBody>
          <a:bodyPr wrap="square" rtlCol="0">
            <a:spAutoFit/>
          </a:bodyPr>
          <a:lstStyle/>
          <a:p>
            <a:pPr lvl="0" algn="ctr" eaLnBrk="0" fontAlgn="base" hangingPunct="0"/>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平台预习</a:t>
            </a:r>
            <a:endPar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Calibri" panose="020F0502020204030204" pitchFamily="34" charset="0"/>
              </a:rPr>
              <a:t>练习1：</a:t>
            </a:r>
            <a:r>
              <a:rPr lang="zh-CN" altLang="zh-CN">
                <a:sym typeface="+mn-ea"/>
              </a:rPr>
              <a:t>制作京东新闻资讯页</a:t>
            </a:r>
            <a:endParaRPr lang="zh-CN" altLang="en-US"/>
          </a:p>
        </p:txBody>
      </p:sp>
      <p:sp>
        <p:nvSpPr>
          <p:cNvPr id="26625" name="Rectangle 3"/>
          <p:cNvSpPr>
            <a:spLocks noGrp="1" noChangeArrowheads="1"/>
          </p:cNvSpPr>
          <p:nvPr>
            <p:ph idx="1"/>
          </p:nvPr>
        </p:nvSpPr>
        <p:spPr>
          <a:xfrm>
            <a:off x="677545" y="1015365"/>
            <a:ext cx="5313045" cy="3394075"/>
          </a:xfrm>
        </p:spPr>
        <p:txBody>
          <a:bodyPr/>
          <a:lstStyle/>
          <a:p>
            <a:r>
              <a:rPr lang="zh-CN" altLang="en-US" dirty="0"/>
              <a:t>需求说明</a:t>
            </a:r>
            <a:endParaRPr lang="en-US" dirty="0"/>
          </a:p>
          <a:p>
            <a:pPr lvl="1"/>
            <a:r>
              <a:rPr lang="zh-CN" altLang="en-US">
                <a:sym typeface="+mn-ea"/>
              </a:rPr>
              <a:t>设置标题和副标题的字体样式</a:t>
            </a:r>
            <a:endParaRPr lang="zh-CN" altLang="en-US"/>
          </a:p>
          <a:p>
            <a:pPr lvl="1"/>
            <a:r>
              <a:rPr lang="zh-CN" altLang="en-US">
                <a:sym typeface="+mn-ea"/>
              </a:rPr>
              <a:t>段落文字首行缩进两个字符</a:t>
            </a:r>
            <a:endParaRPr lang="zh-CN" altLang="en-US"/>
          </a:p>
          <a:p>
            <a:pPr lvl="1"/>
            <a:r>
              <a:rPr lang="zh-CN" altLang="en-US">
                <a:sym typeface="+mn-ea"/>
              </a:rPr>
              <a:t>设置日期部分字体样式，文字水平居中对齐</a:t>
            </a:r>
            <a:endParaRPr lang="zh-CN" altLang="en-US"/>
          </a:p>
          <a:p>
            <a:pPr lvl="1"/>
            <a:r>
              <a:rPr lang="zh-CN" altLang="en-US">
                <a:sym typeface="+mn-ea"/>
              </a:rPr>
              <a:t>图片水平居中对齐</a:t>
            </a:r>
            <a:endParaRPr lang="zh-CN" altLang="en-US"/>
          </a:p>
          <a:p>
            <a:pPr lvl="1"/>
            <a:r>
              <a:rPr lang="zh-CN" altLang="en-US">
                <a:sym typeface="+mn-ea"/>
              </a:rPr>
              <a:t>使用外部样式表创建页面样式</a:t>
            </a:r>
            <a:endParaRPr lang="en-US" dirty="0"/>
          </a:p>
          <a:p>
            <a:pPr lvl="2"/>
            <a:endParaRPr lang="en-US" altLang="zh-CN" dirty="0"/>
          </a:p>
          <a:p>
            <a:pPr lvl="2"/>
            <a:endParaRPr lang="zh-CN" altLang="en-US" dirty="0"/>
          </a:p>
          <a:p>
            <a:endParaRPr lang="zh-CN" altLang="en-US" dirty="0"/>
          </a:p>
        </p:txBody>
      </p:sp>
      <p:pic>
        <p:nvPicPr>
          <p:cNvPr id="6" name="图片 5"/>
          <p:cNvPicPr>
            <a:picLocks noChangeAspect="1"/>
          </p:cNvPicPr>
          <p:nvPr/>
        </p:nvPicPr>
        <p:blipFill>
          <a:blip r:embed="rId1"/>
          <a:stretch>
            <a:fillRect/>
          </a:stretch>
        </p:blipFill>
        <p:spPr>
          <a:xfrm>
            <a:off x="6085840" y="1217930"/>
            <a:ext cx="2820670" cy="2988945"/>
          </a:xfrm>
          <a:prstGeom prst="rect">
            <a:avLst/>
          </a:prstGeom>
        </p:spPr>
      </p:pic>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a:t>共性问题集中讲解</a:t>
            </a:r>
            <a:endParaRPr lang="zh-CN" altLang="en-US"/>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grpSp>
        <p:nvGrpSpPr>
          <p:cNvPr id="32772" name="组合 29"/>
          <p:cNvGrpSpPr/>
          <p:nvPr/>
        </p:nvGrpSpPr>
        <p:grpSpPr bwMode="auto">
          <a:xfrm>
            <a:off x="1857376"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p:nvPr/>
          </p:nvGrpSpPr>
          <p:grpSpPr bwMode="auto">
            <a:xfrm>
              <a:off x="1924031" y="3214688"/>
              <a:ext cx="5862678" cy="2058989"/>
              <a:chOff x="2066315" y="2227264"/>
              <a:chExt cx="5862756" cy="2059018"/>
            </a:xfrm>
          </p:grpSpPr>
          <p:grpSp>
            <p:nvGrpSpPr>
              <p:cNvPr id="327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Calibri" panose="020F0502020204030204" pitchFamily="34" charset="0"/>
              </a:rPr>
              <a:t>练习</a:t>
            </a:r>
            <a:r>
              <a:rPr lang="en-US" altLang="zh-CN" dirty="0">
                <a:sym typeface="Calibri" panose="020F0502020204030204" pitchFamily="34" charset="0"/>
              </a:rPr>
              <a:t>2</a:t>
            </a:r>
            <a:r>
              <a:rPr lang="zh-CN" altLang="zh-CN" dirty="0">
                <a:sym typeface="Calibri" panose="020F0502020204030204" pitchFamily="34" charset="0"/>
              </a:rPr>
              <a:t>：</a:t>
            </a:r>
            <a:r>
              <a:rPr lang="zh-CN" altLang="en-US">
                <a:sym typeface="+mn-ea"/>
              </a:rPr>
              <a:t>制作百度音乐标签页面</a:t>
            </a:r>
            <a:endParaRPr lang="zh-CN" altLang="en-US"/>
          </a:p>
        </p:txBody>
      </p:sp>
      <p:sp>
        <p:nvSpPr>
          <p:cNvPr id="26625" name="Rectangle 3"/>
          <p:cNvSpPr>
            <a:spLocks noGrp="1" noChangeArrowheads="1"/>
          </p:cNvSpPr>
          <p:nvPr>
            <p:ph idx="1"/>
          </p:nvPr>
        </p:nvSpPr>
        <p:spPr>
          <a:xfrm>
            <a:off x="677545" y="1015365"/>
            <a:ext cx="4333875" cy="3394075"/>
          </a:xfrm>
        </p:spPr>
        <p:txBody>
          <a:bodyPr/>
          <a:lstStyle/>
          <a:p>
            <a:r>
              <a:rPr lang="zh-CN" altLang="en-US" dirty="0"/>
              <a:t>需求说明</a:t>
            </a:r>
            <a:endParaRPr lang="en-US" dirty="0"/>
          </a:p>
          <a:p>
            <a:pPr lvl="1"/>
            <a:r>
              <a:rPr lang="zh-CN" altLang="en-US" dirty="0">
                <a:sym typeface="+mn-ea"/>
              </a:rPr>
              <a:t>使用</a:t>
            </a:r>
            <a:r>
              <a:rPr lang="en-US" altLang="zh-CN" dirty="0">
                <a:sym typeface="+mn-ea"/>
              </a:rPr>
              <a:t>color</a:t>
            </a:r>
            <a:r>
              <a:rPr lang="zh-CN" altLang="en-US" dirty="0">
                <a:sym typeface="+mn-ea"/>
              </a:rPr>
              <a:t>属性设置字体颜色，</a:t>
            </a:r>
            <a:r>
              <a:rPr lang="en-US" altLang="zh-CN" dirty="0">
                <a:sym typeface="+mn-ea"/>
              </a:rPr>
              <a:t>font</a:t>
            </a:r>
            <a:r>
              <a:rPr lang="zh-CN" altLang="en-US" dirty="0">
                <a:sym typeface="+mn-ea"/>
              </a:rPr>
              <a:t>设置字体类型和字体</a:t>
            </a:r>
            <a:r>
              <a:rPr lang="zh-CN" altLang="en-US" dirty="0" smtClean="0">
                <a:sym typeface="+mn-ea"/>
              </a:rPr>
              <a:t>大小</a:t>
            </a:r>
            <a:endParaRPr lang="zh-CN" altLang="en-US" dirty="0" smtClean="0">
              <a:sym typeface="+mn-ea"/>
            </a:endParaRPr>
          </a:p>
          <a:p>
            <a:pPr lvl="1"/>
            <a:r>
              <a:rPr lang="zh-CN" altLang="en-US" dirty="0">
                <a:sym typeface="+mn-ea"/>
              </a:rPr>
              <a:t>歌手分类字母使用</a:t>
            </a:r>
            <a:r>
              <a:rPr lang="en-US" altLang="zh-CN" dirty="0">
                <a:sym typeface="+mn-ea"/>
              </a:rPr>
              <a:t>&lt;span&gt;</a:t>
            </a:r>
            <a:r>
              <a:rPr lang="zh-CN" altLang="en-US" dirty="0">
                <a:sym typeface="+mn-ea"/>
              </a:rPr>
              <a:t>标签，并使用</a:t>
            </a:r>
            <a:r>
              <a:rPr lang="en-US" altLang="zh-CN" dirty="0">
                <a:sym typeface="+mn-ea"/>
              </a:rPr>
              <a:t>font-weight</a:t>
            </a:r>
            <a:r>
              <a:rPr lang="zh-CN" altLang="en-US" dirty="0">
                <a:sym typeface="+mn-ea"/>
              </a:rPr>
              <a:t>设置字体加</a:t>
            </a:r>
            <a:r>
              <a:rPr lang="zh-CN" altLang="en-US" dirty="0" smtClean="0">
                <a:sym typeface="+mn-ea"/>
              </a:rPr>
              <a:t>粗</a:t>
            </a:r>
            <a:endParaRPr lang="zh-CN" altLang="en-US" dirty="0"/>
          </a:p>
          <a:p>
            <a:pPr lvl="1"/>
            <a:r>
              <a:rPr lang="zh-CN" altLang="en-US" dirty="0">
                <a:sym typeface="+mn-ea"/>
              </a:rPr>
              <a:t>使用链接式引用</a:t>
            </a:r>
            <a:r>
              <a:rPr lang="en-US" altLang="zh-CN" dirty="0">
                <a:sym typeface="+mn-ea"/>
              </a:rPr>
              <a:t>CSS</a:t>
            </a:r>
            <a:r>
              <a:rPr lang="zh-CN" altLang="en-US" dirty="0" smtClean="0">
                <a:sym typeface="+mn-ea"/>
              </a:rPr>
              <a:t>文件</a:t>
            </a:r>
            <a:endParaRPr lang="en-US" dirty="0"/>
          </a:p>
          <a:p>
            <a:pPr lvl="2"/>
            <a:endParaRPr lang="en-US" altLang="zh-CN" dirty="0"/>
          </a:p>
          <a:p>
            <a:pPr lvl="2"/>
            <a:endParaRPr lang="zh-CN" altLang="en-US" dirty="0"/>
          </a:p>
          <a:p>
            <a:endParaRPr lang="zh-CN" altLang="en-US" dirty="0"/>
          </a:p>
        </p:txBody>
      </p:sp>
      <p:pic>
        <p:nvPicPr>
          <p:cNvPr id="3" name="图片 2"/>
          <p:cNvPicPr>
            <a:picLocks noChangeAspect="1"/>
          </p:cNvPicPr>
          <p:nvPr/>
        </p:nvPicPr>
        <p:blipFill>
          <a:blip r:embed="rId1"/>
          <a:stretch>
            <a:fillRect/>
          </a:stretch>
        </p:blipFill>
        <p:spPr>
          <a:xfrm>
            <a:off x="5011420" y="1590675"/>
            <a:ext cx="3988435" cy="2243455"/>
          </a:xfrm>
          <a:prstGeom prst="rect">
            <a:avLst/>
          </a:prstGeom>
        </p:spPr>
      </p:pic>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a:t>共性问题集中讲解</a:t>
            </a:r>
            <a:endParaRPr lang="zh-CN" altLang="en-US"/>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grpSp>
        <p:nvGrpSpPr>
          <p:cNvPr id="32772" name="组合 29"/>
          <p:cNvGrpSpPr/>
          <p:nvPr/>
        </p:nvGrpSpPr>
        <p:grpSpPr bwMode="auto">
          <a:xfrm>
            <a:off x="1857376"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p:nvPr/>
          </p:nvGrpSpPr>
          <p:grpSpPr bwMode="auto">
            <a:xfrm>
              <a:off x="1924031" y="3214688"/>
              <a:ext cx="5862678" cy="2058989"/>
              <a:chOff x="2066315" y="2227264"/>
              <a:chExt cx="5862756" cy="2059018"/>
            </a:xfrm>
          </p:grpSpPr>
          <p:grpSp>
            <p:nvGrpSpPr>
              <p:cNvPr id="327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r>
              <a:rPr lang="zh-CN" altLang="en-US"/>
              <a:t>伪类样式</a:t>
            </a:r>
            <a:endParaRPr lang="zh-CN" altLang="en-US"/>
          </a:p>
          <a:p>
            <a:endParaRPr lang="zh-CN" altLang="en-US"/>
          </a:p>
        </p:txBody>
      </p:sp>
      <p:sp>
        <p:nvSpPr>
          <p:cNvPr id="2" name="标题 1"/>
          <p:cNvSpPr>
            <a:spLocks noGrp="1"/>
          </p:cNvSpPr>
          <p:nvPr>
            <p:ph type="title"/>
          </p:nvPr>
        </p:nvSpPr>
        <p:spPr/>
        <p:txBody>
          <a:bodyPr/>
          <a:lstStyle/>
          <a:p>
            <a:r>
              <a:rPr lang="zh-CN" altLang="en-US"/>
              <a:t>超链接伪类</a:t>
            </a:r>
            <a:endParaRPr lang="zh-CN" altLang="en-US" dirty="0"/>
          </a:p>
        </p:txBody>
      </p:sp>
      <p:sp>
        <p:nvSpPr>
          <p:cNvPr id="10" name="内容占位符 2"/>
          <p:cNvSpPr txBox="1"/>
          <p:nvPr/>
        </p:nvSpPr>
        <p:spPr bwMode="auto">
          <a:xfrm>
            <a:off x="4862765" y="1100734"/>
            <a:ext cx="2090756" cy="482207"/>
          </a:xfrm>
          <a:prstGeom prst="rect">
            <a:avLst/>
          </a:prstGeom>
          <a:noFill/>
          <a:ln>
            <a:noFill/>
          </a:ln>
        </p:spPr>
        <p:txBody>
          <a:bodyPr vert="horz" wrap="square" lIns="68580" tIns="34290" rIns="68580" bIns="34290" numCol="1" anchor="t" anchorCtr="0" compatLnSpc="1"/>
          <a:lstStyle>
            <a:lvl1pPr marL="342900" indent="-342900" eaLnBrk="1" hangingPunct="1">
              <a:spcBef>
                <a:spcPct val="20000"/>
              </a:spcBef>
              <a:buClr>
                <a:srgbClr val="0E9CDE"/>
              </a:buClr>
              <a:buSzPct val="100000"/>
              <a:buFont typeface="Wingdings" panose="05000000000000000000" pitchFamily="2" charset="2"/>
              <a:buChar char="n"/>
              <a:defRPr sz="2600" b="1">
                <a:latin typeface="+mn-lt"/>
                <a:ea typeface="微软雅黑" panose="020B0503020204020204" pitchFamily="34" charset="-122"/>
              </a:defRPr>
            </a:lvl1pPr>
            <a:lvl2pPr marL="742950" indent="-285750" eaLnBrk="0" hangingPunct="0">
              <a:spcBef>
                <a:spcPct val="20000"/>
              </a:spcBef>
              <a:buClr>
                <a:srgbClr val="0E9CDE"/>
              </a:buClr>
              <a:buSzPct val="100000"/>
              <a:buFont typeface="Wingdings" panose="05000000000000000000" pitchFamily="2" charset="2"/>
              <a:buChar char="u"/>
              <a:defRPr sz="2400" b="1">
                <a:latin typeface="+mn-lt"/>
                <a:ea typeface="微软雅黑" panose="020B0503020204020204" pitchFamily="34" charset="-122"/>
              </a:defRPr>
            </a:lvl2pPr>
            <a:lvl3pPr marL="1143000" indent="-228600" eaLnBrk="0" hangingPunct="0">
              <a:spcBef>
                <a:spcPct val="20000"/>
              </a:spcBef>
              <a:buClr>
                <a:srgbClr val="0E9CDE"/>
              </a:buClr>
              <a:buSzPct val="85000"/>
              <a:buFont typeface="Wingdings" panose="05000000000000000000" pitchFamily="2" charset="2"/>
              <a:buChar char="Ø"/>
              <a:defRPr sz="2000" b="1">
                <a:latin typeface="+mn-lt"/>
                <a:ea typeface="+mn-ea"/>
              </a:defRPr>
            </a:lvl3pPr>
            <a:lvl4pPr marL="1600200" indent="-228600" eaLnBrk="0" hangingPunct="0">
              <a:spcBef>
                <a:spcPct val="20000"/>
              </a:spcBef>
              <a:buClr>
                <a:schemeClr val="tx2"/>
              </a:buClr>
              <a:buFont typeface="Wingdings" panose="05000000000000000000" pitchFamily="2" charset="2"/>
              <a:buChar char="Ø"/>
              <a:defRPr sz="1800" b="1">
                <a:latin typeface="+mn-lt"/>
                <a:ea typeface="+mn-ea"/>
                <a:cs typeface="楷体_GB2312" panose="02010609030101010101" charset="-122"/>
              </a:defRPr>
            </a:lvl4pPr>
            <a:lvl5pPr marL="2057400" indent="-228600" eaLnBrk="0" hangingPunct="0">
              <a:spcBef>
                <a:spcPct val="20000"/>
              </a:spcBef>
              <a:buChar char="»"/>
              <a:defRPr sz="1600" b="1">
                <a:latin typeface="+mn-lt"/>
                <a:ea typeface="+mn-ea"/>
                <a:cs typeface="楷体_GB2312" panose="02010609030101010101" charset="-122"/>
              </a:defRPr>
            </a:lvl5pPr>
            <a:lvl6pPr marL="2514600" indent="-228600" fontAlgn="base">
              <a:spcBef>
                <a:spcPct val="20000"/>
              </a:spcBef>
              <a:spcAft>
                <a:spcPct val="0"/>
              </a:spcAft>
              <a:buChar char="»"/>
              <a:defRPr sz="2000" b="1">
                <a:latin typeface="+mn-lt"/>
                <a:ea typeface="楷体_GB2312" panose="02010609030101010101" charset="-122"/>
              </a:defRPr>
            </a:lvl6pPr>
            <a:lvl7pPr marL="2971800" indent="-228600" fontAlgn="base">
              <a:spcBef>
                <a:spcPct val="20000"/>
              </a:spcBef>
              <a:spcAft>
                <a:spcPct val="0"/>
              </a:spcAft>
              <a:buChar char="»"/>
              <a:defRPr sz="2000" b="1">
                <a:latin typeface="+mn-lt"/>
                <a:ea typeface="楷体_GB2312" panose="02010609030101010101" charset="-122"/>
              </a:defRPr>
            </a:lvl7pPr>
            <a:lvl8pPr marL="3429000" indent="-228600" fontAlgn="base">
              <a:spcBef>
                <a:spcPct val="20000"/>
              </a:spcBef>
              <a:spcAft>
                <a:spcPct val="0"/>
              </a:spcAft>
              <a:buChar char="»"/>
              <a:defRPr sz="2000" b="1">
                <a:latin typeface="+mn-lt"/>
                <a:ea typeface="楷体_GB2312" panose="02010609030101010101" charset="-122"/>
              </a:defRPr>
            </a:lvl8pPr>
            <a:lvl9pPr marL="3886200" indent="-228600" fontAlgn="base">
              <a:spcBef>
                <a:spcPct val="20000"/>
              </a:spcBef>
              <a:spcAft>
                <a:spcPct val="0"/>
              </a:spcAft>
              <a:buChar char="»"/>
              <a:defRPr sz="2000" b="1">
                <a:latin typeface="+mn-lt"/>
                <a:ea typeface="楷体_GB2312" panose="02010609030101010101" charset="-122"/>
              </a:defRPr>
            </a:lvl9pPr>
          </a:lstStyle>
          <a:p>
            <a:endParaRPr lang="zh-CN" altLang="en-US" sz="1950" dirty="0"/>
          </a:p>
        </p:txBody>
      </p:sp>
      <p:sp>
        <p:nvSpPr>
          <p:cNvPr id="14" name="AutoShape 12"/>
          <p:cNvSpPr>
            <a:spLocks noChangeArrowheads="1"/>
          </p:cNvSpPr>
          <p:nvPr/>
        </p:nvSpPr>
        <p:spPr bwMode="auto">
          <a:xfrm>
            <a:off x="1169891" y="1680916"/>
            <a:ext cx="1982394" cy="362326"/>
          </a:xfrm>
          <a:prstGeom prst="roundRect">
            <a:avLst>
              <a:gd name="adj" fmla="val 509"/>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zh-CN" altLang="en-US" sz="1350" b="1" dirty="0" smtClean="0">
                <a:solidFill>
                  <a:schemeClr val="accent5">
                    <a:lumMod val="10000"/>
                  </a:schemeClr>
                </a:solidFill>
                <a:latin typeface="+mn-lt"/>
              </a:rPr>
              <a:t>标签名</a:t>
            </a:r>
            <a:r>
              <a:rPr lang="en-US" altLang="zh-CN" sz="1350" b="1" dirty="0" smtClean="0">
                <a:solidFill>
                  <a:schemeClr val="accent5">
                    <a:lumMod val="10000"/>
                  </a:schemeClr>
                </a:solidFill>
                <a:latin typeface="+mn-lt"/>
              </a:rPr>
              <a:t>:</a:t>
            </a:r>
            <a:r>
              <a:rPr lang="zh-CN" altLang="en-US" sz="1350" b="1" dirty="0" smtClean="0">
                <a:solidFill>
                  <a:schemeClr val="accent5">
                    <a:lumMod val="10000"/>
                  </a:schemeClr>
                </a:solidFill>
                <a:latin typeface="+mn-lt"/>
              </a:rPr>
              <a:t>伪类名</a:t>
            </a:r>
            <a:r>
              <a:rPr lang="en-US" altLang="zh-CN" sz="1350" b="1" dirty="0" smtClean="0">
                <a:solidFill>
                  <a:schemeClr val="accent5">
                    <a:lumMod val="10000"/>
                  </a:schemeClr>
                </a:solidFill>
                <a:latin typeface="+mn-lt"/>
              </a:rPr>
              <a:t>{</a:t>
            </a:r>
            <a:r>
              <a:rPr lang="zh-CN" altLang="en-US" sz="1350" b="1" dirty="0" smtClean="0">
                <a:solidFill>
                  <a:schemeClr val="accent5">
                    <a:lumMod val="10000"/>
                  </a:schemeClr>
                </a:solidFill>
                <a:latin typeface="+mn-lt"/>
              </a:rPr>
              <a:t>声明</a:t>
            </a:r>
            <a:r>
              <a:rPr lang="en-US" altLang="zh-CN" sz="1350" b="1" dirty="0" smtClean="0">
                <a:solidFill>
                  <a:schemeClr val="accent5">
                    <a:lumMod val="10000"/>
                  </a:schemeClr>
                </a:solidFill>
                <a:latin typeface="+mn-lt"/>
              </a:rPr>
              <a:t>;}</a:t>
            </a:r>
            <a:endParaRPr lang="en-US" altLang="zh-CN" sz="1350" b="1" dirty="0">
              <a:solidFill>
                <a:schemeClr val="accent5">
                  <a:lumMod val="10000"/>
                </a:schemeClr>
              </a:solidFill>
              <a:latin typeface="+mn-lt"/>
            </a:endParaRPr>
          </a:p>
        </p:txBody>
      </p:sp>
      <p:sp>
        <p:nvSpPr>
          <p:cNvPr id="15" name="AutoShape 12"/>
          <p:cNvSpPr>
            <a:spLocks noChangeArrowheads="1"/>
          </p:cNvSpPr>
          <p:nvPr/>
        </p:nvSpPr>
        <p:spPr bwMode="auto">
          <a:xfrm>
            <a:off x="1169888" y="2839880"/>
            <a:ext cx="2839661" cy="1174370"/>
          </a:xfrm>
          <a:prstGeom prst="roundRect">
            <a:avLst>
              <a:gd name="adj" fmla="val 509"/>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a:hover {</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color:#B46210;</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text-</a:t>
            </a:r>
            <a:r>
              <a:rPr lang="en-US" altLang="zh-CN" sz="1350" b="1" dirty="0" err="1" smtClean="0">
                <a:solidFill>
                  <a:schemeClr val="accent5">
                    <a:lumMod val="10000"/>
                  </a:schemeClr>
                </a:solidFill>
                <a:latin typeface="+mn-lt"/>
              </a:rPr>
              <a:t>decoration:underline</a:t>
            </a: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p:txBody>
      </p:sp>
      <p:cxnSp>
        <p:nvCxnSpPr>
          <p:cNvPr id="17" name="直接箭头连接符 16"/>
          <p:cNvCxnSpPr/>
          <p:nvPr/>
        </p:nvCxnSpPr>
        <p:spPr>
          <a:xfrm flipH="1">
            <a:off x="1541463" y="2043113"/>
            <a:ext cx="423386" cy="915353"/>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8" name="Picture 2" descr="C:\Users\yaling.he\Desktop\2016-12-01_151003.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91477" y="1313727"/>
            <a:ext cx="2608763" cy="26771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518795" y="1581785"/>
            <a:ext cx="436880" cy="549275"/>
            <a:chOff x="4662" y="3788"/>
            <a:chExt cx="688" cy="865"/>
          </a:xfrm>
        </p:grpSpPr>
        <p:sp>
          <p:nvSpPr>
            <p:cNvPr id="54"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6" name="图片 5" descr="C:\Users\Lenovo\Desktop\icon\书籍.png书籍"/>
            <p:cNvPicPr>
              <a:picLocks noChangeAspect="1"/>
            </p:cNvPicPr>
            <p:nvPr/>
          </p:nvPicPr>
          <p:blipFill>
            <a:blip r:embed="rId2" cstate="screen"/>
            <a:srcRect/>
            <a:stretch>
              <a:fillRect/>
            </a:stretch>
          </p:blipFill>
          <p:spPr>
            <a:xfrm>
              <a:off x="4758" y="3788"/>
              <a:ext cx="495" cy="495"/>
            </a:xfrm>
            <a:prstGeom prst="rect">
              <a:avLst/>
            </a:prstGeom>
          </p:spPr>
        </p:pic>
      </p:grpSp>
      <p:grpSp>
        <p:nvGrpSpPr>
          <p:cNvPr id="7" name="组合 6"/>
          <p:cNvGrpSpPr/>
          <p:nvPr/>
        </p:nvGrpSpPr>
        <p:grpSpPr>
          <a:xfrm>
            <a:off x="518160" y="2649220"/>
            <a:ext cx="436880" cy="531495"/>
            <a:chOff x="5589" y="3816"/>
            <a:chExt cx="688" cy="837"/>
          </a:xfrm>
        </p:grpSpPr>
        <p:sp>
          <p:nvSpPr>
            <p:cNvPr id="20"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3" cstate="screen"/>
            <a:srcRect/>
            <a:stretch>
              <a:fillRect/>
            </a:stretch>
          </p:blipFill>
          <p:spPr>
            <a:xfrm>
              <a:off x="5713" y="3816"/>
              <a:ext cx="440" cy="439"/>
            </a:xfrm>
            <a:prstGeom prst="rect">
              <a:avLst/>
            </a:prstGeom>
          </p:spPr>
        </p:pic>
      </p:grpSp>
      <p:cxnSp>
        <p:nvCxnSpPr>
          <p:cNvPr id="9" name="直接箭头连接符 8"/>
          <p:cNvCxnSpPr/>
          <p:nvPr/>
        </p:nvCxnSpPr>
        <p:spPr>
          <a:xfrm flipH="1">
            <a:off x="5796280" y="2577465"/>
            <a:ext cx="663575" cy="426720"/>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9"/>
          <p:cNvSpPr>
            <a:spLocks noChangeArrowheads="1"/>
          </p:cNvSpPr>
          <p:nvPr/>
        </p:nvSpPr>
        <p:spPr bwMode="auto">
          <a:xfrm>
            <a:off x="6400800" y="2334895"/>
            <a:ext cx="1311910"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访问时，橙色</a:t>
            </a:r>
            <a:endParaRPr lang="zh-CN" altLang="en-US" sz="1350" b="1" strike="noStrike" noProof="1">
              <a:solidFill>
                <a:schemeClr val="bg1"/>
              </a:solidFill>
              <a:latin typeface="+mn-lt"/>
              <a:ea typeface="黑体" panose="02010600030101010101" pitchFamily="49" charset="-122"/>
            </a:endParaRPr>
          </a:p>
        </p:txBody>
      </p:sp>
      <p:cxnSp>
        <p:nvCxnSpPr>
          <p:cNvPr id="12" name="直接箭头连接符 11"/>
          <p:cNvCxnSpPr>
            <a:stCxn id="13" idx="1"/>
          </p:cNvCxnSpPr>
          <p:nvPr/>
        </p:nvCxnSpPr>
        <p:spPr>
          <a:xfrm flipH="1">
            <a:off x="4860290" y="3347720"/>
            <a:ext cx="1295400" cy="1587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9"/>
          <p:cNvSpPr>
            <a:spLocks noChangeArrowheads="1"/>
          </p:cNvSpPr>
          <p:nvPr/>
        </p:nvSpPr>
        <p:spPr bwMode="auto">
          <a:xfrm>
            <a:off x="6155690" y="3180715"/>
            <a:ext cx="1299845"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访问后，紫色</a:t>
            </a:r>
            <a:endParaRPr lang="zh-CN" altLang="en-US" sz="1350" b="1" strike="noStrike" noProof="1">
              <a:solidFill>
                <a:schemeClr val="bg1"/>
              </a:solidFill>
              <a:latin typeface="+mn-lt"/>
              <a:ea typeface="黑体" panose="02010600030101010101" pitchFamily="49" charset="-122"/>
            </a:endParaRPr>
          </a:p>
        </p:txBody>
      </p:sp>
      <p:cxnSp>
        <p:nvCxnSpPr>
          <p:cNvPr id="21" name="直接箭头连接符 20"/>
          <p:cNvCxnSpPr/>
          <p:nvPr/>
        </p:nvCxnSpPr>
        <p:spPr>
          <a:xfrm flipH="1" flipV="1">
            <a:off x="4427855" y="3723640"/>
            <a:ext cx="1080135" cy="36004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2" name="AutoShape 9"/>
          <p:cNvSpPr>
            <a:spLocks noChangeArrowheads="1"/>
          </p:cNvSpPr>
          <p:nvPr/>
        </p:nvSpPr>
        <p:spPr bwMode="auto">
          <a:xfrm>
            <a:off x="5333365" y="3919220"/>
            <a:ext cx="99568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无超链接</a:t>
            </a:r>
            <a:endParaRPr lang="zh-CN" altLang="en-US" sz="1350" b="1" strike="noStrike" noProof="1">
              <a:solidFill>
                <a:schemeClr val="bg1"/>
              </a:solidFill>
              <a:latin typeface="+mn-lt"/>
              <a:ea typeface="黑体" panose="02010600030101010101" pitchFamily="49" charset="-122"/>
            </a:endParaRPr>
          </a:p>
        </p:txBody>
      </p:sp>
      <p:sp>
        <p:nvSpPr>
          <p:cNvPr id="27" name="灯片编号占位符 26"/>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right)">
                                      <p:cBhvr>
                                        <p:cTn id="27" dur="500"/>
                                        <p:tgtEl>
                                          <p:spTgt spid="22"/>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2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8"/>
          <p:cNvSpPr>
            <a:spLocks noGrp="1" noChangeArrowheads="1"/>
          </p:cNvSpPr>
          <p:nvPr>
            <p:ph type="title"/>
          </p:nvPr>
        </p:nvSpPr>
        <p:spPr/>
        <p:txBody>
          <a:bodyPr/>
          <a:lstStyle/>
          <a:p>
            <a:r>
              <a:rPr lang="zh-CN" altLang="en-US"/>
              <a:t>使用</a:t>
            </a:r>
            <a:r>
              <a:rPr lang="en-US" altLang="zh-CN"/>
              <a:t>CSS</a:t>
            </a:r>
            <a:r>
              <a:rPr lang="zh-CN" altLang="en-US"/>
              <a:t>设置超链接</a:t>
            </a:r>
            <a:endParaRPr lang="zh-CN" altLang="en-US" dirty="0"/>
          </a:p>
        </p:txBody>
      </p:sp>
      <p:sp>
        <p:nvSpPr>
          <p:cNvPr id="9" name="AutoShape 11"/>
          <p:cNvSpPr>
            <a:spLocks noChangeArrowheads="1"/>
          </p:cNvSpPr>
          <p:nvPr/>
        </p:nvSpPr>
        <p:spPr bwMode="gray">
          <a:xfrm>
            <a:off x="1183699" y="3388286"/>
            <a:ext cx="5957909" cy="547703"/>
          </a:xfrm>
          <a:prstGeom prst="roundRect">
            <a:avLst>
              <a:gd name="adj" fmla="val 16667"/>
            </a:avLst>
          </a:prstGeom>
          <a:solidFill>
            <a:schemeClr val="accent1">
              <a:lumMod val="20000"/>
              <a:lumOff val="80000"/>
            </a:schemeClr>
          </a:solidFill>
          <a:ln w="19050">
            <a:solidFill>
              <a:srgbClr val="0099D8"/>
            </a:solidFill>
          </a:ln>
        </p:spPr>
        <p:txBody>
          <a:bodyPr anchor="ctr"/>
          <a:lstStyle/>
          <a:p>
            <a:pPr algn="ctr"/>
            <a:r>
              <a:rPr lang="zh-CN" altLang="en-US" sz="1350" b="1" dirty="0">
                <a:latin typeface="微软雅黑" panose="020B0503020204020204" pitchFamily="34" charset="-122"/>
                <a:ea typeface="微软雅黑" panose="020B0503020204020204" pitchFamily="34" charset="-122"/>
              </a:rPr>
              <a:t>设置伪类的顺序：</a:t>
            </a:r>
            <a:r>
              <a:rPr lang="en-US" altLang="zh-CN" sz="1350" b="1" dirty="0">
                <a:latin typeface="微软雅黑" panose="020B0503020204020204" pitchFamily="34" charset="-122"/>
                <a:ea typeface="微软雅黑" panose="020B0503020204020204" pitchFamily="34" charset="-122"/>
              </a:rPr>
              <a:t>a:link-&gt;a:visited-&gt;a:hover-&gt;a:active</a:t>
            </a:r>
            <a:endParaRPr lang="en-US" altLang="zh-CN" sz="1350" b="1" dirty="0">
              <a:latin typeface="微软雅黑" panose="020B0503020204020204" pitchFamily="34" charset="-122"/>
              <a:ea typeface="微软雅黑" panose="020B0503020204020204" pitchFamily="34" charset="-122"/>
            </a:endParaRPr>
          </a:p>
        </p:txBody>
      </p:sp>
      <p:graphicFrame>
        <p:nvGraphicFramePr>
          <p:cNvPr id="2" name="Group 29"/>
          <p:cNvGraphicFramePr>
            <a:graphicFrameLocks noGrp="1"/>
          </p:cNvGraphicFramePr>
          <p:nvPr>
            <p:ph idx="1"/>
          </p:nvPr>
        </p:nvGraphicFramePr>
        <p:xfrm>
          <a:off x="708660" y="1049020"/>
          <a:ext cx="7454265" cy="216916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40510"/>
                <a:gridCol w="2799715"/>
                <a:gridCol w="3114040"/>
              </a:tblGrid>
              <a:tr h="40005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伪类名称</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含义</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示例</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3688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a:link</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未单击访问时超链接样式</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a:link{color:#9ef5f9;}</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4831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a:visited</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单击访问后超链接样式</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a:visited {color:#333;}</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4450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rgbClr val="FF0000"/>
                          </a:solidFill>
                          <a:latin typeface="微软雅黑" panose="020B0503020204020204" pitchFamily="34" charset="-122"/>
                          <a:ea typeface="微软雅黑" panose="020B0503020204020204" pitchFamily="34" charset="-122"/>
                          <a:cs typeface="+mn-cs"/>
                        </a:rPr>
                        <a:t>a:hover</a:t>
                      </a:r>
                      <a:endParaRPr lang="en-US" altLang="en-US" sz="1600" b="1" kern="1200" dirty="0" smtClean="0">
                        <a:solidFill>
                          <a:srgbClr val="FF0000"/>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鼠标悬浮其上的超链接样式</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a:hover{color:#ff7300;}</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3942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a:active</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kern="1200" dirty="0" smtClean="0">
                          <a:solidFill>
                            <a:schemeClr val="dk1"/>
                          </a:solidFill>
                          <a:latin typeface="微软雅黑" panose="020B0503020204020204" pitchFamily="34" charset="-122"/>
                          <a:ea typeface="微软雅黑" panose="020B0503020204020204" pitchFamily="34" charset="-122"/>
                          <a:cs typeface="+mn-cs"/>
                        </a:rPr>
                        <a:t>鼠标单击未释放的超链接样式</a:t>
                      </a:r>
                      <a:endParaRPr lang="zh-CN"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dk1"/>
                          </a:solidFill>
                          <a:latin typeface="微软雅黑" panose="020B0503020204020204" pitchFamily="34" charset="-122"/>
                          <a:ea typeface="微软雅黑" panose="020B0503020204020204" pitchFamily="34" charset="-122"/>
                          <a:cs typeface="+mn-cs"/>
                        </a:rPr>
                        <a:t>a:active {color:#999;}</a:t>
                      </a:r>
                      <a:endParaRPr lang="en-US" alt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bl>
          </a:graphicData>
        </a:graphic>
      </p:graphicFrame>
      <p:grpSp>
        <p:nvGrpSpPr>
          <p:cNvPr id="19" name="组合 18"/>
          <p:cNvGrpSpPr/>
          <p:nvPr/>
        </p:nvGrpSpPr>
        <p:grpSpPr>
          <a:xfrm>
            <a:off x="2059940" y="4262120"/>
            <a:ext cx="4497705" cy="427990"/>
            <a:chOff x="1403648" y="3795886"/>
            <a:chExt cx="5714808" cy="321469"/>
          </a:xfrm>
        </p:grpSpPr>
        <p:sp>
          <p:nvSpPr>
            <p:cNvPr id="20" name="圆角矩形 19"/>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14</a:t>
              </a:r>
              <a:r>
                <a:rPr lang="zh-CN" altLang="en-US" sz="1600" b="1" noProof="1">
                  <a:solidFill>
                    <a:schemeClr val="bg1"/>
                  </a:solidFill>
                  <a:latin typeface="黑体" panose="02010600030101010101" pitchFamily="49" charset="-122"/>
                  <a:ea typeface="黑体" panose="02010600030101010101" pitchFamily="49" charset="-122"/>
                  <a:cs typeface="+mn-ea"/>
                </a:rPr>
                <a:t>：超链接样式</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0" name="灯片编号占位符 9"/>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列表样式</a:t>
            </a:r>
            <a:endParaRPr lang="en-US" altLang="zh-CN" dirty="0"/>
          </a:p>
        </p:txBody>
      </p:sp>
      <p:sp>
        <p:nvSpPr>
          <p:cNvPr id="3" name="内容占位符 2"/>
          <p:cNvSpPr>
            <a:spLocks noGrp="1"/>
          </p:cNvSpPr>
          <p:nvPr>
            <p:ph idx="1"/>
          </p:nvPr>
        </p:nvSpPr>
        <p:spPr/>
        <p:txBody>
          <a:bodyPr/>
          <a:lstStyle/>
          <a:p>
            <a:r>
              <a:rPr lang="en-US" altLang="zh-CN"/>
              <a:t>list-style-type</a:t>
            </a:r>
            <a:endParaRPr lang="en-US" altLang="zh-CN"/>
          </a:p>
          <a:p>
            <a:r>
              <a:rPr lang="en-US" altLang="zh-CN"/>
              <a:t>list-style-image</a:t>
            </a:r>
            <a:endParaRPr lang="en-US" altLang="zh-CN"/>
          </a:p>
          <a:p>
            <a:r>
              <a:rPr lang="en-US" altLang="zh-CN"/>
              <a:t>list-style-position</a:t>
            </a:r>
            <a:endParaRPr lang="en-US" altLang="zh-CN"/>
          </a:p>
          <a:p>
            <a:r>
              <a:rPr lang="en-US" altLang="zh-CN"/>
              <a:t>list-style</a:t>
            </a:r>
            <a:endParaRPr lang="en-US" altLang="zh-CN"/>
          </a:p>
        </p:txBody>
      </p:sp>
      <p:sp>
        <p:nvSpPr>
          <p:cNvPr id="7" name="AutoShape 12"/>
          <p:cNvSpPr>
            <a:spLocks noChangeArrowheads="1"/>
          </p:cNvSpPr>
          <p:nvPr/>
        </p:nvSpPr>
        <p:spPr bwMode="auto">
          <a:xfrm>
            <a:off x="936466" y="3014663"/>
            <a:ext cx="2941320" cy="903689"/>
          </a:xfrm>
          <a:prstGeom prst="roundRect">
            <a:avLst>
              <a:gd name="adj" fmla="val 509"/>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lnSpc>
                <a:spcPct val="130000"/>
              </a:lnSpc>
              <a:spcAft>
                <a:spcPts val="0"/>
              </a:spcAft>
              <a:buClr>
                <a:schemeClr val="folHlink"/>
              </a:buClr>
              <a:buSzPct val="60000"/>
              <a:tabLst>
                <a:tab pos="444500" algn="l"/>
              </a:tabLst>
              <a:defRPr/>
            </a:pPr>
            <a:r>
              <a:rPr lang="en-US" altLang="zh-CN" sz="1350" b="1" dirty="0" err="1" smtClean="0">
                <a:solidFill>
                  <a:schemeClr val="accent5">
                    <a:lumMod val="10000"/>
                  </a:schemeClr>
                </a:solidFill>
                <a:latin typeface="+mn-lt"/>
              </a:rPr>
              <a:t>li</a:t>
            </a:r>
            <a:r>
              <a:rPr lang="en-US" altLang="zh-CN" sz="1350" b="1" dirty="0" smtClean="0">
                <a:solidFill>
                  <a:schemeClr val="accent5">
                    <a:lumMod val="10000"/>
                  </a:schemeClr>
                </a:solidFill>
                <a:latin typeface="+mn-lt"/>
              </a:rPr>
              <a:t> {</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chemeClr val="accent5">
                    <a:lumMod val="10000"/>
                  </a:schemeClr>
                </a:solidFill>
                <a:latin typeface="+mn-lt"/>
              </a:rPr>
              <a:t>list-style:none</a:t>
            </a:r>
            <a:r>
              <a:rPr lang="en-US" altLang="zh-CN" sz="1350" b="1" dirty="0">
                <a:solidFill>
                  <a:schemeClr val="accent5">
                    <a:lumMod val="10000"/>
                  </a:schemeClr>
                </a:solidFill>
                <a:latin typeface="+mn-lt"/>
              </a:rPr>
              <a:t>;</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p:txBody>
      </p:sp>
      <p:pic>
        <p:nvPicPr>
          <p:cNvPr id="14" name="图片 13"/>
          <p:cNvPicPr>
            <a:picLocks noChangeAspect="1"/>
          </p:cNvPicPr>
          <p:nvPr/>
        </p:nvPicPr>
        <p:blipFill>
          <a:blip r:embed="rId1"/>
          <a:stretch>
            <a:fillRect/>
          </a:stretch>
        </p:blipFill>
        <p:spPr>
          <a:xfrm>
            <a:off x="5978525" y="1015365"/>
            <a:ext cx="2492693" cy="2742724"/>
          </a:xfrm>
          <a:prstGeom prst="rect">
            <a:avLst/>
          </a:prstGeom>
        </p:spPr>
      </p:pic>
      <p:grpSp>
        <p:nvGrpSpPr>
          <p:cNvPr id="5" name="组合 4"/>
          <p:cNvGrpSpPr/>
          <p:nvPr/>
        </p:nvGrpSpPr>
        <p:grpSpPr>
          <a:xfrm>
            <a:off x="374650" y="2720975"/>
            <a:ext cx="436880" cy="531495"/>
            <a:chOff x="5589" y="3816"/>
            <a:chExt cx="688" cy="837"/>
          </a:xfrm>
        </p:grpSpPr>
        <p:sp>
          <p:nvSpPr>
            <p:cNvPr id="20"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cxnSp>
        <p:nvCxnSpPr>
          <p:cNvPr id="9" name="直接箭头连接符 8"/>
          <p:cNvCxnSpPr>
            <a:stCxn id="8" idx="3"/>
          </p:cNvCxnSpPr>
          <p:nvPr/>
        </p:nvCxnSpPr>
        <p:spPr>
          <a:xfrm>
            <a:off x="5644515" y="2712720"/>
            <a:ext cx="727710" cy="14668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8" name="AutoShape 9"/>
          <p:cNvSpPr>
            <a:spLocks noChangeArrowheads="1"/>
          </p:cNvSpPr>
          <p:nvPr/>
        </p:nvSpPr>
        <p:spPr bwMode="auto">
          <a:xfrm>
            <a:off x="3659505" y="2545715"/>
            <a:ext cx="1985010" cy="33363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去除列表前面的小黑点</a:t>
            </a:r>
            <a:endParaRPr lang="zh-CN" altLang="en-US" sz="1350" b="1" strike="noStrike" noProof="1">
              <a:solidFill>
                <a:schemeClr val="bg1"/>
              </a:solidFill>
              <a:latin typeface="+mn-lt"/>
              <a:ea typeface="黑体" panose="02010600030101010101" pitchFamily="49" charset="-122"/>
            </a:endParaRPr>
          </a:p>
        </p:txBody>
      </p:sp>
      <p:grpSp>
        <p:nvGrpSpPr>
          <p:cNvPr id="19" name="组合 18"/>
          <p:cNvGrpSpPr/>
          <p:nvPr/>
        </p:nvGrpSpPr>
        <p:grpSpPr>
          <a:xfrm>
            <a:off x="2059940" y="4262120"/>
            <a:ext cx="4497705" cy="427990"/>
            <a:chOff x="1403648" y="3795886"/>
            <a:chExt cx="5714808" cy="321469"/>
          </a:xfrm>
        </p:grpSpPr>
        <p:sp>
          <p:nvSpPr>
            <p:cNvPr id="16" name="圆角矩形 15"/>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15</a:t>
              </a:r>
              <a:r>
                <a:rPr lang="zh-CN" altLang="en-US" sz="1600" b="1" noProof="1">
                  <a:solidFill>
                    <a:schemeClr val="bg1"/>
                  </a:solidFill>
                  <a:latin typeface="黑体" panose="02010600030101010101" pitchFamily="49" charset="-122"/>
                  <a:ea typeface="黑体" panose="02010600030101010101" pitchFamily="49" charset="-122"/>
                  <a:cs typeface="+mn-ea"/>
                </a:rPr>
                <a:t>：列表样式</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7" name="灯片编号占位符 16"/>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
                                            <p:txEl>
                                              <p:pRg st="3" end="3"/>
                                            </p:txEl>
                                          </p:spTgt>
                                        </p:tgtEl>
                                        <p:attrNameLst>
                                          <p:attrName>style.color</p:attrName>
                                        </p:attrNameLst>
                                      </p:cBhvr>
                                      <p:to>
                                        <a:srgbClr val="ff0000"/>
                                      </p:to>
                                    </p:animClr>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p:txBody>
          <a:bodyPr/>
          <a:lstStyle/>
          <a:p>
            <a:r>
              <a:rPr lang="zh-CN" altLang="en-US"/>
              <a:t>网页背景</a:t>
            </a:r>
            <a:endParaRPr lang="zh-CN" altLang="en-US" dirty="0"/>
          </a:p>
        </p:txBody>
      </p:sp>
      <p:graphicFrame>
        <p:nvGraphicFramePr>
          <p:cNvPr id="3" name="Group 29"/>
          <p:cNvGraphicFramePr>
            <a:graphicFrameLocks noGrp="1"/>
          </p:cNvGraphicFramePr>
          <p:nvPr/>
        </p:nvGraphicFramePr>
        <p:xfrm>
          <a:off x="831850" y="914400"/>
          <a:ext cx="7639050" cy="299085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258060"/>
                <a:gridCol w="1352550"/>
                <a:gridCol w="4028440"/>
              </a:tblGrid>
              <a:tr h="40005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含义</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示例</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8768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a:solidFill>
                            <a:schemeClr val="tx1"/>
                          </a:solidFill>
                          <a:latin typeface="微软雅黑" panose="020B0503020204020204" pitchFamily="34" charset="-122"/>
                          <a:ea typeface="微软雅黑" panose="020B0503020204020204" pitchFamily="34" charset="-122"/>
                          <a:sym typeface="+mn-ea"/>
                        </a:rPr>
                        <a:t>background-color</a:t>
                      </a:r>
                      <a:endParaRPr lang="en-US" altLang="zh-CN"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a:solidFill>
                            <a:schemeClr val="tx1"/>
                          </a:solidFill>
                          <a:latin typeface="微软雅黑" panose="020B0503020204020204" pitchFamily="34" charset="-122"/>
                          <a:ea typeface="微软雅黑" panose="020B0503020204020204" pitchFamily="34" charset="-122"/>
                          <a:sym typeface="+mn-ea"/>
                        </a:rPr>
                        <a:t>背景颜色</a:t>
                      </a:r>
                      <a:endParaRPr lang="zh-CN" altLang="en-US"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kern="1200" dirty="0" smtClean="0">
                          <a:solidFill>
                            <a:schemeClr val="tx1"/>
                          </a:solidFill>
                          <a:latin typeface="微软雅黑" panose="020B0503020204020204" pitchFamily="34" charset="-122"/>
                          <a:ea typeface="微软雅黑" panose="020B0503020204020204" pitchFamily="34" charset="-122"/>
                          <a:cs typeface="+mn-cs"/>
                        </a:rPr>
                        <a:t>.title{</a:t>
                      </a:r>
                      <a:r>
                        <a:rPr lang="en-US" altLang="zh-CN" sz="1600" b="1">
                          <a:solidFill>
                            <a:schemeClr val="tx1"/>
                          </a:solidFill>
                          <a:latin typeface="微软雅黑" panose="020B0503020204020204" pitchFamily="34" charset="-122"/>
                          <a:ea typeface="微软雅黑" panose="020B0503020204020204" pitchFamily="34" charset="-122"/>
                          <a:sym typeface="+mn-ea"/>
                        </a:rPr>
                        <a:t>background-color</a:t>
                      </a:r>
                      <a:r>
                        <a:rPr lang="en-US" altLang="zh-CN" sz="1600" b="1" dirty="0" smtClean="0">
                          <a:solidFill>
                            <a:schemeClr val="tx1"/>
                          </a:solidFill>
                          <a:latin typeface="微软雅黑" panose="020B0503020204020204" pitchFamily="34" charset="-122"/>
                          <a:ea typeface="微软雅黑" panose="020B0503020204020204" pitchFamily="34" charset="-122"/>
                          <a:sym typeface="+mn-ea"/>
                        </a:rPr>
                        <a:t>:#C00;</a:t>
                      </a:r>
                      <a:r>
                        <a:rPr lang="en-US" altLang="en-US" sz="1600" b="1" kern="1200" dirty="0" smtClean="0">
                          <a:solidFill>
                            <a:schemeClr val="tx1"/>
                          </a:solidFill>
                          <a:latin typeface="微软雅黑" panose="020B0503020204020204" pitchFamily="34" charset="-122"/>
                          <a:ea typeface="微软雅黑" panose="020B0503020204020204" pitchFamily="34" charset="-122"/>
                          <a:cs typeface="+mn-cs"/>
                        </a:rPr>
                        <a:t>}</a:t>
                      </a:r>
                      <a:endParaRPr lang="en-US" altLang="en-US" sz="1600" b="1" kern="1200" dirty="0" smtClean="0">
                        <a:solidFill>
                          <a:schemeClr val="tx1"/>
                        </a:solidFill>
                        <a:latin typeface="微软雅黑" panose="020B0503020204020204" pitchFamily="34" charset="-122"/>
                        <a:ea typeface="微软雅黑" panose="020B0503020204020204" pitchFamily="34" charset="-122"/>
                        <a:cs typeface="+mn-cs"/>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4831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a:solidFill>
                            <a:schemeClr val="tx1"/>
                          </a:solidFill>
                          <a:latin typeface="微软雅黑" panose="020B0503020204020204" pitchFamily="34" charset="-122"/>
                          <a:ea typeface="微软雅黑" panose="020B0503020204020204" pitchFamily="34" charset="-122"/>
                          <a:sym typeface="+mn-ea"/>
                        </a:rPr>
                        <a:t>background-image</a:t>
                      </a:r>
                      <a:endParaRPr lang="en-US" altLang="zh-CN"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a:solidFill>
                            <a:schemeClr val="tx1"/>
                          </a:solidFill>
                          <a:latin typeface="微软雅黑" panose="020B0503020204020204" pitchFamily="34" charset="-122"/>
                          <a:ea typeface="微软雅黑" panose="020B0503020204020204" pitchFamily="34" charset="-122"/>
                          <a:sym typeface="+mn-ea"/>
                        </a:rPr>
                        <a:t>背景图像</a:t>
                      </a:r>
                      <a:endParaRPr lang="zh-CN" altLang="en-US"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dirty="0" smtClean="0">
                          <a:solidFill>
                            <a:schemeClr val="tx1"/>
                          </a:solidFill>
                          <a:latin typeface="微软雅黑" panose="020B0503020204020204" pitchFamily="34" charset="-122"/>
                          <a:ea typeface="微软雅黑" panose="020B0503020204020204" pitchFamily="34" charset="-122"/>
                          <a:sym typeface="+mn-ea"/>
                        </a:rPr>
                        <a:t>.title{</a:t>
                      </a:r>
                      <a:r>
                        <a:rPr lang="en-US" altLang="zh-CN" sz="1600" b="1">
                          <a:solidFill>
                            <a:schemeClr val="tx1"/>
                          </a:solidFill>
                          <a:latin typeface="微软雅黑" panose="020B0503020204020204" pitchFamily="34" charset="-122"/>
                          <a:ea typeface="微软雅黑" panose="020B0503020204020204" pitchFamily="34" charset="-122"/>
                          <a:sym typeface="+mn-ea"/>
                        </a:rPr>
                        <a:t>background-image</a:t>
                      </a:r>
                      <a:r>
                        <a:rPr lang="en-US" altLang="zh-CN" sz="1600" b="1" dirty="0" smtClean="0">
                          <a:solidFill>
                            <a:schemeClr val="tx1"/>
                          </a:solidFill>
                          <a:latin typeface="微软雅黑" panose="020B0503020204020204" pitchFamily="34" charset="-122"/>
                          <a:ea typeface="微软雅黑" panose="020B0503020204020204" pitchFamily="34" charset="-122"/>
                          <a:sym typeface="+mn-ea"/>
                        </a:rPr>
                        <a:t>:</a:t>
                      </a:r>
                      <a:r>
                        <a:rPr lang="en-US" altLang="zh-CN" sz="1600" b="1" dirty="0" err="1" smtClean="0">
                          <a:solidFill>
                            <a:schemeClr val="tx1"/>
                          </a:solidFill>
                          <a:latin typeface="微软雅黑" panose="020B0503020204020204" pitchFamily="34" charset="-122"/>
                          <a:ea typeface="微软雅黑" panose="020B0503020204020204" pitchFamily="34" charset="-122"/>
                          <a:sym typeface="+mn-ea"/>
                        </a:rPr>
                        <a:t>url</a:t>
                      </a:r>
                      <a:r>
                        <a:rPr lang="en-US" altLang="zh-CN" sz="1600" b="1" dirty="0" smtClean="0">
                          <a:solidFill>
                            <a:schemeClr val="tx1"/>
                          </a:solidFill>
                          <a:latin typeface="微软雅黑" panose="020B0503020204020204" pitchFamily="34" charset="-122"/>
                          <a:ea typeface="微软雅黑" panose="020B0503020204020204" pitchFamily="34" charset="-122"/>
                          <a:sym typeface="+mn-ea"/>
                        </a:rPr>
                        <a:t>(../image/arrow-down.gif);</a:t>
                      </a:r>
                      <a:r>
                        <a:rPr lang="en-US" altLang="en-US" sz="1600" b="1" dirty="0" smtClean="0">
                          <a:solidFill>
                            <a:schemeClr val="tx1"/>
                          </a:solidFill>
                          <a:latin typeface="微软雅黑" panose="020B0503020204020204" pitchFamily="34" charset="-122"/>
                          <a:ea typeface="微软雅黑" panose="020B0503020204020204" pitchFamily="34" charset="-122"/>
                          <a:sym typeface="+mn-ea"/>
                        </a:rPr>
                        <a:t>}</a:t>
                      </a:r>
                      <a:endParaRPr lang="en-US" altLang="en-US"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4450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a:solidFill>
                            <a:schemeClr val="tx1"/>
                          </a:solidFill>
                          <a:latin typeface="微软雅黑" panose="020B0503020204020204" pitchFamily="34" charset="-122"/>
                          <a:ea typeface="微软雅黑" panose="020B0503020204020204" pitchFamily="34" charset="-122"/>
                          <a:sym typeface="+mn-ea"/>
                        </a:rPr>
                        <a:t>background-position</a:t>
                      </a:r>
                      <a:endParaRPr lang="en-US" altLang="zh-CN"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a:solidFill>
                            <a:schemeClr val="tx1"/>
                          </a:solidFill>
                          <a:latin typeface="微软雅黑" panose="020B0503020204020204" pitchFamily="34" charset="-122"/>
                          <a:ea typeface="微软雅黑" panose="020B0503020204020204" pitchFamily="34" charset="-122"/>
                          <a:sym typeface="+mn-ea"/>
                        </a:rPr>
                        <a:t>背景定位</a:t>
                      </a:r>
                      <a:endParaRPr lang="zh-CN" altLang="en-US"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dirty="0" smtClean="0">
                          <a:solidFill>
                            <a:schemeClr val="tx1"/>
                          </a:solidFill>
                          <a:latin typeface="微软雅黑" panose="020B0503020204020204" pitchFamily="34" charset="-122"/>
                          <a:ea typeface="微软雅黑" panose="020B0503020204020204" pitchFamily="34" charset="-122"/>
                          <a:sym typeface="+mn-ea"/>
                        </a:rPr>
                        <a:t>.title{</a:t>
                      </a:r>
                      <a:r>
                        <a:rPr lang="en-US" altLang="zh-CN" sz="1600" b="1">
                          <a:solidFill>
                            <a:schemeClr val="tx1"/>
                          </a:solidFill>
                          <a:latin typeface="微软雅黑" panose="020B0503020204020204" pitchFamily="34" charset="-122"/>
                          <a:ea typeface="微软雅黑" panose="020B0503020204020204" pitchFamily="34" charset="-122"/>
                          <a:sym typeface="+mn-ea"/>
                        </a:rPr>
                        <a:t>background-position</a:t>
                      </a:r>
                      <a:r>
                        <a:rPr lang="en-US" altLang="zh-CN" sz="1600" b="1" dirty="0" smtClean="0">
                          <a:solidFill>
                            <a:schemeClr val="tx1"/>
                          </a:solidFill>
                          <a:latin typeface="微软雅黑" panose="020B0503020204020204" pitchFamily="34" charset="-122"/>
                          <a:ea typeface="微软雅黑" panose="020B0503020204020204" pitchFamily="34" charset="-122"/>
                          <a:sym typeface="+mn-ea"/>
                        </a:rPr>
                        <a:t>:205px 10px;</a:t>
                      </a:r>
                      <a:r>
                        <a:rPr lang="en-US" altLang="en-US" sz="1600" b="1" dirty="0" smtClean="0">
                          <a:solidFill>
                            <a:schemeClr val="tx1"/>
                          </a:solidFill>
                          <a:latin typeface="微软雅黑" panose="020B0503020204020204" pitchFamily="34" charset="-122"/>
                          <a:ea typeface="微软雅黑" panose="020B0503020204020204" pitchFamily="34" charset="-122"/>
                          <a:sym typeface="+mn-ea"/>
                        </a:rPr>
                        <a:t>}</a:t>
                      </a:r>
                      <a:endParaRPr lang="en-US" altLang="en-US"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3942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a:solidFill>
                            <a:schemeClr val="tx1"/>
                          </a:solidFill>
                          <a:latin typeface="微软雅黑" panose="020B0503020204020204" pitchFamily="34" charset="-122"/>
                          <a:ea typeface="微软雅黑" panose="020B0503020204020204" pitchFamily="34" charset="-122"/>
                          <a:sym typeface="+mn-ea"/>
                        </a:rPr>
                        <a:t>background-repeat</a:t>
                      </a:r>
                      <a:endParaRPr lang="en-US" altLang="zh-CN"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a:solidFill>
                            <a:schemeClr val="tx1"/>
                          </a:solidFill>
                          <a:latin typeface="微软雅黑" panose="020B0503020204020204" pitchFamily="34" charset="-122"/>
                          <a:ea typeface="微软雅黑" panose="020B0503020204020204" pitchFamily="34" charset="-122"/>
                          <a:sym typeface="+mn-ea"/>
                        </a:rPr>
                        <a:t>背景重复方式</a:t>
                      </a:r>
                      <a:endParaRPr lang="zh-CN" altLang="en-US"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1600" b="1" dirty="0" smtClean="0">
                          <a:solidFill>
                            <a:schemeClr val="tx1"/>
                          </a:solidFill>
                          <a:latin typeface="微软雅黑" panose="020B0503020204020204" pitchFamily="34" charset="-122"/>
                          <a:ea typeface="微软雅黑" panose="020B0503020204020204" pitchFamily="34" charset="-122"/>
                          <a:sym typeface="+mn-ea"/>
                        </a:rPr>
                        <a:t>.title{</a:t>
                      </a:r>
                      <a:r>
                        <a:rPr lang="en-US" altLang="zh-CN" sz="1600" b="1">
                          <a:solidFill>
                            <a:schemeClr val="tx1"/>
                          </a:solidFill>
                          <a:latin typeface="微软雅黑" panose="020B0503020204020204" pitchFamily="34" charset="-122"/>
                          <a:ea typeface="微软雅黑" panose="020B0503020204020204" pitchFamily="34" charset="-122"/>
                          <a:sym typeface="+mn-ea"/>
                        </a:rPr>
                        <a:t>background-repeat</a:t>
                      </a:r>
                      <a:r>
                        <a:rPr lang="en-US" altLang="zh-CN" sz="1600" b="1" dirty="0" smtClean="0">
                          <a:solidFill>
                            <a:schemeClr val="tx1"/>
                          </a:solidFill>
                          <a:latin typeface="微软雅黑" panose="020B0503020204020204" pitchFamily="34" charset="-122"/>
                          <a:ea typeface="微软雅黑" panose="020B0503020204020204" pitchFamily="34" charset="-122"/>
                          <a:sym typeface="+mn-ea"/>
                        </a:rPr>
                        <a:t>:no-repeat;</a:t>
                      </a:r>
                      <a:r>
                        <a:rPr lang="en-US" altLang="en-US" sz="1600" b="1" dirty="0" smtClean="0">
                          <a:solidFill>
                            <a:schemeClr val="tx1"/>
                          </a:solidFill>
                          <a:latin typeface="微软雅黑" panose="020B0503020204020204" pitchFamily="34" charset="-122"/>
                          <a:ea typeface="微软雅黑" panose="020B0503020204020204" pitchFamily="34" charset="-122"/>
                          <a:sym typeface="+mn-ea"/>
                        </a:rPr>
                        <a:t>}</a:t>
                      </a:r>
                      <a:endParaRPr lang="en-US" altLang="en-US"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3942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a:solidFill>
                            <a:schemeClr val="tx1"/>
                          </a:solidFill>
                          <a:latin typeface="微软雅黑" panose="020B0503020204020204" pitchFamily="34" charset="-122"/>
                          <a:ea typeface="微软雅黑" panose="020B0503020204020204" pitchFamily="34" charset="-122"/>
                          <a:sym typeface="+mn-ea"/>
                        </a:rPr>
                        <a:t>background</a:t>
                      </a:r>
                      <a:endParaRPr lang="en-US" altLang="zh-CN"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a:solidFill>
                            <a:schemeClr val="tx1"/>
                          </a:solidFill>
                          <a:latin typeface="微软雅黑" panose="020B0503020204020204" pitchFamily="34" charset="-122"/>
                          <a:ea typeface="微软雅黑" panose="020B0503020204020204" pitchFamily="34" charset="-122"/>
                          <a:sym typeface="+mn-ea"/>
                        </a:rPr>
                        <a:t>背景属性</a:t>
                      </a:r>
                      <a:endParaRPr lang="zh-CN" altLang="en-US"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dirty="0" smtClean="0">
                          <a:solidFill>
                            <a:schemeClr val="tx1"/>
                          </a:solidFill>
                          <a:latin typeface="微软雅黑" panose="020B0503020204020204" pitchFamily="34" charset="-122"/>
                          <a:ea typeface="微软雅黑" panose="020B0503020204020204" pitchFamily="34" charset="-122"/>
                          <a:sym typeface="+mn-ea"/>
                        </a:rPr>
                        <a:t>.title{background:#C00 </a:t>
                      </a:r>
                      <a:r>
                        <a:rPr lang="en-US" altLang="zh-CN" sz="1600" b="1" dirty="0" err="1" smtClean="0">
                          <a:solidFill>
                            <a:schemeClr val="tx1"/>
                          </a:solidFill>
                          <a:latin typeface="微软雅黑" panose="020B0503020204020204" pitchFamily="34" charset="-122"/>
                          <a:ea typeface="微软雅黑" panose="020B0503020204020204" pitchFamily="34" charset="-122"/>
                          <a:sym typeface="+mn-ea"/>
                        </a:rPr>
                        <a:t>url</a:t>
                      </a:r>
                      <a:r>
                        <a:rPr lang="en-US" altLang="zh-CN" sz="1600" b="1" dirty="0" smtClean="0">
                          <a:solidFill>
                            <a:schemeClr val="tx1"/>
                          </a:solidFill>
                          <a:latin typeface="微软雅黑" panose="020B0503020204020204" pitchFamily="34" charset="-122"/>
                          <a:ea typeface="微软雅黑" panose="020B0503020204020204" pitchFamily="34" charset="-122"/>
                          <a:sym typeface="+mn-ea"/>
                        </a:rPr>
                        <a:t>(../image/arrow-down.gif) 205px 10px no-repeat;}</a:t>
                      </a:r>
                      <a:endParaRPr lang="en-US" altLang="zh-CN" sz="1600" b="1"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marL="51435" marR="51435"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bl>
          </a:graphicData>
        </a:graphic>
      </p:graphicFrame>
      <p:sp>
        <p:nvSpPr>
          <p:cNvPr id="7" name="AutoShape 4"/>
          <p:cNvSpPr>
            <a:spLocks noChangeArrowheads="1"/>
          </p:cNvSpPr>
          <p:nvPr/>
        </p:nvSpPr>
        <p:spPr bwMode="auto">
          <a:xfrm>
            <a:off x="831850" y="914400"/>
            <a:ext cx="5838825" cy="3330574"/>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.title {</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	font-size:18px;</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	font-weight:bold;</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	color:#FFF;</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	text-indent:1em;</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	line-height:35px;</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sz="1350" b="1" dirty="0" smtClean="0">
                <a:sym typeface="+mn-ea"/>
              </a:rPr>
              <a:t>	</a:t>
            </a:r>
            <a:r>
              <a:rPr sz="1350" b="1" dirty="0" smtClean="0">
                <a:sym typeface="+mn-ea"/>
              </a:rPr>
              <a:t>/*background-color:#C00;*/</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	/*background-image:url(../image/arrow-down.gif);</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	background-repeat:no-repeat;</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	background-position:205px 10px;*/</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	</a:t>
            </a:r>
            <a:r>
              <a:rPr sz="1350" b="1" dirty="0" smtClean="0">
                <a:solidFill>
                  <a:srgbClr val="FF0000"/>
                </a:solidFill>
                <a:latin typeface="+mn-lt"/>
              </a:rPr>
              <a:t>background:#C00 url(../image/arrow-down.gif) 205px 10px no-repeat;</a:t>
            </a:r>
            <a:endParaRPr sz="1350" b="1" dirty="0" smtClean="0">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sz="1350" b="1" dirty="0" smtClean="0">
                <a:latin typeface="+mn-lt"/>
              </a:rPr>
              <a:t>}</a:t>
            </a:r>
            <a:endParaRPr sz="1350" b="1" dirty="0" smtClean="0">
              <a:latin typeface="+mn-lt"/>
            </a:endParaRPr>
          </a:p>
        </p:txBody>
      </p:sp>
      <p:grpSp>
        <p:nvGrpSpPr>
          <p:cNvPr id="8" name="组合 7"/>
          <p:cNvGrpSpPr/>
          <p:nvPr/>
        </p:nvGrpSpPr>
        <p:grpSpPr>
          <a:xfrm>
            <a:off x="296545" y="81534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1" cstate="screen"/>
            <a:srcRect/>
            <a:stretch>
              <a:fillRect/>
            </a:stretch>
          </p:blipFill>
          <p:spPr>
            <a:xfrm>
              <a:off x="5713" y="3816"/>
              <a:ext cx="440" cy="439"/>
            </a:xfrm>
            <a:prstGeom prst="rect">
              <a:avLst/>
            </a:prstGeom>
          </p:spPr>
        </p:pic>
      </p:grpSp>
      <p:grpSp>
        <p:nvGrpSpPr>
          <p:cNvPr id="19" name="组合 18"/>
          <p:cNvGrpSpPr/>
          <p:nvPr/>
        </p:nvGrpSpPr>
        <p:grpSpPr>
          <a:xfrm>
            <a:off x="2059940" y="4405630"/>
            <a:ext cx="4497705" cy="427990"/>
            <a:chOff x="1403648" y="3795886"/>
            <a:chExt cx="5714808" cy="321469"/>
          </a:xfrm>
        </p:grpSpPr>
        <p:sp>
          <p:nvSpPr>
            <p:cNvPr id="16" name="圆角矩形 15"/>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16</a:t>
              </a:r>
              <a:r>
                <a:rPr lang="zh-CN" altLang="en-US" sz="1600" b="1" noProof="1">
                  <a:solidFill>
                    <a:schemeClr val="bg1"/>
                  </a:solidFill>
                  <a:latin typeface="黑体" panose="02010600030101010101" pitchFamily="49" charset="-122"/>
                  <a:ea typeface="黑体" panose="02010600030101010101" pitchFamily="49" charset="-122"/>
                  <a:cs typeface="+mn-ea"/>
                </a:rPr>
                <a:t>：网页背景</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pic>
        <p:nvPicPr>
          <p:cNvPr id="9" name="内容占位符 8"/>
          <p:cNvPicPr>
            <a:picLocks noChangeAspect="1"/>
          </p:cNvPicPr>
          <p:nvPr>
            <p:ph idx="1"/>
          </p:nvPr>
        </p:nvPicPr>
        <p:blipFill>
          <a:blip r:embed="rId3"/>
          <a:stretch>
            <a:fillRect/>
          </a:stretch>
        </p:blipFill>
        <p:spPr>
          <a:xfrm>
            <a:off x="6835140" y="914400"/>
            <a:ext cx="2200275" cy="2771775"/>
          </a:xfrm>
          <a:prstGeom prst="rect">
            <a:avLst/>
          </a:prstGeom>
        </p:spPr>
      </p:pic>
      <p:sp>
        <p:nvSpPr>
          <p:cNvPr id="14" name="灯片编号占位符 13"/>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Calibri" panose="020F0502020204030204" pitchFamily="34" charset="0"/>
              </a:rPr>
              <a:t>练习</a:t>
            </a:r>
            <a:r>
              <a:rPr lang="en-US" altLang="zh-CN" dirty="0">
                <a:sym typeface="Calibri" panose="020F0502020204030204" pitchFamily="34" charset="0"/>
              </a:rPr>
              <a:t>3</a:t>
            </a:r>
            <a:r>
              <a:rPr lang="zh-CN" altLang="en-US" dirty="0">
                <a:sym typeface="Calibri" panose="020F0502020204030204" pitchFamily="34" charset="0"/>
              </a:rPr>
              <a:t>：</a:t>
            </a:r>
            <a:r>
              <a:rPr lang="zh-CN" altLang="zh-CN">
                <a:sym typeface="+mn-ea"/>
              </a:rPr>
              <a:t>制作</a:t>
            </a:r>
            <a:r>
              <a:rPr lang="zh-CN" altLang="en-US">
                <a:sym typeface="+mn-ea"/>
              </a:rPr>
              <a:t>畅销书排行榜页面</a:t>
            </a:r>
            <a:endParaRPr lang="zh-CN" altLang="en-US"/>
          </a:p>
        </p:txBody>
      </p:sp>
      <p:sp>
        <p:nvSpPr>
          <p:cNvPr id="58369" name="Rectangle 3"/>
          <p:cNvSpPr>
            <a:spLocks noGrp="1" noChangeArrowheads="1"/>
          </p:cNvSpPr>
          <p:nvPr>
            <p:ph idx="1"/>
          </p:nvPr>
        </p:nvSpPr>
        <p:spPr>
          <a:xfrm>
            <a:off x="677545" y="1015365"/>
            <a:ext cx="5022215" cy="3394075"/>
          </a:xfrm>
        </p:spPr>
        <p:txBody>
          <a:bodyPr/>
          <a:lstStyle/>
          <a:p>
            <a:r>
              <a:rPr lang="zh-CN" altLang="en-US"/>
              <a:t>需求说明</a:t>
            </a:r>
            <a:endParaRPr lang="en-US"/>
          </a:p>
          <a:p>
            <a:pPr lvl="1"/>
            <a:r>
              <a:rPr lang="zh-CN" altLang="en-US">
                <a:sym typeface="+mn-ea"/>
              </a:rPr>
              <a:t>使用无序列表制作畅销书排行榜页面</a:t>
            </a:r>
            <a:endParaRPr lang="zh-CN" altLang="en-US"/>
          </a:p>
          <a:p>
            <a:pPr lvl="1"/>
            <a:r>
              <a:rPr lang="zh-CN" altLang="en-US">
                <a:sym typeface="+mn-ea"/>
              </a:rPr>
              <a:t>超链接无下划线，鼠标悬浮至超链接时显示下划线</a:t>
            </a:r>
            <a:endParaRPr lang="en-US"/>
          </a:p>
          <a:p>
            <a:pPr lvl="2"/>
            <a:endParaRPr lang="zh-CN" altLang="en-US"/>
          </a:p>
          <a:p>
            <a:endParaRPr lang="zh-CN" altLang="en-US"/>
          </a:p>
        </p:txBody>
      </p:sp>
      <p:pic>
        <p:nvPicPr>
          <p:cNvPr id="4" name="图片 3"/>
          <p:cNvPicPr>
            <a:picLocks noChangeAspect="1"/>
          </p:cNvPicPr>
          <p:nvPr/>
        </p:nvPicPr>
        <p:blipFill>
          <a:blip r:embed="rId1"/>
          <a:stretch>
            <a:fillRect/>
          </a:stretch>
        </p:blipFill>
        <p:spPr>
          <a:xfrm>
            <a:off x="5852795" y="1127125"/>
            <a:ext cx="2466975" cy="3171190"/>
          </a:xfrm>
          <a:prstGeom prst="rect">
            <a:avLst/>
          </a:prstGeom>
        </p:spPr>
      </p:pic>
      <p:sp>
        <p:nvSpPr>
          <p:cNvPr id="6" name="灯片编号占位符 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a:t>共性问题集中讲解</a:t>
            </a:r>
            <a:endParaRPr lang="zh-CN" altLang="en-US"/>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grpSp>
        <p:nvGrpSpPr>
          <p:cNvPr id="32772" name="组合 29"/>
          <p:cNvGrpSpPr/>
          <p:nvPr/>
        </p:nvGrpSpPr>
        <p:grpSpPr bwMode="auto">
          <a:xfrm>
            <a:off x="1857376"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p:nvPr/>
          </p:nvGrpSpPr>
          <p:grpSpPr bwMode="auto">
            <a:xfrm>
              <a:off x="1924031" y="3214688"/>
              <a:ext cx="5862678" cy="2058989"/>
              <a:chOff x="2066315" y="2227264"/>
              <a:chExt cx="5862756" cy="2059018"/>
            </a:xfrm>
          </p:grpSpPr>
          <p:grpSp>
            <p:nvGrpSpPr>
              <p:cNvPr id="327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Calibri" panose="020F0502020204030204" pitchFamily="34" charset="0"/>
              </a:rPr>
              <a:t>本课目标</a:t>
            </a:r>
            <a:endParaRPr lang="zh-CN" altLang="en-US"/>
          </a:p>
        </p:txBody>
      </p:sp>
      <p:sp>
        <p:nvSpPr>
          <p:cNvPr id="9217" name="内容占位符 16"/>
          <p:cNvSpPr>
            <a:spLocks noGrp="1" noChangeArrowheads="1"/>
          </p:cNvSpPr>
          <p:nvPr>
            <p:ph idx="1"/>
          </p:nvPr>
        </p:nvSpPr>
        <p:spPr/>
        <p:txBody>
          <a:bodyPr/>
          <a:lstStyle/>
          <a:p>
            <a:r>
              <a:rPr lang="zh-CN" altLang="en-US" dirty="0"/>
              <a:t>学完本次课程后，你能够：</a:t>
            </a:r>
            <a:endParaRPr lang="en-US" dirty="0"/>
          </a:p>
          <a:p>
            <a:pPr lvl="1"/>
            <a:r>
              <a:rPr lang="en-US" dirty="0"/>
              <a:t>了解CSS</a:t>
            </a:r>
            <a:r>
              <a:rPr lang="zh-CN" altLang="en-US" dirty="0"/>
              <a:t>概述</a:t>
            </a:r>
            <a:r>
              <a:rPr lang="en-US" dirty="0"/>
              <a:t>及其</a:t>
            </a:r>
            <a:r>
              <a:rPr lang="zh-CN" altLang="en-US" dirty="0"/>
              <a:t>基本语法</a:t>
            </a:r>
            <a:endParaRPr lang="en-US" dirty="0"/>
          </a:p>
          <a:p>
            <a:pPr lvl="1"/>
            <a:r>
              <a:rPr lang="en-US" dirty="0"/>
              <a:t>掌握为HTML文档添加CSS样式的方式</a:t>
            </a:r>
            <a:endParaRPr lang="en-US" dirty="0"/>
          </a:p>
          <a:p>
            <a:pPr lvl="1"/>
            <a:r>
              <a:rPr lang="en-US" dirty="0"/>
              <a:t>会使用CSS的基本选择器设置字体大小和颜色</a:t>
            </a:r>
            <a:endParaRPr lang="en-US" dirty="0"/>
          </a:p>
          <a:p>
            <a:pPr lvl="1"/>
            <a:r>
              <a:rPr lang="en-US" dirty="0"/>
              <a:t>会使用CSS</a:t>
            </a:r>
            <a:r>
              <a:rPr lang="zh-CN" altLang="en-US" dirty="0"/>
              <a:t>美化网页样式</a:t>
            </a:r>
            <a:endParaRPr lang="en-US" dirty="0"/>
          </a:p>
          <a:p>
            <a:pPr lvl="1"/>
            <a:r>
              <a:rPr lang="en-US" dirty="0"/>
              <a:t>理解盒子模型及其构成</a:t>
            </a:r>
            <a:endParaRPr lang="en-US" dirty="0"/>
          </a:p>
          <a:p>
            <a:pPr lvl="1"/>
            <a:r>
              <a:rPr lang="zh-CN" altLang="en-US" dirty="0"/>
              <a:t>会使用浮动及定位布局网页</a:t>
            </a:r>
            <a:endParaRPr lang="en-US" dirty="0"/>
          </a:p>
          <a:p>
            <a:pPr marL="457200" lvl="1" indent="0">
              <a:buNone/>
            </a:pPr>
            <a:endParaRPr lang="zh-CN" altLang="en-US" dirty="0"/>
          </a:p>
          <a:p>
            <a:pPr lvl="1"/>
            <a:endParaRPr lang="zh-CN" altLang="en-US" dirty="0"/>
          </a:p>
        </p:txBody>
      </p:sp>
      <p:pic>
        <p:nvPicPr>
          <p:cNvPr id="6" name="Picture 3" descr="C:\Users\Lenovo\Desktop\修改版\重点.png重点"/>
          <p:cNvPicPr>
            <a:picLocks noChangeAspect="1"/>
          </p:cNvPicPr>
          <p:nvPr/>
        </p:nvPicPr>
        <p:blipFill>
          <a:blip r:embed="rId1"/>
          <a:srcRect/>
          <a:stretch>
            <a:fillRect/>
          </a:stretch>
        </p:blipFill>
        <p:spPr>
          <a:xfrm>
            <a:off x="7158951" y="2173997"/>
            <a:ext cx="534035" cy="536575"/>
          </a:xfrm>
          <a:prstGeom prst="rect">
            <a:avLst/>
          </a:prstGeom>
          <a:noFill/>
          <a:ln w="9525">
            <a:noFill/>
          </a:ln>
        </p:spPr>
      </p:pic>
      <p:pic>
        <p:nvPicPr>
          <p:cNvPr id="7" name="Picture 3" descr="C:\Users\Lenovo\Desktop\修改版\重点.png重点"/>
          <p:cNvPicPr>
            <a:picLocks noChangeAspect="1"/>
          </p:cNvPicPr>
          <p:nvPr/>
        </p:nvPicPr>
        <p:blipFill>
          <a:blip r:embed="rId1"/>
          <a:srcRect/>
          <a:stretch>
            <a:fillRect/>
          </a:stretch>
        </p:blipFill>
        <p:spPr>
          <a:xfrm>
            <a:off x="4622532" y="3016250"/>
            <a:ext cx="534035" cy="536575"/>
          </a:xfrm>
          <a:prstGeom prst="rect">
            <a:avLst/>
          </a:prstGeom>
          <a:noFill/>
          <a:ln w="9525">
            <a:noFill/>
          </a:ln>
        </p:spPr>
      </p:pic>
      <p:pic>
        <p:nvPicPr>
          <p:cNvPr id="3" name="Picture 3" descr="C:\Users\Lenovo\Desktop\修改版\重点.png重点"/>
          <p:cNvPicPr>
            <a:picLocks noChangeAspect="1"/>
          </p:cNvPicPr>
          <p:nvPr/>
        </p:nvPicPr>
        <p:blipFill>
          <a:blip r:embed="rId1"/>
          <a:srcRect/>
          <a:stretch>
            <a:fillRect/>
          </a:stretch>
        </p:blipFill>
        <p:spPr>
          <a:xfrm>
            <a:off x="4827637" y="2580640"/>
            <a:ext cx="534035" cy="536575"/>
          </a:xfrm>
          <a:prstGeom prst="rect">
            <a:avLst/>
          </a:prstGeom>
          <a:noFill/>
          <a:ln w="9525">
            <a:noFill/>
          </a:ln>
        </p:spPr>
      </p:pic>
      <p:pic>
        <p:nvPicPr>
          <p:cNvPr id="4" name="Picture 3" descr="C:\Users\Lenovo\Desktop\修改版\重点.png重点"/>
          <p:cNvPicPr>
            <a:picLocks noChangeAspect="1"/>
          </p:cNvPicPr>
          <p:nvPr/>
        </p:nvPicPr>
        <p:blipFill>
          <a:blip r:embed="rId1"/>
          <a:srcRect/>
          <a:stretch>
            <a:fillRect/>
          </a:stretch>
        </p:blipFill>
        <p:spPr>
          <a:xfrm>
            <a:off x="5093931" y="3377322"/>
            <a:ext cx="534035" cy="536575"/>
          </a:xfrm>
          <a:prstGeom prst="rect">
            <a:avLst/>
          </a:prstGeom>
          <a:noFill/>
          <a:ln w="9525">
            <a:noFill/>
          </a:ln>
        </p:spPr>
      </p:pic>
      <p:sp>
        <p:nvSpPr>
          <p:cNvPr id="8" name="灯片编号占位符 7"/>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什么是盒模型</a:t>
            </a:r>
            <a:endParaRPr lang="zh-CN" altLang="en-US"/>
          </a:p>
        </p:txBody>
      </p:sp>
      <p:sp>
        <p:nvSpPr>
          <p:cNvPr id="77825" name="内容占位符 11"/>
          <p:cNvSpPr>
            <a:spLocks noGrp="1" noChangeArrowheads="1"/>
          </p:cNvSpPr>
          <p:nvPr>
            <p:ph idx="1"/>
          </p:nvPr>
        </p:nvSpPr>
        <p:spPr/>
        <p:txBody>
          <a:bodyPr/>
          <a:lstStyle/>
          <a:p>
            <a:pPr>
              <a:buFont typeface="Wingdings" panose="05000000000000000000" pitchFamily="2" charset="2"/>
              <a:buChar char="u"/>
            </a:pPr>
            <a:r>
              <a:rPr lang="zh-CN" altLang="en-US" dirty="0"/>
              <a:t>盒模型本质上是一个盒子，封装周围的HTML元素</a:t>
            </a:r>
            <a:endParaRPr lang="zh-CN" altLang="en-US" dirty="0"/>
          </a:p>
          <a:p>
            <a:pPr>
              <a:buFont typeface="Wingdings" panose="05000000000000000000" pitchFamily="2" charset="2"/>
              <a:buChar char="u"/>
            </a:pPr>
            <a:r>
              <a:rPr lang="zh-CN" altLang="en-US" dirty="0"/>
              <a:t>它包括：外边距，边框，填充，和实际内容</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2174875" y="2108200"/>
            <a:ext cx="4794250" cy="2628900"/>
          </a:xfrm>
          <a:prstGeom prst="rect">
            <a:avLst/>
          </a:prstGeom>
        </p:spPr>
      </p:pic>
      <p:sp>
        <p:nvSpPr>
          <p:cNvPr id="5" name="灯片编号占位符 4"/>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边框</a:t>
            </a:r>
            <a:endParaRPr lang="zh-CN" altLang="en-US" dirty="0"/>
          </a:p>
        </p:txBody>
      </p:sp>
      <p:sp>
        <p:nvSpPr>
          <p:cNvPr id="4" name="内容占位符 3"/>
          <p:cNvSpPr/>
          <p:nvPr>
            <p:ph idx="1"/>
          </p:nvPr>
        </p:nvSpPr>
        <p:spPr/>
        <p:txBody>
          <a:bodyPr/>
          <a:p>
            <a:r>
              <a:rPr lang="zh-CN" altLang="en-US"/>
              <a:t>边框颜色</a:t>
            </a:r>
            <a:r>
              <a:rPr lang="en-US" altLang="zh-CN"/>
              <a:t>: border-color</a:t>
            </a:r>
            <a:endParaRPr lang="en-US" altLang="zh-CN"/>
          </a:p>
          <a:p>
            <a:r>
              <a:rPr lang="zh-CN" altLang="en-US">
                <a:sym typeface="+mn-ea"/>
              </a:rPr>
              <a:t>边框粗细</a:t>
            </a:r>
            <a:r>
              <a:rPr lang="en-US" altLang="zh-CN">
                <a:sym typeface="+mn-ea"/>
              </a:rPr>
              <a:t>: border-width</a:t>
            </a:r>
            <a:endParaRPr lang="en-US" altLang="zh-CN">
              <a:sym typeface="+mn-ea"/>
            </a:endParaRPr>
          </a:p>
          <a:p>
            <a:r>
              <a:rPr lang="zh-CN" altLang="en-US">
                <a:sym typeface="+mn-ea"/>
              </a:rPr>
              <a:t>边框样式</a:t>
            </a:r>
            <a:r>
              <a:rPr lang="en-US" altLang="zh-CN">
                <a:sym typeface="+mn-ea"/>
              </a:rPr>
              <a:t>: border-style</a:t>
            </a:r>
            <a:endParaRPr lang="en-US" altLang="zh-CN">
              <a:sym typeface="+mn-ea"/>
            </a:endParaRPr>
          </a:p>
          <a:p>
            <a:r>
              <a:rPr lang="en-US" altLang="zh-CN">
                <a:sym typeface="+mn-ea"/>
              </a:rPr>
              <a:t>border</a:t>
            </a:r>
            <a:r>
              <a:rPr lang="zh-CN" altLang="en-US">
                <a:sym typeface="+mn-ea"/>
              </a:rPr>
              <a:t>简写</a:t>
            </a:r>
            <a:endParaRPr lang="en-US" altLang="zh-CN">
              <a:sym typeface="+mn-ea"/>
            </a:endParaRPr>
          </a:p>
          <a:p>
            <a:pPr lvl="1"/>
            <a:r>
              <a:rPr lang="en-US" altLang="zh-CN">
                <a:sym typeface="+mn-ea"/>
              </a:rPr>
              <a:t>border: </a:t>
            </a:r>
            <a:r>
              <a:rPr lang="zh-CN" altLang="en-US">
                <a:sym typeface="+mn-ea"/>
              </a:rPr>
              <a:t>边框粗细 边框样式 边框颜色</a:t>
            </a:r>
            <a:endParaRPr lang="en-US" altLang="zh-CN">
              <a:sym typeface="+mn-ea"/>
            </a:endParaRPr>
          </a:p>
        </p:txBody>
      </p:sp>
      <p:sp>
        <p:nvSpPr>
          <p:cNvPr id="5" name="AutoShape 3"/>
          <p:cNvSpPr>
            <a:spLocks noChangeArrowheads="1"/>
          </p:cNvSpPr>
          <p:nvPr/>
        </p:nvSpPr>
        <p:spPr bwMode="auto">
          <a:xfrm>
            <a:off x="2138504" y="3325964"/>
            <a:ext cx="3429024" cy="901064"/>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defTabSz="723900">
              <a:lnSpc>
                <a:spcPct val="13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border:3px solid black</a:t>
            </a: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a:p>
            <a:pPr defTabSz="723900">
              <a:lnSpc>
                <a:spcPct val="13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border: 1px dashed red;</a:t>
            </a:r>
            <a:endParaRPr lang="en-US" altLang="zh-CN" sz="1350" b="1" dirty="0">
              <a:solidFill>
                <a:schemeClr val="accent5">
                  <a:lumMod val="10000"/>
                </a:schemeClr>
              </a:solidFill>
              <a:latin typeface="+mn-lt"/>
            </a:endParaRPr>
          </a:p>
          <a:p>
            <a:pPr defTabSz="723900">
              <a:lnSpc>
                <a:spcPct val="130000"/>
              </a:lnSpc>
              <a:spcAft>
                <a:spcPts val="0"/>
              </a:spcAft>
              <a:buClr>
                <a:schemeClr val="folHlink"/>
              </a:buClr>
              <a:buSzPct val="60000"/>
              <a:tabLst>
                <a:tab pos="444500" algn="l"/>
              </a:tabLst>
              <a:defRPr/>
            </a:pPr>
            <a:r>
              <a:rPr lang="zh-CN" altLang="zh-CN" sz="1350" b="1" dirty="0">
                <a:solidFill>
                  <a:schemeClr val="accent5">
                    <a:lumMod val="10000"/>
                  </a:schemeClr>
                </a:solidFill>
                <a:latin typeface="+mn-lt"/>
              </a:rPr>
              <a:t>border: 2px dotted red</a:t>
            </a:r>
            <a:r>
              <a:rPr lang="en-US" altLang="zh-CN" sz="1350" b="1" dirty="0">
                <a:solidFill>
                  <a:schemeClr val="accent5">
                    <a:lumMod val="10000"/>
                  </a:schemeClr>
                </a:solidFill>
                <a:latin typeface="+mn-lt"/>
              </a:rPr>
              <a:t>;</a:t>
            </a:r>
            <a:endParaRPr lang="en-US" altLang="zh-CN" sz="1350" b="1" dirty="0">
              <a:solidFill>
                <a:schemeClr val="accent5">
                  <a:lumMod val="10000"/>
                </a:schemeClr>
              </a:solidFill>
              <a:latin typeface="+mn-lt"/>
            </a:endParaRPr>
          </a:p>
        </p:txBody>
      </p:sp>
      <p:grpSp>
        <p:nvGrpSpPr>
          <p:cNvPr id="8" name="组合 7"/>
          <p:cNvGrpSpPr/>
          <p:nvPr/>
        </p:nvGrpSpPr>
        <p:grpSpPr>
          <a:xfrm>
            <a:off x="1347470" y="317817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1" cstate="screen"/>
            <a:srcRect/>
            <a:stretch>
              <a:fillRect/>
            </a:stretch>
          </p:blipFill>
          <p:spPr>
            <a:xfrm>
              <a:off x="5713" y="3816"/>
              <a:ext cx="440" cy="439"/>
            </a:xfrm>
            <a:prstGeom prst="rect">
              <a:avLst/>
            </a:prstGeom>
          </p:spPr>
        </p:pic>
      </p:grpSp>
      <p:pic>
        <p:nvPicPr>
          <p:cNvPr id="7" name="图片 6"/>
          <p:cNvPicPr>
            <a:picLocks noChangeAspect="1"/>
          </p:cNvPicPr>
          <p:nvPr/>
        </p:nvPicPr>
        <p:blipFill>
          <a:blip r:embed="rId2"/>
          <a:stretch>
            <a:fillRect/>
          </a:stretch>
        </p:blipFill>
        <p:spPr>
          <a:xfrm>
            <a:off x="6353810" y="2448560"/>
            <a:ext cx="2468880" cy="1882140"/>
          </a:xfrm>
          <a:prstGeom prst="rect">
            <a:avLst/>
          </a:prstGeom>
        </p:spPr>
      </p:pic>
      <p:grpSp>
        <p:nvGrpSpPr>
          <p:cNvPr id="19" name="组合 18"/>
          <p:cNvGrpSpPr/>
          <p:nvPr/>
        </p:nvGrpSpPr>
        <p:grpSpPr>
          <a:xfrm>
            <a:off x="2059940" y="4405630"/>
            <a:ext cx="4497705" cy="427990"/>
            <a:chOff x="1403648" y="3795886"/>
            <a:chExt cx="5714808" cy="321469"/>
          </a:xfrm>
        </p:grpSpPr>
        <p:sp>
          <p:nvSpPr>
            <p:cNvPr id="16" name="圆角矩形 15"/>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17</a:t>
              </a:r>
              <a:r>
                <a:rPr lang="zh-CN" altLang="en-US" sz="1600" b="1" noProof="1">
                  <a:solidFill>
                    <a:schemeClr val="bg1"/>
                  </a:solidFill>
                  <a:latin typeface="黑体" panose="02010600030101010101" pitchFamily="49" charset="-122"/>
                  <a:ea typeface="黑体" panose="02010600030101010101" pitchFamily="49" charset="-122"/>
                  <a:cs typeface="+mn-ea"/>
                </a:rPr>
                <a:t>：边框样式</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6" name="灯片编号占位符 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4">
                                            <p:txEl>
                                              <p:pRg st="3" end="3"/>
                                            </p:txEl>
                                          </p:spTgt>
                                        </p:tgtEl>
                                        <p:attrNameLst>
                                          <p:attrName>style.color</p:attrName>
                                        </p:attrNameLst>
                                      </p:cBhvr>
                                      <p:to>
                                        <a:srgbClr val="ff0000"/>
                                      </p:to>
                                    </p:animClr>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left)">
                                      <p:cBhvr>
                                        <p:cTn id="10" dur="500"/>
                                        <p:tgtEl>
                                          <p:spTgt spid="4">
                                            <p:txEl>
                                              <p:pRg st="4" end="4"/>
                                            </p:txEl>
                                          </p:spTgt>
                                        </p:tgtEl>
                                      </p:cBhvr>
                                    </p:animEffect>
                                  </p:childTnLst>
                                </p:cTn>
                              </p:par>
                            </p:childTnLst>
                          </p:cTn>
                        </p:par>
                        <p:par>
                          <p:cTn id="11" fill="hold">
                            <p:stCondLst>
                              <p:cond delay="1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外边距</a:t>
            </a:r>
            <a:endParaRPr lang="zh-CN" altLang="en-US" dirty="0"/>
          </a:p>
        </p:txBody>
      </p:sp>
      <p:sp>
        <p:nvSpPr>
          <p:cNvPr id="3" name="内容占位符 2"/>
          <p:cNvSpPr>
            <a:spLocks noGrp="1"/>
          </p:cNvSpPr>
          <p:nvPr>
            <p:ph idx="1"/>
          </p:nvPr>
        </p:nvSpPr>
        <p:spPr>
          <a:xfrm>
            <a:off x="592931" y="913924"/>
            <a:ext cx="8015764" cy="3613785"/>
          </a:xfrm>
        </p:spPr>
        <p:txBody>
          <a:bodyPr/>
          <a:lstStyle/>
          <a:p>
            <a:r>
              <a:rPr lang="en-US" altLang="zh-CN"/>
              <a:t>margin</a:t>
            </a:r>
            <a:endParaRPr lang="en-US" altLang="zh-CN"/>
          </a:p>
          <a:p>
            <a:pPr lvl="1"/>
            <a:r>
              <a:rPr lang="en-US" altLang="zh-CN"/>
              <a:t>margin-top</a:t>
            </a:r>
            <a:endParaRPr lang="en-US" altLang="zh-CN"/>
          </a:p>
          <a:p>
            <a:pPr lvl="1"/>
            <a:r>
              <a:rPr lang="en-US" altLang="zh-CN"/>
              <a:t>margin-right</a:t>
            </a:r>
            <a:endParaRPr lang="en-US" altLang="zh-CN"/>
          </a:p>
          <a:p>
            <a:pPr lvl="1"/>
            <a:r>
              <a:rPr lang="en-US" altLang="zh-CN"/>
              <a:t>margin-bottom</a:t>
            </a:r>
            <a:endParaRPr lang="en-US" altLang="zh-CN"/>
          </a:p>
          <a:p>
            <a:pPr lvl="1"/>
            <a:r>
              <a:rPr lang="en-US" altLang="zh-CN"/>
              <a:t>margin-left</a:t>
            </a:r>
            <a:endParaRPr lang="en-US" altLang="zh-CN"/>
          </a:p>
          <a:p>
            <a:pPr lvl="1"/>
            <a:r>
              <a:rPr lang="en-US" altLang="zh-CN"/>
              <a:t>margin</a:t>
            </a:r>
            <a:endParaRPr lang="en-US" altLang="zh-CN" dirty="0"/>
          </a:p>
        </p:txBody>
      </p:sp>
      <p:sp>
        <p:nvSpPr>
          <p:cNvPr id="12" name="AutoShape 3"/>
          <p:cNvSpPr>
            <a:spLocks noChangeArrowheads="1"/>
          </p:cNvSpPr>
          <p:nvPr/>
        </p:nvSpPr>
        <p:spPr bwMode="auto">
          <a:xfrm>
            <a:off x="4806076" y="1428029"/>
            <a:ext cx="2678925" cy="2584450"/>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margin-top: 1</a:t>
            </a:r>
            <a:r>
              <a:rPr lang="en-US" altLang="zh-CN" sz="1350" b="1" dirty="0" err="1" smtClean="0">
                <a:solidFill>
                  <a:schemeClr val="accent5">
                    <a:lumMod val="10000"/>
                  </a:schemeClr>
                </a:solidFill>
                <a:latin typeface="+mn-lt"/>
              </a:rPr>
              <a:t>px</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margin-right : 2</a:t>
            </a:r>
            <a:r>
              <a:rPr lang="en-US" altLang="zh-CN" sz="1350" b="1" dirty="0" err="1" smtClean="0">
                <a:solidFill>
                  <a:schemeClr val="accent5">
                    <a:lumMod val="10000"/>
                  </a:schemeClr>
                </a:solidFill>
                <a:latin typeface="+mn-lt"/>
              </a:rPr>
              <a:t>px</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margin-bottom : 2</a:t>
            </a:r>
            <a:r>
              <a:rPr lang="en-US" altLang="zh-CN" sz="1350" b="1" dirty="0" err="1" smtClean="0">
                <a:solidFill>
                  <a:schemeClr val="accent5">
                    <a:lumMod val="10000"/>
                  </a:schemeClr>
                </a:solidFill>
                <a:latin typeface="+mn-lt"/>
              </a:rPr>
              <a:t>px</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margin-left : 1</a:t>
            </a:r>
            <a:r>
              <a:rPr lang="en-US" altLang="zh-CN" sz="1350" b="1" dirty="0" err="1" smtClean="0">
                <a:solidFill>
                  <a:schemeClr val="accent5">
                    <a:lumMod val="10000"/>
                  </a:schemeClr>
                </a:solidFill>
                <a:latin typeface="+mn-lt"/>
              </a:rPr>
              <a:t>px</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margin :3px 5px 7px 4px;</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margin :3px 5px;</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margin :3px 5px 7px;</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margin :8px;</a:t>
            </a:r>
            <a:endParaRPr lang="zh-CN" altLang="zh-CN" sz="1350" b="1" dirty="0">
              <a:solidFill>
                <a:schemeClr val="accent5">
                  <a:lumMod val="10000"/>
                </a:schemeClr>
              </a:solidFill>
              <a:latin typeface="+mn-lt"/>
            </a:endParaRPr>
          </a:p>
        </p:txBody>
      </p:sp>
      <p:grpSp>
        <p:nvGrpSpPr>
          <p:cNvPr id="5" name="组合 4"/>
          <p:cNvGrpSpPr/>
          <p:nvPr/>
        </p:nvGrpSpPr>
        <p:grpSpPr>
          <a:xfrm>
            <a:off x="4219575" y="91376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1" cstate="screen"/>
            <a:srcRect/>
            <a:stretch>
              <a:fillRect/>
            </a:stretch>
          </p:blipFill>
          <p:spPr>
            <a:xfrm>
              <a:off x="5713" y="3816"/>
              <a:ext cx="440" cy="439"/>
            </a:xfrm>
            <a:prstGeom prst="rect">
              <a:avLst/>
            </a:prstGeom>
          </p:spPr>
        </p:pic>
      </p:grpSp>
      <p:grpSp>
        <p:nvGrpSpPr>
          <p:cNvPr id="9" name="组合 8"/>
          <p:cNvGrpSpPr/>
          <p:nvPr/>
        </p:nvGrpSpPr>
        <p:grpSpPr>
          <a:xfrm>
            <a:off x="2203450" y="4333875"/>
            <a:ext cx="4497705" cy="427990"/>
            <a:chOff x="1403648" y="3795886"/>
            <a:chExt cx="5714808" cy="321469"/>
          </a:xfrm>
        </p:grpSpPr>
        <p:sp>
          <p:nvSpPr>
            <p:cNvPr id="10" name="圆角矩形 9"/>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18</a:t>
              </a:r>
              <a:r>
                <a:rPr lang="zh-CN" altLang="en-US" sz="1600" b="1" noProof="1">
                  <a:solidFill>
                    <a:schemeClr val="bg1"/>
                  </a:solidFill>
                  <a:latin typeface="黑体" panose="02010600030101010101" pitchFamily="49" charset="-122"/>
                  <a:ea typeface="黑体" panose="02010600030101010101" pitchFamily="49" charset="-122"/>
                  <a:cs typeface="+mn-ea"/>
                </a:rPr>
                <a:t>：外边距</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1" name="灯片编号占位符 10"/>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外边距的妙用</a:t>
            </a:r>
            <a:endParaRPr lang="zh-CN" altLang="en-US" dirty="0"/>
          </a:p>
        </p:txBody>
      </p:sp>
      <p:sp>
        <p:nvSpPr>
          <p:cNvPr id="3" name="内容占位符 2"/>
          <p:cNvSpPr>
            <a:spLocks noGrp="1"/>
          </p:cNvSpPr>
          <p:nvPr>
            <p:ph idx="1"/>
          </p:nvPr>
        </p:nvSpPr>
        <p:spPr/>
        <p:txBody>
          <a:bodyPr/>
          <a:lstStyle/>
          <a:p>
            <a:r>
              <a:rPr lang="zh-CN" altLang="en-US"/>
              <a:t>网页居中对齐</a:t>
            </a:r>
            <a:endParaRPr lang="en-US" altLang="zh-CN"/>
          </a:p>
          <a:p>
            <a:endParaRPr lang="en-US" altLang="zh-CN"/>
          </a:p>
          <a:p>
            <a:endParaRPr lang="en-US" altLang="zh-CN"/>
          </a:p>
          <a:p>
            <a:endParaRPr lang="zh-CN" altLang="en-US"/>
          </a:p>
          <a:p>
            <a:endParaRPr lang="zh-CN" altLang="en-US"/>
          </a:p>
          <a:p>
            <a:r>
              <a:rPr lang="zh-CN" altLang="en-US"/>
              <a:t>网页居中对齐的必要条件</a:t>
            </a:r>
            <a:endParaRPr lang="en-US" altLang="zh-CN"/>
          </a:p>
          <a:p>
            <a:pPr lvl="1"/>
            <a:r>
              <a:rPr lang="zh-CN" altLang="en-US"/>
              <a:t>块元素</a:t>
            </a:r>
            <a:endParaRPr lang="en-US" altLang="zh-CN"/>
          </a:p>
          <a:p>
            <a:pPr lvl="1"/>
            <a:r>
              <a:rPr lang="zh-CN" altLang="en-US"/>
              <a:t>固定宽度</a:t>
            </a:r>
            <a:endParaRPr lang="zh-CN" altLang="en-US"/>
          </a:p>
          <a:p>
            <a:endParaRPr lang="en-US" altLang="zh-CN"/>
          </a:p>
          <a:p>
            <a:endParaRPr lang="en-US" altLang="zh-CN"/>
          </a:p>
        </p:txBody>
      </p:sp>
      <p:sp>
        <p:nvSpPr>
          <p:cNvPr id="5" name="AutoShape 3"/>
          <p:cNvSpPr>
            <a:spLocks noChangeArrowheads="1"/>
          </p:cNvSpPr>
          <p:nvPr/>
        </p:nvSpPr>
        <p:spPr bwMode="auto">
          <a:xfrm>
            <a:off x="1123933" y="1753545"/>
            <a:ext cx="1928826" cy="361315"/>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margin:0px  auto;</a:t>
            </a:r>
            <a:endParaRPr lang="zh-CN" altLang="zh-CN" sz="1350" b="1" dirty="0">
              <a:solidFill>
                <a:schemeClr val="accent5">
                  <a:lumMod val="10000"/>
                </a:schemeClr>
              </a:solidFill>
              <a:latin typeface="+mn-lt"/>
            </a:endParaRPr>
          </a:p>
        </p:txBody>
      </p:sp>
      <p:pic>
        <p:nvPicPr>
          <p:cNvPr id="4" name="图片 3"/>
          <p:cNvPicPr>
            <a:picLocks noChangeAspect="1"/>
          </p:cNvPicPr>
          <p:nvPr/>
        </p:nvPicPr>
        <p:blipFill>
          <a:blip r:embed="rId1"/>
          <a:stretch>
            <a:fillRect/>
          </a:stretch>
        </p:blipFill>
        <p:spPr>
          <a:xfrm>
            <a:off x="3978434" y="971868"/>
            <a:ext cx="2492693" cy="1900238"/>
          </a:xfrm>
          <a:prstGeom prst="rect">
            <a:avLst/>
          </a:prstGeom>
        </p:spPr>
      </p:pic>
      <p:grpSp>
        <p:nvGrpSpPr>
          <p:cNvPr id="6" name="组合 5"/>
          <p:cNvGrpSpPr/>
          <p:nvPr/>
        </p:nvGrpSpPr>
        <p:grpSpPr>
          <a:xfrm>
            <a:off x="441325" y="2787650"/>
            <a:ext cx="436880" cy="549275"/>
            <a:chOff x="469" y="2695"/>
            <a:chExt cx="688" cy="865"/>
          </a:xfrm>
        </p:grpSpPr>
        <p:sp>
          <p:nvSpPr>
            <p:cNvPr id="28" name="TextBox 65"/>
            <p:cNvSpPr txBox="1"/>
            <p:nvPr/>
          </p:nvSpPr>
          <p:spPr>
            <a:xfrm>
              <a:off x="469" y="3174"/>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经验</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29" name="图片 28" descr="C:\Users\Lenovo\Desktop\icon\经验值.png经验值"/>
            <p:cNvPicPr>
              <a:picLocks noChangeAspect="1"/>
            </p:cNvPicPr>
            <p:nvPr/>
          </p:nvPicPr>
          <p:blipFill>
            <a:blip r:embed="rId2" cstate="screen"/>
            <a:srcRect/>
            <a:stretch>
              <a:fillRect/>
            </a:stretch>
          </p:blipFill>
          <p:spPr>
            <a:xfrm>
              <a:off x="565" y="2695"/>
              <a:ext cx="495" cy="495"/>
            </a:xfrm>
            <a:prstGeom prst="rect">
              <a:avLst/>
            </a:prstGeom>
          </p:spPr>
        </p:pic>
      </p:grpSp>
      <p:grpSp>
        <p:nvGrpSpPr>
          <p:cNvPr id="11" name="组合 10"/>
          <p:cNvGrpSpPr/>
          <p:nvPr/>
        </p:nvGrpSpPr>
        <p:grpSpPr>
          <a:xfrm>
            <a:off x="2203450" y="4477385"/>
            <a:ext cx="4497705" cy="427990"/>
            <a:chOff x="1403648" y="3795886"/>
            <a:chExt cx="5714808" cy="321469"/>
          </a:xfrm>
        </p:grpSpPr>
        <p:sp>
          <p:nvSpPr>
            <p:cNvPr id="12" name="圆角矩形 1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19</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margin</a:t>
              </a:r>
              <a:r>
                <a:rPr lang="zh-CN" altLang="en-US" sz="1600" b="1" noProof="1">
                  <a:solidFill>
                    <a:schemeClr val="bg1"/>
                  </a:solidFill>
                  <a:latin typeface="黑体" panose="02010600030101010101" pitchFamily="49" charset="-122"/>
                  <a:ea typeface="黑体" panose="02010600030101010101" pitchFamily="49" charset="-122"/>
                  <a:cs typeface="+mn-ea"/>
                </a:rPr>
                <a:t>居中条件</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3" name="灯片编号占位符 12"/>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wipe(left)">
                                      <p:cBhvr>
                                        <p:cTn id="11" dur="500"/>
                                        <p:tgtEl>
                                          <p:spTgt spid="3">
                                            <p:txEl>
                                              <p:pRg st="5" end="5"/>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wipe(left)">
                                      <p:cBhvr>
                                        <p:cTn id="15" dur="500"/>
                                        <p:tgtEl>
                                          <p:spTgt spid="3">
                                            <p:txEl>
                                              <p:pRg st="6" end="6"/>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500"/>
                                        <p:tgtEl>
                                          <p:spTgt spid="3">
                                            <p:txEl>
                                              <p:pRg st="7" end="7"/>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内边距 </a:t>
            </a:r>
            <a:endParaRPr lang="zh-CN" altLang="en-US" dirty="0"/>
          </a:p>
        </p:txBody>
      </p:sp>
      <p:sp>
        <p:nvSpPr>
          <p:cNvPr id="3" name="内容占位符 2"/>
          <p:cNvSpPr>
            <a:spLocks noGrp="1"/>
          </p:cNvSpPr>
          <p:nvPr>
            <p:ph idx="1"/>
          </p:nvPr>
        </p:nvSpPr>
        <p:spPr/>
        <p:txBody>
          <a:bodyPr/>
          <a:lstStyle/>
          <a:p>
            <a:r>
              <a:rPr lang="en-US" altLang="zh-CN"/>
              <a:t>padding</a:t>
            </a:r>
            <a:endParaRPr lang="en-US" altLang="zh-CN"/>
          </a:p>
          <a:p>
            <a:pPr lvl="1"/>
            <a:r>
              <a:rPr lang="en-US" altLang="zh-CN"/>
              <a:t>padding-left </a:t>
            </a:r>
            <a:endParaRPr lang="en-US" altLang="zh-CN"/>
          </a:p>
          <a:p>
            <a:pPr lvl="1"/>
            <a:r>
              <a:rPr lang="en-US" altLang="zh-CN"/>
              <a:t>padding-right</a:t>
            </a:r>
            <a:endParaRPr lang="en-US" altLang="zh-CN"/>
          </a:p>
          <a:p>
            <a:pPr lvl="1"/>
            <a:r>
              <a:rPr lang="en-US" altLang="zh-CN"/>
              <a:t>padding-top</a:t>
            </a:r>
            <a:endParaRPr lang="en-US" altLang="zh-CN"/>
          </a:p>
          <a:p>
            <a:pPr lvl="1"/>
            <a:r>
              <a:rPr lang="en-US" altLang="zh-CN"/>
              <a:t>padding-bottom</a:t>
            </a:r>
            <a:endParaRPr lang="en-US" altLang="zh-CN"/>
          </a:p>
          <a:p>
            <a:pPr lvl="1"/>
            <a:r>
              <a:rPr lang="en-US" altLang="zh-CN"/>
              <a:t>padding</a:t>
            </a:r>
            <a:endParaRPr lang="en-US" altLang="zh-CN"/>
          </a:p>
        </p:txBody>
      </p:sp>
      <p:sp>
        <p:nvSpPr>
          <p:cNvPr id="5" name="AutoShape 3"/>
          <p:cNvSpPr>
            <a:spLocks noChangeArrowheads="1"/>
          </p:cNvSpPr>
          <p:nvPr/>
        </p:nvSpPr>
        <p:spPr bwMode="auto">
          <a:xfrm>
            <a:off x="4126230" y="1553528"/>
            <a:ext cx="2500313" cy="2584450"/>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padding-left:10px; </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padding-right: 5px; </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padding-top: 20px; </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padding-bottom:8px; </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padding:20px 5px 8px 10px ; </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padding:10px 5px; </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padding:30px 8px 10px ; </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padding:10px;</a:t>
            </a:r>
            <a:endParaRPr lang="zh-CN" altLang="zh-CN" sz="1350" b="1" dirty="0">
              <a:solidFill>
                <a:schemeClr val="accent5">
                  <a:lumMod val="10000"/>
                </a:schemeClr>
              </a:solidFill>
              <a:latin typeface="+mn-lt"/>
            </a:endParaRPr>
          </a:p>
        </p:txBody>
      </p:sp>
      <p:pic>
        <p:nvPicPr>
          <p:cNvPr id="3074" name="Picture 2" descr="C:\Users\yaling.he\Desktop\2016-12-05_162947.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7990" y="1525905"/>
            <a:ext cx="1993265" cy="246126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3789045" y="91376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7" name="组合 6"/>
          <p:cNvGrpSpPr/>
          <p:nvPr/>
        </p:nvGrpSpPr>
        <p:grpSpPr>
          <a:xfrm>
            <a:off x="2418715" y="4405630"/>
            <a:ext cx="4497705" cy="427990"/>
            <a:chOff x="1403648" y="3795886"/>
            <a:chExt cx="5714808" cy="321469"/>
          </a:xfrm>
        </p:grpSpPr>
        <p:sp>
          <p:nvSpPr>
            <p:cNvPr id="8" name="圆角矩形 7"/>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20</a:t>
              </a:r>
              <a:r>
                <a:rPr lang="zh-CN" altLang="en-US" sz="1600" b="1" noProof="1">
                  <a:solidFill>
                    <a:schemeClr val="bg1"/>
                  </a:solidFill>
                  <a:latin typeface="黑体" panose="02010600030101010101" pitchFamily="49" charset="-122"/>
                  <a:ea typeface="黑体" panose="02010600030101010101" pitchFamily="49" charset="-122"/>
                  <a:cs typeface="+mn-ea"/>
                </a:rPr>
                <a:t>：内边距</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9" name="灯片编号占位符 8"/>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4"/>
          <p:cNvSpPr>
            <a:spLocks noGrp="1"/>
          </p:cNvSpPr>
          <p:nvPr>
            <p:ph type="title"/>
          </p:nvPr>
        </p:nvSpPr>
        <p:spPr/>
        <p:txBody>
          <a:bodyPr/>
          <a:p>
            <a:r>
              <a:rPr lang="zh-CN" altLang="en-US"/>
              <a:t>常见的网页布局</a:t>
            </a:r>
            <a:endParaRPr lang="zh-CN" altLang="en-US"/>
          </a:p>
        </p:txBody>
      </p:sp>
      <p:sp>
        <p:nvSpPr>
          <p:cNvPr id="16388" name="内容占位符 20"/>
          <p:cNvSpPr>
            <a:spLocks noGrp="1"/>
          </p:cNvSpPr>
          <p:nvPr>
            <p:ph idx="1"/>
          </p:nvPr>
        </p:nvSpPr>
        <p:spPr/>
        <p:txBody>
          <a:bodyPr/>
          <a:p>
            <a:r>
              <a:rPr lang="zh-CN" altLang="en-US"/>
              <a:t>上下结构</a:t>
            </a:r>
            <a:endParaRPr lang="en-US" altLang="zh-CN"/>
          </a:p>
          <a:p>
            <a:r>
              <a:rPr lang="zh-CN" altLang="en-US"/>
              <a:t>上中下结构</a:t>
            </a:r>
            <a:endParaRPr lang="en-US" altLang="zh-CN"/>
          </a:p>
          <a:p>
            <a:r>
              <a:rPr lang="zh-CN" altLang="en-US"/>
              <a:t>上左右下结构：</a:t>
            </a:r>
            <a:r>
              <a:rPr lang="en-US" altLang="zh-CN"/>
              <a:t>1-2-1</a:t>
            </a:r>
            <a:r>
              <a:rPr lang="zh-CN" altLang="en-US"/>
              <a:t>结构</a:t>
            </a:r>
            <a:endParaRPr lang="en-US" altLang="zh-CN"/>
          </a:p>
          <a:p>
            <a:r>
              <a:rPr lang="zh-CN" altLang="en-US"/>
              <a:t>上左中右下结构：</a:t>
            </a:r>
            <a:r>
              <a:rPr lang="en-US" altLang="zh-CN"/>
              <a:t>1-3-1</a:t>
            </a:r>
            <a:r>
              <a:rPr lang="zh-CN" altLang="en-US"/>
              <a:t>结构</a:t>
            </a:r>
            <a:endParaRPr lang="zh-CN" altLang="en-US"/>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5"/>
          <p:cNvSpPr>
            <a:spLocks noGrp="1"/>
          </p:cNvSpPr>
          <p:nvPr>
            <p:ph type="title"/>
          </p:nvPr>
        </p:nvSpPr>
        <p:spPr/>
        <p:txBody>
          <a:bodyPr/>
          <a:p>
            <a:r>
              <a:rPr lang="zh-CN" altLang="en-US"/>
              <a:t>浮动</a:t>
            </a:r>
            <a:r>
              <a:rPr lang="en-US" altLang="zh-CN"/>
              <a:t>—float</a:t>
            </a:r>
            <a:r>
              <a:rPr lang="zh-CN" altLang="en-US"/>
              <a:t>属性</a:t>
            </a:r>
            <a:endParaRPr lang="zh-CN" altLang="en-US"/>
          </a:p>
        </p:txBody>
      </p:sp>
      <p:graphicFrame>
        <p:nvGraphicFramePr>
          <p:cNvPr id="9" name="Group 29"/>
          <p:cNvGraphicFramePr>
            <a:graphicFrameLocks noGrp="1"/>
          </p:cNvGraphicFramePr>
          <p:nvPr/>
        </p:nvGraphicFramePr>
        <p:xfrm>
          <a:off x="673100" y="1128395"/>
          <a:ext cx="7056120" cy="172974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915795"/>
                <a:gridCol w="5140325"/>
              </a:tblGrid>
              <a:tr h="40005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属性值</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3688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left</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元素向左浮动</a:t>
                      </a:r>
                      <a:endPar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4831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right</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元素向右浮动</a:t>
                      </a:r>
                      <a:endPar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4450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none</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默认值</a:t>
                      </a:r>
                      <a:r>
                        <a:rPr kumimoji="0" lang="zh-CN" altLang="en-US"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元素不浮动</a:t>
                      </a:r>
                      <a:endPar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bl>
          </a:graphicData>
        </a:graphic>
      </p:graphicFrame>
      <p:sp>
        <p:nvSpPr>
          <p:cNvPr id="29" name="AutoShape 3"/>
          <p:cNvSpPr>
            <a:spLocks noChangeArrowheads="1"/>
          </p:cNvSpPr>
          <p:nvPr/>
        </p:nvSpPr>
        <p:spPr bwMode="auto">
          <a:xfrm>
            <a:off x="816669" y="1258370"/>
            <a:ext cx="6210300" cy="2414904"/>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p>
            <a:pPr algn="l" defTabSz="723900">
              <a:lnSpc>
                <a:spcPct val="14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&lt;body&gt;</a:t>
            </a:r>
            <a:endParaRPr lang="en-US" altLang="zh-CN" sz="1350" b="1" dirty="0" smtClean="0">
              <a:solidFill>
                <a:schemeClr val="accent5">
                  <a:lumMod val="10000"/>
                </a:schemeClr>
              </a:solidFill>
              <a:latin typeface="+mn-lt"/>
            </a:endParaRPr>
          </a:p>
          <a:p>
            <a:pPr algn="l" defTabSz="723900">
              <a:lnSpc>
                <a:spcPct val="14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&lt;div id="father"&gt;</a:t>
            </a:r>
            <a:endParaRPr lang="en-US" altLang="zh-CN" sz="1350" b="1" dirty="0" smtClean="0">
              <a:solidFill>
                <a:schemeClr val="accent5">
                  <a:lumMod val="10000"/>
                </a:schemeClr>
              </a:solidFill>
              <a:latin typeface="+mn-lt"/>
            </a:endParaRPr>
          </a:p>
          <a:p>
            <a:pPr algn="l" defTabSz="723900">
              <a:lnSpc>
                <a:spcPct val="14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&lt;div class="layer01"&gt;&lt;</a:t>
            </a:r>
            <a:r>
              <a:rPr lang="en-US" altLang="zh-CN" sz="1350" b="1" dirty="0" err="1" smtClean="0">
                <a:solidFill>
                  <a:schemeClr val="accent5">
                    <a:lumMod val="10000"/>
                  </a:schemeClr>
                </a:solidFill>
                <a:latin typeface="+mn-lt"/>
              </a:rPr>
              <a:t>img</a:t>
            </a:r>
            <a:r>
              <a:rPr lang="en-US" altLang="zh-CN" sz="1350" b="1" dirty="0" smtClean="0">
                <a:solidFill>
                  <a:schemeClr val="accent5">
                    <a:lumMod val="10000"/>
                  </a:schemeClr>
                </a:solidFill>
                <a:latin typeface="+mn-lt"/>
              </a:rPr>
              <a:t> </a:t>
            </a:r>
            <a:r>
              <a:rPr lang="en-US" altLang="zh-CN" sz="1350" b="1" dirty="0" err="1" smtClean="0">
                <a:solidFill>
                  <a:schemeClr val="accent5">
                    <a:lumMod val="10000"/>
                  </a:schemeClr>
                </a:solidFill>
                <a:latin typeface="+mn-lt"/>
              </a:rPr>
              <a:t>src</a:t>
            </a:r>
            <a:r>
              <a:rPr lang="en-US" altLang="zh-CN" sz="1350" b="1" dirty="0" smtClean="0">
                <a:solidFill>
                  <a:schemeClr val="accent5">
                    <a:lumMod val="10000"/>
                  </a:schemeClr>
                </a:solidFill>
                <a:latin typeface="+mn-lt"/>
              </a:rPr>
              <a:t>="image/photo-1.jpg" alt="</a:t>
            </a:r>
            <a:r>
              <a:rPr lang="zh-CN" altLang="en-US" sz="1350" b="1" dirty="0" smtClean="0">
                <a:solidFill>
                  <a:schemeClr val="accent5">
                    <a:lumMod val="10000"/>
                  </a:schemeClr>
                </a:solidFill>
                <a:latin typeface="+mn-lt"/>
              </a:rPr>
              <a:t>日用品</a:t>
            </a:r>
            <a:r>
              <a:rPr lang="en-US" altLang="zh-CN" sz="1350" b="1" dirty="0" smtClean="0">
                <a:solidFill>
                  <a:schemeClr val="accent5">
                    <a:lumMod val="10000"/>
                  </a:schemeClr>
                </a:solidFill>
                <a:latin typeface="+mn-lt"/>
              </a:rPr>
              <a:t>" /&gt;&lt;/div&gt;</a:t>
            </a:r>
            <a:endParaRPr lang="en-US" altLang="zh-CN" sz="1350" b="1" dirty="0" smtClean="0">
              <a:solidFill>
                <a:schemeClr val="accent5">
                  <a:lumMod val="10000"/>
                </a:schemeClr>
              </a:solidFill>
              <a:latin typeface="+mn-lt"/>
            </a:endParaRPr>
          </a:p>
          <a:p>
            <a:pPr algn="l" defTabSz="723900">
              <a:lnSpc>
                <a:spcPct val="14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&lt;div class="layer02"&gt;&lt;</a:t>
            </a:r>
            <a:r>
              <a:rPr lang="en-US" altLang="zh-CN" sz="1350" b="1" dirty="0" err="1" smtClean="0">
                <a:solidFill>
                  <a:schemeClr val="accent5">
                    <a:lumMod val="10000"/>
                  </a:schemeClr>
                </a:solidFill>
                <a:latin typeface="+mn-lt"/>
              </a:rPr>
              <a:t>img</a:t>
            </a:r>
            <a:r>
              <a:rPr lang="en-US" altLang="zh-CN" sz="1350" b="1" dirty="0" smtClean="0">
                <a:solidFill>
                  <a:schemeClr val="accent5">
                    <a:lumMod val="10000"/>
                  </a:schemeClr>
                </a:solidFill>
                <a:latin typeface="+mn-lt"/>
              </a:rPr>
              <a:t> </a:t>
            </a:r>
            <a:r>
              <a:rPr lang="en-US" altLang="zh-CN" sz="1350" b="1" dirty="0" err="1" smtClean="0">
                <a:solidFill>
                  <a:schemeClr val="accent5">
                    <a:lumMod val="10000"/>
                  </a:schemeClr>
                </a:solidFill>
                <a:latin typeface="+mn-lt"/>
              </a:rPr>
              <a:t>src</a:t>
            </a:r>
            <a:r>
              <a:rPr lang="en-US" altLang="zh-CN" sz="1350" b="1" dirty="0" smtClean="0">
                <a:solidFill>
                  <a:schemeClr val="accent5">
                    <a:lumMod val="10000"/>
                  </a:schemeClr>
                </a:solidFill>
                <a:latin typeface="+mn-lt"/>
              </a:rPr>
              <a:t>="image/photo-2.jpg" alt="</a:t>
            </a:r>
            <a:r>
              <a:rPr lang="zh-CN" altLang="en-US" sz="1350" b="1" dirty="0" smtClean="0">
                <a:solidFill>
                  <a:schemeClr val="accent5">
                    <a:lumMod val="10000"/>
                  </a:schemeClr>
                </a:solidFill>
                <a:latin typeface="+mn-lt"/>
              </a:rPr>
              <a:t>图书</a:t>
            </a:r>
            <a:r>
              <a:rPr lang="en-US" altLang="zh-CN" sz="1350" b="1" dirty="0" smtClean="0">
                <a:solidFill>
                  <a:schemeClr val="accent5">
                    <a:lumMod val="10000"/>
                  </a:schemeClr>
                </a:solidFill>
                <a:latin typeface="+mn-lt"/>
              </a:rPr>
              <a:t>" /&gt;&lt;/div&gt;</a:t>
            </a:r>
            <a:endParaRPr lang="en-US" altLang="zh-CN" sz="1350" b="1" dirty="0" smtClean="0">
              <a:solidFill>
                <a:schemeClr val="accent5">
                  <a:lumMod val="10000"/>
                </a:schemeClr>
              </a:solidFill>
              <a:latin typeface="+mn-lt"/>
            </a:endParaRPr>
          </a:p>
          <a:p>
            <a:pPr algn="l" defTabSz="723900">
              <a:lnSpc>
                <a:spcPct val="14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&lt;div class="layer03"&gt;&lt;</a:t>
            </a:r>
            <a:r>
              <a:rPr lang="en-US" altLang="zh-CN" sz="1350" b="1" dirty="0" err="1" smtClean="0">
                <a:solidFill>
                  <a:schemeClr val="accent5">
                    <a:lumMod val="10000"/>
                  </a:schemeClr>
                </a:solidFill>
                <a:latin typeface="+mn-lt"/>
              </a:rPr>
              <a:t>img</a:t>
            </a:r>
            <a:r>
              <a:rPr lang="en-US" altLang="zh-CN" sz="1350" b="1" dirty="0" smtClean="0">
                <a:solidFill>
                  <a:schemeClr val="accent5">
                    <a:lumMod val="10000"/>
                  </a:schemeClr>
                </a:solidFill>
                <a:latin typeface="+mn-lt"/>
              </a:rPr>
              <a:t> </a:t>
            </a:r>
            <a:r>
              <a:rPr lang="en-US" altLang="zh-CN" sz="1350" b="1" dirty="0" err="1" smtClean="0">
                <a:solidFill>
                  <a:schemeClr val="accent5">
                    <a:lumMod val="10000"/>
                  </a:schemeClr>
                </a:solidFill>
                <a:latin typeface="+mn-lt"/>
              </a:rPr>
              <a:t>src</a:t>
            </a:r>
            <a:r>
              <a:rPr lang="en-US" altLang="zh-CN" sz="1350" b="1" dirty="0" smtClean="0">
                <a:solidFill>
                  <a:schemeClr val="accent5">
                    <a:lumMod val="10000"/>
                  </a:schemeClr>
                </a:solidFill>
                <a:latin typeface="+mn-lt"/>
              </a:rPr>
              <a:t>="image/photo-3.jpg" alt="</a:t>
            </a:r>
            <a:r>
              <a:rPr lang="zh-CN" altLang="en-US" sz="1350" b="1" dirty="0" smtClean="0">
                <a:solidFill>
                  <a:schemeClr val="accent5">
                    <a:lumMod val="10000"/>
                  </a:schemeClr>
                </a:solidFill>
                <a:latin typeface="+mn-lt"/>
              </a:rPr>
              <a:t>鞋子</a:t>
            </a:r>
            <a:r>
              <a:rPr lang="en-US" altLang="zh-CN" sz="1350" b="1" dirty="0" smtClean="0">
                <a:solidFill>
                  <a:schemeClr val="accent5">
                    <a:lumMod val="10000"/>
                  </a:schemeClr>
                </a:solidFill>
                <a:latin typeface="+mn-lt"/>
              </a:rPr>
              <a:t>" /&gt;&lt;/div&gt;</a:t>
            </a:r>
            <a:endParaRPr lang="en-US" altLang="zh-CN" sz="1350" b="1" dirty="0" smtClean="0">
              <a:solidFill>
                <a:schemeClr val="accent5">
                  <a:lumMod val="10000"/>
                </a:schemeClr>
              </a:solidFill>
              <a:latin typeface="+mn-lt"/>
            </a:endParaRPr>
          </a:p>
          <a:p>
            <a:pPr algn="l" defTabSz="723900">
              <a:lnSpc>
                <a:spcPct val="14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&lt;div class="layer04"&gt;</a:t>
            </a:r>
            <a:r>
              <a:rPr lang="zh-CN" altLang="en-US" sz="1350" b="1" dirty="0" smtClean="0">
                <a:solidFill>
                  <a:schemeClr val="accent5">
                    <a:lumMod val="10000"/>
                  </a:schemeClr>
                </a:solidFill>
                <a:latin typeface="+mn-lt"/>
              </a:rPr>
              <a:t>浮动的盒子</a:t>
            </a:r>
            <a:r>
              <a:rPr lang="en-US" altLang="zh-CN" sz="1350" b="1" dirty="0" smtClean="0">
                <a:solidFill>
                  <a:schemeClr val="accent5">
                    <a:lumMod val="10000"/>
                  </a:schemeClr>
                </a:solidFill>
                <a:latin typeface="+mn-lt"/>
              </a:rPr>
              <a:t>……&lt;/div&gt;</a:t>
            </a:r>
            <a:endParaRPr lang="en-US" altLang="zh-CN" sz="1350" b="1" dirty="0" smtClean="0">
              <a:solidFill>
                <a:schemeClr val="accent5">
                  <a:lumMod val="10000"/>
                </a:schemeClr>
              </a:solidFill>
              <a:latin typeface="+mn-lt"/>
            </a:endParaRPr>
          </a:p>
          <a:p>
            <a:pPr algn="l" defTabSz="723900">
              <a:lnSpc>
                <a:spcPct val="14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&lt;/div&gt;</a:t>
            </a:r>
            <a:endParaRPr lang="en-US" altLang="zh-CN" sz="1350" b="1" dirty="0" smtClean="0">
              <a:solidFill>
                <a:schemeClr val="accent5">
                  <a:lumMod val="10000"/>
                </a:schemeClr>
              </a:solidFill>
              <a:latin typeface="+mn-lt"/>
            </a:endParaRPr>
          </a:p>
          <a:p>
            <a:pPr algn="l" defTabSz="723900">
              <a:lnSpc>
                <a:spcPct val="14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&lt;/body&gt;</a:t>
            </a:r>
            <a:endParaRPr lang="en-US" altLang="zh-CN" sz="1350" b="1" dirty="0">
              <a:solidFill>
                <a:schemeClr val="accent5">
                  <a:lumMod val="10000"/>
                </a:schemeClr>
              </a:solidFill>
              <a:latin typeface="+mn-lt"/>
            </a:endParaRPr>
          </a:p>
        </p:txBody>
      </p:sp>
      <p:grpSp>
        <p:nvGrpSpPr>
          <p:cNvPr id="13" name="组合 12"/>
          <p:cNvGrpSpPr/>
          <p:nvPr/>
        </p:nvGrpSpPr>
        <p:grpSpPr>
          <a:xfrm>
            <a:off x="273050" y="84201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1" cstate="screen"/>
            <a:srcRect/>
            <a:stretch>
              <a:fillRect/>
            </a:stretch>
          </p:blipFill>
          <p:spPr>
            <a:xfrm>
              <a:off x="5713" y="3816"/>
              <a:ext cx="440" cy="439"/>
            </a:xfrm>
            <a:prstGeom prst="rect">
              <a:avLst/>
            </a:prstGeom>
          </p:spPr>
        </p:pic>
      </p:grpSp>
      <p:grpSp>
        <p:nvGrpSpPr>
          <p:cNvPr id="14" name="组合 13"/>
          <p:cNvGrpSpPr/>
          <p:nvPr/>
        </p:nvGrpSpPr>
        <p:grpSpPr>
          <a:xfrm>
            <a:off x="2418715" y="4262120"/>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21</a:t>
              </a:r>
              <a:r>
                <a:rPr lang="zh-CN" altLang="en-US" sz="1600" b="1" noProof="1">
                  <a:solidFill>
                    <a:schemeClr val="bg1"/>
                  </a:solidFill>
                  <a:latin typeface="黑体" panose="02010600030101010101" pitchFamily="49" charset="-122"/>
                  <a:ea typeface="黑体" panose="02010600030101010101" pitchFamily="49" charset="-122"/>
                  <a:cs typeface="+mn-ea"/>
                </a:rPr>
                <a:t>：浮动示例原始代码</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6" name="灯片编号占位符 1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设置左浮动</a:t>
            </a:r>
            <a:endParaRPr lang="zh-CN" altLang="en-US" dirty="0"/>
          </a:p>
        </p:txBody>
      </p:sp>
      <p:sp>
        <p:nvSpPr>
          <p:cNvPr id="21507" name="内容占位符 2"/>
          <p:cNvSpPr>
            <a:spLocks noGrp="1"/>
          </p:cNvSpPr>
          <p:nvPr>
            <p:ph idx="1"/>
          </p:nvPr>
        </p:nvSpPr>
        <p:spPr/>
        <p:txBody>
          <a:bodyPr/>
          <a:lstStyle/>
          <a:p>
            <a:r>
              <a:rPr lang="zh-CN" altLang="en-US"/>
              <a:t>依次设置三个图片所在</a:t>
            </a:r>
            <a:r>
              <a:rPr lang="en-US" altLang="zh-CN"/>
              <a:t>&lt;div&gt;</a:t>
            </a:r>
            <a:r>
              <a:rPr lang="zh-CN" altLang="en-US"/>
              <a:t>左浮动</a:t>
            </a:r>
            <a:endParaRPr lang="zh-CN" altLang="en-US"/>
          </a:p>
        </p:txBody>
      </p:sp>
      <p:sp>
        <p:nvSpPr>
          <p:cNvPr id="24" name="AutoShape 3"/>
          <p:cNvSpPr>
            <a:spLocks noChangeArrowheads="1"/>
          </p:cNvSpPr>
          <p:nvPr/>
        </p:nvSpPr>
        <p:spPr bwMode="auto">
          <a:xfrm>
            <a:off x="1210849" y="1673058"/>
            <a:ext cx="3412334" cy="2584450"/>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.layer01 {</a:t>
            </a:r>
            <a:endParaRPr lang="en-US" altLang="zh-CN" sz="1350" b="1" dirty="0" smtClean="0">
              <a:solidFill>
                <a:schemeClr val="accent5">
                  <a:lumMod val="10000"/>
                </a:schemeClr>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#F00 dashed;</a:t>
            </a:r>
            <a:endParaRPr lang="en-US" altLang="zh-CN" sz="1350" b="1" dirty="0" smtClean="0">
              <a:solidFill>
                <a:schemeClr val="accent5">
                  <a:lumMod val="10000"/>
                </a:schemeClr>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float:left</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.layer02 {</a:t>
            </a:r>
            <a:endParaRPr lang="en-US" altLang="zh-CN" sz="1350" b="1" dirty="0" smtClean="0">
              <a:solidFill>
                <a:schemeClr val="accent5">
                  <a:lumMod val="10000"/>
                </a:schemeClr>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#00F dashed;</a:t>
            </a:r>
            <a:endParaRPr lang="en-US" altLang="zh-CN" sz="1350" b="1" dirty="0" smtClean="0">
              <a:solidFill>
                <a:schemeClr val="accent5">
                  <a:lumMod val="10000"/>
                </a:schemeClr>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float:left</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.layer03 {</a:t>
            </a:r>
            <a:endParaRPr lang="en-US" altLang="zh-CN" sz="1350" b="1" dirty="0" smtClean="0">
              <a:solidFill>
                <a:schemeClr val="accent5">
                  <a:lumMod val="10000"/>
                </a:schemeClr>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#060 dashed;</a:t>
            </a:r>
            <a:endParaRPr lang="en-US" altLang="zh-CN" sz="1350" b="1" dirty="0" smtClean="0">
              <a:solidFill>
                <a:schemeClr val="accent5">
                  <a:lumMod val="10000"/>
                </a:schemeClr>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float:left</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10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zh-CN" altLang="zh-CN" sz="1350" b="1" dirty="0">
              <a:solidFill>
                <a:schemeClr val="accent5">
                  <a:lumMod val="10000"/>
                </a:schemeClr>
              </a:solidFill>
              <a:latin typeface="+mn-lt"/>
            </a:endParaRPr>
          </a:p>
        </p:txBody>
      </p:sp>
      <p:pic>
        <p:nvPicPr>
          <p:cNvPr id="9" name="图片 8"/>
          <p:cNvPicPr>
            <a:picLocks noChangeAspect="1"/>
          </p:cNvPicPr>
          <p:nvPr/>
        </p:nvPicPr>
        <p:blipFill>
          <a:blip r:embed="rId1"/>
          <a:stretch>
            <a:fillRect/>
          </a:stretch>
        </p:blipFill>
        <p:spPr>
          <a:xfrm>
            <a:off x="4748689" y="1673066"/>
            <a:ext cx="4023360" cy="1685449"/>
          </a:xfrm>
          <a:prstGeom prst="rect">
            <a:avLst/>
          </a:prstGeom>
        </p:spPr>
      </p:pic>
      <p:grpSp>
        <p:nvGrpSpPr>
          <p:cNvPr id="13" name="组合 12"/>
          <p:cNvGrpSpPr/>
          <p:nvPr/>
        </p:nvGrpSpPr>
        <p:grpSpPr>
          <a:xfrm>
            <a:off x="631825" y="141605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14" name="组合 13"/>
          <p:cNvGrpSpPr/>
          <p:nvPr/>
        </p:nvGrpSpPr>
        <p:grpSpPr>
          <a:xfrm>
            <a:off x="2418715" y="4405630"/>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22</a:t>
              </a:r>
              <a:r>
                <a:rPr lang="zh-CN" altLang="en-US" sz="1600" b="1" noProof="1">
                  <a:solidFill>
                    <a:schemeClr val="bg1"/>
                  </a:solidFill>
                  <a:latin typeface="黑体" panose="02010600030101010101" pitchFamily="49" charset="-122"/>
                  <a:ea typeface="黑体" panose="02010600030101010101" pitchFamily="49" charset="-122"/>
                  <a:cs typeface="+mn-ea"/>
                </a:rPr>
                <a:t>：三个图片左浮动</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设置右浮动</a:t>
            </a:r>
            <a:endParaRPr lang="zh-CN" altLang="en-US" dirty="0"/>
          </a:p>
        </p:txBody>
      </p:sp>
      <p:sp>
        <p:nvSpPr>
          <p:cNvPr id="22531" name="内容占位符 2"/>
          <p:cNvSpPr>
            <a:spLocks noGrp="1"/>
          </p:cNvSpPr>
          <p:nvPr>
            <p:ph idx="1"/>
          </p:nvPr>
        </p:nvSpPr>
        <p:spPr/>
        <p:txBody>
          <a:bodyPr/>
          <a:lstStyle/>
          <a:p>
            <a:r>
              <a:rPr lang="zh-CN" altLang="en-US"/>
              <a:t>依次设置</a:t>
            </a:r>
            <a:r>
              <a:rPr lang="en-US" altLang="zh-CN"/>
              <a:t>layer01</a:t>
            </a:r>
            <a:r>
              <a:rPr lang="zh-CN" altLang="en-US"/>
              <a:t>和</a:t>
            </a:r>
            <a:r>
              <a:rPr lang="en-US" altLang="zh-CN"/>
              <a:t>layer02</a:t>
            </a:r>
            <a:r>
              <a:rPr lang="zh-CN" altLang="en-US"/>
              <a:t>右浮动</a:t>
            </a:r>
            <a:endParaRPr lang="zh-CN" altLang="en-US"/>
          </a:p>
        </p:txBody>
      </p:sp>
      <p:sp>
        <p:nvSpPr>
          <p:cNvPr id="5" name="AutoShape 3"/>
          <p:cNvSpPr>
            <a:spLocks noChangeArrowheads="1"/>
          </p:cNvSpPr>
          <p:nvPr/>
        </p:nvSpPr>
        <p:spPr bwMode="auto">
          <a:xfrm>
            <a:off x="1150532" y="1699321"/>
            <a:ext cx="3589760" cy="2251075"/>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.layer01 {</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#F00 dashed;</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float:right</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.layer02 {</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#00F dashed;</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float:right</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en-US" altLang="zh-CN" sz="1350" b="1" dirty="0">
              <a:solidFill>
                <a:schemeClr val="accent5">
                  <a:lumMod val="10000"/>
                </a:schemeClr>
              </a:solidFill>
              <a:latin typeface="+mn-lt"/>
            </a:endParaRPr>
          </a:p>
        </p:txBody>
      </p:sp>
      <p:pic>
        <p:nvPicPr>
          <p:cNvPr id="16" name="图片 15"/>
          <p:cNvPicPr>
            <a:picLocks noChangeAspect="1"/>
          </p:cNvPicPr>
          <p:nvPr/>
        </p:nvPicPr>
        <p:blipFill>
          <a:blip r:embed="rId1"/>
          <a:stretch>
            <a:fillRect/>
          </a:stretch>
        </p:blipFill>
        <p:spPr>
          <a:xfrm>
            <a:off x="4835366" y="1699260"/>
            <a:ext cx="4036219" cy="1774508"/>
          </a:xfrm>
          <a:prstGeom prst="rect">
            <a:avLst/>
          </a:prstGeom>
        </p:spPr>
      </p:pic>
      <p:grpSp>
        <p:nvGrpSpPr>
          <p:cNvPr id="13" name="组合 12"/>
          <p:cNvGrpSpPr/>
          <p:nvPr/>
        </p:nvGrpSpPr>
        <p:grpSpPr>
          <a:xfrm>
            <a:off x="631825" y="141605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14" name="组合 13"/>
          <p:cNvGrpSpPr/>
          <p:nvPr/>
        </p:nvGrpSpPr>
        <p:grpSpPr>
          <a:xfrm>
            <a:off x="2418715" y="4333875"/>
            <a:ext cx="4497705" cy="427990"/>
            <a:chOff x="1403648" y="3795886"/>
            <a:chExt cx="5714808" cy="321469"/>
          </a:xfrm>
        </p:grpSpPr>
        <p:sp>
          <p:nvSpPr>
            <p:cNvPr id="3" name="圆角矩形 2"/>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23</a:t>
              </a:r>
              <a:r>
                <a:rPr lang="zh-CN" altLang="en-US" sz="1600" b="1" noProof="1">
                  <a:solidFill>
                    <a:schemeClr val="bg1"/>
                  </a:solidFill>
                  <a:latin typeface="黑体" panose="02010600030101010101" pitchFamily="49" charset="-122"/>
                  <a:ea typeface="黑体" panose="02010600030101010101" pitchFamily="49" charset="-122"/>
                  <a:cs typeface="+mn-ea"/>
                </a:rPr>
                <a:t>：设置图片右浮动</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8" name="灯片编号占位符 7"/>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10"/>
          <p:cNvSpPr>
            <a:spLocks noGrp="1" noChangeArrowheads="1"/>
          </p:cNvSpPr>
          <p:nvPr>
            <p:ph type="title"/>
          </p:nvPr>
        </p:nvSpPr>
        <p:spPr/>
        <p:txBody>
          <a:bodyPr/>
          <a:lstStyle/>
          <a:p>
            <a:r>
              <a:rPr lang="zh-CN" altLang="en-US"/>
              <a:t>边框塌陷</a:t>
            </a:r>
            <a:endParaRPr lang="zh-CN" altLang="en-US"/>
          </a:p>
        </p:txBody>
      </p:sp>
      <p:sp>
        <p:nvSpPr>
          <p:cNvPr id="29698" name="Rectangle 5"/>
          <p:cNvSpPr>
            <a:spLocks noGrp="1" noChangeArrowheads="1"/>
          </p:cNvSpPr>
          <p:nvPr>
            <p:ph idx="1"/>
          </p:nvPr>
        </p:nvSpPr>
        <p:spPr/>
        <p:txBody>
          <a:bodyPr/>
          <a:lstStyle/>
          <a:p>
            <a:r>
              <a:rPr lang="en-US" altLang="zh-CN"/>
              <a:t>layer04</a:t>
            </a:r>
            <a:r>
              <a:rPr lang="zh-CN" altLang="en-US"/>
              <a:t>设置宽度和右浮动后，为什么边框塌陷了？怎么解决？</a:t>
            </a:r>
            <a:endParaRPr lang="en-US" altLang="zh-CN"/>
          </a:p>
          <a:p>
            <a:pPr lvl="1"/>
            <a:r>
              <a:rPr lang="zh-CN" altLang="en-US"/>
              <a:t>浮动元素脱离标准文档流</a:t>
            </a:r>
            <a:endParaRPr lang="en-US" altLang="zh-CN"/>
          </a:p>
          <a:p>
            <a:pPr lvl="1"/>
            <a:r>
              <a:rPr lang="zh-CN" altLang="en-US"/>
              <a:t>清除浮动</a:t>
            </a:r>
            <a:endParaRPr lang="zh-CN" altLang="en-US"/>
          </a:p>
        </p:txBody>
      </p:sp>
      <p:grpSp>
        <p:nvGrpSpPr>
          <p:cNvPr id="5" name="组合 4"/>
          <p:cNvGrpSpPr/>
          <p:nvPr/>
        </p:nvGrpSpPr>
        <p:grpSpPr>
          <a:xfrm>
            <a:off x="386080" y="723265"/>
            <a:ext cx="436880" cy="549275"/>
            <a:chOff x="495" y="1478"/>
            <a:chExt cx="688" cy="865"/>
          </a:xfrm>
        </p:grpSpPr>
        <p:sp>
          <p:nvSpPr>
            <p:cNvPr id="205" name="TextBox 65"/>
            <p:cNvSpPr txBox="1"/>
            <p:nvPr/>
          </p:nvSpPr>
          <p:spPr>
            <a:xfrm>
              <a:off x="495" y="195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问题</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208" name="图片 207" descr="疑问 gray"/>
            <p:cNvPicPr>
              <a:picLocks noChangeAspect="1"/>
            </p:cNvPicPr>
            <p:nvPr/>
          </p:nvPicPr>
          <p:blipFill>
            <a:blip r:embed="rId1" cstate="screen"/>
            <a:stretch>
              <a:fillRect/>
            </a:stretch>
          </p:blipFill>
          <p:spPr>
            <a:xfrm>
              <a:off x="591" y="1478"/>
              <a:ext cx="495" cy="495"/>
            </a:xfrm>
            <a:prstGeom prst="rect">
              <a:avLst/>
            </a:prstGeom>
          </p:spPr>
        </p:pic>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Effect transition="in" filter="wipe(left)">
                                      <p:cBhvr>
                                        <p:cTn id="7" dur="500"/>
                                        <p:tgtEl>
                                          <p:spTgt spid="29698">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animEffect transition="in" filter="wipe(left)">
                                      <p:cBhvr>
                                        <p:cTn id="11" dur="500"/>
                                        <p:tgtEl>
                                          <p:spTgt spid="296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什么是</a:t>
            </a:r>
            <a:r>
              <a:rPr lang="en-US"/>
              <a:t>CSS</a:t>
            </a:r>
            <a:endParaRPr lang="en-US" altLang="en-US" smtClean="0"/>
          </a:p>
        </p:txBody>
      </p:sp>
      <p:sp>
        <p:nvSpPr>
          <p:cNvPr id="35" name="内容占位符 2"/>
          <p:cNvSpPr>
            <a:spLocks noGrp="1"/>
          </p:cNvSpPr>
          <p:nvPr>
            <p:ph idx="1"/>
          </p:nvPr>
        </p:nvSpPr>
        <p:spPr/>
        <p:txBody>
          <a:bodyPr/>
          <a:lstStyle/>
          <a:p>
            <a:r>
              <a:rPr lang="en-US" altLang="zh-CN">
                <a:solidFill>
                  <a:srgbClr val="FF0000"/>
                </a:solidFill>
              </a:rPr>
              <a:t>CSS</a:t>
            </a:r>
            <a:r>
              <a:rPr lang="zh-CN" altLang="en-US"/>
              <a:t>的概念</a:t>
            </a:r>
            <a:endParaRPr lang="en-US" altLang="zh-CN"/>
          </a:p>
          <a:p>
            <a:pPr lvl="1"/>
            <a:r>
              <a:rPr lang="en-US" altLang="zh-CN">
                <a:solidFill>
                  <a:srgbClr val="FF0000"/>
                </a:solidFill>
              </a:rPr>
              <a:t>C</a:t>
            </a:r>
            <a:r>
              <a:rPr lang="en-US" altLang="zh-CN"/>
              <a:t>ascading </a:t>
            </a:r>
            <a:r>
              <a:rPr lang="en-US" altLang="zh-CN">
                <a:solidFill>
                  <a:srgbClr val="FF0000"/>
                </a:solidFill>
              </a:rPr>
              <a:t>S</a:t>
            </a:r>
            <a:r>
              <a:rPr lang="en-US" altLang="zh-CN"/>
              <a:t>tyle </a:t>
            </a:r>
            <a:r>
              <a:rPr lang="en-US" altLang="zh-CN">
                <a:solidFill>
                  <a:srgbClr val="FF0000"/>
                </a:solidFill>
              </a:rPr>
              <a:t>S</a:t>
            </a:r>
            <a:r>
              <a:rPr lang="en-US" altLang="zh-CN"/>
              <a:t>heet  </a:t>
            </a:r>
            <a:r>
              <a:rPr lang="zh-CN" altLang="en-US"/>
              <a:t>级联样式表</a:t>
            </a:r>
            <a:endParaRPr lang="zh-CN" altLang="en-US"/>
          </a:p>
          <a:p>
            <a:pPr lvl="1"/>
            <a:r>
              <a:rPr lang="zh-CN" altLang="en-US">
                <a:solidFill>
                  <a:srgbClr val="FF0000"/>
                </a:solidFill>
              </a:rPr>
              <a:t>表现</a:t>
            </a:r>
            <a:r>
              <a:rPr lang="en-US" altLang="zh-CN"/>
              <a:t>HTML</a:t>
            </a:r>
            <a:r>
              <a:rPr lang="zh-CN" altLang="en-US"/>
              <a:t>或</a:t>
            </a:r>
            <a:r>
              <a:rPr lang="en-US" altLang="zh-CN"/>
              <a:t>XHTML</a:t>
            </a:r>
            <a:r>
              <a:rPr lang="zh-CN" altLang="en-US"/>
              <a:t>文件样式的计算机</a:t>
            </a:r>
            <a:r>
              <a:rPr lang="zh-CN" altLang="en-US">
                <a:solidFill>
                  <a:srgbClr val="FF0000"/>
                </a:solidFill>
              </a:rPr>
              <a:t>语言</a:t>
            </a:r>
            <a:endParaRPr lang="zh-CN" altLang="en-US"/>
          </a:p>
          <a:p>
            <a:pPr lvl="2"/>
            <a:r>
              <a:rPr lang="zh-CN" altLang="en-US"/>
              <a:t>包括对字体、颜色、边距、高度、宽度、背景图片、网页定位等设定</a:t>
            </a:r>
            <a:endParaRPr lang="zh-CN" altLang="en-US"/>
          </a:p>
          <a:p>
            <a:endParaRPr lang="zh-CN" altLang="en-US"/>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10"/>
          <p:cNvSpPr>
            <a:spLocks noGrp="1" noChangeArrowheads="1"/>
          </p:cNvSpPr>
          <p:nvPr>
            <p:ph type="title"/>
          </p:nvPr>
        </p:nvSpPr>
        <p:spPr/>
        <p:txBody>
          <a:bodyPr/>
          <a:lstStyle/>
          <a:p>
            <a:r>
              <a:rPr lang="zh-CN" altLang="en-US"/>
              <a:t>清除浮动</a:t>
            </a:r>
            <a:endParaRPr lang="zh-CN" altLang="en-US" dirty="0"/>
          </a:p>
        </p:txBody>
      </p:sp>
      <p:sp>
        <p:nvSpPr>
          <p:cNvPr id="28674" name="Rectangle 3"/>
          <p:cNvSpPr>
            <a:spLocks noGrp="1" noChangeArrowheads="1"/>
          </p:cNvSpPr>
          <p:nvPr>
            <p:ph idx="1"/>
          </p:nvPr>
        </p:nvSpPr>
        <p:spPr/>
        <p:txBody>
          <a:bodyPr/>
          <a:lstStyle/>
          <a:p>
            <a:r>
              <a:rPr lang="en-US" altLang="zh-CN"/>
              <a:t>clear</a:t>
            </a:r>
            <a:r>
              <a:rPr lang="zh-CN" altLang="en-US"/>
              <a:t>属性</a:t>
            </a:r>
            <a:endParaRPr lang="zh-CN" altLang="en-US" dirty="0"/>
          </a:p>
        </p:txBody>
      </p:sp>
      <p:sp>
        <p:nvSpPr>
          <p:cNvPr id="16" name="AutoShape 3"/>
          <p:cNvSpPr>
            <a:spLocks noChangeArrowheads="1"/>
          </p:cNvSpPr>
          <p:nvPr/>
        </p:nvSpPr>
        <p:spPr bwMode="auto">
          <a:xfrm>
            <a:off x="902634" y="4004158"/>
            <a:ext cx="2518190" cy="77596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10000"/>
              </a:lnSpc>
              <a:spcAft>
                <a:spcPts val="0"/>
              </a:spcAft>
              <a:buClr>
                <a:schemeClr val="folHlink"/>
              </a:buClr>
              <a:buSzPct val="60000"/>
              <a:tabLst>
                <a:tab pos="444500" algn="l"/>
              </a:tabLst>
              <a:defRPr/>
            </a:pPr>
            <a:r>
              <a:rPr lang="en-US" altLang="zh-CN" sz="1350" b="1" dirty="0" err="1" smtClean="0">
                <a:solidFill>
                  <a:schemeClr val="accent5">
                    <a:lumMod val="10000"/>
                  </a:schemeClr>
                </a:solidFill>
                <a:latin typeface="+mn-lt"/>
              </a:rPr>
              <a:t>img</a:t>
            </a:r>
            <a:r>
              <a:rPr lang="en-US" altLang="zh-CN" sz="1350" b="1" dirty="0" smtClean="0">
                <a:solidFill>
                  <a:schemeClr val="accent5">
                    <a:lumMod val="10000"/>
                  </a:schemeClr>
                </a:solidFill>
                <a:latin typeface="+mn-lt"/>
              </a:rPr>
              <a:t> {</a:t>
            </a:r>
            <a:endParaRPr lang="en-US" altLang="zh-CN" sz="1350" b="1" dirty="0" smtClean="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chemeClr val="accent5">
                    <a:lumMod val="10000"/>
                  </a:schemeClr>
                </a:solidFill>
                <a:latin typeface="+mn-lt"/>
              </a:rPr>
              <a:t>clear:both</a:t>
            </a: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en-US" altLang="zh-CN" sz="1350" b="1" dirty="0">
              <a:solidFill>
                <a:schemeClr val="accent5">
                  <a:lumMod val="10000"/>
                </a:schemeClr>
              </a:solidFill>
              <a:latin typeface="+mn-lt"/>
            </a:endParaRPr>
          </a:p>
        </p:txBody>
      </p:sp>
      <p:cxnSp>
        <p:nvCxnSpPr>
          <p:cNvPr id="21" name="直接箭头连接符 20"/>
          <p:cNvCxnSpPr/>
          <p:nvPr/>
        </p:nvCxnSpPr>
        <p:spPr>
          <a:xfrm flipH="1">
            <a:off x="2267585" y="4219575"/>
            <a:ext cx="1355725" cy="152400"/>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aphicFrame>
        <p:nvGraphicFramePr>
          <p:cNvPr id="9" name="Group 29"/>
          <p:cNvGraphicFramePr>
            <a:graphicFrameLocks noGrp="1"/>
          </p:cNvGraphicFramePr>
          <p:nvPr/>
        </p:nvGraphicFramePr>
        <p:xfrm>
          <a:off x="888365" y="1558925"/>
          <a:ext cx="7056120" cy="201930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915795"/>
                <a:gridCol w="5140325"/>
              </a:tblGrid>
              <a:tr h="371475">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属性值</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05765">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left</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在左侧不允许浮动元素</a:t>
                      </a:r>
                      <a:endPar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1656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right</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在右侧不允许浮动元素</a:t>
                      </a:r>
                      <a:endPar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1275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both</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在左、右两侧不允许浮动元素</a:t>
                      </a:r>
                      <a:endPar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1275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none</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F2F2F2"/>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rPr>
                        <a:t>默认值。允许浮动元素出现在两侧</a:t>
                      </a:r>
                      <a:endParaRPr kumimoji="0" lang="zh-CN"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F2F2F2"/>
                    </a:solidFill>
                  </a:tcPr>
                </a:tc>
              </a:tr>
            </a:tbl>
          </a:graphicData>
        </a:graphic>
      </p:graphicFrame>
      <p:grpSp>
        <p:nvGrpSpPr>
          <p:cNvPr id="13" name="组合 12"/>
          <p:cNvGrpSpPr/>
          <p:nvPr/>
        </p:nvGrpSpPr>
        <p:grpSpPr>
          <a:xfrm>
            <a:off x="416560" y="356870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1" cstate="screen"/>
            <a:srcRect/>
            <a:stretch>
              <a:fillRect/>
            </a:stretch>
          </p:blipFill>
          <p:spPr>
            <a:xfrm>
              <a:off x="5713" y="3816"/>
              <a:ext cx="440" cy="439"/>
            </a:xfrm>
            <a:prstGeom prst="rect">
              <a:avLst/>
            </a:prstGeom>
          </p:spPr>
        </p:pic>
      </p:grpSp>
      <p:sp>
        <p:nvSpPr>
          <p:cNvPr id="8" name="AutoShape 9"/>
          <p:cNvSpPr>
            <a:spLocks noChangeArrowheads="1"/>
          </p:cNvSpPr>
          <p:nvPr/>
        </p:nvSpPr>
        <p:spPr bwMode="auto">
          <a:xfrm>
            <a:off x="3659505" y="3980815"/>
            <a:ext cx="149288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清除两侧浮动</a:t>
            </a:r>
            <a:endParaRPr lang="zh-CN" altLang="en-US" sz="1350" b="1" strike="noStrike" noProof="1">
              <a:solidFill>
                <a:schemeClr val="bg1"/>
              </a:solidFill>
              <a:latin typeface="+mn-lt"/>
              <a:ea typeface="黑体" panose="02010600030101010101" pitchFamily="49" charset="-122"/>
            </a:endParaRPr>
          </a:p>
        </p:txBody>
      </p:sp>
      <p:sp>
        <p:nvSpPr>
          <p:cNvPr id="11" name="灯片编号占位符 10"/>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10"/>
          <p:cNvSpPr>
            <a:spLocks noGrp="1" noChangeArrowheads="1"/>
          </p:cNvSpPr>
          <p:nvPr>
            <p:ph type="title"/>
          </p:nvPr>
        </p:nvSpPr>
        <p:spPr/>
        <p:txBody>
          <a:bodyPr/>
          <a:lstStyle/>
          <a:p>
            <a:r>
              <a:rPr lang="zh-CN" altLang="en-US"/>
              <a:t>清除左右浮动</a:t>
            </a:r>
            <a:endParaRPr lang="zh-CN" altLang="en-US" dirty="0"/>
          </a:p>
        </p:txBody>
      </p:sp>
      <p:sp>
        <p:nvSpPr>
          <p:cNvPr id="29698" name="Rectangle 5"/>
          <p:cNvSpPr>
            <a:spLocks noGrp="1" noChangeArrowheads="1"/>
          </p:cNvSpPr>
          <p:nvPr>
            <p:ph idx="1"/>
          </p:nvPr>
        </p:nvSpPr>
        <p:spPr/>
        <p:txBody>
          <a:bodyPr/>
          <a:lstStyle/>
          <a:p>
            <a:r>
              <a:rPr lang="zh-CN" altLang="en-US"/>
              <a:t>依次清除文本的左右浮动</a:t>
            </a:r>
            <a:endParaRPr lang="zh-CN" altLang="en-US"/>
          </a:p>
        </p:txBody>
      </p:sp>
      <p:grpSp>
        <p:nvGrpSpPr>
          <p:cNvPr id="13" name="组合 12"/>
          <p:cNvGrpSpPr/>
          <p:nvPr/>
        </p:nvGrpSpPr>
        <p:grpSpPr>
          <a:xfrm>
            <a:off x="560070" y="155956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1" cstate="screen"/>
            <a:srcRect/>
            <a:stretch>
              <a:fillRect/>
            </a:stretch>
          </p:blipFill>
          <p:spPr>
            <a:xfrm>
              <a:off x="5713" y="3816"/>
              <a:ext cx="440" cy="439"/>
            </a:xfrm>
            <a:prstGeom prst="rect">
              <a:avLst/>
            </a:prstGeom>
          </p:spPr>
        </p:pic>
      </p:grpSp>
      <p:sp>
        <p:nvSpPr>
          <p:cNvPr id="2" name="AutoShape 3"/>
          <p:cNvSpPr>
            <a:spLocks noChangeArrowheads="1"/>
          </p:cNvSpPr>
          <p:nvPr/>
        </p:nvSpPr>
        <p:spPr bwMode="auto">
          <a:xfrm>
            <a:off x="1198880" y="1835785"/>
            <a:ext cx="2746375" cy="258444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.lay04{</a:t>
            </a:r>
            <a:endParaRPr lang="en-US" altLang="zh-CN" sz="1350"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a:t>
            </a:r>
            <a:r>
              <a:rPr lang="en-US" altLang="zh-CN" sz="1350" b="1" dirty="0" smtClean="0">
                <a:solidFill>
                  <a:schemeClr val="accent5">
                    <a:lumMod val="10000"/>
                  </a:schemeClr>
                </a:solidFill>
                <a:sym typeface="+mn-ea"/>
              </a:rPr>
              <a:t>border:1px </a:t>
            </a:r>
            <a:r>
              <a:rPr lang="en-US" altLang="zh-CN" sz="1350" b="1" dirty="0">
                <a:solidFill>
                  <a:schemeClr val="accent5">
                    <a:lumMod val="10000"/>
                  </a:schemeClr>
                </a:solidFill>
                <a:sym typeface="+mn-ea"/>
              </a:rPr>
              <a:t>#666 dashed;</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font-size:12px;</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line-height:23px;</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width: 200px;</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float: right;</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a:t>
            </a:r>
            <a:r>
              <a:rPr lang="en-US" altLang="zh-CN" sz="1350" b="1" dirty="0" err="1">
                <a:solidFill>
                  <a:srgbClr val="FF0000"/>
                </a:solidFill>
                <a:sym typeface="+mn-ea"/>
              </a:rPr>
              <a:t>clear:left</a:t>
            </a:r>
            <a:r>
              <a:rPr lang="en-US" altLang="zh-CN" sz="1350" b="1" dirty="0">
                <a:solidFill>
                  <a:schemeClr val="accent5">
                    <a:lumMod val="10000"/>
                  </a:schemeClr>
                </a:solidFill>
                <a:sym typeface="+mn-ea"/>
              </a:rPr>
              <a:t>;</a:t>
            </a:r>
            <a:endParaRPr lang="en-US" altLang="zh-CN" sz="1350"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a:t>
            </a:r>
            <a:endParaRPr lang="en-US" altLang="zh-CN" sz="1350" b="1" dirty="0">
              <a:solidFill>
                <a:schemeClr val="accent5">
                  <a:lumMod val="10000"/>
                </a:schemeClr>
              </a:solidFill>
              <a:latin typeface="+mn-lt"/>
            </a:endParaRPr>
          </a:p>
        </p:txBody>
      </p:sp>
      <p:sp>
        <p:nvSpPr>
          <p:cNvPr id="9" name="AutoShape 3"/>
          <p:cNvSpPr>
            <a:spLocks noChangeArrowheads="1"/>
          </p:cNvSpPr>
          <p:nvPr/>
        </p:nvSpPr>
        <p:spPr bwMode="auto">
          <a:xfrm>
            <a:off x="4182110" y="1835785"/>
            <a:ext cx="2662555" cy="258444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.lay04{</a:t>
            </a:r>
            <a:endParaRPr lang="en-US" altLang="zh-CN" sz="1350"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a:t>
            </a:r>
            <a:r>
              <a:rPr lang="en-US" altLang="zh-CN" sz="1350" b="1" dirty="0" smtClean="0">
                <a:solidFill>
                  <a:schemeClr val="accent5">
                    <a:lumMod val="10000"/>
                  </a:schemeClr>
                </a:solidFill>
                <a:sym typeface="+mn-ea"/>
              </a:rPr>
              <a:t>border:1px </a:t>
            </a:r>
            <a:r>
              <a:rPr lang="en-US" altLang="zh-CN" sz="1350" b="1" dirty="0">
                <a:solidFill>
                  <a:schemeClr val="accent5">
                    <a:lumMod val="10000"/>
                  </a:schemeClr>
                </a:solidFill>
                <a:sym typeface="+mn-ea"/>
              </a:rPr>
              <a:t>#666 dashed;</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font-size:12px;</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line-height:23px;</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width: 200px;</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float: right;</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a:t>
            </a:r>
            <a:r>
              <a:rPr lang="en-US" altLang="zh-CN" sz="1350" b="1" dirty="0" err="1" smtClean="0">
                <a:solidFill>
                  <a:srgbClr val="FF0000"/>
                </a:solidFill>
                <a:sym typeface="+mn-ea"/>
              </a:rPr>
              <a:t>clear:right</a:t>
            </a:r>
            <a:r>
              <a:rPr lang="en-US" altLang="zh-CN" sz="1350" b="1" dirty="0" smtClean="0">
                <a:solidFill>
                  <a:schemeClr val="accent5">
                    <a:lumMod val="10000"/>
                  </a:schemeClr>
                </a:solidFill>
                <a:sym typeface="+mn-ea"/>
              </a:rPr>
              <a:t>;</a:t>
            </a:r>
            <a:endParaRPr lang="en-US" altLang="zh-CN" sz="1350"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a:t>
            </a:r>
            <a:endParaRPr lang="en-US" altLang="zh-CN" sz="1350" b="1" dirty="0">
              <a:solidFill>
                <a:schemeClr val="accent5">
                  <a:lumMod val="10000"/>
                </a:schemeClr>
              </a:solidFill>
              <a:latin typeface="+mn-lt"/>
            </a:endParaRPr>
          </a:p>
        </p:txBody>
      </p:sp>
      <p:grpSp>
        <p:nvGrpSpPr>
          <p:cNvPr id="14" name="组合 13"/>
          <p:cNvGrpSpPr/>
          <p:nvPr/>
        </p:nvGrpSpPr>
        <p:grpSpPr>
          <a:xfrm>
            <a:off x="2346960" y="4549140"/>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2"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24</a:t>
              </a:r>
              <a:r>
                <a:rPr lang="zh-CN" altLang="en-US" sz="1600" b="1" noProof="1">
                  <a:solidFill>
                    <a:schemeClr val="bg1"/>
                  </a:solidFill>
                  <a:latin typeface="黑体" panose="02010600030101010101" pitchFamily="49" charset="-122"/>
                  <a:ea typeface="黑体" panose="02010600030101010101" pitchFamily="49" charset="-122"/>
                  <a:cs typeface="+mn-ea"/>
                </a:rPr>
                <a:t>：清除左右浮动</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6" name="灯片编号占位符 1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11"/>
          <p:cNvSpPr>
            <a:spLocks noGrp="1" noChangeArrowheads="1"/>
          </p:cNvSpPr>
          <p:nvPr>
            <p:ph type="title"/>
          </p:nvPr>
        </p:nvSpPr>
        <p:spPr/>
        <p:txBody>
          <a:bodyPr/>
          <a:lstStyle/>
          <a:p>
            <a:r>
              <a:rPr lang="zh-CN" altLang="en-US"/>
              <a:t>清除两侧浮动</a:t>
            </a:r>
            <a:endParaRPr lang="zh-CN" altLang="en-US" dirty="0"/>
          </a:p>
        </p:txBody>
      </p:sp>
      <p:sp>
        <p:nvSpPr>
          <p:cNvPr id="31751" name="Rectangle 10"/>
          <p:cNvSpPr>
            <a:spLocks noGrp="1" noChangeArrowheads="1"/>
          </p:cNvSpPr>
          <p:nvPr>
            <p:ph idx="1"/>
          </p:nvPr>
        </p:nvSpPr>
        <p:spPr/>
        <p:txBody>
          <a:bodyPr/>
          <a:lstStyle/>
          <a:p>
            <a:r>
              <a:rPr lang="zh-CN" altLang="en-US"/>
              <a:t>清除两侧浮动</a:t>
            </a:r>
            <a:endParaRPr lang="zh-CN" altLang="en-US" dirty="0"/>
          </a:p>
        </p:txBody>
      </p:sp>
      <p:pic>
        <p:nvPicPr>
          <p:cNvPr id="9" name="图片 8"/>
          <p:cNvPicPr>
            <a:picLocks noChangeAspect="1"/>
          </p:cNvPicPr>
          <p:nvPr/>
        </p:nvPicPr>
        <p:blipFill>
          <a:blip r:embed="rId1"/>
          <a:stretch>
            <a:fillRect/>
          </a:stretch>
        </p:blipFill>
        <p:spPr>
          <a:xfrm>
            <a:off x="4099401" y="1224915"/>
            <a:ext cx="3803809" cy="2981325"/>
          </a:xfrm>
          <a:prstGeom prst="rect">
            <a:avLst/>
          </a:prstGeom>
        </p:spPr>
      </p:pic>
      <p:sp>
        <p:nvSpPr>
          <p:cNvPr id="3" name="AutoShape 3"/>
          <p:cNvSpPr>
            <a:spLocks noChangeArrowheads="1"/>
          </p:cNvSpPr>
          <p:nvPr/>
        </p:nvSpPr>
        <p:spPr bwMode="auto">
          <a:xfrm>
            <a:off x="1132205" y="1621790"/>
            <a:ext cx="2609850" cy="258444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.lay04{</a:t>
            </a:r>
            <a:endParaRPr lang="en-US" altLang="zh-CN" sz="1350"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a:t>
            </a:r>
            <a:r>
              <a:rPr lang="en-US" altLang="zh-CN" sz="1350" b="1" dirty="0" smtClean="0">
                <a:solidFill>
                  <a:schemeClr val="accent5">
                    <a:lumMod val="10000"/>
                  </a:schemeClr>
                </a:solidFill>
                <a:sym typeface="+mn-ea"/>
              </a:rPr>
              <a:t>border:1px </a:t>
            </a:r>
            <a:r>
              <a:rPr lang="en-US" altLang="zh-CN" sz="1350" b="1" dirty="0">
                <a:solidFill>
                  <a:schemeClr val="accent5">
                    <a:lumMod val="10000"/>
                  </a:schemeClr>
                </a:solidFill>
                <a:sym typeface="+mn-ea"/>
              </a:rPr>
              <a:t>#666 dashed;</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font-size:12px;</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line-height:23px;</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width: 200px;</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float: right;</a:t>
            </a:r>
            <a:endParaRPr lang="en-US" altLang="zh-CN" sz="1350" b="1" dirty="0">
              <a:solidFill>
                <a:schemeClr val="accent5">
                  <a:lumMod val="10000"/>
                </a:schemeClr>
              </a:solidFill>
              <a:sym typeface="+mn-ea"/>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sym typeface="+mn-ea"/>
              </a:rPr>
              <a:t>    </a:t>
            </a:r>
            <a:r>
              <a:rPr lang="en-US" altLang="zh-CN" sz="1350" b="1" dirty="0" err="1">
                <a:solidFill>
                  <a:srgbClr val="FF0000"/>
                </a:solidFill>
                <a:sym typeface="+mn-ea"/>
              </a:rPr>
              <a:t>clear:both</a:t>
            </a:r>
            <a:r>
              <a:rPr lang="en-US" altLang="zh-CN" sz="1350" b="1" dirty="0" smtClean="0">
                <a:solidFill>
                  <a:schemeClr val="accent5">
                    <a:lumMod val="10000"/>
                  </a:schemeClr>
                </a:solidFill>
                <a:sym typeface="+mn-ea"/>
              </a:rPr>
              <a:t>;</a:t>
            </a:r>
            <a:endParaRPr lang="en-US" altLang="zh-CN" sz="1350"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a:t>
            </a:r>
            <a:endParaRPr lang="en-US" altLang="zh-CN" sz="1350" b="1" dirty="0">
              <a:solidFill>
                <a:schemeClr val="accent5">
                  <a:lumMod val="10000"/>
                </a:schemeClr>
              </a:solidFill>
              <a:latin typeface="+mn-lt"/>
            </a:endParaRPr>
          </a:p>
        </p:txBody>
      </p:sp>
      <p:grpSp>
        <p:nvGrpSpPr>
          <p:cNvPr id="13" name="组合 12"/>
          <p:cNvGrpSpPr/>
          <p:nvPr/>
        </p:nvGrpSpPr>
        <p:grpSpPr>
          <a:xfrm>
            <a:off x="416560" y="148780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14" name="组合 13"/>
          <p:cNvGrpSpPr/>
          <p:nvPr/>
        </p:nvGrpSpPr>
        <p:grpSpPr>
          <a:xfrm>
            <a:off x="2346960" y="4405630"/>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0"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24</a:t>
              </a:r>
              <a:r>
                <a:rPr lang="zh-CN" altLang="en-US" sz="1600" b="1" noProof="1">
                  <a:solidFill>
                    <a:schemeClr val="bg1"/>
                  </a:solidFill>
                  <a:latin typeface="黑体" panose="02010600030101010101" pitchFamily="49" charset="-122"/>
                  <a:ea typeface="黑体" panose="02010600030101010101" pitchFamily="49" charset="-122"/>
                  <a:cs typeface="+mn-ea"/>
                </a:rPr>
                <a:t>：清除左右浮动</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1" name="灯片编号占位符 10"/>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4"/>
          <p:cNvSpPr>
            <a:spLocks noGrp="1"/>
          </p:cNvSpPr>
          <p:nvPr>
            <p:ph type="title"/>
          </p:nvPr>
        </p:nvSpPr>
        <p:spPr/>
        <p:txBody>
          <a:bodyPr/>
          <a:p>
            <a:r>
              <a:rPr lang="en-US" altLang="zh-CN"/>
              <a:t>position</a:t>
            </a:r>
            <a:r>
              <a:rPr lang="zh-CN" altLang="en-US"/>
              <a:t>属性</a:t>
            </a:r>
            <a:endParaRPr lang="zh-CN" altLang="en-US"/>
          </a:p>
        </p:txBody>
      </p:sp>
      <p:graphicFrame>
        <p:nvGraphicFramePr>
          <p:cNvPr id="9" name="Group 29"/>
          <p:cNvGraphicFramePr>
            <a:graphicFrameLocks noGrp="1"/>
          </p:cNvGraphicFramePr>
          <p:nvPr/>
        </p:nvGraphicFramePr>
        <p:xfrm>
          <a:off x="888365" y="913130"/>
          <a:ext cx="7056120" cy="187579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915795"/>
                <a:gridCol w="5140325"/>
              </a:tblGrid>
              <a:tr h="344805">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属性值</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37719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dirty="0" smtClean="0">
                          <a:latin typeface="微软雅黑" panose="020B0503020204020204" pitchFamily="34" charset="-122"/>
                          <a:ea typeface="微软雅黑" panose="020B0503020204020204" pitchFamily="34" charset="-122"/>
                        </a:rPr>
                        <a:t>static</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dirty="0" smtClean="0">
                          <a:latin typeface="微软雅黑" panose="020B0503020204020204" pitchFamily="34" charset="-122"/>
                          <a:ea typeface="微软雅黑" panose="020B0503020204020204" pitchFamily="34" charset="-122"/>
                        </a:rPr>
                        <a:t>默认值，没有定位</a:t>
                      </a:r>
                      <a:endParaRPr kumimoji="0" lang="zh-CN" altLang="en-US"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386715">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dirty="0" smtClean="0">
                          <a:latin typeface="微软雅黑" panose="020B0503020204020204" pitchFamily="34" charset="-122"/>
                          <a:ea typeface="微软雅黑" panose="020B0503020204020204" pitchFamily="34" charset="-122"/>
                        </a:rPr>
                        <a:t>relative</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dirty="0" smtClean="0">
                          <a:latin typeface="微软雅黑" panose="020B0503020204020204" pitchFamily="34" charset="-122"/>
                          <a:ea typeface="微软雅黑" panose="020B0503020204020204" pitchFamily="34" charset="-122"/>
                        </a:rPr>
                        <a:t>相对定位</a:t>
                      </a:r>
                      <a:endParaRPr kumimoji="0" lang="zh-CN" altLang="en-US"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38354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dirty="0" smtClean="0">
                          <a:latin typeface="微软雅黑" panose="020B0503020204020204" pitchFamily="34" charset="-122"/>
                          <a:ea typeface="微软雅黑" panose="020B0503020204020204" pitchFamily="34" charset="-122"/>
                        </a:rPr>
                        <a:t>absolute</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dirty="0" smtClean="0">
                          <a:latin typeface="微软雅黑" panose="020B0503020204020204" pitchFamily="34" charset="-122"/>
                          <a:ea typeface="微软雅黑" panose="020B0503020204020204" pitchFamily="34" charset="-122"/>
                        </a:rPr>
                        <a:t>绝对定位</a:t>
                      </a:r>
                      <a:endParaRPr kumimoji="0" lang="zh-CN" altLang="en-US"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383540">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b="1" dirty="0" smtClean="0">
                          <a:latin typeface="微软雅黑" panose="020B0503020204020204" pitchFamily="34" charset="-122"/>
                          <a:ea typeface="微软雅黑" panose="020B0503020204020204" pitchFamily="34" charset="-122"/>
                        </a:rPr>
                        <a:t>fixed</a:t>
                      </a:r>
                      <a:endParaRPr kumimoji="0" lang="en-US" altLang="zh-CN"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F2F2F2"/>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1600" b="1" dirty="0" smtClean="0">
                          <a:latin typeface="微软雅黑" panose="020B0503020204020204" pitchFamily="34" charset="-122"/>
                          <a:ea typeface="微软雅黑" panose="020B0503020204020204" pitchFamily="34" charset="-122"/>
                        </a:rPr>
                        <a:t>固定定位</a:t>
                      </a:r>
                      <a:endParaRPr kumimoji="0" lang="zh-CN" altLang="en-US" sz="16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F2F2F2"/>
                    </a:solidFill>
                  </a:tcPr>
                </a:tc>
              </a:tr>
            </a:tbl>
          </a:graphicData>
        </a:graphic>
      </p:graphicFrame>
      <p:pic>
        <p:nvPicPr>
          <p:cNvPr id="4" name="图片 3"/>
          <p:cNvPicPr>
            <a:picLocks noChangeAspect="1"/>
          </p:cNvPicPr>
          <p:nvPr/>
        </p:nvPicPr>
        <p:blipFill>
          <a:blip r:embed="rId1"/>
          <a:stretch>
            <a:fillRect/>
          </a:stretch>
        </p:blipFill>
        <p:spPr>
          <a:xfrm>
            <a:off x="964565" y="2901315"/>
            <a:ext cx="2000885" cy="1576070"/>
          </a:xfrm>
          <a:prstGeom prst="rect">
            <a:avLst/>
          </a:prstGeom>
        </p:spPr>
      </p:pic>
      <p:cxnSp>
        <p:nvCxnSpPr>
          <p:cNvPr id="6" name="直接箭头连接符 5"/>
          <p:cNvCxnSpPr/>
          <p:nvPr/>
        </p:nvCxnSpPr>
        <p:spPr>
          <a:xfrm flipH="1">
            <a:off x="2877185" y="3291840"/>
            <a:ext cx="758825" cy="159385"/>
          </a:xfrm>
          <a:prstGeom prst="straightConnector1">
            <a:avLst/>
          </a:prstGeom>
          <a:ln w="25400"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2" name="AutoShape 9"/>
          <p:cNvSpPr>
            <a:spLocks noChangeArrowheads="1"/>
          </p:cNvSpPr>
          <p:nvPr/>
        </p:nvSpPr>
        <p:spPr bwMode="auto">
          <a:xfrm>
            <a:off x="3613150" y="3004185"/>
            <a:ext cx="1917700" cy="563750"/>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没有定位</a:t>
            </a:r>
            <a:endParaRPr lang="zh-CN" altLang="en-US" sz="1350" b="1" strike="noStrike" noProof="1">
              <a:solidFill>
                <a:schemeClr val="bg1"/>
              </a:solidFill>
              <a:latin typeface="+mn-lt"/>
              <a:ea typeface="黑体" panose="02010600030101010101" pitchFamily="49" charset="-122"/>
            </a:endParaRPr>
          </a:p>
          <a:p>
            <a:pPr marL="224155" indent="-224155" algn="ctr" fontAlgn="base"/>
            <a:r>
              <a:rPr lang="zh-CN" altLang="en-US" sz="1350" b="1" strike="noStrike" noProof="1">
                <a:solidFill>
                  <a:schemeClr val="bg1"/>
                </a:solidFill>
                <a:latin typeface="+mn-lt"/>
                <a:ea typeface="黑体" panose="02010600030101010101" pitchFamily="49" charset="-122"/>
              </a:rPr>
              <a:t>以标准流的方式显示</a:t>
            </a:r>
            <a:endParaRPr lang="zh-CN" altLang="en-US" sz="1350" b="1" strike="noStrike" noProof="1">
              <a:solidFill>
                <a:schemeClr val="bg1"/>
              </a:solidFill>
              <a:latin typeface="+mn-lt"/>
              <a:ea typeface="黑体" panose="02010600030101010101" pitchFamily="49" charset="-122"/>
            </a:endParaRPr>
          </a:p>
        </p:txBody>
      </p:sp>
      <p:grpSp>
        <p:nvGrpSpPr>
          <p:cNvPr id="14" name="组合 13"/>
          <p:cNvGrpSpPr/>
          <p:nvPr/>
        </p:nvGrpSpPr>
        <p:grpSpPr>
          <a:xfrm>
            <a:off x="2346960" y="4549140"/>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3"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25</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static</a:t>
              </a:r>
              <a:r>
                <a:rPr lang="zh-CN" altLang="en-US" sz="1600" b="1" noProof="1">
                  <a:solidFill>
                    <a:schemeClr val="bg1"/>
                  </a:solidFill>
                  <a:latin typeface="黑体" panose="02010600030101010101" pitchFamily="49" charset="-122"/>
                  <a:ea typeface="黑体" panose="02010600030101010101" pitchFamily="49" charset="-122"/>
                  <a:cs typeface="+mn-ea"/>
                </a:rPr>
                <a:t>定位</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6" name="灯片编号占位符 1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4"/>
          <p:cNvSpPr>
            <a:spLocks noGrp="1"/>
          </p:cNvSpPr>
          <p:nvPr>
            <p:ph type="title"/>
          </p:nvPr>
        </p:nvSpPr>
        <p:spPr/>
        <p:txBody>
          <a:bodyPr/>
          <a:p>
            <a:r>
              <a:rPr lang="en-US" altLang="zh-CN"/>
              <a:t>relative</a:t>
            </a:r>
            <a:r>
              <a:rPr lang="zh-CN" altLang="en-US"/>
              <a:t>属性值</a:t>
            </a:r>
            <a:endParaRPr lang="zh-CN" altLang="en-US"/>
          </a:p>
        </p:txBody>
      </p:sp>
      <p:sp>
        <p:nvSpPr>
          <p:cNvPr id="31746" name="内容占位符 10"/>
          <p:cNvSpPr>
            <a:spLocks noGrp="1"/>
          </p:cNvSpPr>
          <p:nvPr>
            <p:ph idx="1"/>
          </p:nvPr>
        </p:nvSpPr>
        <p:spPr>
          <a:xfrm>
            <a:off x="578644" y="969645"/>
            <a:ext cx="8015764" cy="3613785"/>
          </a:xfrm>
        </p:spPr>
        <p:txBody>
          <a:bodyPr/>
          <a:p>
            <a:r>
              <a:rPr lang="zh-CN" altLang="en-US"/>
              <a:t>相对自身原来位置进行偏移</a:t>
            </a:r>
            <a:endParaRPr lang="zh-CN" altLang="en-US"/>
          </a:p>
          <a:p>
            <a:r>
              <a:rPr lang="zh-CN" altLang="en-US"/>
              <a:t>偏移设置：</a:t>
            </a:r>
            <a:r>
              <a:rPr lang="en-US" altLang="zh-CN"/>
              <a:t>top</a:t>
            </a:r>
            <a:r>
              <a:rPr lang="zh-CN" altLang="en-US"/>
              <a:t>、</a:t>
            </a:r>
            <a:r>
              <a:rPr lang="en-US" altLang="zh-CN"/>
              <a:t>left</a:t>
            </a:r>
            <a:r>
              <a:rPr lang="zh-CN" altLang="en-US"/>
              <a:t>、</a:t>
            </a:r>
            <a:r>
              <a:rPr lang="en-US" altLang="zh-CN"/>
              <a:t>right</a:t>
            </a:r>
            <a:r>
              <a:rPr lang="zh-CN" altLang="en-US"/>
              <a:t>、</a:t>
            </a:r>
            <a:r>
              <a:rPr lang="en-US" altLang="zh-CN"/>
              <a:t>bottom</a:t>
            </a:r>
            <a:endParaRPr lang="en-US" altLang="zh-CN"/>
          </a:p>
        </p:txBody>
      </p:sp>
      <p:sp>
        <p:nvSpPr>
          <p:cNvPr id="26" name="AutoShape 3"/>
          <p:cNvSpPr>
            <a:spLocks noChangeArrowheads="1"/>
          </p:cNvSpPr>
          <p:nvPr/>
        </p:nvSpPr>
        <p:spPr bwMode="auto">
          <a:xfrm>
            <a:off x="1047177" y="2246232"/>
            <a:ext cx="3000396" cy="1980564"/>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#third {</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background-color:#C5DECC;</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#395E4F dashed;</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position:relative</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rgbClr val="FF0000"/>
                </a:solidFill>
                <a:latin typeface="+mn-lt"/>
              </a:rPr>
              <a:t>	right:20px;</a:t>
            </a:r>
            <a:endParaRPr lang="en-US" altLang="zh-CN" sz="1350" b="1" dirty="0" smtClean="0">
              <a:solidFill>
                <a:srgbClr val="FF0000"/>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rgbClr val="FF0000"/>
                </a:solidFill>
                <a:latin typeface="+mn-lt"/>
              </a:rPr>
              <a:t>	bottom:30px;</a:t>
            </a:r>
            <a:endParaRPr lang="en-US" altLang="zh-CN" sz="1350" b="1" dirty="0" smtClean="0">
              <a:solidFill>
                <a:srgbClr val="FF0000"/>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zh-CN" altLang="zh-CN" sz="1350" b="1" dirty="0">
              <a:solidFill>
                <a:schemeClr val="accent5">
                  <a:lumMod val="10000"/>
                </a:schemeClr>
              </a:solidFill>
              <a:latin typeface="+mn-lt"/>
            </a:endParaRPr>
          </a:p>
        </p:txBody>
      </p:sp>
      <p:pic>
        <p:nvPicPr>
          <p:cNvPr id="2" name="图片 1"/>
          <p:cNvPicPr>
            <a:picLocks noChangeAspect="1"/>
          </p:cNvPicPr>
          <p:nvPr/>
        </p:nvPicPr>
        <p:blipFill>
          <a:blip r:embed="rId1"/>
          <a:stretch>
            <a:fillRect/>
          </a:stretch>
        </p:blipFill>
        <p:spPr>
          <a:xfrm>
            <a:off x="4733131" y="2153285"/>
            <a:ext cx="2346484" cy="2165033"/>
          </a:xfrm>
          <a:prstGeom prst="rect">
            <a:avLst/>
          </a:prstGeom>
        </p:spPr>
      </p:pic>
      <p:grpSp>
        <p:nvGrpSpPr>
          <p:cNvPr id="13" name="组合 12"/>
          <p:cNvGrpSpPr/>
          <p:nvPr/>
        </p:nvGrpSpPr>
        <p:grpSpPr>
          <a:xfrm>
            <a:off x="416560" y="206184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14" name="组合 13"/>
          <p:cNvGrpSpPr/>
          <p:nvPr/>
        </p:nvGrpSpPr>
        <p:grpSpPr>
          <a:xfrm>
            <a:off x="2131695" y="4405630"/>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26</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relative</a:t>
              </a:r>
              <a:r>
                <a:rPr lang="zh-CN" altLang="en-US" sz="1600" b="1" noProof="1">
                  <a:solidFill>
                    <a:schemeClr val="bg1"/>
                  </a:solidFill>
                  <a:latin typeface="黑体" panose="02010600030101010101" pitchFamily="49" charset="-122"/>
                  <a:ea typeface="黑体" panose="02010600030101010101" pitchFamily="49" charset="-122"/>
                  <a:cs typeface="+mn-ea"/>
                </a:rPr>
                <a:t>定位</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1" name="灯片编号占位符 10"/>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10"/>
          <p:cNvSpPr>
            <a:spLocks noGrp="1" noChangeArrowheads="1"/>
          </p:cNvSpPr>
          <p:nvPr>
            <p:ph type="title"/>
          </p:nvPr>
        </p:nvSpPr>
        <p:spPr/>
        <p:txBody>
          <a:bodyPr/>
          <a:lstStyle/>
          <a:p>
            <a:r>
              <a:rPr lang="zh-CN" altLang="en-US"/>
              <a:t>浮动元素设置相对定位</a:t>
            </a:r>
            <a:endParaRPr lang="zh-CN" altLang="en-US" dirty="0"/>
          </a:p>
        </p:txBody>
      </p:sp>
      <p:sp>
        <p:nvSpPr>
          <p:cNvPr id="28674" name="Rectangle 3"/>
          <p:cNvSpPr>
            <a:spLocks noGrp="1" noChangeArrowheads="1"/>
          </p:cNvSpPr>
          <p:nvPr>
            <p:ph idx="1"/>
          </p:nvPr>
        </p:nvSpPr>
        <p:spPr>
          <a:xfrm>
            <a:off x="578644" y="981075"/>
            <a:ext cx="8247698" cy="3613785"/>
          </a:xfrm>
        </p:spPr>
        <p:txBody>
          <a:bodyPr/>
          <a:lstStyle/>
          <a:p>
            <a:r>
              <a:rPr lang="zh-CN" altLang="en-US"/>
              <a:t>设置第二个盒子右浮动，再设置第一、第二盒子相对定位</a:t>
            </a:r>
            <a:endParaRPr lang="zh-CN" altLang="en-US" dirty="0"/>
          </a:p>
        </p:txBody>
      </p:sp>
      <p:sp>
        <p:nvSpPr>
          <p:cNvPr id="506884" name="AutoShape 4"/>
          <p:cNvSpPr>
            <a:spLocks noChangeArrowheads="1"/>
          </p:cNvSpPr>
          <p:nvPr/>
        </p:nvSpPr>
        <p:spPr bwMode="auto">
          <a:xfrm>
            <a:off x="992011" y="2062147"/>
            <a:ext cx="2946818" cy="1652464"/>
          </a:xfrm>
          <a:prstGeom prst="roundRect">
            <a:avLst>
              <a:gd name="adj" fmla="val 353"/>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#second {</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background-color:#CCF;</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#0000A8 dashed;</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float:right</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zh-CN" altLang="en-US" sz="1350" b="1" dirty="0">
              <a:solidFill>
                <a:schemeClr val="accent5">
                  <a:lumMod val="10000"/>
                </a:schemeClr>
              </a:solidFill>
              <a:latin typeface="+mn-lt"/>
            </a:endParaRPr>
          </a:p>
        </p:txBody>
      </p:sp>
      <p:sp>
        <p:nvSpPr>
          <p:cNvPr id="23" name="AutoShape 4"/>
          <p:cNvSpPr>
            <a:spLocks noChangeArrowheads="1"/>
          </p:cNvSpPr>
          <p:nvPr/>
        </p:nvSpPr>
        <p:spPr bwMode="auto">
          <a:xfrm>
            <a:off x="992011" y="1909995"/>
            <a:ext cx="2946818" cy="2522307"/>
          </a:xfrm>
          <a:prstGeom prst="roundRect">
            <a:avLst>
              <a:gd name="adj" fmla="val 353"/>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9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#first {</a:t>
            </a:r>
            <a:endParaRPr lang="en-US" altLang="zh-CN" sz="1350" b="1" dirty="0" smtClean="0">
              <a:solidFill>
                <a:schemeClr val="accent5">
                  <a:lumMod val="10000"/>
                </a:schemeClr>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background-color:#FC9;</a:t>
            </a:r>
            <a:endParaRPr lang="en-US" altLang="zh-CN" sz="1350" b="1" dirty="0" smtClean="0">
              <a:solidFill>
                <a:schemeClr val="accent5">
                  <a:lumMod val="10000"/>
                </a:schemeClr>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#B55A00 dashed;</a:t>
            </a:r>
            <a:endParaRPr lang="en-US" altLang="zh-CN" sz="1350" b="1" dirty="0" smtClean="0">
              <a:solidFill>
                <a:schemeClr val="accent5">
                  <a:lumMod val="10000"/>
                </a:schemeClr>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position:relative</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rgbClr val="FF0000"/>
                </a:solidFill>
                <a:latin typeface="+mn-lt"/>
              </a:rPr>
              <a:t>	right:20px;</a:t>
            </a:r>
            <a:endParaRPr lang="en-US" altLang="zh-CN" sz="1350" b="1" dirty="0" smtClean="0">
              <a:solidFill>
                <a:srgbClr val="FF0000"/>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rgbClr val="FF0000"/>
                </a:solidFill>
                <a:latin typeface="+mn-lt"/>
              </a:rPr>
              <a:t>	bottom:20px;</a:t>
            </a: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#second {</a:t>
            </a:r>
            <a:endParaRPr lang="en-US" altLang="zh-CN" sz="1350" b="1" dirty="0" smtClean="0">
              <a:solidFill>
                <a:schemeClr val="accent5">
                  <a:lumMod val="10000"/>
                </a:schemeClr>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background-color:#CCF;</a:t>
            </a:r>
            <a:endParaRPr lang="en-US" altLang="zh-CN" sz="1350" b="1" dirty="0" smtClean="0">
              <a:solidFill>
                <a:schemeClr val="accent5">
                  <a:lumMod val="10000"/>
                </a:schemeClr>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#0000A8 dashed;</a:t>
            </a:r>
            <a:endParaRPr lang="en-US" altLang="zh-CN" sz="1350" b="1" dirty="0" smtClean="0">
              <a:solidFill>
                <a:schemeClr val="accent5">
                  <a:lumMod val="10000"/>
                </a:schemeClr>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float:right</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rgbClr val="FF0000"/>
                </a:solidFill>
                <a:latin typeface="+mn-lt"/>
              </a:rPr>
              <a:t>	</a:t>
            </a:r>
            <a:r>
              <a:rPr lang="en-US" altLang="zh-CN" sz="1350" b="1" dirty="0" err="1" smtClean="0">
                <a:solidFill>
                  <a:srgbClr val="FF0000"/>
                </a:solidFill>
                <a:latin typeface="+mn-lt"/>
              </a:rPr>
              <a:t>position:relative</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rgbClr val="FF0000"/>
                </a:solidFill>
                <a:latin typeface="+mn-lt"/>
              </a:rPr>
              <a:t>	left:20px;</a:t>
            </a:r>
            <a:endParaRPr lang="en-US" altLang="zh-CN" sz="1350" b="1" dirty="0" smtClean="0">
              <a:solidFill>
                <a:srgbClr val="FF0000"/>
              </a:solidFill>
              <a:latin typeface="+mn-lt"/>
            </a:endParaRPr>
          </a:p>
          <a:p>
            <a:pPr algn="l" defTabSz="723900">
              <a:lnSpc>
                <a:spcPct val="90000"/>
              </a:lnSpc>
              <a:spcAft>
                <a:spcPts val="0"/>
              </a:spcAft>
              <a:buClr>
                <a:schemeClr val="folHlink"/>
              </a:buClr>
              <a:buSzPct val="60000"/>
              <a:tabLst>
                <a:tab pos="444500" algn="l"/>
              </a:tabLst>
              <a:defRPr/>
            </a:pPr>
            <a:r>
              <a:rPr lang="en-US" altLang="zh-CN" sz="1350" b="1" dirty="0" smtClean="0">
                <a:solidFill>
                  <a:srgbClr val="FF0000"/>
                </a:solidFill>
                <a:latin typeface="+mn-lt"/>
              </a:rPr>
              <a:t>	top:-20px;</a:t>
            </a:r>
            <a:r>
              <a:rPr lang="en-US" altLang="zh-CN" sz="1350" b="1" dirty="0" smtClean="0">
                <a:solidFill>
                  <a:schemeClr val="accent5">
                    <a:lumMod val="10000"/>
                  </a:schemeClr>
                </a:solidFill>
                <a:latin typeface="+mn-lt"/>
              </a:rPr>
              <a:t>}</a:t>
            </a:r>
            <a:endParaRPr lang="zh-CN" altLang="en-US" sz="1350" b="1" dirty="0">
              <a:solidFill>
                <a:schemeClr val="accent5">
                  <a:lumMod val="10000"/>
                </a:schemeClr>
              </a:solidFill>
              <a:latin typeface="+mn-lt"/>
            </a:endParaRPr>
          </a:p>
        </p:txBody>
      </p:sp>
      <p:pic>
        <p:nvPicPr>
          <p:cNvPr id="3" name="图片 2"/>
          <p:cNvPicPr>
            <a:picLocks noChangeAspect="1"/>
          </p:cNvPicPr>
          <p:nvPr/>
        </p:nvPicPr>
        <p:blipFill>
          <a:blip r:embed="rId1"/>
          <a:stretch>
            <a:fillRect/>
          </a:stretch>
        </p:blipFill>
        <p:spPr>
          <a:xfrm>
            <a:off x="4438650" y="1975961"/>
            <a:ext cx="2492693" cy="1778794"/>
          </a:xfrm>
          <a:prstGeom prst="rect">
            <a:avLst/>
          </a:prstGeom>
        </p:spPr>
      </p:pic>
      <p:pic>
        <p:nvPicPr>
          <p:cNvPr id="4" name="图片 3"/>
          <p:cNvPicPr>
            <a:picLocks noChangeAspect="1"/>
          </p:cNvPicPr>
          <p:nvPr/>
        </p:nvPicPr>
        <p:blipFill>
          <a:blip r:embed="rId2"/>
          <a:stretch>
            <a:fillRect/>
          </a:stretch>
        </p:blipFill>
        <p:spPr>
          <a:xfrm>
            <a:off x="4254659" y="1917383"/>
            <a:ext cx="2482691" cy="1771650"/>
          </a:xfrm>
          <a:prstGeom prst="rect">
            <a:avLst/>
          </a:prstGeom>
        </p:spPr>
      </p:pic>
      <p:grpSp>
        <p:nvGrpSpPr>
          <p:cNvPr id="13" name="组合 12"/>
          <p:cNvGrpSpPr/>
          <p:nvPr/>
        </p:nvGrpSpPr>
        <p:grpSpPr>
          <a:xfrm>
            <a:off x="344805" y="163131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3" cstate="screen"/>
            <a:srcRect/>
            <a:stretch>
              <a:fillRect/>
            </a:stretch>
          </p:blipFill>
          <p:spPr>
            <a:xfrm>
              <a:off x="5713" y="3816"/>
              <a:ext cx="440" cy="439"/>
            </a:xfrm>
            <a:prstGeom prst="rect">
              <a:avLst/>
            </a:prstGeom>
          </p:spPr>
        </p:pic>
      </p:grpSp>
      <p:grpSp>
        <p:nvGrpSpPr>
          <p:cNvPr id="14" name="组合 13"/>
          <p:cNvGrpSpPr/>
          <p:nvPr/>
        </p:nvGrpSpPr>
        <p:grpSpPr>
          <a:xfrm>
            <a:off x="2203450" y="4549140"/>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3"/>
            <p:cNvSpPr txBox="1"/>
            <p:nvPr/>
          </p:nvSpPr>
          <p:spPr bwMode="auto">
            <a:xfrm>
              <a:off x="1974887" y="3829273"/>
              <a:ext cx="5143569"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27</a:t>
              </a:r>
              <a:r>
                <a:rPr lang="zh-CN" altLang="en-US" sz="1600" b="1" noProof="1">
                  <a:solidFill>
                    <a:schemeClr val="bg1"/>
                  </a:solidFill>
                  <a:latin typeface="黑体" panose="02010600030101010101" pitchFamily="49" charset="-122"/>
                  <a:ea typeface="黑体" panose="02010600030101010101" pitchFamily="49" charset="-122"/>
                  <a:cs typeface="+mn-ea"/>
                </a:rPr>
                <a:t>：浮动元素使用</a:t>
              </a:r>
              <a:r>
                <a:rPr lang="en-US" altLang="zh-CN" sz="1600" b="1" noProof="1">
                  <a:solidFill>
                    <a:schemeClr val="bg1"/>
                  </a:solidFill>
                  <a:latin typeface="黑体" panose="02010600030101010101" pitchFamily="49" charset="-122"/>
                  <a:ea typeface="黑体" panose="02010600030101010101" pitchFamily="49" charset="-122"/>
                  <a:cs typeface="+mn-ea"/>
                </a:rPr>
                <a:t>relative</a:t>
              </a:r>
              <a:r>
                <a:rPr lang="zh-CN" altLang="en-US" sz="1600" b="1" noProof="1">
                  <a:solidFill>
                    <a:schemeClr val="bg1"/>
                  </a:solidFill>
                  <a:latin typeface="黑体" panose="02010600030101010101" pitchFamily="49" charset="-122"/>
                  <a:ea typeface="黑体" panose="02010600030101010101" pitchFamily="49" charset="-122"/>
                  <a:cs typeface="+mn-ea"/>
                </a:rPr>
                <a:t>定位</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6" name="灯片编号占位符 1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6884"/>
                                        </p:tgtEl>
                                        <p:attrNameLst>
                                          <p:attrName>style.visibility</p:attrName>
                                        </p:attrNameLst>
                                      </p:cBhvr>
                                      <p:to>
                                        <p:strVal val="visible"/>
                                      </p:to>
                                    </p:set>
                                    <p:animEffect transition="in" filter="wipe(left)">
                                      <p:cBhvr>
                                        <p:cTn id="11" dur="500"/>
                                        <p:tgtEl>
                                          <p:spTgt spid="50688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06884"/>
                                        </p:tgtEl>
                                        <p:attrNameLst>
                                          <p:attrName>style.visibility</p:attrName>
                                        </p:attrNameLst>
                                      </p:cBhvr>
                                      <p:to>
                                        <p:strVal val="hidden"/>
                                      </p:to>
                                    </p:set>
                                  </p:childTnLst>
                                </p:cTn>
                              </p:par>
                            </p:childTnLst>
                          </p:cTn>
                        </p:par>
                        <p:par>
                          <p:cTn id="20" fill="hold">
                            <p:stCondLst>
                              <p:cond delay="0"/>
                            </p:stCondLst>
                            <p:childTnLst>
                              <p:par>
                                <p:cTn id="21" presetID="22" presetClass="exit" presetSubtype="8" fill="hold" nodeType="afterEffect">
                                  <p:stCondLst>
                                    <p:cond delay="0"/>
                                  </p:stCondLst>
                                  <p:childTnLst>
                                    <p:animEffect transition="out" filter="wipe(left)">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bldLvl="0" animBg="1"/>
      <p:bldP spid="506884" grpId="1" bldLvl="0" animBg="1"/>
      <p:bldP spid="23"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r>
              <a:rPr lang="zh-CN" altLang="en-US"/>
              <a:t>绝对定位</a:t>
            </a:r>
            <a:endParaRPr lang="zh-CN" altLang="en-US" dirty="0"/>
          </a:p>
        </p:txBody>
      </p:sp>
      <p:sp>
        <p:nvSpPr>
          <p:cNvPr id="35842" name="内容占位符 2"/>
          <p:cNvSpPr>
            <a:spLocks noGrp="1"/>
          </p:cNvSpPr>
          <p:nvPr>
            <p:ph idx="1"/>
          </p:nvPr>
        </p:nvSpPr>
        <p:spPr/>
        <p:txBody>
          <a:bodyPr/>
          <a:lstStyle/>
          <a:p>
            <a:r>
              <a:rPr lang="en-US" altLang="zh-CN"/>
              <a:t>absolute</a:t>
            </a:r>
            <a:r>
              <a:rPr lang="zh-CN" altLang="en-US"/>
              <a:t>属性值</a:t>
            </a:r>
            <a:endParaRPr lang="en-US" altLang="zh-CN"/>
          </a:p>
          <a:p>
            <a:pPr lvl="1"/>
            <a:r>
              <a:rPr lang="zh-CN" altLang="en-US"/>
              <a:t>偏移设置：</a:t>
            </a:r>
            <a:r>
              <a:rPr lang="en-US" altLang="zh-CN"/>
              <a:t> left</a:t>
            </a:r>
            <a:r>
              <a:rPr lang="zh-CN" altLang="en-US"/>
              <a:t>、</a:t>
            </a:r>
            <a:r>
              <a:rPr lang="en-US" altLang="zh-CN"/>
              <a:t>right</a:t>
            </a:r>
            <a:r>
              <a:rPr lang="zh-CN" altLang="en-US"/>
              <a:t>、</a:t>
            </a:r>
            <a:r>
              <a:rPr lang="en-US" altLang="zh-CN"/>
              <a:t>top</a:t>
            </a:r>
            <a:r>
              <a:rPr lang="zh-CN" altLang="en-US"/>
              <a:t>、</a:t>
            </a:r>
            <a:r>
              <a:rPr lang="en-US" altLang="zh-CN"/>
              <a:t>bottom </a:t>
            </a:r>
            <a:endParaRPr lang="en-US" altLang="zh-CN" dirty="0"/>
          </a:p>
        </p:txBody>
      </p:sp>
      <p:sp>
        <p:nvSpPr>
          <p:cNvPr id="6" name="AutoShape 4"/>
          <p:cNvSpPr>
            <a:spLocks noChangeArrowheads="1"/>
          </p:cNvSpPr>
          <p:nvPr/>
        </p:nvSpPr>
        <p:spPr bwMode="auto">
          <a:xfrm>
            <a:off x="1016776" y="2085731"/>
            <a:ext cx="2946818" cy="2150109"/>
          </a:xfrm>
          <a:prstGeom prst="roundRect">
            <a:avLst>
              <a:gd name="adj" fmla="val 353"/>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lnSpc>
                <a:spcPct val="110000"/>
              </a:lnSpc>
              <a:spcAft>
                <a:spcPts val="0"/>
              </a:spcAft>
              <a:buClr>
                <a:schemeClr val="folHlink"/>
              </a:buClr>
              <a:buSzPct val="60000"/>
              <a:tabLst>
                <a:tab pos="444500" algn="l"/>
              </a:tabLst>
              <a:defRPr/>
            </a:pPr>
            <a:r>
              <a:rPr lang="zh-CN" altLang="en-US" sz="1350" b="1" dirty="0">
                <a:solidFill>
                  <a:schemeClr val="accent5">
                    <a:lumMod val="10000"/>
                  </a:schemeClr>
                </a:solidFill>
                <a:latin typeface="+mn-lt"/>
              </a:rPr>
              <a:t>#second {</a:t>
            </a:r>
            <a:endParaRPr lang="zh-CN" altLang="en-US" sz="1350" b="1" dirty="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zh-CN" altLang="en-US" sz="1350" b="1" dirty="0">
                <a:solidFill>
                  <a:schemeClr val="accent5">
                    <a:lumMod val="10000"/>
                  </a:schemeClr>
                </a:solidFill>
                <a:latin typeface="+mn-lt"/>
              </a:rPr>
              <a:t>	background-color:#003580;</a:t>
            </a:r>
            <a:endParaRPr lang="zh-CN" altLang="en-US" sz="1350" b="1" dirty="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zh-CN" altLang="en-US" sz="1350" b="1" dirty="0">
                <a:solidFill>
                  <a:schemeClr val="accent5">
                    <a:lumMod val="10000"/>
                  </a:schemeClr>
                </a:solidFill>
                <a:latin typeface="+mn-lt"/>
              </a:rPr>
              <a:t>	border:1px #0000A8 dashed;</a:t>
            </a:r>
            <a:endParaRPr lang="zh-CN" altLang="en-US" sz="1350" b="1" dirty="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zh-CN" altLang="en-US" sz="1350" b="1" dirty="0">
                <a:solidFill>
                  <a:schemeClr val="accent5">
                    <a:lumMod val="10000"/>
                  </a:schemeClr>
                </a:solidFill>
                <a:latin typeface="+mn-lt"/>
              </a:rPr>
              <a:t>	</a:t>
            </a:r>
            <a:r>
              <a:rPr lang="zh-CN" altLang="en-US" sz="1350" b="1" dirty="0">
                <a:solidFill>
                  <a:srgbClr val="FF0000"/>
                </a:solidFill>
                <a:latin typeface="+mn-lt"/>
              </a:rPr>
              <a:t>position:absolute;</a:t>
            </a:r>
            <a:endParaRPr lang="zh-CN" altLang="en-US" sz="1350" b="1" dirty="0">
              <a:solidFill>
                <a:srgbClr val="FF0000"/>
              </a:solidFill>
              <a:latin typeface="+mn-lt"/>
            </a:endParaRPr>
          </a:p>
          <a:p>
            <a:pPr algn="l" defTabSz="723900">
              <a:lnSpc>
                <a:spcPct val="110000"/>
              </a:lnSpc>
              <a:spcAft>
                <a:spcPts val="0"/>
              </a:spcAft>
              <a:buClr>
                <a:schemeClr val="folHlink"/>
              </a:buClr>
              <a:buSzPct val="60000"/>
              <a:tabLst>
                <a:tab pos="444500" algn="l"/>
              </a:tabLst>
              <a:defRPr/>
            </a:pPr>
            <a:r>
              <a:rPr lang="zh-CN" altLang="en-US" sz="1350" b="1" dirty="0">
                <a:solidFill>
                  <a:schemeClr val="accent5">
                    <a:lumMod val="10000"/>
                  </a:schemeClr>
                </a:solidFill>
                <a:latin typeface="+mn-lt"/>
              </a:rPr>
              <a:t>	</a:t>
            </a:r>
            <a:r>
              <a:rPr lang="zh-CN" altLang="en-US" sz="1350" b="1" dirty="0">
                <a:solidFill>
                  <a:srgbClr val="FF0000"/>
                </a:solidFill>
                <a:latin typeface="+mn-lt"/>
              </a:rPr>
              <a:t>/* top: 0; */</a:t>
            </a:r>
            <a:endParaRPr lang="zh-CN" altLang="en-US" sz="1350" b="1" dirty="0">
              <a:solidFill>
                <a:srgbClr val="FF0000"/>
              </a:solidFill>
              <a:latin typeface="+mn-lt"/>
            </a:endParaRPr>
          </a:p>
          <a:p>
            <a:pPr algn="l" defTabSz="723900">
              <a:lnSpc>
                <a:spcPct val="110000"/>
              </a:lnSpc>
              <a:spcAft>
                <a:spcPts val="0"/>
              </a:spcAft>
              <a:buClr>
                <a:schemeClr val="folHlink"/>
              </a:buClr>
              <a:buSzPct val="60000"/>
              <a:tabLst>
                <a:tab pos="444500" algn="l"/>
              </a:tabLst>
              <a:defRPr/>
            </a:pPr>
            <a:r>
              <a:rPr lang="zh-CN" altLang="en-US" sz="1350" b="1" dirty="0">
                <a:solidFill>
                  <a:schemeClr val="accent5">
                    <a:lumMod val="10000"/>
                  </a:schemeClr>
                </a:solidFill>
                <a:latin typeface="+mn-lt"/>
              </a:rPr>
              <a:t>	</a:t>
            </a:r>
            <a:r>
              <a:rPr lang="zh-CN" altLang="en-US" sz="1350" b="1" dirty="0">
                <a:solidFill>
                  <a:srgbClr val="FF0000"/>
                </a:solidFill>
                <a:latin typeface="+mn-lt"/>
              </a:rPr>
              <a:t>right: 0;</a:t>
            </a:r>
            <a:endParaRPr lang="zh-CN" altLang="en-US" sz="1350" b="1" dirty="0">
              <a:solidFill>
                <a:srgbClr val="FF0000"/>
              </a:solidFill>
              <a:latin typeface="+mn-lt"/>
            </a:endParaRPr>
          </a:p>
          <a:p>
            <a:pPr algn="l" defTabSz="723900">
              <a:lnSpc>
                <a:spcPct val="110000"/>
              </a:lnSpc>
              <a:spcAft>
                <a:spcPts val="0"/>
              </a:spcAft>
              <a:buClr>
                <a:schemeClr val="folHlink"/>
              </a:buClr>
              <a:buSzPct val="60000"/>
              <a:tabLst>
                <a:tab pos="444500" algn="l"/>
              </a:tabLst>
              <a:defRPr/>
            </a:pPr>
            <a:r>
              <a:rPr lang="zh-CN" altLang="en-US" sz="1350" b="1" dirty="0">
                <a:solidFill>
                  <a:schemeClr val="accent5">
                    <a:lumMod val="10000"/>
                  </a:schemeClr>
                </a:solidFill>
                <a:latin typeface="+mn-lt"/>
              </a:rPr>
              <a:t>	</a:t>
            </a:r>
            <a:r>
              <a:rPr lang="zh-CN" altLang="en-US" sz="1350" b="1" dirty="0">
                <a:solidFill>
                  <a:srgbClr val="FF0000"/>
                </a:solidFill>
                <a:latin typeface="+mn-lt"/>
              </a:rPr>
              <a:t>/*top: 30px;*/</a:t>
            </a:r>
            <a:endParaRPr lang="zh-CN" altLang="en-US" sz="1350" b="1" dirty="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zh-CN" altLang="en-US" sz="1350" b="1" dirty="0">
                <a:solidFill>
                  <a:schemeClr val="accent5">
                    <a:lumMod val="10000"/>
                  </a:schemeClr>
                </a:solidFill>
                <a:latin typeface="+mn-lt"/>
              </a:rPr>
              <a:t>	</a:t>
            </a:r>
            <a:r>
              <a:rPr lang="zh-CN" altLang="en-US" sz="1350" b="1" dirty="0">
                <a:solidFill>
                  <a:srgbClr val="FF0000"/>
                </a:solidFill>
                <a:latin typeface="+mn-lt"/>
              </a:rPr>
              <a:t>/* right:30px; */</a:t>
            </a:r>
            <a:endParaRPr lang="zh-CN" altLang="en-US" sz="1350" b="1" dirty="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zh-CN" altLang="en-US" sz="1350" b="1" dirty="0">
                <a:solidFill>
                  <a:schemeClr val="accent5">
                    <a:lumMod val="10000"/>
                  </a:schemeClr>
                </a:solidFill>
                <a:latin typeface="+mn-lt"/>
              </a:rPr>
              <a:t>}</a:t>
            </a:r>
            <a:endParaRPr lang="zh-CN" altLang="en-US" sz="1350" b="1" dirty="0">
              <a:solidFill>
                <a:schemeClr val="accent5">
                  <a:lumMod val="10000"/>
                </a:schemeClr>
              </a:solidFill>
              <a:latin typeface="+mn-lt"/>
            </a:endParaRPr>
          </a:p>
        </p:txBody>
      </p:sp>
      <p:grpSp>
        <p:nvGrpSpPr>
          <p:cNvPr id="2" name="组合 1"/>
          <p:cNvGrpSpPr/>
          <p:nvPr/>
        </p:nvGrpSpPr>
        <p:grpSpPr>
          <a:xfrm>
            <a:off x="416560" y="177482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1" cstate="screen"/>
            <a:srcRect/>
            <a:stretch>
              <a:fillRect/>
            </a:stretch>
          </p:blipFill>
          <p:spPr>
            <a:xfrm>
              <a:off x="5713" y="3816"/>
              <a:ext cx="440" cy="439"/>
            </a:xfrm>
            <a:prstGeom prst="rect">
              <a:avLst/>
            </a:prstGeom>
          </p:spPr>
        </p:pic>
      </p:grpSp>
      <p:grpSp>
        <p:nvGrpSpPr>
          <p:cNvPr id="14" name="组合 13"/>
          <p:cNvGrpSpPr/>
          <p:nvPr/>
        </p:nvGrpSpPr>
        <p:grpSpPr>
          <a:xfrm>
            <a:off x="2131695" y="4405630"/>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3"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28</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absolute</a:t>
              </a:r>
              <a:r>
                <a:rPr lang="zh-CN" altLang="en-US" sz="1600" b="1" noProof="1">
                  <a:solidFill>
                    <a:schemeClr val="bg1"/>
                  </a:solidFill>
                  <a:latin typeface="黑体" panose="02010600030101010101" pitchFamily="49" charset="-122"/>
                  <a:ea typeface="黑体" panose="02010600030101010101" pitchFamily="49" charset="-122"/>
                  <a:cs typeface="+mn-ea"/>
                </a:rPr>
                <a:t>定位</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4"/>
          <p:cNvSpPr txBox="1">
            <a:spLocks noChangeArrowheads="1"/>
          </p:cNvSpPr>
          <p:nvPr/>
        </p:nvSpPr>
        <p:spPr bwMode="auto">
          <a:xfrm>
            <a:off x="593152" y="1276816"/>
            <a:ext cx="2839661" cy="1960880"/>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#second {</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background-color:#CCF;</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border:1px #0000A8 dashed;</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a:t>
            </a:r>
            <a:r>
              <a:rPr lang="en-US" altLang="zh-CN" sz="1350" b="1" dirty="0" err="1" smtClean="0">
                <a:solidFill>
                  <a:srgbClr val="FF0000"/>
                </a:solidFill>
                <a:latin typeface="+mn-lt"/>
              </a:rPr>
              <a:t>position:absolute</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rgbClr val="FF0000"/>
                </a:solidFill>
                <a:latin typeface="+mn-lt"/>
              </a:rPr>
              <a:t>	right:30px;</a:t>
            </a:r>
            <a:endParaRPr lang="en-US" altLang="zh-CN" sz="1350" b="1" dirty="0" smtClean="0">
              <a:solidFill>
                <a:srgbClr val="FF0000"/>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en-US" altLang="zh-CN" sz="1350" b="1" dirty="0">
              <a:solidFill>
                <a:schemeClr val="accent5">
                  <a:lumMod val="10000"/>
                </a:schemeClr>
              </a:solidFill>
              <a:latin typeface="+mn-lt"/>
            </a:endParaRPr>
          </a:p>
        </p:txBody>
      </p:sp>
      <p:sp>
        <p:nvSpPr>
          <p:cNvPr id="36868" name="Rectangle 2"/>
          <p:cNvSpPr>
            <a:spLocks noGrp="1" noChangeArrowheads="1"/>
          </p:cNvSpPr>
          <p:nvPr>
            <p:ph type="title"/>
          </p:nvPr>
        </p:nvSpPr>
        <p:spPr/>
        <p:txBody>
          <a:bodyPr/>
          <a:lstStyle/>
          <a:p>
            <a:r>
              <a:rPr lang="zh-CN" altLang="en-US"/>
              <a:t>绝对定位不设置偏移量</a:t>
            </a:r>
            <a:endParaRPr lang="zh-CN" altLang="en-US" dirty="0"/>
          </a:p>
        </p:txBody>
      </p:sp>
      <p:pic>
        <p:nvPicPr>
          <p:cNvPr id="5" name="图片 4"/>
          <p:cNvPicPr>
            <a:picLocks noChangeAspect="1"/>
          </p:cNvPicPr>
          <p:nvPr/>
        </p:nvPicPr>
        <p:blipFill>
          <a:blip r:embed="rId1"/>
          <a:stretch>
            <a:fillRect/>
          </a:stretch>
        </p:blipFill>
        <p:spPr>
          <a:xfrm>
            <a:off x="3875246" y="1276826"/>
            <a:ext cx="3504248" cy="1938338"/>
          </a:xfrm>
          <a:prstGeom prst="rect">
            <a:avLst/>
          </a:prstGeom>
        </p:spPr>
      </p:pic>
      <p:sp>
        <p:nvSpPr>
          <p:cNvPr id="6" name="AutoShape 4"/>
          <p:cNvSpPr txBox="1">
            <a:spLocks noChangeArrowheads="1"/>
          </p:cNvSpPr>
          <p:nvPr/>
        </p:nvSpPr>
        <p:spPr bwMode="auto">
          <a:xfrm>
            <a:off x="592931" y="3639979"/>
            <a:ext cx="6711791" cy="96265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nSpc>
                <a:spcPct val="140000"/>
              </a:lnSpc>
            </a:pPr>
            <a:r>
              <a:rPr lang="zh-CN" altLang="en-US" sz="1350" b="1" dirty="0">
                <a:latin typeface="微软雅黑" panose="020B0503020204020204" pitchFamily="34" charset="-122"/>
                <a:ea typeface="微软雅黑" panose="020B0503020204020204" pitchFamily="34" charset="-122"/>
                <a:sym typeface="+mn-ea"/>
              </a:rPr>
              <a:t>设置了绝对定位但没有设置偏移量的元素将保持在原来的</a:t>
            </a:r>
            <a:r>
              <a:rPr lang="zh-CN" altLang="en-US" sz="1350" b="1" dirty="0" smtClean="0">
                <a:latin typeface="微软雅黑" panose="020B0503020204020204" pitchFamily="34" charset="-122"/>
                <a:ea typeface="微软雅黑" panose="020B0503020204020204" pitchFamily="34" charset="-122"/>
                <a:sym typeface="+mn-ea"/>
              </a:rPr>
              <a:t>位置</a:t>
            </a:r>
            <a:endParaRPr lang="en-US" altLang="zh-CN" sz="1350" b="1" dirty="0">
              <a:latin typeface="微软雅黑" panose="020B0503020204020204" pitchFamily="34" charset="-122"/>
              <a:ea typeface="微软雅黑" panose="020B0503020204020204" pitchFamily="34" charset="-122"/>
            </a:endParaRPr>
          </a:p>
          <a:p>
            <a:pPr>
              <a:lnSpc>
                <a:spcPct val="140000"/>
              </a:lnSpc>
            </a:pPr>
            <a:r>
              <a:rPr lang="zh-CN" altLang="en-US" sz="1350" b="1" dirty="0" smtClean="0">
                <a:latin typeface="微软雅黑" panose="020B0503020204020204" pitchFamily="34" charset="-122"/>
                <a:ea typeface="微软雅黑" panose="020B0503020204020204" pitchFamily="34" charset="-122"/>
                <a:sym typeface="+mn-ea"/>
              </a:rPr>
              <a:t>在</a:t>
            </a:r>
            <a:r>
              <a:rPr lang="zh-CN" altLang="en-US" sz="1350" b="1" dirty="0">
                <a:latin typeface="微软雅黑" panose="020B0503020204020204" pitchFamily="34" charset="-122"/>
                <a:ea typeface="微软雅黑" panose="020B0503020204020204" pitchFamily="34" charset="-122"/>
                <a:sym typeface="+mn-ea"/>
              </a:rPr>
              <a:t>网页制作中可以用于需要使某个元素脱离标准流，而仍然希望它保持在原来的位置的</a:t>
            </a:r>
            <a:r>
              <a:rPr lang="zh-CN" altLang="en-US" sz="1350" b="1" dirty="0" smtClean="0">
                <a:latin typeface="微软雅黑" panose="020B0503020204020204" pitchFamily="34" charset="-122"/>
                <a:ea typeface="微软雅黑" panose="020B0503020204020204" pitchFamily="34" charset="-122"/>
                <a:sym typeface="+mn-ea"/>
              </a:rPr>
              <a:t>情况</a:t>
            </a:r>
            <a:endParaRPr lang="en-US" altLang="zh-CN" sz="1350" b="1" dirty="0">
              <a:solidFill>
                <a:schemeClr val="accent5">
                  <a:lumMod val="10000"/>
                </a:schemeClr>
              </a:solidFill>
              <a:latin typeface="+mn-lt"/>
            </a:endParaRPr>
          </a:p>
        </p:txBody>
      </p:sp>
      <p:grpSp>
        <p:nvGrpSpPr>
          <p:cNvPr id="2" name="组合 1"/>
          <p:cNvGrpSpPr/>
          <p:nvPr/>
        </p:nvGrpSpPr>
        <p:grpSpPr>
          <a:xfrm>
            <a:off x="129540" y="84201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4" name="组合 3"/>
          <p:cNvGrpSpPr/>
          <p:nvPr/>
        </p:nvGrpSpPr>
        <p:grpSpPr>
          <a:xfrm>
            <a:off x="140335" y="3237865"/>
            <a:ext cx="436880" cy="549275"/>
            <a:chOff x="469" y="2695"/>
            <a:chExt cx="688" cy="865"/>
          </a:xfrm>
        </p:grpSpPr>
        <p:sp>
          <p:nvSpPr>
            <p:cNvPr id="28" name="TextBox 65"/>
            <p:cNvSpPr txBox="1"/>
            <p:nvPr/>
          </p:nvSpPr>
          <p:spPr>
            <a:xfrm>
              <a:off x="469" y="3174"/>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经验</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29" name="图片 28" descr="C:\Users\Lenovo\Desktop\icon\经验值.png经验值"/>
            <p:cNvPicPr>
              <a:picLocks noChangeAspect="1"/>
            </p:cNvPicPr>
            <p:nvPr/>
          </p:nvPicPr>
          <p:blipFill>
            <a:blip r:embed="rId3" cstate="screen"/>
            <a:srcRect/>
            <a:stretch>
              <a:fillRect/>
            </a:stretch>
          </p:blipFill>
          <p:spPr>
            <a:xfrm>
              <a:off x="565" y="2695"/>
              <a:ext cx="495" cy="495"/>
            </a:xfrm>
            <a:prstGeom prst="rect">
              <a:avLst/>
            </a:prstGeom>
          </p:spPr>
        </p:pic>
      </p:grpSp>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r>
              <a:rPr lang="zh-CN" altLang="en-US"/>
              <a:t>固定定位</a:t>
            </a:r>
            <a:r>
              <a:rPr lang="en-US" altLang="zh-CN"/>
              <a:t>2-1</a:t>
            </a:r>
            <a:endParaRPr lang="en-US" altLang="zh-CN"/>
          </a:p>
        </p:txBody>
      </p:sp>
      <p:sp>
        <p:nvSpPr>
          <p:cNvPr id="35842" name="内容占位符 2"/>
          <p:cNvSpPr>
            <a:spLocks noGrp="1"/>
          </p:cNvSpPr>
          <p:nvPr>
            <p:ph idx="1"/>
          </p:nvPr>
        </p:nvSpPr>
        <p:spPr>
          <a:xfrm>
            <a:off x="578644" y="981075"/>
            <a:ext cx="8162449" cy="3613785"/>
          </a:xfrm>
        </p:spPr>
        <p:txBody>
          <a:bodyPr/>
          <a:lstStyle/>
          <a:p>
            <a:r>
              <a:rPr lang="en-US" altLang="zh-CN"/>
              <a:t>fixed</a:t>
            </a:r>
            <a:r>
              <a:rPr lang="zh-CN" altLang="en-US"/>
              <a:t>属性值</a:t>
            </a:r>
            <a:endParaRPr lang="en-US" altLang="zh-CN"/>
          </a:p>
          <a:p>
            <a:pPr lvl="1"/>
            <a:r>
              <a:rPr lang="zh-CN" altLang="en-US"/>
              <a:t>偏移设置：</a:t>
            </a:r>
            <a:r>
              <a:rPr lang="en-US" altLang="zh-CN"/>
              <a:t> left</a:t>
            </a:r>
            <a:r>
              <a:rPr lang="zh-CN" altLang="en-US"/>
              <a:t>、</a:t>
            </a:r>
            <a:r>
              <a:rPr lang="en-US" altLang="zh-CN"/>
              <a:t>right</a:t>
            </a:r>
            <a:r>
              <a:rPr lang="zh-CN" altLang="en-US"/>
              <a:t>、</a:t>
            </a:r>
            <a:r>
              <a:rPr lang="en-US" altLang="zh-CN"/>
              <a:t>top</a:t>
            </a:r>
            <a:r>
              <a:rPr lang="zh-CN" altLang="en-US"/>
              <a:t>、</a:t>
            </a:r>
            <a:r>
              <a:rPr lang="en-US" altLang="zh-CN"/>
              <a:t>bottom </a:t>
            </a:r>
            <a:endParaRPr lang="en-US" altLang="zh-CN"/>
          </a:p>
          <a:p>
            <a:pPr lvl="1"/>
            <a:r>
              <a:rPr lang="zh-CN" altLang="en-US"/>
              <a:t>类似绝对定位，不过区别在于</a:t>
            </a:r>
            <a:r>
              <a:rPr lang="zh-CN" altLang="zh-CN"/>
              <a:t>定位的基准不是祖先元素，而是</a:t>
            </a:r>
            <a:r>
              <a:rPr lang="zh-CN" altLang="zh-CN">
                <a:solidFill>
                  <a:srgbClr val="FF0000"/>
                </a:solidFill>
              </a:rPr>
              <a:t>浏览器窗口</a:t>
            </a:r>
            <a:endParaRPr lang="zh-CN" altLang="zh-CN">
              <a:solidFill>
                <a:srgbClr val="FF0000"/>
              </a:solidFill>
            </a:endParaRPr>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2">
                                            <p:txEl>
                                              <p:pRg st="2" end="2"/>
                                            </p:txEl>
                                          </p:spTgt>
                                        </p:tgtEl>
                                        <p:attrNameLst>
                                          <p:attrName>style.visibility</p:attrName>
                                        </p:attrNameLst>
                                      </p:cBhvr>
                                      <p:to>
                                        <p:strVal val="visible"/>
                                      </p:to>
                                    </p:set>
                                    <p:animEffect transition="in" filter="wipe(left)">
                                      <p:cBhvr>
                                        <p:cTn id="7" dur="500"/>
                                        <p:tgtEl>
                                          <p:spTgt spid="358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r>
              <a:rPr lang="zh-CN" altLang="en-US"/>
              <a:t>固定定位</a:t>
            </a:r>
            <a:r>
              <a:rPr lang="en-US" altLang="zh-CN"/>
              <a:t>2-2</a:t>
            </a:r>
            <a:endParaRPr lang="en-US" altLang="zh-CN"/>
          </a:p>
        </p:txBody>
      </p:sp>
      <p:sp>
        <p:nvSpPr>
          <p:cNvPr id="10" name="AutoShape 4"/>
          <p:cNvSpPr txBox="1">
            <a:spLocks noChangeArrowheads="1"/>
          </p:cNvSpPr>
          <p:nvPr/>
        </p:nvSpPr>
        <p:spPr bwMode="auto">
          <a:xfrm>
            <a:off x="593150" y="1131956"/>
            <a:ext cx="3933723" cy="341502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div:nth-of-type(1) {  /*</a:t>
            </a:r>
            <a:r>
              <a:rPr lang="zh-CN" altLang="en-US" sz="1350" b="1" dirty="0">
                <a:solidFill>
                  <a:schemeClr val="accent5">
                    <a:lumMod val="10000"/>
                  </a:schemeClr>
                </a:solidFill>
                <a:latin typeface="+mn-lt"/>
              </a:rPr>
              <a:t>第一个</a:t>
            </a:r>
            <a:r>
              <a:rPr lang="en-US" altLang="zh-CN" sz="1350" b="1" dirty="0">
                <a:solidFill>
                  <a:schemeClr val="accent5">
                    <a:lumMod val="10000"/>
                  </a:schemeClr>
                </a:solidFill>
                <a:latin typeface="+mn-lt"/>
              </a:rPr>
              <a:t>div</a:t>
            </a:r>
            <a:r>
              <a:rPr lang="zh-CN" altLang="en-US" sz="1350" b="1" dirty="0">
                <a:solidFill>
                  <a:schemeClr val="accent5">
                    <a:lumMod val="10000"/>
                  </a:schemeClr>
                </a:solidFill>
                <a:latin typeface="+mn-lt"/>
              </a:rPr>
              <a:t>设置绝对定位*</a:t>
            </a:r>
            <a:r>
              <a:rPr lang="en-US" altLang="zh-CN" sz="1350" b="1" dirty="0">
                <a:solidFill>
                  <a:schemeClr val="accent5">
                    <a:lumMod val="10000"/>
                  </a:schemeClr>
                </a:solidFill>
                <a:latin typeface="+mn-lt"/>
              </a:rPr>
              <a:t>/</a:t>
            </a:r>
            <a:endParaRPr lang="en-US" altLang="zh-CN" sz="1350" b="1" dirty="0">
              <a:solidFill>
                <a:schemeClr val="accent5">
                  <a:lumMod val="10000"/>
                </a:schemeClr>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width: 100px;</a:t>
            </a:r>
            <a:endParaRPr lang="en-US" altLang="zh-CN" sz="1350" b="1" dirty="0">
              <a:solidFill>
                <a:schemeClr val="accent5">
                  <a:lumMod val="10000"/>
                </a:schemeClr>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height: 100px;</a:t>
            </a:r>
            <a:endParaRPr lang="en-US" altLang="zh-CN" sz="1350" b="1" dirty="0">
              <a:solidFill>
                <a:schemeClr val="accent5">
                  <a:lumMod val="10000"/>
                </a:schemeClr>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background: red;</a:t>
            </a:r>
            <a:endParaRPr lang="en-US" altLang="zh-CN" sz="1350" b="1" dirty="0">
              <a:solidFill>
                <a:schemeClr val="accent5">
                  <a:lumMod val="10000"/>
                </a:schemeClr>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a:t>
            </a:r>
            <a:r>
              <a:rPr lang="en-US" altLang="zh-CN" sz="1350" b="1" dirty="0">
                <a:solidFill>
                  <a:srgbClr val="FF0000"/>
                </a:solidFill>
                <a:latin typeface="+mn-lt"/>
              </a:rPr>
              <a:t>     position: absolute;</a:t>
            </a:r>
            <a:endParaRPr lang="en-US" altLang="zh-CN" sz="1350" b="1" dirty="0">
              <a:solidFill>
                <a:srgbClr val="FF0000"/>
              </a:solidFill>
              <a:latin typeface="+mn-lt"/>
            </a:endParaRPr>
          </a:p>
          <a:p>
            <a:pPr defTabSz="723900">
              <a:spcAft>
                <a:spcPts val="0"/>
              </a:spcAft>
              <a:buClr>
                <a:schemeClr val="folHlink"/>
              </a:buClr>
              <a:buSzPct val="60000"/>
              <a:tabLst>
                <a:tab pos="444500" algn="l"/>
              </a:tabLst>
              <a:defRPr/>
            </a:pPr>
            <a:r>
              <a:rPr lang="en-US" altLang="zh-CN" sz="1350" b="1" dirty="0">
                <a:solidFill>
                  <a:srgbClr val="FF0000"/>
                </a:solidFill>
                <a:latin typeface="+mn-lt"/>
              </a:rPr>
              <a:t>            right: 0;</a:t>
            </a:r>
            <a:endParaRPr lang="en-US" altLang="zh-CN" sz="1350" b="1" dirty="0">
              <a:solidFill>
                <a:srgbClr val="FF0000"/>
              </a:solidFill>
              <a:latin typeface="+mn-lt"/>
            </a:endParaRPr>
          </a:p>
          <a:p>
            <a:pPr defTabSz="723900">
              <a:spcAft>
                <a:spcPts val="0"/>
              </a:spcAft>
              <a:buClr>
                <a:schemeClr val="folHlink"/>
              </a:buClr>
              <a:buSzPct val="60000"/>
              <a:tabLst>
                <a:tab pos="444500" algn="l"/>
              </a:tabLst>
              <a:defRPr/>
            </a:pPr>
            <a:r>
              <a:rPr lang="en-US" altLang="zh-CN" sz="1350" b="1" dirty="0">
                <a:solidFill>
                  <a:srgbClr val="FF0000"/>
                </a:solidFill>
                <a:latin typeface="+mn-lt"/>
              </a:rPr>
              <a:t>            bottom: 0;</a:t>
            </a:r>
            <a:endParaRPr lang="en-US" altLang="zh-CN" sz="1350" b="1" dirty="0">
              <a:solidFill>
                <a:srgbClr val="FF0000"/>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a:t>
            </a: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div:nth-of-type(2) {  /*</a:t>
            </a:r>
            <a:r>
              <a:rPr lang="zh-CN" altLang="en-US" sz="1350" b="1" dirty="0">
                <a:solidFill>
                  <a:schemeClr val="accent5">
                    <a:lumMod val="10000"/>
                  </a:schemeClr>
                </a:solidFill>
                <a:latin typeface="+mn-lt"/>
              </a:rPr>
              <a:t>第二个</a:t>
            </a:r>
            <a:r>
              <a:rPr lang="en-US" altLang="zh-CN" sz="1350" b="1" dirty="0">
                <a:solidFill>
                  <a:schemeClr val="accent5">
                    <a:lumMod val="10000"/>
                  </a:schemeClr>
                </a:solidFill>
                <a:latin typeface="+mn-lt"/>
              </a:rPr>
              <a:t>div</a:t>
            </a:r>
            <a:r>
              <a:rPr lang="zh-CN" altLang="en-US" sz="1350" b="1" dirty="0">
                <a:solidFill>
                  <a:schemeClr val="accent5">
                    <a:lumMod val="10000"/>
                  </a:schemeClr>
                </a:solidFill>
                <a:latin typeface="+mn-lt"/>
              </a:rPr>
              <a:t>设置固定定位*</a:t>
            </a:r>
            <a:r>
              <a:rPr lang="en-US" altLang="zh-CN" sz="1350" b="1" dirty="0">
                <a:solidFill>
                  <a:schemeClr val="accent5">
                    <a:lumMod val="10000"/>
                  </a:schemeClr>
                </a:solidFill>
                <a:latin typeface="+mn-lt"/>
              </a:rPr>
              <a:t>/</a:t>
            </a:r>
            <a:endParaRPr lang="en-US" altLang="zh-CN" sz="1350" b="1" dirty="0">
              <a:solidFill>
                <a:schemeClr val="accent5">
                  <a:lumMod val="10000"/>
                </a:schemeClr>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width: 50px;</a:t>
            </a:r>
            <a:endParaRPr lang="en-US" altLang="zh-CN" sz="1350" b="1" dirty="0">
              <a:solidFill>
                <a:schemeClr val="accent5">
                  <a:lumMod val="10000"/>
                </a:schemeClr>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height: 50px;</a:t>
            </a:r>
            <a:endParaRPr lang="en-US" altLang="zh-CN" sz="1350" b="1" dirty="0">
              <a:solidFill>
                <a:schemeClr val="accent5">
                  <a:lumMod val="10000"/>
                </a:schemeClr>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background: yellow;</a:t>
            </a:r>
            <a:endParaRPr lang="en-US" altLang="zh-CN" sz="1350" b="1" dirty="0">
              <a:solidFill>
                <a:schemeClr val="accent5">
                  <a:lumMod val="10000"/>
                </a:schemeClr>
              </a:solidFill>
              <a:latin typeface="+mn-lt"/>
            </a:endParaRPr>
          </a:p>
          <a:p>
            <a:pPr defTabSz="723900">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a:t>
            </a:r>
            <a:r>
              <a:rPr lang="en-US" altLang="zh-CN" sz="1350" b="1" dirty="0">
                <a:solidFill>
                  <a:srgbClr val="FF0000"/>
                </a:solidFill>
                <a:latin typeface="+mn-lt"/>
              </a:rPr>
              <a:t>position: fixed;</a:t>
            </a:r>
            <a:endParaRPr lang="en-US" altLang="zh-CN" sz="1350" b="1" dirty="0">
              <a:solidFill>
                <a:srgbClr val="FF0000"/>
              </a:solidFill>
              <a:latin typeface="+mn-lt"/>
            </a:endParaRPr>
          </a:p>
          <a:p>
            <a:pPr defTabSz="723900">
              <a:spcAft>
                <a:spcPts val="0"/>
              </a:spcAft>
              <a:buClr>
                <a:schemeClr val="folHlink"/>
              </a:buClr>
              <a:buSzPct val="60000"/>
              <a:tabLst>
                <a:tab pos="444500" algn="l"/>
              </a:tabLst>
              <a:defRPr/>
            </a:pPr>
            <a:r>
              <a:rPr lang="en-US" altLang="zh-CN" sz="1350" b="1" dirty="0">
                <a:solidFill>
                  <a:srgbClr val="FF0000"/>
                </a:solidFill>
                <a:latin typeface="+mn-lt"/>
              </a:rPr>
              <a:t>            right: 0;</a:t>
            </a:r>
            <a:endParaRPr lang="en-US" altLang="zh-CN" sz="1350" b="1" dirty="0">
              <a:solidFill>
                <a:srgbClr val="FF0000"/>
              </a:solidFill>
              <a:latin typeface="+mn-lt"/>
            </a:endParaRPr>
          </a:p>
          <a:p>
            <a:pPr defTabSz="723900">
              <a:spcAft>
                <a:spcPts val="0"/>
              </a:spcAft>
              <a:buClr>
                <a:schemeClr val="folHlink"/>
              </a:buClr>
              <a:buSzPct val="60000"/>
              <a:tabLst>
                <a:tab pos="444500" algn="l"/>
              </a:tabLst>
              <a:defRPr/>
            </a:pPr>
            <a:r>
              <a:rPr lang="en-US" altLang="zh-CN" sz="1350" b="1" dirty="0">
                <a:solidFill>
                  <a:srgbClr val="FF0000"/>
                </a:solidFill>
                <a:latin typeface="+mn-lt"/>
              </a:rPr>
              <a:t>            bottom: 0</a:t>
            </a:r>
            <a:r>
              <a:rPr lang="en-US" altLang="zh-CN" sz="1350" b="1" dirty="0" smtClean="0">
                <a:solidFill>
                  <a:srgbClr val="FF0000"/>
                </a:solidFill>
                <a:latin typeface="+mn-lt"/>
              </a:rPr>
              <a:t>;</a:t>
            </a:r>
            <a:endParaRPr lang="en-US" altLang="zh-CN" sz="1350" b="1" dirty="0" smtClean="0">
              <a:solidFill>
                <a:srgbClr val="FF0000"/>
              </a:solidFill>
              <a:latin typeface="+mn-lt"/>
            </a:endParaRPr>
          </a:p>
          <a:p>
            <a:pPr defTabSz="723900">
              <a:spcAft>
                <a:spcPts val="0"/>
              </a:spcAft>
              <a:buClr>
                <a:schemeClr val="folHlink"/>
              </a:buClr>
              <a:buSzPct val="60000"/>
              <a:tabLst>
                <a:tab pos="444500" algn="l"/>
              </a:tabLst>
              <a:defRPr/>
            </a:pPr>
            <a:r>
              <a:rPr lang="en-US" altLang="zh-CN" sz="1350" b="1" dirty="0">
                <a:latin typeface="+mn-lt"/>
              </a:rPr>
              <a:t>}</a:t>
            </a:r>
            <a:endParaRPr lang="en-US" altLang="zh-CN" sz="1350" b="1" dirty="0">
              <a:latin typeface="+mn-lt"/>
            </a:endParaRPr>
          </a:p>
        </p:txBody>
      </p:sp>
      <p:pic>
        <p:nvPicPr>
          <p:cNvPr id="6" name="图片 5"/>
          <p:cNvPicPr>
            <a:picLocks noChangeAspect="1"/>
          </p:cNvPicPr>
          <p:nvPr/>
        </p:nvPicPr>
        <p:blipFill>
          <a:blip r:embed="rId1"/>
          <a:stretch>
            <a:fillRect/>
          </a:stretch>
        </p:blipFill>
        <p:spPr>
          <a:xfrm>
            <a:off x="4901565" y="1096010"/>
            <a:ext cx="2426018" cy="3428048"/>
          </a:xfrm>
          <a:prstGeom prst="rect">
            <a:avLst/>
          </a:prstGeom>
        </p:spPr>
      </p:pic>
      <p:sp>
        <p:nvSpPr>
          <p:cNvPr id="7" name="AutoShape 4"/>
          <p:cNvSpPr txBox="1">
            <a:spLocks noChangeArrowheads="1"/>
          </p:cNvSpPr>
          <p:nvPr/>
        </p:nvSpPr>
        <p:spPr bwMode="auto">
          <a:xfrm>
            <a:off x="4694884" y="1131673"/>
            <a:ext cx="2839661" cy="102615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body{</a:t>
            </a:r>
            <a:endParaRPr lang="en-US" altLang="zh-CN" sz="1350" b="1" dirty="0">
              <a:solidFill>
                <a:schemeClr val="accent5">
                  <a:lumMod val="10000"/>
                </a:schemeClr>
              </a:solidFill>
              <a:latin typeface="+mn-lt"/>
            </a:endParaRPr>
          </a:p>
          <a:p>
            <a:pPr defTabSz="723900">
              <a:lnSpc>
                <a:spcPct val="150000"/>
              </a:lnSpc>
              <a:spcAft>
                <a:spcPts val="0"/>
              </a:spcAft>
              <a:buClr>
                <a:schemeClr val="folHlink"/>
              </a:buClr>
              <a:buSzPct val="60000"/>
              <a:tabLst>
                <a:tab pos="444500" algn="l"/>
              </a:tabLst>
              <a:defRPr/>
            </a:pPr>
            <a:r>
              <a:rPr lang="en-US" altLang="zh-CN" sz="1350" b="1" dirty="0">
                <a:solidFill>
                  <a:srgbClr val="FF0000"/>
                </a:solidFill>
                <a:latin typeface="+mn-lt"/>
              </a:rPr>
              <a:t>     height: 1000px;</a:t>
            </a:r>
            <a:endParaRPr lang="en-US" altLang="zh-CN" sz="1350" b="1" dirty="0">
              <a:solidFill>
                <a:srgbClr val="FF0000"/>
              </a:solidFill>
              <a:latin typeface="+mn-lt"/>
            </a:endParaRPr>
          </a:p>
          <a:p>
            <a:pPr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a:t>
            </a:r>
            <a:endParaRPr lang="en-US" altLang="zh-CN" sz="1350" b="1" dirty="0">
              <a:solidFill>
                <a:schemeClr val="accent5">
                  <a:lumMod val="10000"/>
                </a:schemeClr>
              </a:solidFill>
              <a:latin typeface="+mn-lt"/>
            </a:endParaRPr>
          </a:p>
        </p:txBody>
      </p:sp>
      <p:pic>
        <p:nvPicPr>
          <p:cNvPr id="8" name="图片 7"/>
          <p:cNvPicPr>
            <a:picLocks noChangeAspect="1"/>
          </p:cNvPicPr>
          <p:nvPr/>
        </p:nvPicPr>
        <p:blipFill>
          <a:blip r:embed="rId2"/>
          <a:stretch>
            <a:fillRect/>
          </a:stretch>
        </p:blipFill>
        <p:spPr>
          <a:xfrm>
            <a:off x="4975384" y="2169478"/>
            <a:ext cx="1690211" cy="2388870"/>
          </a:xfrm>
          <a:prstGeom prst="rect">
            <a:avLst/>
          </a:prstGeom>
        </p:spPr>
      </p:pic>
      <p:grpSp>
        <p:nvGrpSpPr>
          <p:cNvPr id="2" name="组合 1"/>
          <p:cNvGrpSpPr/>
          <p:nvPr/>
        </p:nvGrpSpPr>
        <p:grpSpPr>
          <a:xfrm>
            <a:off x="129540" y="84201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3" cstate="screen"/>
            <a:srcRect/>
            <a:stretch>
              <a:fillRect/>
            </a:stretch>
          </p:blipFill>
          <p:spPr>
            <a:xfrm>
              <a:off x="5713" y="3816"/>
              <a:ext cx="440" cy="439"/>
            </a:xfrm>
            <a:prstGeom prst="rect">
              <a:avLst/>
            </a:prstGeom>
          </p:spPr>
        </p:pic>
      </p:grpSp>
      <p:grpSp>
        <p:nvGrpSpPr>
          <p:cNvPr id="3" name="组合 2"/>
          <p:cNvGrpSpPr/>
          <p:nvPr/>
        </p:nvGrpSpPr>
        <p:grpSpPr>
          <a:xfrm>
            <a:off x="2131695" y="4620895"/>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1" name="圆角矩形 20"/>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29</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fixed</a:t>
              </a:r>
              <a:r>
                <a:rPr lang="zh-CN" altLang="en-US" sz="1600" b="1" noProof="1">
                  <a:solidFill>
                    <a:schemeClr val="bg1"/>
                  </a:solidFill>
                  <a:latin typeface="黑体" panose="02010600030101010101" pitchFamily="49" charset="-122"/>
                  <a:ea typeface="黑体" panose="02010600030101010101" pitchFamily="49" charset="-122"/>
                  <a:cs typeface="+mn-ea"/>
                </a:rPr>
                <a:t>定位</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5" name="灯片编号占位符 4"/>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nodeType="clickEffect">
                                  <p:stCondLst>
                                    <p:cond delay="0"/>
                                  </p:stCondLst>
                                  <p:childTnLst>
                                    <p:animEffect transition="out" filter="wipe(left)">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3"/>
          <p:cNvSpPr>
            <a:spLocks noChangeArrowheads="1"/>
          </p:cNvSpPr>
          <p:nvPr/>
        </p:nvSpPr>
        <p:spPr bwMode="auto">
          <a:xfrm>
            <a:off x="1358248" y="2050966"/>
            <a:ext cx="1875248" cy="102615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350" b="1" dirty="0" smtClean="0"/>
              <a:t>选择器 </a:t>
            </a:r>
            <a:r>
              <a:rPr lang="en-US" altLang="zh-CN" sz="1350" b="1" dirty="0" smtClean="0"/>
              <a:t>{ </a:t>
            </a:r>
            <a:r>
              <a:rPr lang="zh-CN" altLang="en-US" sz="1350" b="1" dirty="0" smtClean="0"/>
              <a:t>声明</a:t>
            </a:r>
            <a:r>
              <a:rPr lang="en-US" altLang="zh-CN" sz="1350" b="1" dirty="0" smtClean="0"/>
              <a:t>1;</a:t>
            </a:r>
            <a:endParaRPr lang="en-US" altLang="zh-CN" sz="1350" b="1" dirty="0" smtClean="0"/>
          </a:p>
          <a:p>
            <a:pPr algn="l">
              <a:lnSpc>
                <a:spcPct val="150000"/>
              </a:lnSpc>
            </a:pPr>
            <a:r>
              <a:rPr lang="zh-CN" altLang="en-US" sz="1350" b="1" dirty="0" smtClean="0"/>
              <a:t>              声明</a:t>
            </a:r>
            <a:r>
              <a:rPr lang="en-US" altLang="zh-CN" sz="1350" b="1" dirty="0" smtClean="0"/>
              <a:t>2;</a:t>
            </a:r>
            <a:endParaRPr lang="en-US" altLang="zh-CN" sz="1350" b="1" dirty="0" smtClean="0"/>
          </a:p>
          <a:p>
            <a:pPr algn="l">
              <a:lnSpc>
                <a:spcPct val="150000"/>
              </a:lnSpc>
            </a:pPr>
            <a:r>
              <a:rPr lang="en-US" altLang="zh-CN" sz="1350" b="1" dirty="0" smtClean="0"/>
              <a:t>              ……  }</a:t>
            </a:r>
            <a:endParaRPr lang="zh-CN" altLang="en-US" sz="1350" b="1" dirty="0" smtClean="0"/>
          </a:p>
        </p:txBody>
      </p:sp>
      <p:sp>
        <p:nvSpPr>
          <p:cNvPr id="20482" name="标题 1"/>
          <p:cNvSpPr>
            <a:spLocks noGrp="1"/>
          </p:cNvSpPr>
          <p:nvPr>
            <p:ph type="title"/>
          </p:nvPr>
        </p:nvSpPr>
        <p:spPr/>
        <p:txBody>
          <a:bodyPr/>
          <a:lstStyle/>
          <a:p>
            <a:r>
              <a:rPr lang="en-US" altLang="zh-CN"/>
              <a:t>CSS</a:t>
            </a:r>
            <a:r>
              <a:rPr lang="zh-CN" altLang="en-US"/>
              <a:t>的基本语法</a:t>
            </a:r>
            <a:endParaRPr lang="en-US" altLang="zh-CN" dirty="0"/>
          </a:p>
        </p:txBody>
      </p:sp>
      <p:sp>
        <p:nvSpPr>
          <p:cNvPr id="32" name="AutoShape 3"/>
          <p:cNvSpPr>
            <a:spLocks noChangeArrowheads="1"/>
          </p:cNvSpPr>
          <p:nvPr/>
        </p:nvSpPr>
        <p:spPr bwMode="auto">
          <a:xfrm>
            <a:off x="4232672" y="1965482"/>
            <a:ext cx="2555078" cy="1170940"/>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h1 {</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font-size:12px;</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	color:#F00;</a:t>
            </a:r>
            <a:endParaRPr lang="en-US" altLang="zh-CN" sz="135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a:t>
            </a:r>
            <a:endParaRPr lang="zh-CN" altLang="zh-CN" sz="1350" b="1" dirty="0">
              <a:solidFill>
                <a:schemeClr val="accent5">
                  <a:lumMod val="10000"/>
                </a:schemeClr>
              </a:solidFill>
              <a:latin typeface="+mn-lt"/>
            </a:endParaRPr>
          </a:p>
        </p:txBody>
      </p:sp>
      <p:cxnSp>
        <p:nvCxnSpPr>
          <p:cNvPr id="36" name="直接箭头连接符 35"/>
          <p:cNvCxnSpPr/>
          <p:nvPr/>
        </p:nvCxnSpPr>
        <p:spPr>
          <a:xfrm rot="16200000" flipH="1">
            <a:off x="4094561" y="1781963"/>
            <a:ext cx="550790" cy="3151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2" name="直接箭头连接符 41"/>
          <p:cNvCxnSpPr/>
          <p:nvPr/>
        </p:nvCxnSpPr>
        <p:spPr>
          <a:xfrm flipH="1" flipV="1">
            <a:off x="5652135" y="2571750"/>
            <a:ext cx="188595" cy="68135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5" name="直接连接符 44"/>
          <p:cNvCxnSpPr/>
          <p:nvPr/>
        </p:nvCxnSpPr>
        <p:spPr bwMode="auto">
          <a:xfrm>
            <a:off x="4619151" y="2572069"/>
            <a:ext cx="1232306" cy="119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46" name="直接连接符 45"/>
          <p:cNvCxnSpPr/>
          <p:nvPr/>
        </p:nvCxnSpPr>
        <p:spPr bwMode="auto">
          <a:xfrm>
            <a:off x="4672730" y="2839962"/>
            <a:ext cx="910835" cy="88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50" name="直接箭头连接符 49"/>
          <p:cNvCxnSpPr/>
          <p:nvPr/>
        </p:nvCxnSpPr>
        <p:spPr>
          <a:xfrm rot="16200000" flipV="1">
            <a:off x="5269791" y="2668829"/>
            <a:ext cx="482207" cy="825741"/>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53" name="直接箭头连接符 52"/>
          <p:cNvCxnSpPr/>
          <p:nvPr/>
        </p:nvCxnSpPr>
        <p:spPr>
          <a:xfrm rot="16200000" flipH="1">
            <a:off x="4749197" y="2036233"/>
            <a:ext cx="550789" cy="10182"/>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56" name="直接箭头连接符 55"/>
          <p:cNvCxnSpPr/>
          <p:nvPr/>
        </p:nvCxnSpPr>
        <p:spPr>
          <a:xfrm rot="16200000" flipH="1">
            <a:off x="5248646" y="2016204"/>
            <a:ext cx="550788" cy="9786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 name="AutoShape 3"/>
          <p:cNvSpPr>
            <a:spLocks noChangeArrowheads="1"/>
          </p:cNvSpPr>
          <p:nvPr/>
        </p:nvSpPr>
        <p:spPr bwMode="auto">
          <a:xfrm>
            <a:off x="1358265" y="3780949"/>
            <a:ext cx="5564505" cy="714374"/>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a:lnSpc>
                <a:spcPct val="150000"/>
              </a:lnSpc>
            </a:pPr>
            <a:r>
              <a:rPr lang="en-US" altLang="zh-CN" sz="1350" b="1" dirty="0">
                <a:latin typeface="微软雅黑" panose="020B0503020204020204" pitchFamily="34" charset="-122"/>
                <a:ea typeface="微软雅黑" panose="020B0503020204020204" pitchFamily="34" charset="-122"/>
                <a:sym typeface="+mn-ea"/>
              </a:rPr>
              <a:t>CSS</a:t>
            </a:r>
            <a:r>
              <a:rPr lang="zh-CN" altLang="en-US" sz="1350" b="1" dirty="0">
                <a:latin typeface="微软雅黑" panose="020B0503020204020204" pitchFamily="34" charset="-122"/>
                <a:ea typeface="微软雅黑" panose="020B0503020204020204" pitchFamily="34" charset="-122"/>
                <a:sym typeface="+mn-ea"/>
              </a:rPr>
              <a:t>的最后一条声明后的“</a:t>
            </a:r>
            <a:r>
              <a:rPr lang="en-US" altLang="zh-CN" sz="1350" b="1" dirty="0">
                <a:latin typeface="微软雅黑" panose="020B0503020204020204" pitchFamily="34" charset="-122"/>
                <a:ea typeface="微软雅黑" panose="020B0503020204020204" pitchFamily="34" charset="-122"/>
                <a:sym typeface="+mn-ea"/>
              </a:rPr>
              <a:t>;”</a:t>
            </a:r>
            <a:r>
              <a:rPr lang="zh-CN" altLang="en-US" sz="1350" b="1" dirty="0">
                <a:latin typeface="微软雅黑" panose="020B0503020204020204" pitchFamily="34" charset="-122"/>
                <a:ea typeface="微软雅黑" panose="020B0503020204020204" pitchFamily="34" charset="-122"/>
                <a:sym typeface="+mn-ea"/>
              </a:rPr>
              <a:t>可写可不写，但是，基于</a:t>
            </a:r>
            <a:r>
              <a:rPr lang="en-US" altLang="zh-CN" sz="1350" b="1" dirty="0">
                <a:latin typeface="微软雅黑" panose="020B0503020204020204" pitchFamily="34" charset="-122"/>
                <a:ea typeface="微软雅黑" panose="020B0503020204020204" pitchFamily="34" charset="-122"/>
                <a:sym typeface="+mn-ea"/>
              </a:rPr>
              <a:t>W3C</a:t>
            </a:r>
            <a:r>
              <a:rPr lang="zh-CN" altLang="en-US" sz="1350" b="1" dirty="0">
                <a:latin typeface="微软雅黑" panose="020B0503020204020204" pitchFamily="34" charset="-122"/>
                <a:ea typeface="微软雅黑" panose="020B0503020204020204" pitchFamily="34" charset="-122"/>
                <a:sym typeface="+mn-ea"/>
              </a:rPr>
              <a:t>标准规范考虑，建议最后一条声明的结束“</a:t>
            </a:r>
            <a:r>
              <a:rPr lang="en-US" altLang="zh-CN" sz="1350" b="1" dirty="0">
                <a:latin typeface="微软雅黑" panose="020B0503020204020204" pitchFamily="34" charset="-122"/>
                <a:ea typeface="微软雅黑" panose="020B0503020204020204" pitchFamily="34" charset="-122"/>
                <a:sym typeface="+mn-ea"/>
              </a:rPr>
              <a:t>;”</a:t>
            </a:r>
            <a:r>
              <a:rPr lang="zh-CN" altLang="en-US" sz="1350" b="1" dirty="0">
                <a:latin typeface="微软雅黑" panose="020B0503020204020204" pitchFamily="34" charset="-122"/>
                <a:ea typeface="微软雅黑" panose="020B0503020204020204" pitchFamily="34" charset="-122"/>
                <a:sym typeface="+mn-ea"/>
              </a:rPr>
              <a:t> 都要写上</a:t>
            </a:r>
            <a:endParaRPr lang="zh-CN" altLang="en-US" sz="1350" b="1" dirty="0" smtClean="0"/>
          </a:p>
        </p:txBody>
      </p:sp>
      <p:grpSp>
        <p:nvGrpSpPr>
          <p:cNvPr id="3" name="组合 2"/>
          <p:cNvGrpSpPr/>
          <p:nvPr/>
        </p:nvGrpSpPr>
        <p:grpSpPr>
          <a:xfrm>
            <a:off x="660400" y="1640205"/>
            <a:ext cx="436880" cy="549275"/>
            <a:chOff x="4662" y="3788"/>
            <a:chExt cx="688" cy="865"/>
          </a:xfrm>
        </p:grpSpPr>
        <p:sp>
          <p:nvSpPr>
            <p:cNvPr id="54"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8" name="图片 7"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grpSp>
        <p:nvGrpSpPr>
          <p:cNvPr id="12" name="组合 11"/>
          <p:cNvGrpSpPr/>
          <p:nvPr/>
        </p:nvGrpSpPr>
        <p:grpSpPr>
          <a:xfrm>
            <a:off x="660400" y="3466465"/>
            <a:ext cx="436880" cy="549275"/>
            <a:chOff x="469" y="2695"/>
            <a:chExt cx="688" cy="865"/>
          </a:xfrm>
        </p:grpSpPr>
        <p:sp>
          <p:nvSpPr>
            <p:cNvPr id="28" name="TextBox 65"/>
            <p:cNvSpPr txBox="1"/>
            <p:nvPr/>
          </p:nvSpPr>
          <p:spPr>
            <a:xfrm>
              <a:off x="469" y="3174"/>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经验</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29" name="图片 28" descr="C:\Users\Lenovo\Desktop\icon\经验值.png经验值"/>
            <p:cNvPicPr>
              <a:picLocks noChangeAspect="1"/>
            </p:cNvPicPr>
            <p:nvPr/>
          </p:nvPicPr>
          <p:blipFill>
            <a:blip r:embed="rId2" cstate="screen"/>
            <a:srcRect/>
            <a:stretch>
              <a:fillRect/>
            </a:stretch>
          </p:blipFill>
          <p:spPr>
            <a:xfrm>
              <a:off x="565" y="2695"/>
              <a:ext cx="495" cy="495"/>
            </a:xfrm>
            <a:prstGeom prst="rect">
              <a:avLst/>
            </a:prstGeom>
          </p:spPr>
        </p:pic>
      </p:grpSp>
      <p:sp>
        <p:nvSpPr>
          <p:cNvPr id="13" name="AutoShape 9"/>
          <p:cNvSpPr>
            <a:spLocks noChangeArrowheads="1"/>
          </p:cNvSpPr>
          <p:nvPr/>
        </p:nvSpPr>
        <p:spPr bwMode="auto">
          <a:xfrm>
            <a:off x="3914140" y="1190625"/>
            <a:ext cx="75882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选择器</a:t>
            </a:r>
            <a:endParaRPr lang="zh-CN" altLang="en-US" sz="1350" b="1" strike="noStrike" noProof="1">
              <a:solidFill>
                <a:schemeClr val="bg1"/>
              </a:solidFill>
              <a:latin typeface="+mn-lt"/>
              <a:ea typeface="黑体" panose="02010600030101010101" pitchFamily="49" charset="-122"/>
            </a:endParaRPr>
          </a:p>
        </p:txBody>
      </p:sp>
      <p:sp>
        <p:nvSpPr>
          <p:cNvPr id="14" name="AutoShape 9"/>
          <p:cNvSpPr>
            <a:spLocks noChangeArrowheads="1"/>
          </p:cNvSpPr>
          <p:nvPr/>
        </p:nvSpPr>
        <p:spPr bwMode="auto">
          <a:xfrm>
            <a:off x="4744720" y="1457960"/>
            <a:ext cx="59118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属性</a:t>
            </a:r>
            <a:endParaRPr lang="zh-CN" altLang="en-US" sz="1350" b="1" strike="noStrike" noProof="1">
              <a:solidFill>
                <a:schemeClr val="bg1"/>
              </a:solidFill>
              <a:latin typeface="+mn-lt"/>
              <a:ea typeface="黑体" panose="02010600030101010101" pitchFamily="49" charset="-122"/>
            </a:endParaRPr>
          </a:p>
        </p:txBody>
      </p:sp>
      <p:sp>
        <p:nvSpPr>
          <p:cNvPr id="15" name="AutoShape 9"/>
          <p:cNvSpPr>
            <a:spLocks noChangeArrowheads="1"/>
          </p:cNvSpPr>
          <p:nvPr/>
        </p:nvSpPr>
        <p:spPr bwMode="auto">
          <a:xfrm>
            <a:off x="5413375" y="1522095"/>
            <a:ext cx="36449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值</a:t>
            </a:r>
            <a:endParaRPr lang="zh-CN" altLang="en-US" sz="1350" b="1" strike="noStrike" noProof="1">
              <a:solidFill>
                <a:schemeClr val="bg1"/>
              </a:solidFill>
              <a:latin typeface="+mn-lt"/>
              <a:ea typeface="黑体" panose="02010600030101010101" pitchFamily="49" charset="-122"/>
            </a:endParaRPr>
          </a:p>
        </p:txBody>
      </p:sp>
      <p:sp>
        <p:nvSpPr>
          <p:cNvPr id="16" name="AutoShape 9"/>
          <p:cNvSpPr>
            <a:spLocks noChangeArrowheads="1"/>
          </p:cNvSpPr>
          <p:nvPr/>
        </p:nvSpPr>
        <p:spPr bwMode="auto">
          <a:xfrm>
            <a:off x="5474970" y="3224530"/>
            <a:ext cx="632460"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声明</a:t>
            </a:r>
            <a:endParaRPr lang="zh-CN" altLang="en-US" sz="1350" b="1" strike="noStrike" noProof="1">
              <a:solidFill>
                <a:schemeClr val="bg1"/>
              </a:solidFill>
              <a:latin typeface="+mn-lt"/>
              <a:ea typeface="黑体" panose="02010600030101010101" pitchFamily="49" charset="-122"/>
            </a:endParaRPr>
          </a:p>
        </p:txBody>
      </p:sp>
      <p:grpSp>
        <p:nvGrpSpPr>
          <p:cNvPr id="19" name="组合 18"/>
          <p:cNvGrpSpPr/>
          <p:nvPr/>
        </p:nvGrpSpPr>
        <p:grpSpPr>
          <a:xfrm>
            <a:off x="3556000" y="1657985"/>
            <a:ext cx="436880" cy="531495"/>
            <a:chOff x="5589" y="3816"/>
            <a:chExt cx="688" cy="837"/>
          </a:xfrm>
        </p:grpSpPr>
        <p:sp>
          <p:nvSpPr>
            <p:cNvPr id="20"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3" cstate="screen"/>
            <a:srcRect/>
            <a:stretch>
              <a:fillRect/>
            </a:stretch>
          </p:blipFill>
          <p:spPr>
            <a:xfrm>
              <a:off x="5713" y="3816"/>
              <a:ext cx="440" cy="439"/>
            </a:xfrm>
            <a:prstGeom prst="rect">
              <a:avLst/>
            </a:prstGeom>
          </p:spPr>
        </p:pic>
      </p:grpSp>
      <p:sp>
        <p:nvSpPr>
          <p:cNvPr id="21" name="灯片编号占位符 20"/>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up)">
                                      <p:cBhvr>
                                        <p:cTn id="27" dur="500"/>
                                        <p:tgtEl>
                                          <p:spTgt spid="5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up)">
                                      <p:cBhvr>
                                        <p:cTn id="35" dur="500"/>
                                        <p:tgtEl>
                                          <p:spTgt spid="5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left)">
                                      <p:cBhvr>
                                        <p:cTn id="43" dur="500"/>
                                        <p:tgtEl>
                                          <p:spTgt spid="46"/>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down)">
                                      <p:cBhvr>
                                        <p:cTn id="51" dur="500"/>
                                        <p:tgtEl>
                                          <p:spTgt spid="42"/>
                                        </p:tgtEl>
                                      </p:cBhvr>
                                    </p:animEffect>
                                  </p:childTnLst>
                                </p:cTn>
                              </p:par>
                            </p:childTnLst>
                          </p:cTn>
                        </p:par>
                        <p:par>
                          <p:cTn id="52" fill="hold">
                            <p:stCondLst>
                              <p:cond delay="6000"/>
                            </p:stCondLst>
                            <p:childTnLst>
                              <p:par>
                                <p:cTn id="53" presetID="22" presetClass="entr" presetSubtype="4"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down)">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5" grpId="0" bldLvl="0" animBg="1"/>
      <p:bldP spid="13" grpId="0" bldLvl="0" animBg="1"/>
      <p:bldP spid="14" grpId="0" bldLvl="0" animBg="1"/>
      <p:bldP spid="15" grpId="0" bldLvl="0" animBg="1"/>
      <p:bldP spid="16"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定位小结</a:t>
            </a:r>
            <a:r>
              <a:rPr lang="en-US" altLang="zh-CN"/>
              <a:t>3-1</a:t>
            </a:r>
            <a:endParaRPr lang="en-US" altLang="zh-CN"/>
          </a:p>
        </p:txBody>
      </p:sp>
      <p:sp>
        <p:nvSpPr>
          <p:cNvPr id="37" name="内容占位符 2"/>
          <p:cNvSpPr>
            <a:spLocks noGrp="1"/>
          </p:cNvSpPr>
          <p:nvPr>
            <p:ph idx="1"/>
          </p:nvPr>
        </p:nvSpPr>
        <p:spPr>
          <a:xfrm>
            <a:off x="578644" y="981075"/>
            <a:ext cx="7844790" cy="3613785"/>
          </a:xfrm>
        </p:spPr>
        <p:txBody>
          <a:bodyPr/>
          <a:lstStyle/>
          <a:p>
            <a:r>
              <a:rPr lang="zh-CN" altLang="en-US" sz="2100"/>
              <a:t>相对定位的特性</a:t>
            </a:r>
            <a:endParaRPr lang="zh-CN" altLang="en-US" sz="2100"/>
          </a:p>
          <a:p>
            <a:pPr lvl="1"/>
            <a:r>
              <a:rPr lang="zh-CN" altLang="en-US" sz="1950"/>
              <a:t>相对于自己的初始位置来定位</a:t>
            </a:r>
            <a:endParaRPr lang="zh-CN" altLang="en-US" sz="1950"/>
          </a:p>
          <a:p>
            <a:pPr lvl="1"/>
            <a:r>
              <a:rPr lang="zh-CN" altLang="en-US" sz="1950"/>
              <a:t>元素位置发生偏移后，它原来的位置会被保留下来</a:t>
            </a:r>
            <a:endParaRPr lang="zh-CN" altLang="en-US" sz="1950"/>
          </a:p>
          <a:p>
            <a:pPr lvl="1"/>
            <a:r>
              <a:rPr lang="zh-CN" altLang="en-US" sz="1950"/>
              <a:t>层级提高，可以把标准文档流中的元素及浮动元素盖在下边</a:t>
            </a:r>
            <a:endParaRPr lang="en-US" altLang="zh-CN" sz="2100"/>
          </a:p>
          <a:p>
            <a:r>
              <a:rPr lang="zh-CN" altLang="zh-CN" sz="2100"/>
              <a:t>相对定位的使用场景</a:t>
            </a:r>
            <a:endParaRPr lang="zh-CN" altLang="zh-CN" sz="2100"/>
          </a:p>
          <a:p>
            <a:pPr lvl="1"/>
            <a:r>
              <a:rPr lang="zh-CN" altLang="zh-CN" sz="1950"/>
              <a:t>相对定位一般情况下很少自己单独使用，都是配合绝对定位使用，为绝对定位创造定位父级而又不设置偏移量</a:t>
            </a:r>
            <a:endParaRPr lang="zh-CN" altLang="zh-CN" sz="1950">
              <a:cs typeface="+mn-cs"/>
            </a:endParaRPr>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定位小结</a:t>
            </a:r>
            <a:r>
              <a:rPr lang="en-US" altLang="zh-CN"/>
              <a:t>3-2</a:t>
            </a:r>
            <a:endParaRPr lang="en-US" altLang="zh-CN"/>
          </a:p>
        </p:txBody>
      </p:sp>
      <p:sp>
        <p:nvSpPr>
          <p:cNvPr id="37" name="内容占位符 2"/>
          <p:cNvSpPr>
            <a:spLocks noGrp="1"/>
          </p:cNvSpPr>
          <p:nvPr>
            <p:ph idx="1"/>
          </p:nvPr>
        </p:nvSpPr>
        <p:spPr/>
        <p:txBody>
          <a:bodyPr/>
          <a:lstStyle/>
          <a:p>
            <a:r>
              <a:rPr lang="zh-CN" altLang="zh-CN" sz="1950"/>
              <a:t>绝对定位的特性</a:t>
            </a:r>
            <a:endParaRPr lang="en-US" altLang="zh-CN" sz="1950"/>
          </a:p>
          <a:p>
            <a:pPr lvl="1"/>
            <a:r>
              <a:rPr lang="zh-CN" altLang="en-US" sz="1650"/>
              <a:t>绝对定位是相对于它的定位父级的位置来定位，如果没有设置定位父级，则相对浏览器窗口来定位</a:t>
            </a:r>
            <a:endParaRPr lang="zh-CN" altLang="en-US" sz="1650"/>
          </a:p>
          <a:p>
            <a:pPr lvl="1"/>
            <a:r>
              <a:rPr lang="zh-CN" altLang="en-US" sz="1650"/>
              <a:t>元素位置发生偏移后，原来的位置不会被保留</a:t>
            </a:r>
            <a:endParaRPr lang="zh-CN" altLang="en-US" sz="1650"/>
          </a:p>
          <a:p>
            <a:pPr lvl="1"/>
            <a:r>
              <a:rPr lang="zh-CN" altLang="en-US" sz="1650"/>
              <a:t>层级提高，可以把标准文档流中的元素及浮动元素盖在下边</a:t>
            </a:r>
            <a:endParaRPr lang="zh-CN" altLang="en-US" sz="1650"/>
          </a:p>
          <a:p>
            <a:pPr lvl="1"/>
            <a:r>
              <a:rPr lang="zh-CN" altLang="en-US" sz="1650"/>
              <a:t>设置绝对定位的元素脱离文档流</a:t>
            </a:r>
            <a:endParaRPr lang="zh-CN" altLang="en-US" sz="1650"/>
          </a:p>
          <a:p>
            <a:r>
              <a:rPr lang="zh-CN" altLang="zh-CN" sz="1950"/>
              <a:t>绝对定位的使用场景</a:t>
            </a:r>
            <a:endParaRPr lang="en-US" altLang="zh-CN" sz="1950"/>
          </a:p>
          <a:p>
            <a:pPr lvl="1"/>
            <a:r>
              <a:rPr lang="zh-CN" altLang="en-US" sz="1650"/>
              <a:t>一般情况下，绝对定位用在下拉菜单、焦点图轮播、弹出数字气泡、特别花边等场景</a:t>
            </a:r>
            <a:endParaRPr lang="zh-CN" altLang="en-US" sz="1650">
              <a:cs typeface="+mn-cs"/>
            </a:endParaRPr>
          </a:p>
        </p:txBody>
      </p:sp>
      <p:pic>
        <p:nvPicPr>
          <p:cNvPr id="5122" name="Picture 2" descr="C:\Users\yaling.he\Desktop\Chapter08 截图\Chapter08 截图\图8.20　 焦点图.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784" y="1545636"/>
            <a:ext cx="4353114" cy="27419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yaling.he\Desktop\Chapter08 截图\Chapter08 截图\图8.18　 下拉菜单.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046" y="1643675"/>
            <a:ext cx="3680327" cy="179211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yaling.he\Desktop\Chapter08 截图\Chapter08 截图\图8.19　 优惠广告图定位在另一张图上.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826" y="2514077"/>
            <a:ext cx="3275490" cy="129012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箭头连接符 5"/>
          <p:cNvCxnSpPr/>
          <p:nvPr/>
        </p:nvCxnSpPr>
        <p:spPr>
          <a:xfrm flipH="1">
            <a:off x="5004435" y="1366520"/>
            <a:ext cx="285750" cy="629285"/>
          </a:xfrm>
          <a:prstGeom prst="straightConnector1">
            <a:avLst/>
          </a:prstGeom>
          <a:ln w="25400"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2" name="AutoShape 9"/>
          <p:cNvSpPr>
            <a:spLocks noChangeArrowheads="1"/>
          </p:cNvSpPr>
          <p:nvPr/>
        </p:nvSpPr>
        <p:spPr bwMode="auto">
          <a:xfrm>
            <a:off x="5017770" y="996315"/>
            <a:ext cx="97917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下拉菜单</a:t>
            </a:r>
            <a:endParaRPr lang="zh-CN" altLang="en-US" sz="1350" b="1" strike="noStrike" noProof="1">
              <a:solidFill>
                <a:schemeClr val="bg1"/>
              </a:solidFill>
              <a:latin typeface="+mn-lt"/>
              <a:ea typeface="黑体" panose="02010600030101010101" pitchFamily="49" charset="-122"/>
            </a:endParaRPr>
          </a:p>
        </p:txBody>
      </p:sp>
      <p:cxnSp>
        <p:nvCxnSpPr>
          <p:cNvPr id="2" name="直接箭头连接符 1"/>
          <p:cNvCxnSpPr/>
          <p:nvPr/>
        </p:nvCxnSpPr>
        <p:spPr>
          <a:xfrm flipH="1" flipV="1">
            <a:off x="5004435" y="4287520"/>
            <a:ext cx="287655" cy="300355"/>
          </a:xfrm>
          <a:prstGeom prst="straightConnector1">
            <a:avLst/>
          </a:prstGeom>
          <a:ln w="25400"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 name="AutoShape 9"/>
          <p:cNvSpPr>
            <a:spLocks noChangeArrowheads="1"/>
          </p:cNvSpPr>
          <p:nvPr/>
        </p:nvSpPr>
        <p:spPr bwMode="auto">
          <a:xfrm>
            <a:off x="5290185" y="4591050"/>
            <a:ext cx="97917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轮播图</a:t>
            </a:r>
            <a:endParaRPr lang="zh-CN" altLang="en-US" sz="1350" b="1" strike="noStrike" noProof="1">
              <a:solidFill>
                <a:schemeClr val="bg1"/>
              </a:solidFill>
              <a:latin typeface="+mn-lt"/>
              <a:ea typeface="黑体" panose="02010600030101010101" pitchFamily="49" charset="-122"/>
            </a:endParaRPr>
          </a:p>
        </p:txBody>
      </p:sp>
      <p:cxnSp>
        <p:nvCxnSpPr>
          <p:cNvPr id="4" name="直接箭头连接符 3"/>
          <p:cNvCxnSpPr>
            <a:stCxn id="5" idx="1"/>
          </p:cNvCxnSpPr>
          <p:nvPr/>
        </p:nvCxnSpPr>
        <p:spPr>
          <a:xfrm flipH="1">
            <a:off x="4760595" y="3268980"/>
            <a:ext cx="1887855" cy="208280"/>
          </a:xfrm>
          <a:prstGeom prst="straightConnector1">
            <a:avLst/>
          </a:prstGeom>
          <a:ln w="25400"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 name="AutoShape 9"/>
          <p:cNvSpPr>
            <a:spLocks noChangeArrowheads="1"/>
          </p:cNvSpPr>
          <p:nvPr/>
        </p:nvSpPr>
        <p:spPr bwMode="auto">
          <a:xfrm>
            <a:off x="6648450" y="3101975"/>
            <a:ext cx="1130935" cy="33363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定位广告图</a:t>
            </a:r>
            <a:endParaRPr lang="zh-CN" altLang="en-US" sz="1350" b="1" strike="noStrike" noProof="1">
              <a:solidFill>
                <a:schemeClr val="bg1"/>
              </a:solidFill>
              <a:latin typeface="+mn-lt"/>
              <a:ea typeface="黑体" panose="02010600030101010101" pitchFamily="49" charset="-122"/>
            </a:endParaRPr>
          </a:p>
        </p:txBody>
      </p:sp>
      <p:sp>
        <p:nvSpPr>
          <p:cNvPr id="7" name="灯片编号占位符 6"/>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left)">
                                      <p:cBhvr>
                                        <p:cTn id="7" dur="500"/>
                                        <p:tgtEl>
                                          <p:spTgt spid="51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nodeType="clickEffect">
                                  <p:stCondLst>
                                    <p:cond delay="0"/>
                                  </p:stCondLst>
                                  <p:childTnLst>
                                    <p:animEffect transition="out" filter="wipe(left)">
                                      <p:cBhvr>
                                        <p:cTn id="19" dur="500"/>
                                        <p:tgtEl>
                                          <p:spTgt spid="5123"/>
                                        </p:tgtEl>
                                      </p:cBhvr>
                                    </p:animEffect>
                                    <p:set>
                                      <p:cBhvr>
                                        <p:cTn id="20" dur="1" fill="hold">
                                          <p:stCondLst>
                                            <p:cond delay="499"/>
                                          </p:stCondLst>
                                        </p:cTn>
                                        <p:tgtEl>
                                          <p:spTgt spid="5123"/>
                                        </p:tgtEl>
                                        <p:attrNameLst>
                                          <p:attrName>style.visibility</p:attrName>
                                        </p:attrNameLst>
                                      </p:cBhvr>
                                      <p:to>
                                        <p:strVal val="hidden"/>
                                      </p:to>
                                    </p:set>
                                  </p:childTnLst>
                                </p:cTn>
                              </p:par>
                              <p:par>
                                <p:cTn id="21" presetID="22" presetClass="exit" presetSubtype="8" fill="hold" nodeType="withEffect">
                                  <p:stCondLst>
                                    <p:cond delay="0"/>
                                  </p:stCondLst>
                                  <p:childTnLst>
                                    <p:animEffect transition="out" filter="wipe(lef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22" presetClass="exit" presetSubtype="8" fill="hold" grpId="1" nodeType="withEffect">
                                  <p:stCondLst>
                                    <p:cond delay="0"/>
                                  </p:stCondLst>
                                  <p:childTnLst>
                                    <p:animEffect transition="out" filter="wipe(left)">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left)">
                                      <p:cBhvr>
                                        <p:cTn id="30" dur="500"/>
                                        <p:tgtEl>
                                          <p:spTgt spid="5122"/>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8" fill="hold" nodeType="clickEffect">
                                  <p:stCondLst>
                                    <p:cond delay="0"/>
                                  </p:stCondLst>
                                  <p:childTnLst>
                                    <p:animEffect transition="out" filter="wipe(left)">
                                      <p:cBhvr>
                                        <p:cTn id="42" dur="500"/>
                                        <p:tgtEl>
                                          <p:spTgt spid="5122"/>
                                        </p:tgtEl>
                                      </p:cBhvr>
                                    </p:animEffect>
                                    <p:set>
                                      <p:cBhvr>
                                        <p:cTn id="43" dur="1" fill="hold">
                                          <p:stCondLst>
                                            <p:cond delay="499"/>
                                          </p:stCondLst>
                                        </p:cTn>
                                        <p:tgtEl>
                                          <p:spTgt spid="5122"/>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500"/>
                                        <p:tgtEl>
                                          <p:spTgt spid="2"/>
                                        </p:tgtEl>
                                      </p:cBhvr>
                                    </p:animEffect>
                                    <p:set>
                                      <p:cBhvr>
                                        <p:cTn id="46" dur="1" fill="hold">
                                          <p:stCondLst>
                                            <p:cond delay="499"/>
                                          </p:stCondLst>
                                        </p:cTn>
                                        <p:tgtEl>
                                          <p:spTgt spid="2"/>
                                        </p:tgtEl>
                                        <p:attrNameLst>
                                          <p:attrName>style.visibility</p:attrName>
                                        </p:attrNameLst>
                                      </p:cBhvr>
                                      <p:to>
                                        <p:strVal val="hidden"/>
                                      </p:to>
                                    </p:set>
                                  </p:childTnLst>
                                </p:cTn>
                              </p:par>
                              <p:par>
                                <p:cTn id="47" presetID="22" presetClass="exit" presetSubtype="8" fill="hold" grpId="1" nodeType="withEffect">
                                  <p:stCondLst>
                                    <p:cond delay="0"/>
                                  </p:stCondLst>
                                  <p:childTnLst>
                                    <p:animEffect transition="out" filter="wipe(left)">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5124"/>
                                        </p:tgtEl>
                                        <p:attrNameLst>
                                          <p:attrName>style.visibility</p:attrName>
                                        </p:attrNameLst>
                                      </p:cBhvr>
                                      <p:to>
                                        <p:strVal val="visible"/>
                                      </p:to>
                                    </p:set>
                                    <p:animEffect transition="in" filter="wipe(left)">
                                      <p:cBhvr>
                                        <p:cTn id="53" dur="500"/>
                                        <p:tgtEl>
                                          <p:spTgt spid="5124"/>
                                        </p:tgtEl>
                                      </p:cBhvr>
                                    </p:animEffect>
                                  </p:childTnLst>
                                </p:cTn>
                              </p:par>
                            </p:childTnLst>
                          </p:cTn>
                        </p:par>
                        <p:par>
                          <p:cTn id="54" fill="hold">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right)">
                                      <p:cBhvr>
                                        <p:cTn id="57" dur="500"/>
                                        <p:tgtEl>
                                          <p:spTgt spid="5"/>
                                        </p:tgtEl>
                                      </p:cBhvr>
                                    </p:animEffect>
                                  </p:childTnLst>
                                </p:cTn>
                              </p:par>
                            </p:childTnLst>
                          </p:cTn>
                        </p:par>
                        <p:par>
                          <p:cTn id="58" fill="hold">
                            <p:stCondLst>
                              <p:cond delay="1500"/>
                            </p:stCondLst>
                            <p:childTnLst>
                              <p:par>
                                <p:cTn id="59" presetID="22" presetClass="entr" presetSubtype="2"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right)">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3" grpId="0" bldLvl="0" animBg="1"/>
      <p:bldP spid="5" grpId="0" bldLvl="0" animBg="1"/>
      <p:bldP spid="12" grpId="1" animBg="1"/>
      <p:bldP spid="3"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定位小结</a:t>
            </a:r>
            <a:r>
              <a:rPr lang="en-US" altLang="zh-CN"/>
              <a:t>3-3</a:t>
            </a:r>
            <a:endParaRPr lang="en-US" altLang="zh-CN"/>
          </a:p>
        </p:txBody>
      </p:sp>
      <p:sp>
        <p:nvSpPr>
          <p:cNvPr id="37" name="内容占位符 2"/>
          <p:cNvSpPr>
            <a:spLocks noGrp="1"/>
          </p:cNvSpPr>
          <p:nvPr>
            <p:ph idx="1"/>
          </p:nvPr>
        </p:nvSpPr>
        <p:spPr/>
        <p:txBody>
          <a:bodyPr/>
          <a:lstStyle/>
          <a:p>
            <a:r>
              <a:rPr lang="zh-CN" altLang="zh-CN"/>
              <a:t>固定定位的特性</a:t>
            </a:r>
            <a:endParaRPr lang="en-US" altLang="zh-CN"/>
          </a:p>
          <a:p>
            <a:pPr lvl="1"/>
            <a:r>
              <a:rPr lang="zh-CN" altLang="en-US"/>
              <a:t>相对浏览器窗口来定位</a:t>
            </a:r>
            <a:endParaRPr lang="zh-CN" altLang="en-US"/>
          </a:p>
          <a:p>
            <a:pPr lvl="1"/>
            <a:r>
              <a:rPr lang="zh-CN" altLang="en-US"/>
              <a:t>偏移量不会随滚动条的移动而移动</a:t>
            </a:r>
            <a:endParaRPr lang="zh-CN" altLang="en-US"/>
          </a:p>
          <a:p>
            <a:r>
              <a:rPr lang="zh-CN" altLang="zh-CN"/>
              <a:t>固定定位的使用场景</a:t>
            </a:r>
            <a:endParaRPr lang="en-US" altLang="zh-CN"/>
          </a:p>
          <a:p>
            <a:pPr lvl="1"/>
            <a:r>
              <a:rPr lang="zh-CN" altLang="zh-CN"/>
              <a:t>一般在网页中被用在窗口左右两边的固定广告、返回顶部图标、吸顶导航栏等</a:t>
            </a:r>
            <a:endParaRPr lang="zh-CN" altLang="zh-CN" sz="4650">
              <a:cs typeface="+mn-cs"/>
            </a:endParaRPr>
          </a:p>
        </p:txBody>
      </p:sp>
      <p:pic>
        <p:nvPicPr>
          <p:cNvPr id="6146" name="Picture 2" descr="C:\Users\yaling.he\Desktop\Chapter08 截图\Chapter08 截图\图8.21　 吸顶导航和返回顶部.bm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5030" y="3098800"/>
            <a:ext cx="3250565" cy="192087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Calibri" panose="020F0502020204030204" pitchFamily="34" charset="0"/>
              </a:rPr>
              <a:t>练习</a:t>
            </a:r>
            <a:r>
              <a:rPr lang="en-US" altLang="zh-CN" dirty="0">
                <a:sym typeface="Calibri" panose="020F0502020204030204" pitchFamily="34" charset="0"/>
              </a:rPr>
              <a:t>4</a:t>
            </a:r>
            <a:r>
              <a:rPr lang="zh-CN" altLang="en-US" dirty="0">
                <a:sym typeface="Calibri" panose="020F0502020204030204" pitchFamily="34" charset="0"/>
              </a:rPr>
              <a:t>：</a:t>
            </a:r>
            <a:r>
              <a:rPr lang="zh-CN" altLang="en-US">
                <a:sym typeface="+mn-ea"/>
              </a:rPr>
              <a:t>制作京东登录页面</a:t>
            </a:r>
            <a:endParaRPr lang="zh-CN" altLang="en-US"/>
          </a:p>
        </p:txBody>
      </p:sp>
      <p:sp>
        <p:nvSpPr>
          <p:cNvPr id="76801" name="Rectangle 3"/>
          <p:cNvSpPr>
            <a:spLocks noGrp="1" noChangeArrowheads="1"/>
          </p:cNvSpPr>
          <p:nvPr>
            <p:ph idx="1"/>
          </p:nvPr>
        </p:nvSpPr>
        <p:spPr>
          <a:xfrm>
            <a:off x="677545" y="1015365"/>
            <a:ext cx="4122420" cy="3394075"/>
          </a:xfrm>
        </p:spPr>
        <p:txBody>
          <a:bodyPr/>
          <a:lstStyle/>
          <a:p>
            <a:r>
              <a:rPr lang="zh-CN" altLang="en-US" dirty="0"/>
              <a:t>需求说明</a:t>
            </a:r>
            <a:endParaRPr lang="en-US" dirty="0"/>
          </a:p>
          <a:p>
            <a:pPr lvl="1"/>
            <a:r>
              <a:rPr lang="zh-CN" altLang="en-US">
                <a:sym typeface="+mn-ea"/>
              </a:rPr>
              <a:t>页面宽度为</a:t>
            </a:r>
            <a:r>
              <a:rPr lang="en-US" altLang="zh-CN">
                <a:sym typeface="+mn-ea"/>
              </a:rPr>
              <a:t>990px</a:t>
            </a:r>
            <a:r>
              <a:rPr lang="zh-CN" altLang="en-US">
                <a:sym typeface="+mn-ea"/>
              </a:rPr>
              <a:t>，水平居中显示</a:t>
            </a:r>
            <a:endParaRPr lang="zh-CN" altLang="en-US"/>
          </a:p>
          <a:p>
            <a:pPr lvl="1"/>
            <a:r>
              <a:rPr lang="zh-CN" altLang="en-US">
                <a:sym typeface="+mn-ea"/>
              </a:rPr>
              <a:t>头部</a:t>
            </a:r>
            <a:r>
              <a:rPr lang="en-US" altLang="zh-CN">
                <a:sym typeface="+mn-ea"/>
              </a:rPr>
              <a:t>logo</a:t>
            </a:r>
            <a:r>
              <a:rPr lang="zh-CN" altLang="en-US">
                <a:sym typeface="+mn-ea"/>
              </a:rPr>
              <a:t>图和文字“欢迎登录”，使用浮动和盒子模型进行排版</a:t>
            </a:r>
            <a:endParaRPr lang="zh-CN" altLang="en-US"/>
          </a:p>
          <a:p>
            <a:pPr lvl="1"/>
            <a:r>
              <a:rPr lang="zh-CN" altLang="en-US">
                <a:sym typeface="+mn-ea"/>
              </a:rPr>
              <a:t>使用表单元素布局京东会员登录小窗口</a:t>
            </a:r>
            <a:endParaRPr lang="en-US" dirty="0"/>
          </a:p>
          <a:p>
            <a:pPr lvl="2"/>
            <a:endParaRPr lang="en-US" dirty="0"/>
          </a:p>
          <a:p>
            <a:pPr lvl="2"/>
            <a:endParaRPr lang="en-US" dirty="0"/>
          </a:p>
          <a:p>
            <a:pPr lvl="2"/>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4875530" y="1598930"/>
            <a:ext cx="3886835" cy="2226945"/>
          </a:xfrm>
          <a:prstGeom prst="rect">
            <a:avLst/>
          </a:prstGeom>
        </p:spPr>
      </p:pic>
      <p:sp>
        <p:nvSpPr>
          <p:cNvPr id="6" name="灯片编号占位符 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a:t>共性问题集中讲解</a:t>
            </a:r>
            <a:endParaRPr lang="zh-CN" altLang="en-US"/>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grpSp>
        <p:nvGrpSpPr>
          <p:cNvPr id="32772" name="组合 29"/>
          <p:cNvGrpSpPr/>
          <p:nvPr/>
        </p:nvGrpSpPr>
        <p:grpSpPr bwMode="auto">
          <a:xfrm>
            <a:off x="1857376"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p:nvPr/>
          </p:nvGrpSpPr>
          <p:grpSpPr bwMode="auto">
            <a:xfrm>
              <a:off x="1924031" y="3214688"/>
              <a:ext cx="5862678" cy="2058989"/>
              <a:chOff x="2066315" y="2227264"/>
              <a:chExt cx="5862756" cy="2059018"/>
            </a:xfrm>
          </p:grpSpPr>
          <p:grpSp>
            <p:nvGrpSpPr>
              <p:cNvPr id="327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Calibri" panose="020F0502020204030204" pitchFamily="34" charset="0"/>
              </a:rPr>
              <a:t>总结</a:t>
            </a:r>
            <a:endParaRPr lang="zh-CN" altLang="en-US"/>
          </a:p>
        </p:txBody>
      </p:sp>
      <p:sp>
        <p:nvSpPr>
          <p:cNvPr id="77825" name="内容占位符 11"/>
          <p:cNvSpPr>
            <a:spLocks noGrp="1" noChangeArrowheads="1"/>
          </p:cNvSpPr>
          <p:nvPr>
            <p:ph idx="1"/>
          </p:nvPr>
        </p:nvSpPr>
        <p:spPr/>
        <p:txBody>
          <a:bodyPr/>
          <a:lstStyle/>
          <a:p>
            <a:pPr>
              <a:buFont typeface="Wingdings" panose="05000000000000000000" pitchFamily="2" charset="2"/>
              <a:buChar char="u"/>
            </a:pPr>
            <a:r>
              <a:rPr lang="en-US" altLang="zh-CN" dirty="0"/>
              <a:t>CSS</a:t>
            </a:r>
            <a:r>
              <a:rPr lang="zh-CN" altLang="en-US" dirty="0"/>
              <a:t>基本选择器有哪些？优先级如何？</a:t>
            </a:r>
            <a:endParaRPr lang="zh-CN" altLang="en-US" dirty="0"/>
          </a:p>
          <a:p>
            <a:pPr>
              <a:buFont typeface="Wingdings" panose="05000000000000000000" pitchFamily="2" charset="2"/>
              <a:buChar char="u"/>
            </a:pPr>
            <a:r>
              <a:rPr lang="zh-CN" altLang="en-US" dirty="0"/>
              <a:t>请简述盒子模型的构成</a:t>
            </a:r>
            <a:endParaRPr lang="en-US" dirty="0"/>
          </a:p>
          <a:p>
            <a:r>
              <a:rPr lang="zh-CN" altLang="en-US" dirty="0"/>
              <a:t>浮动属性有哪些？清除浮动属性有哪些？</a:t>
            </a:r>
            <a:endParaRPr lang="zh-CN" altLang="en-US" dirty="0"/>
          </a:p>
          <a:p>
            <a:r>
              <a:rPr lang="zh-CN" altLang="en-US" dirty="0"/>
              <a:t>如何实现返回顶部图标？</a:t>
            </a:r>
            <a:endParaRPr lang="zh-CN" altLang="en-US" dirty="0"/>
          </a:p>
          <a:p>
            <a:endParaRPr lang="zh-CN" altLang="en-US" dirty="0"/>
          </a:p>
        </p:txBody>
      </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0" y="1361440"/>
            <a:ext cx="9144000" cy="2232025"/>
          </a:xfrm>
          <a:prstGeom prst="rect">
            <a:avLst/>
          </a:prstGeom>
          <a:solidFill>
            <a:srgbClr val="009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2_03"/>
          <p:cNvPicPr>
            <a:picLocks noChangeAspect="1"/>
          </p:cNvPicPr>
          <p:nvPr/>
        </p:nvPicPr>
        <p:blipFill>
          <a:blip r:embed="rId1"/>
          <a:stretch>
            <a:fillRect/>
          </a:stretch>
        </p:blipFill>
        <p:spPr>
          <a:xfrm>
            <a:off x="2028190" y="1599565"/>
            <a:ext cx="5252720" cy="1293495"/>
          </a:xfrm>
          <a:prstGeom prst="rect">
            <a:avLst/>
          </a:prstGeom>
        </p:spPr>
      </p:pic>
      <p:sp>
        <p:nvSpPr>
          <p:cNvPr id="8" name="文本框 7"/>
          <p:cNvSpPr txBox="1"/>
          <p:nvPr/>
        </p:nvSpPr>
        <p:spPr>
          <a:xfrm>
            <a:off x="1875790" y="1892935"/>
            <a:ext cx="5241925" cy="706755"/>
          </a:xfrm>
          <a:prstGeom prst="rect">
            <a:avLst/>
          </a:prstGeom>
          <a:noFill/>
        </p:spPr>
        <p:txBody>
          <a:bodyPr wrap="square" rtlCol="0">
            <a:spAutoFit/>
          </a:bodyPr>
          <a:lstStyle/>
          <a:p>
            <a:pPr lvl="1" algn="ctr" defTabSz="914400"/>
            <a:r>
              <a:rPr lang="zh-CN" altLang="zh-CN"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rPr>
              <a:t>问题及作业</a:t>
            </a:r>
            <a:endParaRPr lang="zh-CN" altLang="zh-CN"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 name="文本框 8"/>
          <p:cNvSpPr txBox="1"/>
          <p:nvPr/>
        </p:nvSpPr>
        <p:spPr>
          <a:xfrm>
            <a:off x="2662555" y="2835910"/>
            <a:ext cx="3811905" cy="521970"/>
          </a:xfrm>
          <a:prstGeom prst="rect">
            <a:avLst/>
          </a:prstGeom>
          <a:noFill/>
        </p:spPr>
        <p:txBody>
          <a:bodyPr wrap="square" rtlCol="0">
            <a:spAutoFit/>
          </a:bodyPr>
          <a:lstStyle/>
          <a:p>
            <a:pPr lvl="0" algn="ctr" eaLnBrk="0" fontAlgn="base" hangingPunct="0"/>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集中问题</a:t>
            </a:r>
            <a:r>
              <a:rPr lang="en-US" altLang="zh-CN"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&amp;</a:t>
            </a:r>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课后作业</a:t>
            </a:r>
            <a:endPar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4112" y="1125980"/>
            <a:ext cx="2280301" cy="224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
          <p:cNvSpPr txBox="1">
            <a:spLocks noChangeArrowheads="1"/>
          </p:cNvSpPr>
          <p:nvPr/>
        </p:nvSpPr>
        <p:spPr bwMode="auto">
          <a:xfrm>
            <a:off x="1948114" y="3397423"/>
            <a:ext cx="2444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A0C101"/>
                </a:solidFill>
                <a:latin typeface="微软雅黑" panose="020B0503020204020204" pitchFamily="34" charset="-122"/>
                <a:ea typeface="微软雅黑" panose="020B0503020204020204" pitchFamily="34" charset="-122"/>
              </a:rPr>
              <a:t>扫一扫 关注课工场</a:t>
            </a:r>
            <a:endParaRPr lang="zh-CN" altLang="en-US" sz="2000" b="1" dirty="0">
              <a:solidFill>
                <a:srgbClr val="A0C101"/>
              </a:solidFill>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4825510" y="3397422"/>
            <a:ext cx="24431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A0C101"/>
                </a:solidFill>
                <a:latin typeface="微软雅黑" panose="020B0503020204020204" pitchFamily="34" charset="-122"/>
                <a:ea typeface="微软雅黑" panose="020B0503020204020204" pitchFamily="34" charset="-122"/>
              </a:rPr>
              <a:t>扫一扫 下载</a:t>
            </a:r>
            <a:r>
              <a:rPr lang="en-US" altLang="zh-CN" sz="2000" b="1" dirty="0">
                <a:solidFill>
                  <a:srgbClr val="A0C101"/>
                </a:solidFill>
                <a:latin typeface="微软雅黑" panose="020B0503020204020204" pitchFamily="34" charset="-122"/>
                <a:ea typeface="微软雅黑" panose="020B0503020204020204" pitchFamily="34" charset="-122"/>
              </a:rPr>
              <a:t>APP</a:t>
            </a:r>
            <a:endParaRPr lang="en-US" altLang="zh-CN" sz="2000" b="1" dirty="0">
              <a:solidFill>
                <a:srgbClr val="A0C101"/>
              </a:solidFill>
              <a:latin typeface="微软雅黑" panose="020B0503020204020204" pitchFamily="34" charset="-122"/>
              <a:ea typeface="微软雅黑" panose="020B0503020204020204" pitchFamily="34" charset="-122"/>
            </a:endParaRPr>
          </a:p>
        </p:txBody>
      </p:sp>
      <p:pic>
        <p:nvPicPr>
          <p:cNvPr id="11" name="图片 2" descr="微信图片_201901251549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125979"/>
            <a:ext cx="2247632" cy="224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t>HTML</a:t>
            </a:r>
            <a:r>
              <a:rPr lang="zh-CN" altLang="en-US"/>
              <a:t>中引入</a:t>
            </a:r>
            <a:r>
              <a:rPr lang="en-US"/>
              <a:t>CSS</a:t>
            </a:r>
            <a:r>
              <a:rPr lang="zh-CN" altLang="en-US"/>
              <a:t>样式</a:t>
            </a:r>
            <a:endParaRPr lang="en-US" altLang="zh-CN" dirty="0"/>
          </a:p>
        </p:txBody>
      </p:sp>
      <p:sp>
        <p:nvSpPr>
          <p:cNvPr id="9" name="内容占位符 8"/>
          <p:cNvSpPr>
            <a:spLocks noGrp="1"/>
          </p:cNvSpPr>
          <p:nvPr>
            <p:ph idx="1"/>
          </p:nvPr>
        </p:nvSpPr>
        <p:spPr/>
        <p:txBody>
          <a:bodyPr/>
          <a:lstStyle/>
          <a:p>
            <a:r>
              <a:rPr lang="zh-CN" altLang="en-US"/>
              <a:t>行内样式</a:t>
            </a:r>
            <a:endParaRPr lang="zh-CN" altLang="en-US"/>
          </a:p>
          <a:p>
            <a:pPr lvl="1"/>
            <a:r>
              <a:rPr lang="zh-CN" altLang="en-US">
                <a:sym typeface="+mn-ea"/>
              </a:rPr>
              <a:t>使用</a:t>
            </a:r>
            <a:r>
              <a:rPr lang="en-US" altLang="zh-CN">
                <a:sym typeface="+mn-ea"/>
              </a:rPr>
              <a:t>style</a:t>
            </a:r>
            <a:r>
              <a:rPr lang="zh-CN" altLang="en-US">
                <a:sym typeface="+mn-ea"/>
              </a:rPr>
              <a:t>属性引入</a:t>
            </a:r>
            <a:r>
              <a:rPr lang="en-US" altLang="zh-CN">
                <a:sym typeface="+mn-ea"/>
              </a:rPr>
              <a:t>CSS</a:t>
            </a:r>
            <a:r>
              <a:rPr lang="zh-CN" altLang="en-US">
                <a:sym typeface="+mn-ea"/>
              </a:rPr>
              <a:t>样式</a:t>
            </a:r>
            <a:endParaRPr lang="en-US" altLang="zh-CN"/>
          </a:p>
          <a:p>
            <a:r>
              <a:rPr lang="zh-CN" altLang="en-US"/>
              <a:t>内部样式表</a:t>
            </a:r>
            <a:endParaRPr lang="zh-CN" altLang="en-US"/>
          </a:p>
          <a:p>
            <a:pPr lvl="1"/>
            <a:r>
              <a:rPr lang="en-US" altLang="zh-CN">
                <a:sym typeface="+mn-ea"/>
              </a:rPr>
              <a:t>CSS</a:t>
            </a:r>
            <a:r>
              <a:rPr lang="zh-CN" altLang="en-US">
                <a:sym typeface="+mn-ea"/>
              </a:rPr>
              <a:t>代码写在</a:t>
            </a:r>
            <a:r>
              <a:rPr lang="en-US" altLang="zh-CN">
                <a:sym typeface="+mn-ea"/>
              </a:rPr>
              <a:t>&lt;head&gt;</a:t>
            </a:r>
            <a:r>
              <a:rPr lang="zh-CN" altLang="en-US">
                <a:sym typeface="+mn-ea"/>
              </a:rPr>
              <a:t>的</a:t>
            </a:r>
            <a:r>
              <a:rPr lang="en-US" altLang="zh-CN">
                <a:sym typeface="+mn-ea"/>
              </a:rPr>
              <a:t>&lt;style&gt;</a:t>
            </a:r>
            <a:r>
              <a:rPr lang="zh-CN" altLang="en-US">
                <a:sym typeface="+mn-ea"/>
              </a:rPr>
              <a:t>标签中</a:t>
            </a:r>
            <a:endParaRPr lang="en-US" altLang="zh-CN"/>
          </a:p>
          <a:p>
            <a:r>
              <a:rPr lang="zh-CN" altLang="en-US"/>
              <a:t>外部样式表</a:t>
            </a:r>
            <a:endParaRPr lang="zh-CN" altLang="en-US"/>
          </a:p>
          <a:p>
            <a:pPr lvl="1"/>
            <a:r>
              <a:rPr lang="en-US" altLang="zh-CN">
                <a:sym typeface="+mn-ea"/>
              </a:rPr>
              <a:t>CSS</a:t>
            </a:r>
            <a:r>
              <a:rPr lang="zh-CN" altLang="en-US">
                <a:sym typeface="+mn-ea"/>
              </a:rPr>
              <a:t>代码保存在扩展名为</a:t>
            </a:r>
            <a:r>
              <a:rPr lang="en-US" altLang="zh-CN">
                <a:sym typeface="+mn-ea"/>
              </a:rPr>
              <a:t>.css</a:t>
            </a:r>
            <a:r>
              <a:rPr lang="zh-CN" altLang="en-US">
                <a:sym typeface="+mn-ea"/>
              </a:rPr>
              <a:t>的样式表中</a:t>
            </a:r>
            <a:endParaRPr lang="zh-CN" altLang="en-US">
              <a:sym typeface="+mn-ea"/>
            </a:endParaRPr>
          </a:p>
          <a:p>
            <a:pPr lvl="2"/>
            <a:r>
              <a:rPr lang="zh-CN" altLang="en-US">
                <a:sym typeface="+mn-ea"/>
              </a:rPr>
              <a:t>链接式</a:t>
            </a:r>
            <a:endParaRPr lang="en-US" altLang="zh-CN"/>
          </a:p>
          <a:p>
            <a:pPr lvl="2"/>
            <a:r>
              <a:rPr lang="zh-CN" altLang="en-US">
                <a:sym typeface="+mn-ea"/>
              </a:rPr>
              <a:t>导入式</a:t>
            </a:r>
            <a:endParaRPr lang="zh-CN" altLang="en-US"/>
          </a:p>
          <a:p>
            <a:endParaRPr lang="zh-CN" altLang="en-US" dirty="0"/>
          </a:p>
        </p:txBody>
      </p:sp>
      <p:sp>
        <p:nvSpPr>
          <p:cNvPr id="2" name="AutoShape 4"/>
          <p:cNvSpPr>
            <a:spLocks noChangeArrowheads="1"/>
          </p:cNvSpPr>
          <p:nvPr/>
        </p:nvSpPr>
        <p:spPr bwMode="auto">
          <a:xfrm>
            <a:off x="1167130" y="1958340"/>
            <a:ext cx="6587490" cy="715855"/>
          </a:xfrm>
          <a:prstGeom prst="roundRect">
            <a:avLst>
              <a:gd name="adj" fmla="val 353"/>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&lt;h1 </a:t>
            </a:r>
            <a:r>
              <a:rPr lang="en-US" altLang="zh-CN" sz="1350" b="1" dirty="0" smtClean="0">
                <a:solidFill>
                  <a:srgbClr val="FF0000"/>
                </a:solidFill>
                <a:latin typeface="+mn-lt"/>
              </a:rPr>
              <a:t>style="</a:t>
            </a:r>
            <a:r>
              <a:rPr lang="en-US" altLang="zh-CN" sz="1350" b="1" dirty="0" err="1" smtClean="0">
                <a:solidFill>
                  <a:srgbClr val="FF0000"/>
                </a:solidFill>
                <a:latin typeface="+mn-lt"/>
              </a:rPr>
              <a:t>color:red</a:t>
            </a:r>
            <a:r>
              <a:rPr lang="en-US" altLang="zh-CN" sz="1350" b="1" dirty="0" smtClean="0">
                <a:solidFill>
                  <a:srgbClr val="FF0000"/>
                </a:solidFill>
                <a:latin typeface="+mn-lt"/>
              </a:rPr>
              <a:t>;"</a:t>
            </a:r>
            <a:r>
              <a:rPr lang="en-US" altLang="zh-CN" sz="1350" b="1" dirty="0" smtClean="0">
                <a:solidFill>
                  <a:schemeClr val="accent5">
                    <a:lumMod val="10000"/>
                  </a:schemeClr>
                </a:solidFill>
                <a:latin typeface="+mn-lt"/>
              </a:rPr>
              <a:t>&gt;style</a:t>
            </a:r>
            <a:r>
              <a:rPr lang="zh-CN" altLang="en-US" sz="1350" b="1" dirty="0" smtClean="0">
                <a:solidFill>
                  <a:schemeClr val="accent5">
                    <a:lumMod val="10000"/>
                  </a:schemeClr>
                </a:solidFill>
                <a:latin typeface="+mn-lt"/>
              </a:rPr>
              <a:t>属性的应用</a:t>
            </a:r>
            <a:r>
              <a:rPr lang="en-US" altLang="zh-CN" sz="1350" b="1" dirty="0" smtClean="0">
                <a:solidFill>
                  <a:schemeClr val="accent5">
                    <a:lumMod val="10000"/>
                  </a:schemeClr>
                </a:solidFill>
                <a:latin typeface="+mn-lt"/>
              </a:rPr>
              <a:t>&lt;/h1&gt;</a:t>
            </a:r>
            <a:endParaRPr lang="en-US" altLang="zh-CN" sz="1350"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&lt;p </a:t>
            </a:r>
            <a:r>
              <a:rPr lang="en-US" altLang="zh-CN" sz="1350" b="1" dirty="0" smtClean="0">
                <a:solidFill>
                  <a:srgbClr val="FF0000"/>
                </a:solidFill>
                <a:latin typeface="+mn-lt"/>
              </a:rPr>
              <a:t>style="font-size:14px; </a:t>
            </a:r>
            <a:r>
              <a:rPr lang="en-US" altLang="zh-CN" sz="1350" b="1" dirty="0" err="1" smtClean="0">
                <a:solidFill>
                  <a:srgbClr val="FF0000"/>
                </a:solidFill>
                <a:latin typeface="+mn-lt"/>
              </a:rPr>
              <a:t>color:green</a:t>
            </a:r>
            <a:r>
              <a:rPr lang="en-US" altLang="zh-CN" sz="1350" b="1" dirty="0" smtClean="0">
                <a:solidFill>
                  <a:srgbClr val="FF0000"/>
                </a:solidFill>
                <a:latin typeface="+mn-lt"/>
              </a:rPr>
              <a:t>;"</a:t>
            </a:r>
            <a:r>
              <a:rPr lang="en-US" altLang="zh-CN" sz="1350" b="1" dirty="0" smtClean="0">
                <a:solidFill>
                  <a:schemeClr val="accent5">
                    <a:lumMod val="10000"/>
                  </a:schemeClr>
                </a:solidFill>
                <a:latin typeface="+mn-lt"/>
              </a:rPr>
              <a:t>&gt;</a:t>
            </a:r>
            <a:r>
              <a:rPr lang="zh-CN" altLang="en-US" sz="1350" b="1" dirty="0" smtClean="0">
                <a:solidFill>
                  <a:schemeClr val="accent5">
                    <a:lumMod val="10000"/>
                  </a:schemeClr>
                </a:solidFill>
                <a:latin typeface="+mn-lt"/>
              </a:rPr>
              <a:t>直接在</a:t>
            </a:r>
            <a:r>
              <a:rPr lang="en-US" altLang="zh-CN" sz="1350" b="1" dirty="0" smtClean="0">
                <a:solidFill>
                  <a:schemeClr val="accent5">
                    <a:lumMod val="10000"/>
                  </a:schemeClr>
                </a:solidFill>
                <a:latin typeface="+mn-lt"/>
              </a:rPr>
              <a:t>HTML</a:t>
            </a:r>
            <a:r>
              <a:rPr lang="zh-CN" altLang="en-US" sz="1350" b="1" dirty="0" smtClean="0">
                <a:solidFill>
                  <a:schemeClr val="accent5">
                    <a:lumMod val="10000"/>
                  </a:schemeClr>
                </a:solidFill>
                <a:latin typeface="+mn-lt"/>
              </a:rPr>
              <a:t>标签中设置的样式</a:t>
            </a:r>
            <a:r>
              <a:rPr lang="en-US" altLang="zh-CN" sz="1350" b="1" dirty="0" smtClean="0">
                <a:solidFill>
                  <a:schemeClr val="accent5">
                    <a:lumMod val="10000"/>
                  </a:schemeClr>
                </a:solidFill>
                <a:latin typeface="+mn-lt"/>
              </a:rPr>
              <a:t>&lt;/p&gt;</a:t>
            </a:r>
            <a:endParaRPr lang="en-US" altLang="zh-CN" sz="1350" b="1" dirty="0">
              <a:solidFill>
                <a:schemeClr val="accent5">
                  <a:lumMod val="10000"/>
                </a:schemeClr>
              </a:solidFill>
              <a:latin typeface="+mn-lt"/>
            </a:endParaRPr>
          </a:p>
        </p:txBody>
      </p:sp>
      <p:sp>
        <p:nvSpPr>
          <p:cNvPr id="7" name="AutoShape 4"/>
          <p:cNvSpPr>
            <a:spLocks noChangeArrowheads="1"/>
          </p:cNvSpPr>
          <p:nvPr/>
        </p:nvSpPr>
        <p:spPr bwMode="auto">
          <a:xfrm>
            <a:off x="1167130" y="2863850"/>
            <a:ext cx="4173220" cy="1028286"/>
          </a:xfrm>
          <a:prstGeom prst="roundRect">
            <a:avLst>
              <a:gd name="adj" fmla="val 353"/>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&lt;style&gt;</a:t>
            </a:r>
            <a:endParaRPr lang="en-US" altLang="zh-CN" sz="1350" b="1" dirty="0">
              <a:solidFill>
                <a:schemeClr val="accent5">
                  <a:lumMod val="10000"/>
                </a:schemeClr>
              </a:solidFill>
              <a:latin typeface="+mn-lt"/>
            </a:endParaRPr>
          </a:p>
          <a:p>
            <a:pPr defTabSz="723900">
              <a:lnSpc>
                <a:spcPct val="150000"/>
              </a:lnSpc>
              <a:spcAft>
                <a:spcPts val="0"/>
              </a:spcAft>
              <a:buClr>
                <a:schemeClr val="folHlink"/>
              </a:buClr>
              <a:buSzPct val="60000"/>
              <a:tabLst>
                <a:tab pos="444500" algn="l"/>
              </a:tabLst>
              <a:defRPr/>
            </a:pPr>
            <a:r>
              <a:rPr lang="en-US" altLang="zh-CN" sz="1350" b="1" dirty="0">
                <a:solidFill>
                  <a:schemeClr val="accent5">
                    <a:lumMod val="10000"/>
                  </a:schemeClr>
                </a:solidFill>
                <a:latin typeface="+mn-lt"/>
              </a:rPr>
              <a:t>        </a:t>
            </a:r>
            <a:r>
              <a:rPr lang="en-US" altLang="zh-CN" sz="1350" b="1" dirty="0" smtClean="0">
                <a:solidFill>
                  <a:schemeClr val="accent5">
                    <a:lumMod val="10000"/>
                  </a:schemeClr>
                </a:solidFill>
                <a:latin typeface="+mn-lt"/>
              </a:rPr>
              <a:t>h1{color</a:t>
            </a:r>
            <a:r>
              <a:rPr lang="en-US" altLang="zh-CN" sz="1350" b="1" dirty="0">
                <a:solidFill>
                  <a:schemeClr val="accent5">
                    <a:lumMod val="10000"/>
                  </a:schemeClr>
                </a:solidFill>
                <a:latin typeface="+mn-lt"/>
              </a:rPr>
              <a:t>: green</a:t>
            </a:r>
            <a:r>
              <a:rPr lang="en-US" altLang="zh-CN" sz="1350" b="1" dirty="0" smtClean="0">
                <a:solidFill>
                  <a:schemeClr val="accent5">
                    <a:lumMod val="10000"/>
                  </a:schemeClr>
                </a:solidFill>
                <a:latin typeface="+mn-lt"/>
              </a:rPr>
              <a:t>; </a:t>
            </a:r>
            <a:r>
              <a:rPr lang="en-US" altLang="zh-CN" sz="1350" b="1" dirty="0">
                <a:solidFill>
                  <a:schemeClr val="accent5">
                    <a:lumMod val="10000"/>
                  </a:schemeClr>
                </a:solidFill>
                <a:latin typeface="+mn-lt"/>
              </a:rPr>
              <a:t>}</a:t>
            </a:r>
            <a:endParaRPr lang="en-US" altLang="zh-CN" sz="1350" b="1" dirty="0">
              <a:solidFill>
                <a:schemeClr val="accent5">
                  <a:lumMod val="10000"/>
                </a:schemeClr>
              </a:solidFill>
              <a:latin typeface="+mn-lt"/>
            </a:endParaRPr>
          </a:p>
          <a:p>
            <a:pPr defTabSz="723900">
              <a:lnSpc>
                <a:spcPct val="150000"/>
              </a:lnSpc>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&lt;/style&gt;</a:t>
            </a:r>
            <a:endParaRPr lang="en-US" altLang="zh-CN" sz="1350" b="1" dirty="0">
              <a:solidFill>
                <a:schemeClr val="accent5">
                  <a:lumMod val="10000"/>
                </a:schemeClr>
              </a:solidFill>
              <a:latin typeface="+mn-lt"/>
            </a:endParaRPr>
          </a:p>
        </p:txBody>
      </p:sp>
      <p:sp>
        <p:nvSpPr>
          <p:cNvPr id="3" name="AutoShape 4"/>
          <p:cNvSpPr>
            <a:spLocks noChangeArrowheads="1"/>
          </p:cNvSpPr>
          <p:nvPr/>
        </p:nvSpPr>
        <p:spPr bwMode="auto">
          <a:xfrm>
            <a:off x="3011170" y="3591560"/>
            <a:ext cx="4445000" cy="300135"/>
          </a:xfrm>
          <a:prstGeom prst="roundRect">
            <a:avLst>
              <a:gd name="adj" fmla="val 353"/>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spcAft>
                <a:spcPts val="0"/>
              </a:spcAft>
              <a:buClr>
                <a:schemeClr val="folHlink"/>
              </a:buClr>
              <a:buSzPct val="60000"/>
              <a:tabLst>
                <a:tab pos="444500" algn="l"/>
              </a:tabLst>
              <a:defRPr/>
            </a:pPr>
            <a:r>
              <a:rPr lang="en-US" altLang="zh-CN" sz="1350" b="1" dirty="0" smtClean="0">
                <a:solidFill>
                  <a:schemeClr val="accent5">
                    <a:lumMod val="10000"/>
                  </a:schemeClr>
                </a:solidFill>
                <a:latin typeface="+mn-lt"/>
              </a:rPr>
              <a:t>&lt;link </a:t>
            </a:r>
            <a:r>
              <a:rPr lang="en-US" altLang="zh-CN" sz="1350" b="1" dirty="0" err="1" smtClean="0">
                <a:solidFill>
                  <a:schemeClr val="accent5">
                    <a:lumMod val="10000"/>
                  </a:schemeClr>
                </a:solidFill>
                <a:latin typeface="+mn-lt"/>
              </a:rPr>
              <a:t>href</a:t>
            </a:r>
            <a:r>
              <a:rPr lang="en-US" altLang="zh-CN" sz="1350" b="1" dirty="0" smtClean="0">
                <a:solidFill>
                  <a:schemeClr val="accent5">
                    <a:lumMod val="10000"/>
                  </a:schemeClr>
                </a:solidFill>
                <a:latin typeface="+mn-lt"/>
              </a:rPr>
              <a:t>="style.css" </a:t>
            </a:r>
            <a:r>
              <a:rPr lang="en-US" altLang="zh-CN" sz="1350" b="1" dirty="0" err="1" smtClean="0">
                <a:solidFill>
                  <a:schemeClr val="accent5">
                    <a:lumMod val="10000"/>
                  </a:schemeClr>
                </a:solidFill>
                <a:latin typeface="+mn-lt"/>
              </a:rPr>
              <a:t>rel</a:t>
            </a:r>
            <a:r>
              <a:rPr lang="en-US" altLang="zh-CN" sz="1350" b="1" dirty="0" smtClean="0">
                <a:solidFill>
                  <a:schemeClr val="accent5">
                    <a:lumMod val="10000"/>
                  </a:schemeClr>
                </a:solidFill>
                <a:latin typeface="+mn-lt"/>
              </a:rPr>
              <a:t>="</a:t>
            </a:r>
            <a:r>
              <a:rPr lang="en-US" altLang="zh-CN" sz="1350" b="1" dirty="0" err="1" smtClean="0">
                <a:solidFill>
                  <a:schemeClr val="accent5">
                    <a:lumMod val="10000"/>
                  </a:schemeClr>
                </a:solidFill>
                <a:latin typeface="+mn-lt"/>
              </a:rPr>
              <a:t>stylesheet</a:t>
            </a:r>
            <a:r>
              <a:rPr lang="en-US" altLang="zh-CN" sz="1350" b="1" dirty="0" smtClean="0">
                <a:solidFill>
                  <a:schemeClr val="accent5">
                    <a:lumMod val="10000"/>
                  </a:schemeClr>
                </a:solidFill>
                <a:latin typeface="+mn-lt"/>
              </a:rPr>
              <a:t>" type="text/</a:t>
            </a:r>
            <a:r>
              <a:rPr lang="en-US" altLang="zh-CN" sz="1350" b="1" dirty="0" err="1" smtClean="0">
                <a:solidFill>
                  <a:schemeClr val="accent5">
                    <a:lumMod val="10000"/>
                  </a:schemeClr>
                </a:solidFill>
                <a:latin typeface="+mn-lt"/>
              </a:rPr>
              <a:t>css</a:t>
            </a:r>
            <a:r>
              <a:rPr lang="en-US" altLang="zh-CN" sz="1350" b="1" dirty="0" smtClean="0">
                <a:solidFill>
                  <a:schemeClr val="accent5">
                    <a:lumMod val="10000"/>
                  </a:schemeClr>
                </a:solidFill>
                <a:latin typeface="+mn-lt"/>
              </a:rPr>
              <a:t>" /&gt;</a:t>
            </a:r>
            <a:endParaRPr lang="en-US" altLang="zh-CN" sz="1350" b="1" dirty="0">
              <a:solidFill>
                <a:schemeClr val="accent5">
                  <a:lumMod val="10000"/>
                </a:schemeClr>
              </a:solidFill>
              <a:latin typeface="+mn-lt"/>
            </a:endParaRPr>
          </a:p>
        </p:txBody>
      </p:sp>
      <p:sp>
        <p:nvSpPr>
          <p:cNvPr id="4" name="AutoShape 4"/>
          <p:cNvSpPr>
            <a:spLocks noChangeArrowheads="1"/>
          </p:cNvSpPr>
          <p:nvPr/>
        </p:nvSpPr>
        <p:spPr bwMode="auto">
          <a:xfrm>
            <a:off x="3011170" y="3987165"/>
            <a:ext cx="4445000" cy="299703"/>
          </a:xfrm>
          <a:prstGeom prst="roundRect">
            <a:avLst>
              <a:gd name="adj" fmla="val 353"/>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spcAft>
                <a:spcPts val="0"/>
              </a:spcAft>
              <a:buClr>
                <a:schemeClr val="folHlink"/>
              </a:buClr>
              <a:buSzPct val="60000"/>
              <a:tabLst>
                <a:tab pos="444500" algn="l"/>
              </a:tabLst>
              <a:defRPr/>
            </a:pPr>
            <a:r>
              <a:rPr lang="en-US" altLang="zh-CN" sz="1350" b="1" dirty="0" smtClean="0">
                <a:solidFill>
                  <a:schemeClr val="tx1"/>
                </a:solidFill>
                <a:latin typeface="+mn-lt"/>
              </a:rPr>
              <a:t>@import </a:t>
            </a:r>
            <a:r>
              <a:rPr lang="en-US" altLang="zh-CN" sz="1350" b="1" dirty="0" err="1" smtClean="0">
                <a:solidFill>
                  <a:schemeClr val="tx1"/>
                </a:solidFill>
                <a:latin typeface="+mn-lt"/>
              </a:rPr>
              <a:t>url</a:t>
            </a:r>
            <a:r>
              <a:rPr lang="en-US" altLang="zh-CN" sz="1350" b="1" dirty="0" smtClean="0">
                <a:solidFill>
                  <a:schemeClr val="tx1"/>
                </a:solidFill>
                <a:latin typeface="+mn-lt"/>
              </a:rPr>
              <a:t>("style.css");</a:t>
            </a:r>
            <a:endParaRPr lang="en-US" altLang="zh-CN" sz="1350" b="1" dirty="0" smtClean="0">
              <a:solidFill>
                <a:schemeClr val="tx1"/>
              </a:solidFill>
              <a:latin typeface="+mn-lt"/>
            </a:endParaRPr>
          </a:p>
        </p:txBody>
      </p:sp>
      <p:sp>
        <p:nvSpPr>
          <p:cNvPr id="6" name="灯片编号占位符 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wipe(left)">
                                      <p:cBhvr>
                                        <p:cTn id="11" dur="500"/>
                                        <p:tgtEl>
                                          <p:spTgt spid="9">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wipe(left)">
                                      <p:cBhvr>
                                        <p:cTn id="15" dur="500"/>
                                        <p:tgtEl>
                                          <p:spTgt spid="9">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1" nodeType="clickEffect">
                                  <p:stCondLst>
                                    <p:cond delay="0"/>
                                  </p:stCondLst>
                                  <p:childTnLst>
                                    <p:animEffect transition="out" filter="wipe(left)">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wipe(left)">
                                      <p:cBhvr>
                                        <p:cTn id="28" dur="500"/>
                                        <p:tgtEl>
                                          <p:spTgt spid="9">
                                            <p:txEl>
                                              <p:pRg st="4" end="4"/>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left)">
                                      <p:cBhvr>
                                        <p:cTn id="32" dur="500"/>
                                        <p:tgtEl>
                                          <p:spTgt spid="9">
                                            <p:txEl>
                                              <p:pRg st="5" end="5"/>
                                            </p:txEl>
                                          </p:spTgt>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9">
                                            <p:txEl>
                                              <p:pRg st="6" end="6"/>
                                            </p:txEl>
                                          </p:spTgt>
                                        </p:tgtEl>
                                        <p:attrNameLst>
                                          <p:attrName>style.visibility</p:attrName>
                                        </p:attrNameLst>
                                      </p:cBhvr>
                                      <p:to>
                                        <p:strVal val="visible"/>
                                      </p:to>
                                    </p:set>
                                    <p:animEffect transition="in" filter="wipe(left)">
                                      <p:cBhvr>
                                        <p:cTn id="36" dur="500"/>
                                        <p:tgtEl>
                                          <p:spTgt spid="9">
                                            <p:txEl>
                                              <p:pRg st="6" end="6"/>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9">
                                            <p:txEl>
                                              <p:pRg st="7" end="7"/>
                                            </p:txEl>
                                          </p:spTgt>
                                        </p:tgtEl>
                                        <p:attrNameLst>
                                          <p:attrName>style.visibility</p:attrName>
                                        </p:attrNameLst>
                                      </p:cBhvr>
                                      <p:to>
                                        <p:strVal val="visible"/>
                                      </p:to>
                                    </p:set>
                                    <p:animEffect transition="in" filter="wipe(left)">
                                      <p:cBhvr>
                                        <p:cTn id="44" dur="500"/>
                                        <p:tgtEl>
                                          <p:spTgt spid="9">
                                            <p:txEl>
                                              <p:pRg st="7" end="7"/>
                                            </p:txEl>
                                          </p:spTgt>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7" grpId="1" bldLvl="0" animBg="1"/>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CSS</a:t>
            </a:r>
            <a:r>
              <a:rPr lang="zh-CN" altLang="en-US"/>
              <a:t>样式优先级</a:t>
            </a:r>
            <a:endParaRPr lang="zh-CN" altLang="en-US" dirty="0"/>
          </a:p>
        </p:txBody>
      </p:sp>
      <p:sp>
        <p:nvSpPr>
          <p:cNvPr id="3" name="内容占位符 2"/>
          <p:cNvSpPr>
            <a:spLocks noGrp="1"/>
          </p:cNvSpPr>
          <p:nvPr>
            <p:ph idx="1"/>
          </p:nvPr>
        </p:nvSpPr>
        <p:spPr/>
        <p:txBody>
          <a:bodyPr/>
          <a:lstStyle/>
          <a:p>
            <a:r>
              <a:rPr lang="zh-CN" altLang="en-US"/>
              <a:t>行内样式</a:t>
            </a:r>
            <a:r>
              <a:rPr lang="en-US" altLang="zh-CN"/>
              <a:t>&gt;</a:t>
            </a:r>
            <a:r>
              <a:rPr lang="zh-CN" altLang="en-US"/>
              <a:t>内部样式表</a:t>
            </a:r>
            <a:r>
              <a:rPr lang="en-US" altLang="zh-CN"/>
              <a:t>&gt;</a:t>
            </a:r>
            <a:r>
              <a:rPr lang="zh-CN" altLang="en-US"/>
              <a:t>外部样式表</a:t>
            </a:r>
            <a:endParaRPr lang="zh-CN" altLang="en-US"/>
          </a:p>
          <a:p>
            <a:r>
              <a:rPr lang="zh-CN" altLang="en-US"/>
              <a:t>就近原则</a:t>
            </a:r>
            <a:endParaRPr lang="zh-CN" altLang="en-US"/>
          </a:p>
        </p:txBody>
      </p:sp>
      <p:grpSp>
        <p:nvGrpSpPr>
          <p:cNvPr id="10" name="组合 9"/>
          <p:cNvGrpSpPr/>
          <p:nvPr/>
        </p:nvGrpSpPr>
        <p:grpSpPr>
          <a:xfrm>
            <a:off x="2338705" y="4241165"/>
            <a:ext cx="4497705" cy="427990"/>
            <a:chOff x="1403648" y="3795886"/>
            <a:chExt cx="5714808" cy="321469"/>
          </a:xfrm>
        </p:grpSpPr>
        <p:sp>
          <p:nvSpPr>
            <p:cNvPr id="11" name="圆角矩形 10"/>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2" name="圆角矩形 11"/>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3"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01</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3</a:t>
              </a:r>
              <a:r>
                <a:rPr lang="zh-CN" altLang="en-US" sz="1600" b="1" noProof="1">
                  <a:solidFill>
                    <a:schemeClr val="bg1"/>
                  </a:solidFill>
                  <a:latin typeface="黑体" panose="02010600030101010101" pitchFamily="49" charset="-122"/>
                  <a:ea typeface="黑体" panose="02010600030101010101" pitchFamily="49" charset="-122"/>
                  <a:cs typeface="+mn-ea"/>
                </a:rPr>
                <a:t>种引入样式方式的优先级</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a:t>CSS</a:t>
            </a:r>
            <a:r>
              <a:rPr lang="zh-CN" altLang="en-US"/>
              <a:t>基本选择器</a:t>
            </a:r>
            <a:r>
              <a:rPr lang="en-US" altLang="zh-CN"/>
              <a:t>3-1</a:t>
            </a:r>
            <a:endParaRPr lang="en-US" altLang="zh-CN"/>
          </a:p>
        </p:txBody>
      </p:sp>
      <p:sp>
        <p:nvSpPr>
          <p:cNvPr id="22531" name="内容占位符 2"/>
          <p:cNvSpPr>
            <a:spLocks noGrp="1"/>
          </p:cNvSpPr>
          <p:nvPr>
            <p:ph idx="1"/>
          </p:nvPr>
        </p:nvSpPr>
        <p:spPr/>
        <p:txBody>
          <a:bodyPr/>
          <a:lstStyle/>
          <a:p>
            <a:r>
              <a:rPr lang="zh-CN" altLang="en-US"/>
              <a:t>标签选择器</a:t>
            </a:r>
            <a:endParaRPr lang="en-US" altLang="zh-CN"/>
          </a:p>
          <a:p>
            <a:r>
              <a:rPr lang="zh-CN" altLang="en-US"/>
              <a:t>类选择器</a:t>
            </a:r>
            <a:endParaRPr lang="en-US" altLang="zh-CN"/>
          </a:p>
          <a:p>
            <a:r>
              <a:rPr lang="en-US" altLang="zh-CN"/>
              <a:t>ID</a:t>
            </a:r>
            <a:r>
              <a:rPr lang="zh-CN" altLang="en-US"/>
              <a:t>选择器</a:t>
            </a:r>
            <a:endParaRPr lang="zh-CN" altLang="en-US"/>
          </a:p>
        </p:txBody>
      </p:sp>
      <p:sp>
        <p:nvSpPr>
          <p:cNvPr id="8" name="内容占位符 2"/>
          <p:cNvSpPr txBox="1"/>
          <p:nvPr/>
        </p:nvSpPr>
        <p:spPr bwMode="auto">
          <a:xfrm>
            <a:off x="889959" y="1636862"/>
            <a:ext cx="5734050" cy="857256"/>
          </a:xfrm>
          <a:prstGeom prst="rect">
            <a:avLst/>
          </a:prstGeom>
          <a:noFill/>
          <a:ln>
            <a:noFill/>
          </a:ln>
        </p:spPr>
        <p:txBody>
          <a:bodyPr vert="horz" wrap="square" lIns="68580" tIns="34290" rIns="68580" bIns="34290" numCol="1" anchor="t" anchorCtr="0" compatLnSpc="1"/>
          <a:lstStyle>
            <a:lvl1pPr marL="342900" indent="-342900" eaLnBrk="0" hangingPunct="0">
              <a:spcBef>
                <a:spcPct val="20000"/>
              </a:spcBef>
              <a:buClr>
                <a:srgbClr val="0E9CDE"/>
              </a:buClr>
              <a:buSzPct val="100000"/>
              <a:buFont typeface="Wingdings" panose="05000000000000000000" pitchFamily="2" charset="2"/>
              <a:buChar char="n"/>
              <a:defRPr sz="2600" b="1">
                <a:latin typeface="+mn-lt"/>
                <a:ea typeface="微软雅黑" panose="020B0503020204020204" pitchFamily="34" charset="-122"/>
              </a:defRPr>
            </a:lvl1pPr>
            <a:lvl2pPr marL="742950" indent="-285750" eaLnBrk="0" hangingPunct="0">
              <a:spcBef>
                <a:spcPct val="20000"/>
              </a:spcBef>
              <a:buClr>
                <a:srgbClr val="0E9CDE"/>
              </a:buClr>
              <a:buSzPct val="100000"/>
              <a:buFont typeface="Wingdings" panose="05000000000000000000" pitchFamily="2" charset="2"/>
              <a:buChar char="u"/>
              <a:defRPr sz="2400" b="1">
                <a:latin typeface="+mn-lt"/>
                <a:ea typeface="微软雅黑" panose="020B0503020204020204" pitchFamily="34" charset="-122"/>
              </a:defRPr>
            </a:lvl2pPr>
            <a:lvl3pPr marL="1143000" indent="-228600" eaLnBrk="0" hangingPunct="0">
              <a:spcBef>
                <a:spcPct val="20000"/>
              </a:spcBef>
              <a:buClr>
                <a:srgbClr val="0E9CDE"/>
              </a:buClr>
              <a:buSzPct val="85000"/>
              <a:buFont typeface="Wingdings" panose="05000000000000000000" pitchFamily="2" charset="2"/>
              <a:buChar char="Ø"/>
              <a:defRPr sz="2000" b="1">
                <a:latin typeface="+mn-lt"/>
                <a:ea typeface="+mn-ea"/>
              </a:defRPr>
            </a:lvl3pPr>
            <a:lvl4pPr marL="1600200" indent="-228600" eaLnBrk="0" hangingPunct="0">
              <a:spcBef>
                <a:spcPct val="20000"/>
              </a:spcBef>
              <a:buClr>
                <a:schemeClr val="tx2"/>
              </a:buClr>
              <a:buFont typeface="Wingdings" panose="05000000000000000000" pitchFamily="2" charset="2"/>
              <a:buChar char="Ø"/>
              <a:defRPr sz="1800" b="1">
                <a:latin typeface="+mn-lt"/>
                <a:ea typeface="+mn-ea"/>
                <a:cs typeface="楷体_GB2312" panose="02010609030101010101" charset="-122"/>
              </a:defRPr>
            </a:lvl4pPr>
            <a:lvl5pPr marL="2057400" indent="-228600" eaLnBrk="0" hangingPunct="0">
              <a:spcBef>
                <a:spcPct val="20000"/>
              </a:spcBef>
              <a:buChar char="»"/>
              <a:defRPr sz="1600" b="1">
                <a:latin typeface="+mn-lt"/>
                <a:ea typeface="+mn-ea"/>
                <a:cs typeface="楷体_GB2312" panose="02010609030101010101" charset="-122"/>
              </a:defRPr>
            </a:lvl5pPr>
            <a:lvl6pPr marL="2514600" indent="-228600" fontAlgn="base">
              <a:spcBef>
                <a:spcPct val="20000"/>
              </a:spcBef>
              <a:spcAft>
                <a:spcPct val="0"/>
              </a:spcAft>
              <a:buChar char="»"/>
              <a:defRPr sz="2000" b="1">
                <a:latin typeface="+mn-lt"/>
                <a:ea typeface="楷体_GB2312" panose="02010609030101010101" charset="-122"/>
              </a:defRPr>
            </a:lvl6pPr>
            <a:lvl7pPr marL="2971800" indent="-228600" fontAlgn="base">
              <a:spcBef>
                <a:spcPct val="20000"/>
              </a:spcBef>
              <a:spcAft>
                <a:spcPct val="0"/>
              </a:spcAft>
              <a:buChar char="»"/>
              <a:defRPr sz="2000" b="1">
                <a:latin typeface="+mn-lt"/>
                <a:ea typeface="楷体_GB2312" panose="02010609030101010101" charset="-122"/>
              </a:defRPr>
            </a:lvl7pPr>
            <a:lvl8pPr marL="3429000" indent="-228600" fontAlgn="base">
              <a:spcBef>
                <a:spcPct val="20000"/>
              </a:spcBef>
              <a:spcAft>
                <a:spcPct val="0"/>
              </a:spcAft>
              <a:buChar char="»"/>
              <a:defRPr sz="2000" b="1">
                <a:latin typeface="+mn-lt"/>
                <a:ea typeface="楷体_GB2312" panose="02010609030101010101" charset="-122"/>
              </a:defRPr>
            </a:lvl8pPr>
            <a:lvl9pPr marL="3886200" indent="-228600" fontAlgn="base">
              <a:spcBef>
                <a:spcPct val="20000"/>
              </a:spcBef>
              <a:spcAft>
                <a:spcPct val="0"/>
              </a:spcAft>
              <a:buChar char="»"/>
              <a:defRPr sz="2000" b="1">
                <a:latin typeface="+mn-lt"/>
                <a:ea typeface="楷体_GB2312" panose="02010609030101010101" charset="-122"/>
              </a:defRPr>
            </a:lvl9pPr>
          </a:lstStyle>
          <a:p>
            <a:pPr lvl="1"/>
            <a:r>
              <a:rPr lang="en-US" altLang="zh-CN" sz="1800" dirty="0"/>
              <a:t>HTML</a:t>
            </a:r>
            <a:r>
              <a:rPr lang="zh-CN" altLang="en-US" sz="1800" dirty="0"/>
              <a:t>标签作为标签选择器的名称</a:t>
            </a:r>
            <a:endParaRPr lang="zh-CN" altLang="en-US" sz="1800" dirty="0"/>
          </a:p>
          <a:p>
            <a:pPr lvl="2"/>
            <a:r>
              <a:rPr lang="en-US" altLang="zh-CN" sz="1500" dirty="0"/>
              <a:t>&lt;h1&gt;…&lt;h6&gt;</a:t>
            </a:r>
            <a:r>
              <a:rPr lang="zh-CN" altLang="en-US" sz="1500" dirty="0"/>
              <a:t>、</a:t>
            </a:r>
            <a:r>
              <a:rPr lang="en-US" altLang="zh-CN" sz="1500" dirty="0"/>
              <a:t>&lt;p&gt;</a:t>
            </a:r>
            <a:r>
              <a:rPr lang="zh-CN" altLang="en-US" sz="1500" dirty="0"/>
              <a:t>、</a:t>
            </a:r>
            <a:r>
              <a:rPr lang="en-US" altLang="zh-CN" sz="1500" dirty="0"/>
              <a:t>&lt;</a:t>
            </a:r>
            <a:r>
              <a:rPr lang="en-US" altLang="zh-CN" sz="1500" dirty="0" err="1"/>
              <a:t>img</a:t>
            </a:r>
            <a:r>
              <a:rPr lang="en-US" altLang="zh-CN" sz="1500" dirty="0"/>
              <a:t>/&gt;</a:t>
            </a:r>
            <a:endParaRPr lang="zh-CN" altLang="en-US" sz="1500" dirty="0"/>
          </a:p>
        </p:txBody>
      </p:sp>
      <p:sp>
        <p:nvSpPr>
          <p:cNvPr id="13" name="AutoShape 3"/>
          <p:cNvSpPr>
            <a:spLocks noChangeArrowheads="1"/>
          </p:cNvSpPr>
          <p:nvPr/>
        </p:nvSpPr>
        <p:spPr bwMode="auto">
          <a:xfrm>
            <a:off x="3957798" y="3012539"/>
            <a:ext cx="2143140" cy="402590"/>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sz="1350" b="1" dirty="0" smtClean="0"/>
              <a:t>p { font-size:16px;}</a:t>
            </a:r>
            <a:endParaRPr lang="zh-CN" altLang="zh-CN" sz="1350" b="1" dirty="0">
              <a:latin typeface="+mn-lt"/>
            </a:endParaRPr>
          </a:p>
        </p:txBody>
      </p:sp>
      <p:cxnSp>
        <p:nvCxnSpPr>
          <p:cNvPr id="15" name="直接箭头连接符 14"/>
          <p:cNvCxnSpPr>
            <a:stCxn id="14" idx="0"/>
          </p:cNvCxnSpPr>
          <p:nvPr/>
        </p:nvCxnSpPr>
        <p:spPr>
          <a:xfrm flipH="1" flipV="1">
            <a:off x="4140200" y="3363595"/>
            <a:ext cx="81915" cy="403225"/>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0" name="直接连接符 19"/>
          <p:cNvCxnSpPr/>
          <p:nvPr/>
        </p:nvCxnSpPr>
        <p:spPr bwMode="auto">
          <a:xfrm>
            <a:off x="4265379" y="3341694"/>
            <a:ext cx="1125149" cy="119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4964720" y="3568907"/>
            <a:ext cx="375049" cy="22063"/>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stCxn id="27" idx="2"/>
          </p:cNvCxnSpPr>
          <p:nvPr/>
        </p:nvCxnSpPr>
        <p:spPr>
          <a:xfrm rot="16200000" flipH="1">
            <a:off x="4270805" y="2898726"/>
            <a:ext cx="550789" cy="10182"/>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stCxn id="29" idx="2"/>
          </p:cNvCxnSpPr>
          <p:nvPr/>
        </p:nvCxnSpPr>
        <p:spPr>
          <a:xfrm rot="16200000" flipH="1">
            <a:off x="4876170" y="2899171"/>
            <a:ext cx="550789" cy="9292"/>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 name="组合 1"/>
          <p:cNvGrpSpPr/>
          <p:nvPr/>
        </p:nvGrpSpPr>
        <p:grpSpPr>
          <a:xfrm>
            <a:off x="3011805" y="2395855"/>
            <a:ext cx="436880" cy="549275"/>
            <a:chOff x="4662" y="3788"/>
            <a:chExt cx="688" cy="865"/>
          </a:xfrm>
        </p:grpSpPr>
        <p:sp>
          <p:nvSpPr>
            <p:cNvPr id="54"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 name="图片 4"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grpSp>
        <p:nvGrpSpPr>
          <p:cNvPr id="10" name="组合 9"/>
          <p:cNvGrpSpPr/>
          <p:nvPr/>
        </p:nvGrpSpPr>
        <p:grpSpPr>
          <a:xfrm>
            <a:off x="2266950" y="4456430"/>
            <a:ext cx="4497705" cy="427990"/>
            <a:chOff x="1403648" y="3795886"/>
            <a:chExt cx="5714808" cy="321469"/>
          </a:xfrm>
        </p:grpSpPr>
        <p:sp>
          <p:nvSpPr>
            <p:cNvPr id="11" name="圆角矩形 10"/>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2" name="圆角矩形 11"/>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02</a:t>
              </a:r>
              <a:r>
                <a:rPr lang="zh-CN" altLang="en-US" sz="1600" b="1" noProof="1">
                  <a:solidFill>
                    <a:schemeClr val="bg1"/>
                  </a:solidFill>
                  <a:latin typeface="黑体" panose="02010600030101010101" pitchFamily="49" charset="-122"/>
                  <a:ea typeface="黑体" panose="02010600030101010101" pitchFamily="49" charset="-122"/>
                  <a:cs typeface="+mn-ea"/>
                </a:rPr>
                <a:t>：标签选择器</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6" name="AutoShape 9"/>
          <p:cNvSpPr>
            <a:spLocks noChangeArrowheads="1"/>
          </p:cNvSpPr>
          <p:nvPr/>
        </p:nvSpPr>
        <p:spPr bwMode="auto">
          <a:xfrm>
            <a:off x="3648710" y="3763010"/>
            <a:ext cx="1129665" cy="33363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标签选择器</a:t>
            </a:r>
            <a:endParaRPr lang="zh-CN" altLang="en-US" sz="1350" b="1" strike="noStrike" noProof="1">
              <a:solidFill>
                <a:schemeClr val="bg1"/>
              </a:solidFill>
              <a:latin typeface="+mn-lt"/>
              <a:ea typeface="黑体" panose="02010600030101010101" pitchFamily="49" charset="-122"/>
            </a:endParaRPr>
          </a:p>
        </p:txBody>
      </p:sp>
      <p:sp>
        <p:nvSpPr>
          <p:cNvPr id="22" name="AutoShape 9"/>
          <p:cNvSpPr>
            <a:spLocks noChangeArrowheads="1"/>
          </p:cNvSpPr>
          <p:nvPr/>
        </p:nvSpPr>
        <p:spPr bwMode="auto">
          <a:xfrm>
            <a:off x="4187190" y="2296795"/>
            <a:ext cx="59118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属性</a:t>
            </a:r>
            <a:endParaRPr lang="zh-CN" altLang="en-US" sz="1350" b="1" strike="noStrike" noProof="1">
              <a:solidFill>
                <a:schemeClr val="bg1"/>
              </a:solidFill>
              <a:latin typeface="+mn-lt"/>
              <a:ea typeface="黑体" panose="02010600030101010101" pitchFamily="49" charset="-122"/>
            </a:endParaRPr>
          </a:p>
        </p:txBody>
      </p:sp>
      <p:sp>
        <p:nvSpPr>
          <p:cNvPr id="23" name="AutoShape 9"/>
          <p:cNvSpPr>
            <a:spLocks noChangeArrowheads="1"/>
          </p:cNvSpPr>
          <p:nvPr/>
        </p:nvSpPr>
        <p:spPr bwMode="auto">
          <a:xfrm>
            <a:off x="4969510" y="2296795"/>
            <a:ext cx="36449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值</a:t>
            </a:r>
            <a:endParaRPr lang="zh-CN" altLang="en-US" sz="1350" b="1" strike="noStrike" noProof="1">
              <a:solidFill>
                <a:schemeClr val="bg1"/>
              </a:solidFill>
              <a:latin typeface="+mn-lt"/>
              <a:ea typeface="黑体" panose="02010600030101010101" pitchFamily="49" charset="-122"/>
            </a:endParaRPr>
          </a:p>
        </p:txBody>
      </p:sp>
      <p:sp>
        <p:nvSpPr>
          <p:cNvPr id="25" name="AutoShape 9"/>
          <p:cNvSpPr>
            <a:spLocks noChangeArrowheads="1"/>
          </p:cNvSpPr>
          <p:nvPr/>
        </p:nvSpPr>
        <p:spPr bwMode="auto">
          <a:xfrm>
            <a:off x="4879975" y="3767455"/>
            <a:ext cx="632460"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声明</a:t>
            </a:r>
            <a:endParaRPr lang="zh-CN" altLang="en-US" sz="1350" b="1" strike="noStrike" noProof="1">
              <a:solidFill>
                <a:schemeClr val="bg1"/>
              </a:solidFill>
              <a:latin typeface="+mn-lt"/>
              <a:ea typeface="黑体" panose="02010600030101010101" pitchFamily="49" charset="-122"/>
            </a:endParaRPr>
          </a:p>
        </p:txBody>
      </p:sp>
      <p:sp>
        <p:nvSpPr>
          <p:cNvPr id="26" name="灯片编号占位符 25"/>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2531">
                                            <p:txEl>
                                              <p:pRg st="0" end="0"/>
                                            </p:txEl>
                                          </p:spTgt>
                                        </p:tgtEl>
                                        <p:attrNameLst>
                                          <p:attrName>style.color</p:attrName>
                                        </p:attrNameLst>
                                      </p:cBhvr>
                                      <p:to>
                                        <a:srgbClr val="FF0000"/>
                                      </p:to>
                                    </p:animClr>
                                  </p:childTnLst>
                                </p:cTn>
                              </p:par>
                              <p:par>
                                <p:cTn id="7" presetID="42" presetClass="path" presetSubtype="0" accel="50000" decel="50000" fill="hold" nodeType="withEffect">
                                  <p:stCondLst>
                                    <p:cond delay="0"/>
                                  </p:stCondLst>
                                  <p:childTnLst>
                                    <p:animMotion origin="layout" path="M -2.77778E-7 -3.33333E-6 L -2.77778E-7 0.16412 " pathEditMode="relative" rAng="0" ptsTypes="AA">
                                      <p:cBhvr>
                                        <p:cTn id="8" dur="2000" fill="hold"/>
                                        <p:tgtEl>
                                          <p:spTgt spid="22531">
                                            <p:txEl>
                                              <p:pRg st="1" end="1"/>
                                            </p:txEl>
                                          </p:spTgt>
                                        </p:tgtEl>
                                        <p:attrNameLst>
                                          <p:attrName>ppt_x</p:attrName>
                                          <p:attrName>ppt_y</p:attrName>
                                        </p:attrNameLst>
                                      </p:cBhvr>
                                      <p:rCtr x="0" y="82"/>
                                    </p:animMotion>
                                  </p:childTnLst>
                                </p:cTn>
                              </p:par>
                              <p:par>
                                <p:cTn id="9" presetID="42" presetClass="path" presetSubtype="0" accel="50000" decel="50000" fill="hold" nodeType="withEffect">
                                  <p:stCondLst>
                                    <p:cond delay="0"/>
                                  </p:stCondLst>
                                  <p:childTnLst>
                                    <p:animMotion origin="layout" path="M 3.33333E-6 -3.7037E-7 L 3.33333E-6 0.18403 " pathEditMode="relative" rAng="0" ptsTypes="AA">
                                      <p:cBhvr>
                                        <p:cTn id="10" dur="2000" fill="hold"/>
                                        <p:tgtEl>
                                          <p:spTgt spid="22531">
                                            <p:txEl>
                                              <p:pRg st="2" end="2"/>
                                            </p:txEl>
                                          </p:spTgt>
                                        </p:tgtEl>
                                        <p:attrNameLst>
                                          <p:attrName>ppt_x</p:attrName>
                                          <p:attrName>ppt_y</p:attrName>
                                        </p:attrNameLst>
                                      </p:cBhvr>
                                      <p:rCtr x="0" y="92"/>
                                    </p:animMotion>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par>
                                <p:cTn id="18" presetID="3" presetClass="emph" presetSubtype="2" fill="hold" nodeType="withEffect">
                                  <p:stCondLst>
                                    <p:cond delay="0"/>
                                  </p:stCondLst>
                                  <p:childTnLst>
                                    <p:animClr clrSpc="rgb" dir="cw">
                                      <p:cBhvr override="childStyle">
                                        <p:cTn id="19" dur="2000" fill="hold"/>
                                        <p:tgtEl>
                                          <p:spTgt spid="8">
                                            <p:txEl>
                                              <p:pRg st="0" end="0"/>
                                            </p:txEl>
                                          </p:spTgt>
                                        </p:tgtEl>
                                        <p:attrNameLst>
                                          <p:attrName>style.color</p:attrName>
                                        </p:attrNameLst>
                                      </p:cBhvr>
                                      <p:to>
                                        <a:srgbClr val="FF0000"/>
                                      </p:to>
                                    </p:animClr>
                                  </p:childTnLst>
                                </p:cTn>
                              </p:par>
                              <p:par>
                                <p:cTn id="20" presetID="3" presetClass="emph" presetSubtype="2" fill="hold" nodeType="withEffect">
                                  <p:stCondLst>
                                    <p:cond delay="0"/>
                                  </p:stCondLst>
                                  <p:childTnLst>
                                    <p:animClr clrSpc="rgb" dir="cw">
                                      <p:cBhvr override="childStyle">
                                        <p:cTn id="21" dur="2000" fill="hold"/>
                                        <p:tgtEl>
                                          <p:spTgt spid="8">
                                            <p:txEl>
                                              <p:pRg st="1" end="1"/>
                                            </p:txEl>
                                          </p:spTgt>
                                        </p:tgtEl>
                                        <p:attrNameLst>
                                          <p:attrName>style.color</p:attrName>
                                        </p:attrNameLst>
                                      </p:cBhvr>
                                      <p:to>
                                        <a:srgbClr val="FF0000"/>
                                      </p:to>
                                    </p:animClr>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4000"/>
                            </p:stCondLst>
                            <p:childTnLst>
                              <p:par>
                                <p:cTn id="35" presetID="2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par>
                          <p:cTn id="42" fill="hold">
                            <p:stCondLst>
                              <p:cond delay="5000"/>
                            </p:stCondLst>
                            <p:childTnLst>
                              <p:par>
                                <p:cTn id="43" presetID="22" presetClass="entr" presetSubtype="1"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par>
                          <p:cTn id="50" fill="hold">
                            <p:stCondLst>
                              <p:cond delay="6000"/>
                            </p:stCondLst>
                            <p:childTnLst>
                              <p:par>
                                <p:cTn id="51" presetID="22" presetClass="entr" presetSubtype="8"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6500"/>
                            </p:stCondLst>
                            <p:childTnLst>
                              <p:par>
                                <p:cTn id="55" presetID="22" presetClass="entr" presetSubtype="4" fill="hold"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par>
                          <p:cTn id="58" fill="hold">
                            <p:stCondLst>
                              <p:cond delay="7000"/>
                            </p:stCondLst>
                            <p:childTnLst>
                              <p:par>
                                <p:cTn id="59" presetID="22" presetClass="entr" presetSubtype="8"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par>
                          <p:cTn id="62" fill="hold">
                            <p:stCondLst>
                              <p:cond delay="7500"/>
                            </p:stCondLst>
                            <p:childTnLst>
                              <p:par>
                                <p:cTn id="63" presetID="22" presetClass="entr" presetSubtype="1"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up)">
                                      <p:cBhvr>
                                        <p:cTn id="65" dur="500"/>
                                        <p:tgtEl>
                                          <p:spTgt spid="30"/>
                                        </p:tgtEl>
                                      </p:cBhvr>
                                    </p:animEffect>
                                  </p:childTnLst>
                                </p:cTn>
                              </p:par>
                            </p:childTnLst>
                          </p:cTn>
                        </p:par>
                        <p:par>
                          <p:cTn id="66" fill="hold">
                            <p:stCondLst>
                              <p:cond delay="8000"/>
                            </p:stCondLst>
                            <p:childTnLst>
                              <p:par>
                                <p:cTn id="67" presetID="22" presetClass="entr" presetSubtype="8" fill="hold"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6" grpId="0" bldLvl="0" animBg="1"/>
      <p:bldP spid="22" grpId="0" bldLvl="0" animBg="1"/>
      <p:bldP spid="23" grpId="0" bldLvl="0" animBg="1"/>
      <p:bldP spid="2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a:t>CSS</a:t>
            </a:r>
            <a:r>
              <a:rPr lang="zh-CN" altLang="en-US"/>
              <a:t>基本选择器</a:t>
            </a:r>
            <a:r>
              <a:rPr lang="en-US" altLang="zh-CN"/>
              <a:t>3-2</a:t>
            </a:r>
            <a:endParaRPr lang="en-US" altLang="zh-CN"/>
          </a:p>
        </p:txBody>
      </p:sp>
      <p:sp>
        <p:nvSpPr>
          <p:cNvPr id="22531" name="内容占位符 2"/>
          <p:cNvSpPr>
            <a:spLocks noGrp="1"/>
          </p:cNvSpPr>
          <p:nvPr>
            <p:ph idx="1"/>
          </p:nvPr>
        </p:nvSpPr>
        <p:spPr/>
        <p:txBody>
          <a:bodyPr/>
          <a:lstStyle/>
          <a:p>
            <a:r>
              <a:rPr lang="zh-CN" altLang="en-US"/>
              <a:t>标签选择器</a:t>
            </a:r>
            <a:endParaRPr lang="en-US" altLang="zh-CN"/>
          </a:p>
          <a:p>
            <a:r>
              <a:rPr lang="zh-CN" altLang="en-US">
                <a:solidFill>
                  <a:srgbClr val="FF0000"/>
                </a:solidFill>
              </a:rPr>
              <a:t>类选择器</a:t>
            </a:r>
            <a:endParaRPr lang="en-US" altLang="zh-CN"/>
          </a:p>
          <a:p>
            <a:r>
              <a:rPr lang="en-US" altLang="zh-CN"/>
              <a:t>ID</a:t>
            </a:r>
            <a:r>
              <a:rPr lang="zh-CN" altLang="en-US"/>
              <a:t>选择器</a:t>
            </a:r>
            <a:endParaRPr lang="zh-CN" altLang="en-US"/>
          </a:p>
        </p:txBody>
      </p:sp>
      <p:sp>
        <p:nvSpPr>
          <p:cNvPr id="13" name="AutoShape 3"/>
          <p:cNvSpPr>
            <a:spLocks noChangeArrowheads="1"/>
          </p:cNvSpPr>
          <p:nvPr/>
        </p:nvSpPr>
        <p:spPr bwMode="auto">
          <a:xfrm>
            <a:off x="3780968" y="2186165"/>
            <a:ext cx="2143140" cy="402590"/>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sz="1350" b="1" dirty="0" smtClean="0"/>
              <a:t>.class { font-size:16px;}</a:t>
            </a:r>
            <a:endParaRPr lang="zh-CN" altLang="zh-CN" sz="1350" b="1" dirty="0">
              <a:latin typeface="+mn-lt"/>
            </a:endParaRPr>
          </a:p>
        </p:txBody>
      </p:sp>
      <p:cxnSp>
        <p:nvCxnSpPr>
          <p:cNvPr id="15" name="直接箭头连接符 14"/>
          <p:cNvCxnSpPr/>
          <p:nvPr/>
        </p:nvCxnSpPr>
        <p:spPr>
          <a:xfrm rot="16200000" flipV="1">
            <a:off x="3682966" y="2711037"/>
            <a:ext cx="443633" cy="1399"/>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0" name="直接连接符 19"/>
          <p:cNvCxnSpPr/>
          <p:nvPr/>
        </p:nvCxnSpPr>
        <p:spPr bwMode="auto">
          <a:xfrm>
            <a:off x="4352314" y="2504683"/>
            <a:ext cx="1125149" cy="119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p:nvPr/>
        </p:nvCxnSpPr>
        <p:spPr>
          <a:xfrm rot="16200000" flipV="1">
            <a:off x="4819642" y="2692845"/>
            <a:ext cx="375049" cy="22063"/>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8" name="直接箭头连接符 27"/>
          <p:cNvCxnSpPr/>
          <p:nvPr/>
        </p:nvCxnSpPr>
        <p:spPr>
          <a:xfrm flipH="1">
            <a:off x="4834731" y="1929289"/>
            <a:ext cx="18098" cy="386239"/>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0" name="直接箭头连接符 29"/>
          <p:cNvCxnSpPr/>
          <p:nvPr/>
        </p:nvCxnSpPr>
        <p:spPr>
          <a:xfrm flipH="1">
            <a:off x="5295265" y="1929130"/>
            <a:ext cx="91440" cy="396875"/>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6" name="直接箭头连接符 25"/>
          <p:cNvCxnSpPr/>
          <p:nvPr/>
        </p:nvCxnSpPr>
        <p:spPr>
          <a:xfrm rot="5400000">
            <a:off x="3940720" y="2196706"/>
            <a:ext cx="390053" cy="22062"/>
          </a:xfrm>
          <a:prstGeom prst="straightConnector1">
            <a:avLst/>
          </a:prstGeom>
          <a:solidFill>
            <a:srgbClr val="00C77A"/>
          </a:solidFill>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 name="组合 1"/>
          <p:cNvGrpSpPr/>
          <p:nvPr/>
        </p:nvGrpSpPr>
        <p:grpSpPr>
          <a:xfrm>
            <a:off x="2971165" y="1490980"/>
            <a:ext cx="436880" cy="549275"/>
            <a:chOff x="4662" y="3788"/>
            <a:chExt cx="688" cy="865"/>
          </a:xfrm>
        </p:grpSpPr>
        <p:sp>
          <p:nvSpPr>
            <p:cNvPr id="54"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3" name="图片 2"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sp>
        <p:nvSpPr>
          <p:cNvPr id="16" name="AutoShape 9"/>
          <p:cNvSpPr>
            <a:spLocks noChangeArrowheads="1"/>
          </p:cNvSpPr>
          <p:nvPr/>
        </p:nvSpPr>
        <p:spPr bwMode="auto">
          <a:xfrm>
            <a:off x="3451860" y="2919095"/>
            <a:ext cx="90614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类选择器</a:t>
            </a:r>
            <a:endParaRPr lang="zh-CN" altLang="en-US" sz="1350" b="1" strike="noStrike" noProof="1">
              <a:solidFill>
                <a:schemeClr val="bg1"/>
              </a:solidFill>
              <a:latin typeface="+mn-lt"/>
              <a:ea typeface="黑体" panose="02010600030101010101" pitchFamily="49" charset="-122"/>
            </a:endParaRPr>
          </a:p>
        </p:txBody>
      </p:sp>
      <p:sp>
        <p:nvSpPr>
          <p:cNvPr id="22" name="AutoShape 9"/>
          <p:cNvSpPr>
            <a:spLocks noChangeArrowheads="1"/>
          </p:cNvSpPr>
          <p:nvPr/>
        </p:nvSpPr>
        <p:spPr bwMode="auto">
          <a:xfrm>
            <a:off x="4548505" y="1597660"/>
            <a:ext cx="59118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属性</a:t>
            </a:r>
            <a:endParaRPr lang="zh-CN" altLang="en-US" sz="1350" b="1" strike="noStrike" noProof="1">
              <a:solidFill>
                <a:schemeClr val="bg1"/>
              </a:solidFill>
              <a:latin typeface="+mn-lt"/>
              <a:ea typeface="黑体" panose="02010600030101010101" pitchFamily="49" charset="-122"/>
            </a:endParaRPr>
          </a:p>
        </p:txBody>
      </p:sp>
      <p:sp>
        <p:nvSpPr>
          <p:cNvPr id="23" name="AutoShape 9"/>
          <p:cNvSpPr>
            <a:spLocks noChangeArrowheads="1"/>
          </p:cNvSpPr>
          <p:nvPr/>
        </p:nvSpPr>
        <p:spPr bwMode="auto">
          <a:xfrm>
            <a:off x="5295265" y="1597660"/>
            <a:ext cx="36449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值</a:t>
            </a:r>
            <a:endParaRPr lang="zh-CN" altLang="en-US" sz="1350" b="1" strike="noStrike" noProof="1">
              <a:solidFill>
                <a:schemeClr val="bg1"/>
              </a:solidFill>
              <a:latin typeface="+mn-lt"/>
              <a:ea typeface="黑体" panose="02010600030101010101" pitchFamily="49" charset="-122"/>
            </a:endParaRPr>
          </a:p>
        </p:txBody>
      </p:sp>
      <p:sp>
        <p:nvSpPr>
          <p:cNvPr id="7" name="AutoShape 9"/>
          <p:cNvSpPr>
            <a:spLocks noChangeArrowheads="1"/>
          </p:cNvSpPr>
          <p:nvPr/>
        </p:nvSpPr>
        <p:spPr bwMode="auto">
          <a:xfrm>
            <a:off x="4690745" y="2886710"/>
            <a:ext cx="632460"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声明</a:t>
            </a:r>
            <a:endParaRPr lang="zh-CN" altLang="en-US" sz="1350" b="1" strike="noStrike" noProof="1">
              <a:solidFill>
                <a:schemeClr val="bg1"/>
              </a:solidFill>
              <a:latin typeface="+mn-lt"/>
              <a:ea typeface="黑体" panose="02010600030101010101" pitchFamily="49" charset="-122"/>
            </a:endParaRPr>
          </a:p>
        </p:txBody>
      </p:sp>
      <p:sp>
        <p:nvSpPr>
          <p:cNvPr id="8" name="AutoShape 9"/>
          <p:cNvSpPr>
            <a:spLocks noChangeArrowheads="1"/>
          </p:cNvSpPr>
          <p:nvPr/>
        </p:nvSpPr>
        <p:spPr bwMode="auto">
          <a:xfrm>
            <a:off x="3641090" y="1706880"/>
            <a:ext cx="777875" cy="33363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类名称</a:t>
            </a:r>
            <a:endParaRPr lang="zh-CN" altLang="en-US" sz="1350" b="1" strike="noStrike" noProof="1">
              <a:solidFill>
                <a:schemeClr val="bg1"/>
              </a:solidFill>
              <a:latin typeface="+mn-lt"/>
              <a:ea typeface="黑体" panose="02010600030101010101" pitchFamily="49" charset="-122"/>
            </a:endParaRPr>
          </a:p>
        </p:txBody>
      </p:sp>
      <p:grpSp>
        <p:nvGrpSpPr>
          <p:cNvPr id="10" name="组合 9"/>
          <p:cNvGrpSpPr/>
          <p:nvPr/>
        </p:nvGrpSpPr>
        <p:grpSpPr>
          <a:xfrm>
            <a:off x="2266950" y="4241165"/>
            <a:ext cx="4497705" cy="427990"/>
            <a:chOff x="1403648" y="3795886"/>
            <a:chExt cx="5714808" cy="321469"/>
          </a:xfrm>
        </p:grpSpPr>
        <p:sp>
          <p:nvSpPr>
            <p:cNvPr id="11" name="圆角矩形 10"/>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2" name="圆角矩形 11"/>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9"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03</a:t>
              </a:r>
              <a:r>
                <a:rPr lang="zh-CN" altLang="en-US" sz="1600" b="1" noProof="1">
                  <a:solidFill>
                    <a:schemeClr val="bg1"/>
                  </a:solidFill>
                  <a:latin typeface="黑体" panose="02010600030101010101" pitchFamily="49" charset="-122"/>
                  <a:ea typeface="黑体" panose="02010600030101010101" pitchFamily="49" charset="-122"/>
                  <a:cs typeface="+mn-ea"/>
                </a:rPr>
                <a:t>：类选择器</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2" name="灯片编号占位符 31"/>
          <p:cNvSpPr>
            <a:spLocks noGrp="1"/>
          </p:cNvSpPr>
          <p:nvPr>
            <p:ph type="sldNum" sz="quarter" idx="11"/>
          </p:nvPr>
        </p:nvSpPr>
        <p:spPr/>
        <p:txBody>
          <a:bodyPr/>
          <a:p>
            <a:fld id="{0C913308-F349-4B6D-A68A-DD1791B4A57B}" type="slidenum">
              <a:rPr lang="zh-CN" altLang="en-US" smtClean="0"/>
            </a:fld>
            <a:r>
              <a:rPr lang="en-US" altLang="zh-CN" dirty="0"/>
              <a:t>/57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6" grpId="0" bldLvl="0" animBg="1"/>
      <p:bldP spid="22" grpId="0" bldLvl="0" animBg="1"/>
      <p:bldP spid="23" grpId="0" bldLvl="0" animBg="1"/>
      <p:bldP spid="7" grpId="0" bldLvl="0" animBg="1"/>
      <p:bldP spid="8" grpId="0" bldLvl="0" animBg="1"/>
    </p:bld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8726</Words>
  <Application>WPS 演示</Application>
  <PresentationFormat>全屏显示(16:9)</PresentationFormat>
  <Paragraphs>1179</Paragraphs>
  <Slides>57</Slides>
  <Notes>29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57</vt:i4>
      </vt:variant>
    </vt:vector>
  </HeadingPairs>
  <TitlesOfParts>
    <vt:vector size="70" baseType="lpstr">
      <vt:lpstr>Arial</vt:lpstr>
      <vt:lpstr>宋体</vt:lpstr>
      <vt:lpstr>Wingdings</vt:lpstr>
      <vt:lpstr>微软雅黑</vt:lpstr>
      <vt:lpstr>Wingdings</vt:lpstr>
      <vt:lpstr>Webdings</vt:lpstr>
      <vt:lpstr>Calibri</vt:lpstr>
      <vt:lpstr>Times New Roman</vt:lpstr>
      <vt:lpstr>黑体</vt:lpstr>
      <vt:lpstr>楷体_GB2312</vt:lpstr>
      <vt:lpstr>Arial Unicode MS</vt:lpstr>
      <vt:lpstr>Times New Roman</vt:lpstr>
      <vt:lpstr>1_自定义设计方案</vt:lpstr>
      <vt:lpstr>CSS美化页面</vt:lpstr>
      <vt:lpstr>PowerPoint 演示文稿</vt:lpstr>
      <vt:lpstr>本课目标</vt:lpstr>
      <vt:lpstr>什么是CSS</vt:lpstr>
      <vt:lpstr>CSS的基本语法</vt:lpstr>
      <vt:lpstr>HTML中引入CSS样式</vt:lpstr>
      <vt:lpstr>CSS样式优先级</vt:lpstr>
      <vt:lpstr>CSS基本选择器3-1</vt:lpstr>
      <vt:lpstr>CSS基本选择器3-2</vt:lpstr>
      <vt:lpstr>CSS基本选择器3-3</vt:lpstr>
      <vt:lpstr>基本选择器的优先级</vt:lpstr>
      <vt:lpstr>CSS的高级选择器</vt:lpstr>
      <vt:lpstr>CSS美化网页元素</vt:lpstr>
      <vt:lpstr>&lt;span&gt;标签</vt:lpstr>
      <vt:lpstr>字体样式</vt:lpstr>
      <vt:lpstr>文本样式</vt:lpstr>
      <vt:lpstr>文本颜色</vt:lpstr>
      <vt:lpstr>排版文本段落</vt:lpstr>
      <vt:lpstr>文本修饰和垂直对齐</vt:lpstr>
      <vt:lpstr>练习1：制作京东新闻资讯页</vt:lpstr>
      <vt:lpstr>共性问题集中讲解</vt:lpstr>
      <vt:lpstr>练习2：制作百度音乐标签页面</vt:lpstr>
      <vt:lpstr>共性问题集中讲解</vt:lpstr>
      <vt:lpstr>超链接伪类</vt:lpstr>
      <vt:lpstr>使用CSS设置超链接</vt:lpstr>
      <vt:lpstr>列表样式</vt:lpstr>
      <vt:lpstr>网页背景</vt:lpstr>
      <vt:lpstr>练习3：制作畅销书排行榜页面</vt:lpstr>
      <vt:lpstr>共性问题集中讲解</vt:lpstr>
      <vt:lpstr>什么是盒模型</vt:lpstr>
      <vt:lpstr>边框</vt:lpstr>
      <vt:lpstr>外边距</vt:lpstr>
      <vt:lpstr>外边距的妙用</vt:lpstr>
      <vt:lpstr>内边距 </vt:lpstr>
      <vt:lpstr>常见的网页布局</vt:lpstr>
      <vt:lpstr>浮动—float属性</vt:lpstr>
      <vt:lpstr>设置左浮动</vt:lpstr>
      <vt:lpstr>设置右浮动</vt:lpstr>
      <vt:lpstr>边框塌陷</vt:lpstr>
      <vt:lpstr>清除浮动</vt:lpstr>
      <vt:lpstr>清除左右浮动</vt:lpstr>
      <vt:lpstr>清除两侧浮动</vt:lpstr>
      <vt:lpstr>position属性</vt:lpstr>
      <vt:lpstr>relative属性值</vt:lpstr>
      <vt:lpstr>浮动元素设置相对定位</vt:lpstr>
      <vt:lpstr>绝对定位</vt:lpstr>
      <vt:lpstr>绝对定位不设置偏移量</vt:lpstr>
      <vt:lpstr>固定定位2-1</vt:lpstr>
      <vt:lpstr>固定定位2-2</vt:lpstr>
      <vt:lpstr>定位小结3-1</vt:lpstr>
      <vt:lpstr>定位小结3-2</vt:lpstr>
      <vt:lpstr>定位小结3-3</vt:lpstr>
      <vt:lpstr>练习4：制作京东登录页面</vt:lpstr>
      <vt:lpstr>共性问题集中讲解</vt:lpstr>
      <vt:lpstr>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meng.zhang(张萌)</dc:creator>
  <cp:lastModifiedBy>zhengzhe.sun</cp:lastModifiedBy>
  <cp:revision>617</cp:revision>
  <dcterms:created xsi:type="dcterms:W3CDTF">2013-09-17T02:35:00Z</dcterms:created>
  <dcterms:modified xsi:type="dcterms:W3CDTF">2019-02-26T12:55:14Z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