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51"/>
  </p:handoutMasterIdLst>
  <p:sldIdLst>
    <p:sldId id="283" r:id="rId3"/>
    <p:sldId id="290" r:id="rId4"/>
    <p:sldId id="314" r:id="rId6"/>
    <p:sldId id="437" r:id="rId7"/>
    <p:sldId id="432" r:id="rId8"/>
    <p:sldId id="433" r:id="rId9"/>
    <p:sldId id="436" r:id="rId10"/>
    <p:sldId id="448" r:id="rId11"/>
    <p:sldId id="439" r:id="rId12"/>
    <p:sldId id="440" r:id="rId13"/>
    <p:sldId id="441" r:id="rId14"/>
    <p:sldId id="442" r:id="rId15"/>
    <p:sldId id="443" r:id="rId16"/>
    <p:sldId id="449" r:id="rId17"/>
    <p:sldId id="445" r:id="rId18"/>
    <p:sldId id="446" r:id="rId19"/>
    <p:sldId id="447" r:id="rId20"/>
    <p:sldId id="324" r:id="rId21"/>
    <p:sldId id="358" r:id="rId22"/>
    <p:sldId id="450" r:id="rId23"/>
    <p:sldId id="451" r:id="rId24"/>
    <p:sldId id="452" r:id="rId25"/>
    <p:sldId id="453" r:id="rId26"/>
    <p:sldId id="454" r:id="rId27"/>
    <p:sldId id="455" r:id="rId28"/>
    <p:sldId id="457" r:id="rId29"/>
    <p:sldId id="406" r:id="rId30"/>
    <p:sldId id="407" r:id="rId31"/>
    <p:sldId id="458" r:id="rId32"/>
    <p:sldId id="459" r:id="rId33"/>
    <p:sldId id="460" r:id="rId34"/>
    <p:sldId id="462" r:id="rId35"/>
    <p:sldId id="463" r:id="rId36"/>
    <p:sldId id="464" r:id="rId37"/>
    <p:sldId id="491" r:id="rId38"/>
    <p:sldId id="492" r:id="rId39"/>
    <p:sldId id="465" r:id="rId40"/>
    <p:sldId id="466" r:id="rId41"/>
    <p:sldId id="467" r:id="rId42"/>
    <p:sldId id="468" r:id="rId43"/>
    <p:sldId id="469" r:id="rId44"/>
    <p:sldId id="472" r:id="rId45"/>
    <p:sldId id="354" r:id="rId46"/>
    <p:sldId id="359" r:id="rId47"/>
    <p:sldId id="355" r:id="rId48"/>
    <p:sldId id="312" r:id="rId49"/>
    <p:sldId id="394" r:id="rId5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EF4"/>
    <a:srgbClr val="F3F3F3"/>
    <a:srgbClr val="0099D8"/>
    <a:srgbClr val="0B9FDD"/>
    <a:srgbClr val="000000"/>
    <a:srgbClr val="F2F2F2"/>
    <a:srgbClr val="6C6C6C"/>
    <a:srgbClr val="92D050"/>
    <a:srgbClr val="E5E5E5"/>
    <a:srgbClr val="009A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8927" autoAdjust="0"/>
  </p:normalViewPr>
  <p:slideViewPr>
    <p:cSldViewPr>
      <p:cViewPr varScale="1">
        <p:scale>
          <a:sx n="101" d="100"/>
          <a:sy n="101" d="100"/>
        </p:scale>
        <p:origin x="922" y="72"/>
      </p:cViewPr>
      <p:guideLst>
        <p:guide orient="horz" pos="1552"/>
        <p:guide pos="2844"/>
      </p:guideLst>
    </p:cSldViewPr>
  </p:slideViewPr>
  <p:outlineViewPr>
    <p:cViewPr>
      <p:scale>
        <a:sx n="33" d="100"/>
        <a:sy n="33" d="100"/>
      </p:scale>
      <p:origin x="0" y="1410"/>
    </p:cViewPr>
  </p:outlineViewPr>
  <p:notesTextViewPr>
    <p:cViewPr>
      <p:scale>
        <a:sx n="100" d="100"/>
        <a:sy n="100" d="100"/>
      </p:scale>
      <p:origin x="0" y="0"/>
    </p:cViewPr>
  </p:notesTextViewPr>
  <p:notesViewPr>
    <p:cSldViewPr>
      <p:cViewPr varScale="1">
        <p:scale>
          <a:sx n="83" d="100"/>
          <a:sy n="83" d="100"/>
        </p:scale>
        <p:origin x="-3876" y="-90"/>
      </p:cViewPr>
      <p:guideLst>
        <p:guide orient="horz" pos="2760"/>
        <p:guide pos="2133"/>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F5F6AE-2A9C-4C1F-879E-3928AA6E32C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EF4CAB-82FF-4C6F-A859-CAD40DD826E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A0AFA2-8F2F-4EE5-AEC6-84D8330F4D0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85495B-CF7F-4BEC-B2E8-B1A8532E7D6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a:ln>
            <a:miter lim="800000"/>
          </a:ln>
        </p:spPr>
      </p:sp>
      <p:sp>
        <p:nvSpPr>
          <p:cNvPr id="8194" name="文本占位符 2"/>
          <p:cNvSpPr>
            <a:spLocks noGrp="1" noChangeArrowheads="1"/>
          </p:cNvSpPr>
          <p:nvPr>
            <p:ph type="body" idx="4294967295"/>
          </p:nvPr>
        </p:nvSpPr>
        <p:spPr/>
        <p:txBody>
          <a:bodyPr/>
          <a:lstStyle/>
          <a:p>
            <a:endParaRPr lang="zh-CN" altLang="en-US" dirty="0"/>
          </a:p>
        </p:txBody>
      </p:sp>
      <p:sp>
        <p:nvSpPr>
          <p:cNvPr id="819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2A9EA4B5-9757-45FA-ACB3-9257ADA8891B}"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endParaRPr lang="zh-CN" altLang="en-US" smtClean="0">
              <a:latin typeface="Arial" panose="020B0604020202020204" pitchFamily="34" charset="0"/>
            </a:endParaRPr>
          </a:p>
          <a:p>
            <a:pPr eaLnBrk="1" hangingPunct="1"/>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354CA659-D645-4C8C-9766-D23A66096451}"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、简言之，平移就是一个变形，旋转就是一个变形。。。</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IE 9</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中使用</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2D</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变形时，需要添加</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ms</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前缀，在</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IE 10</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以后开始支持标准版本。</a:t>
            </a: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Firefox 3.5</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至</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Firefox 15.0</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版本需要添加前缀</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moz</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，在</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Firefox 16</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以后开始支持标准版本。</a:t>
            </a: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Chrome 4.0</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开始支持</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2D</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变形，在实际使用中需要添加前缀</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webkit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Opera 10.5</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开始需要添加前缀</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-o-</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Safari 3.1</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开始支持</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2D</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变形，在实际使用中需要添加前缀</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webkit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endParaRPr lang="en-US"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r>
              <a:rPr lang="en-US" altLang="zh-CN" sz="1200" u="none" strike="noStrike" kern="1200" dirty="0" smtClean="0">
                <a:solidFill>
                  <a:schemeClr val="tx1"/>
                </a:solidFill>
                <a:effectLst/>
                <a:latin typeface="Times New Roman" panose="02020603050405020304" pitchFamily="18" charset="0"/>
                <a:ea typeface="宋体" panose="02010600030101010101" pitchFamily="2" charset="-122"/>
                <a:cs typeface="+mn-cs"/>
                <a:hlinkClick r:id="rId3"/>
              </a:rPr>
              <a:t>http://www.caniuse.com</a:t>
            </a: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endParaRPr lang="zh-CN" altLang="en-US" dirty="0" smtClean="0"/>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先讲解语法，在讲解偏移量的正负，用示例</a:t>
            </a:r>
            <a:r>
              <a:rPr lang="en-US" altLang="zh-CN" dirty="0" smtClean="0"/>
              <a:t>1</a:t>
            </a:r>
            <a:r>
              <a:rPr lang="zh-CN" altLang="en-US" dirty="0" smtClean="0"/>
              <a:t>作为演示</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idx="4294967295"/>
          </p:nvPr>
        </p:nvSpPr>
        <p:spPr>
          <a:ln>
            <a:miter lim="800000"/>
          </a:ln>
        </p:spPr>
      </p:sp>
      <p:sp>
        <p:nvSpPr>
          <p:cNvPr id="10243" name="备注占位符 2"/>
          <p:cNvSpPr>
            <a:spLocks noGrp="1" noChangeArrowheads="1"/>
          </p:cNvSpPr>
          <p:nvPr>
            <p:ph type="body" idx="4294967295"/>
          </p:nvPr>
        </p:nvSpPr>
        <p:spPr/>
        <p:txBody>
          <a:bodyPr/>
          <a:lstStyle/>
          <a:p>
            <a:pPr marL="0" lvl="1"/>
            <a:r>
              <a:rPr lang="zh-CN" altLang="en-US">
                <a:latin typeface="Times New Roman" panose="02020603050405020304" pitchFamily="18" charset="0"/>
              </a:rPr>
              <a:t>要求强调会干什么、能干什么。在目标的重点、难点右侧，插入“重点”、“难点”图片，以引起学员重视。</a:t>
            </a:r>
            <a:endParaRPr lang="zh-CN" altLang="en-US" sz="1400">
              <a:latin typeface="Times New Roman" panose="02020603050405020304" pitchFamily="18" charset="0"/>
            </a:endParaRPr>
          </a:p>
          <a:p>
            <a:endParaRPr lang="zh-CN" altLang="en-US"/>
          </a:p>
        </p:txBody>
      </p:sp>
      <p:sp>
        <p:nvSpPr>
          <p:cNvPr id="10244"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3C9BCA6A-6DB9-4DA8-87D6-C90148958641}" type="slidenum">
              <a:rPr lang="zh-CN" altLang="en-US" sz="1200">
                <a:latin typeface="Calibri" panose="020F0502020204030204" pitchFamily="34" charset="0"/>
              </a:rPr>
            </a:fld>
            <a:endParaRPr lang="zh-CN" altLang="en-US" sz="120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scale()</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函数能够用来缩放元素大小，该函数包含两个参数值，分别用来定义宽度和高度的缩放比例，默认值为</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1</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0</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0.99</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的任意值都可以使元素缩小，而任何大于</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1</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的值都能让元素放大。</a:t>
            </a: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scale()</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函数和</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translate()</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函数的语法非常相似，可以只接收一个值，也可以接收两个值，只有一个值时，第二个值默认和第一个值相等，例如，</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scale</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1</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1</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）元素不会有任何变化，而</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scale</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2</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2</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）会让元素放大</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2</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倍</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354CA659-D645-4C8C-9766-D23A66096451}"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Firefox 4.0</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15.0</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Chrome 4.0</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20.0</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Safari 3.1</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6.0</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和</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Opera 10.5</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12.0</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，在这些浏览器中使用</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transition</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属性时需要添加不同的前缀。</a:t>
            </a: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IE 10+</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Firefox 16.0+</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Chrome 26+</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Safari 7.0+</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和</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Opera 12.1+</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，支持</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transition</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属性的标准语法，不需要添加浏览器的前缀。</a:t>
            </a: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教员设置过渡中背景颜色，让学员观察到</a:t>
            </a:r>
            <a:r>
              <a:rPr lang="en-US" altLang="zh-CN" dirty="0" smtClean="0"/>
              <a:t>div</a:t>
            </a:r>
            <a:r>
              <a:rPr lang="zh-CN" altLang="en-US" dirty="0" smtClean="0"/>
              <a:t>的背景颜色的变化。</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教员演示大概</a:t>
            </a:r>
            <a:r>
              <a:rPr lang="en-US" altLang="zh-CN" dirty="0" smtClean="0"/>
              <a:t>2-3</a:t>
            </a:r>
            <a:r>
              <a:rPr lang="zh-CN" altLang="en-US" dirty="0" smtClean="0"/>
              <a:t>个动画函数的值，让学员理解第三个参数（动画函数）的作用及使用场景</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教员设置第四个参数，过渡延迟时间，让学员能明白过这个参数的作用及使用场景</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ln>
            <a:miter lim="800000"/>
          </a:ln>
        </p:spPr>
      </p:sp>
      <p:sp>
        <p:nvSpPr>
          <p:cNvPr id="23555" name="备注占位符 2"/>
          <p:cNvSpPr>
            <a:spLocks noGrp="1" noChangeArrowheads="1"/>
          </p:cNvSpPr>
          <p:nvPr>
            <p:ph type="body" idx="4294967295"/>
          </p:nvPr>
        </p:nvSpPr>
        <p:spPr/>
        <p:txBody>
          <a:bodyPr/>
          <a:lstStyle/>
          <a:p>
            <a:endParaRPr lang="en-US">
              <a:solidFill>
                <a:schemeClr val="bg1"/>
              </a:solidFill>
              <a:ea typeface="宋体" panose="02010600030101010101" pitchFamily="2" charset="-122"/>
            </a:endParaRPr>
          </a:p>
          <a:p>
            <a:endParaRPr lang="en-US" b="1">
              <a:ea typeface="宋体" panose="02010600030101010101" pitchFamily="2" charset="-122"/>
            </a:endParaRPr>
          </a:p>
          <a:p>
            <a:endParaRPr lang="zh-CN" altLang="en-US"/>
          </a:p>
        </p:txBody>
      </p:sp>
      <p:sp>
        <p:nvSpPr>
          <p:cNvPr id="23556"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EBE36114-0BD4-4C92-B593-70E39E7A7B1F}" type="slidenum">
              <a:rPr lang="zh-CN" altLang="en-US" sz="1200">
                <a:latin typeface="Calibri" panose="020F0502020204030204" pitchFamily="34" charset="0"/>
              </a:rPr>
            </a:fld>
            <a:endParaRPr lang="zh-CN" altLang="en-US" sz="1200">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媒体查询和</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JavaScript</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的方法只需要大家了解即可。重点需要掌握伪类触发的方法，这种方法也是实际开发中用的比较多的一种</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354CA659-D645-4C8C-9766-D23A66096451}" type="slidenum">
              <a:rPr lang="zh-CN" altLang="en-US"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在</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Firefox 5.0</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21</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Chrome 4.0+</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Safari 4.0+</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Opera 12.0</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15.0</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浏览器中使用</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keyframes</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属性时需要添加浏览器前缀。</a:t>
            </a: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IE 10+</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Firefox 21+</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，支持</a:t>
            </a:r>
            <a:r>
              <a:rPr lang="en-US" alt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200" kern="1200" dirty="0" err="1" smtClean="0">
                <a:solidFill>
                  <a:schemeClr val="tx1"/>
                </a:solidFill>
                <a:effectLst/>
                <a:latin typeface="Times New Roman" panose="02020603050405020304" pitchFamily="18" charset="0"/>
                <a:ea typeface="宋体" panose="02010600030101010101" pitchFamily="2" charset="-122"/>
                <a:cs typeface="+mn-cs"/>
              </a:rPr>
              <a:t>keyframes</a:t>
            </a:r>
            <a:r>
              <a:rPr lang="zh-CN" altLang="zh-CN" sz="1200" kern="1200" dirty="0" smtClean="0">
                <a:solidFill>
                  <a:schemeClr val="tx1"/>
                </a:solidFill>
                <a:effectLst/>
                <a:latin typeface="Times New Roman" panose="02020603050405020304" pitchFamily="18" charset="0"/>
                <a:ea typeface="宋体" panose="02010600030101010101" pitchFamily="2" charset="-122"/>
                <a:cs typeface="+mn-cs"/>
              </a:rPr>
              <a:t>属性的标准语法，不需要添加前缀</a:t>
            </a:r>
            <a:endParaRPr lang="zh-CN" altLang="en-US" dirty="0"/>
          </a:p>
        </p:txBody>
      </p:sp>
      <p:sp>
        <p:nvSpPr>
          <p:cNvPr id="4" name="灯片编号占位符 3"/>
          <p:cNvSpPr>
            <a:spLocks noGrp="1"/>
          </p:cNvSpPr>
          <p:nvPr>
            <p:ph type="sldNum" sz="quarter" idx="10"/>
          </p:nvPr>
        </p:nvSpPr>
        <p:spPr/>
        <p:txBody>
          <a:bodyPr/>
          <a:lstStyle/>
          <a:p>
            <a:pPr>
              <a:defRPr/>
            </a:pPr>
            <a:fld id="{980B94A9-9180-4A8E-87AA-CBEE5593F035}" type="slidenum">
              <a:rPr lang="zh-CN" altLang="en-US"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354CA659-D645-4C8C-9766-D23A66096451}" type="slidenum">
              <a:rPr lang="zh-CN" altLang="en-US"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a:ln>
            <a:miter lim="800000"/>
          </a:ln>
        </p:spPr>
      </p:sp>
      <p:sp>
        <p:nvSpPr>
          <p:cNvPr id="8194" name="文本占位符 2"/>
          <p:cNvSpPr>
            <a:spLocks noGrp="1" noChangeArrowheads="1"/>
          </p:cNvSpPr>
          <p:nvPr>
            <p:ph type="body" idx="4294967295"/>
          </p:nvPr>
        </p:nvSpPr>
        <p:spPr/>
        <p:txBody>
          <a:bodyPr/>
          <a:lstStyle/>
          <a:p>
            <a:endParaRPr lang="zh-CN" altLang="en-US" dirty="0"/>
          </a:p>
        </p:txBody>
      </p:sp>
      <p:sp>
        <p:nvSpPr>
          <p:cNvPr id="819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fld id="{2A9EA4B5-9757-45FA-ACB3-9257ADA8891B}"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教员依次演示不同个值的效果</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ln>
            <a:miter lim="800000"/>
          </a:ln>
        </p:spPr>
      </p:sp>
      <p:sp>
        <p:nvSpPr>
          <p:cNvPr id="23555" name="备注占位符 2"/>
          <p:cNvSpPr>
            <a:spLocks noGrp="1" noChangeArrowheads="1"/>
          </p:cNvSpPr>
          <p:nvPr>
            <p:ph type="body" idx="4294967295"/>
          </p:nvPr>
        </p:nvSpPr>
        <p:spPr/>
        <p:txBody>
          <a:bodyPr/>
          <a:lstStyle/>
          <a:p>
            <a:endParaRPr lang="en-US">
              <a:solidFill>
                <a:schemeClr val="bg1"/>
              </a:solidFill>
              <a:ea typeface="宋体" panose="02010600030101010101" pitchFamily="2" charset="-122"/>
            </a:endParaRPr>
          </a:p>
          <a:p>
            <a:endParaRPr lang="en-US" b="1">
              <a:ea typeface="宋体" panose="02010600030101010101" pitchFamily="2" charset="-122"/>
            </a:endParaRPr>
          </a:p>
          <a:p>
            <a:endParaRPr lang="zh-CN" altLang="en-US"/>
          </a:p>
        </p:txBody>
      </p:sp>
      <p:sp>
        <p:nvSpPr>
          <p:cNvPr id="23556"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EBE36114-0BD4-4C92-B593-70E39E7A7B1F}" type="slidenum">
              <a:rPr lang="zh-CN" altLang="en-US" sz="1200">
                <a:latin typeface="Calibri" panose="020F0502020204030204" pitchFamily="34" charset="0"/>
              </a:rPr>
            </a:fld>
            <a:endParaRPr lang="zh-CN" altLang="en-US" sz="120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dirty="0" smtClean="0">
                <a:sym typeface="+mn-ea"/>
              </a:rPr>
              <a:t>教员一一解释每个属性值的作用，然后演示它的效果。</a:t>
            </a:r>
            <a:endParaRPr lang="zh-CN" altLang="en-US" dirty="0"/>
          </a:p>
          <a:p>
            <a:pPr eaLnBrk="1" hangingPunct="1"/>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rPr>
              <a:t>教学指导：</a:t>
            </a:r>
            <a:endParaRPr lang="zh-CN" altLang="en-US" smtClean="0">
              <a:latin typeface="Arial" panose="020B0604020202020204" pitchFamily="34" charset="0"/>
            </a:endParaRPr>
          </a:p>
          <a:p>
            <a:pPr eaLnBrk="1" hangingPunct="1"/>
            <a:r>
              <a:rPr lang="zh-CN" altLang="en-US" smtClean="0">
                <a:latin typeface="Arial" panose="020B0604020202020204" pitchFamily="34" charset="0"/>
              </a:rPr>
              <a:t>这两个属性可对比着记忆和学习</a:t>
            </a:r>
            <a:endParaRPr lang="zh-CN" altLang="en-US" smtClean="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endParaRPr lang="zh-CN" altLang="en-US"/>
          </a:p>
        </p:txBody>
      </p:sp>
      <p:sp>
        <p:nvSpPr>
          <p:cNvPr id="10" name="页脚占位符 9"/>
          <p:cNvSpPr>
            <a:spLocks noGrp="1"/>
          </p:cNvSpPr>
          <p:nvPr>
            <p:ph type="ftr" sz="quarter" idx="12"/>
          </p:nvPr>
        </p:nvSpPr>
        <p:spPr/>
        <p:txBody>
          <a:bodyPr/>
          <a:lstStyle/>
          <a:p>
            <a:endParaRPr lang="zh-CN" altLang="en-US"/>
          </a:p>
        </p:txBody>
      </p:sp>
      <p:sp>
        <p:nvSpPr>
          <p:cNvPr id="3" name="标题 2"/>
          <p:cNvSpPr>
            <a:spLocks noGrp="1"/>
          </p:cNvSpPr>
          <p:nvPr>
            <p:ph type="title"/>
          </p:nvPr>
        </p:nvSpPr>
        <p:spPr>
          <a:xfrm>
            <a:off x="233045" y="207645"/>
            <a:ext cx="8238490" cy="706755"/>
          </a:xfrm>
          <a:noFill/>
          <a:extLst>
            <a:ext uri="{909E8E84-426E-40DD-AFC4-6F175D3DCCD1}">
              <a14:hiddenFill xmlns:a14="http://schemas.microsoft.com/office/drawing/2010/main">
                <a:solidFill>
                  <a:schemeClr val="bg1"/>
                </a:solidFill>
              </a14:hiddenFill>
            </a:ext>
          </a:extLst>
        </p:spPr>
        <p:txBody>
          <a:bodyPr lIns="0" tIns="0"/>
          <a:lstStyle>
            <a:lvl1pPr>
              <a:defRPr sz="2400" b="1">
                <a:solidFill>
                  <a:srgbClr val="009ADA"/>
                </a:solidFill>
              </a:defRPr>
            </a:lvl1pPr>
          </a:lstStyle>
          <a:p>
            <a:pPr fontAlgn="base"/>
            <a:r>
              <a:rPr lang="zh-CN" altLang="en-US" strike="noStrike" noProof="1"/>
              <a:t>单击此处编辑母版标题样式</a:t>
            </a:r>
            <a:endParaRPr lang="zh-CN" altLang="en-US" strike="noStrike" noProof="1"/>
          </a:p>
        </p:txBody>
      </p:sp>
      <p:sp>
        <p:nvSpPr>
          <p:cNvPr id="4" name="内容占位符 3"/>
          <p:cNvSpPr>
            <a:spLocks noGrp="1"/>
          </p:cNvSpPr>
          <p:nvPr>
            <p:ph idx="1"/>
          </p:nvPr>
        </p:nvSpPr>
        <p:spPr>
          <a:xfrm>
            <a:off x="677545" y="1015365"/>
            <a:ext cx="7762875" cy="3394075"/>
          </a:xfrm>
        </p:spPr>
        <p:txBody>
          <a:bodyPr/>
          <a:lstStyle>
            <a:lvl1pPr marL="457200" indent="-457200">
              <a:lnSpc>
                <a:spcPct val="100000"/>
              </a:lnSpc>
              <a:buClr>
                <a:srgbClr val="0099D8"/>
              </a:buClr>
              <a:buFont typeface="Wingdings" panose="05000000000000000000" charset="0"/>
              <a:buChar char=""/>
              <a:defRPr sz="2400" b="1">
                <a:solidFill>
                  <a:srgbClr val="0B9FDD"/>
                </a:solidFill>
              </a:defRPr>
            </a:lvl1pPr>
            <a:lvl2pPr marL="800100" indent="-342900">
              <a:lnSpc>
                <a:spcPct val="100000"/>
              </a:lnSpc>
              <a:buClr>
                <a:srgbClr val="0099D8"/>
              </a:buClr>
              <a:buSzPct val="90000"/>
              <a:buFont typeface="Wingdings" panose="05000000000000000000" charset="0"/>
              <a:buChar char=""/>
              <a:defRPr sz="2200">
                <a:solidFill>
                  <a:schemeClr val="tx1"/>
                </a:solidFill>
              </a:defRPr>
            </a:lvl2pPr>
            <a:lvl3pPr marL="1200150" indent="-285750">
              <a:lnSpc>
                <a:spcPct val="100000"/>
              </a:lnSpc>
              <a:buClr>
                <a:srgbClr val="0099D8"/>
              </a:buClr>
              <a:buSzPct val="85000"/>
              <a:buFont typeface="Wingdings" panose="05000000000000000000" charset="0"/>
              <a:buChar char=""/>
              <a:defRPr sz="2000"/>
            </a:lvl3pPr>
            <a:lvl4pPr marL="1657350" indent="-285750">
              <a:lnSpc>
                <a:spcPct val="100000"/>
              </a:lnSpc>
              <a:buClr>
                <a:srgbClr val="0099D8"/>
              </a:buClr>
              <a:buFont typeface="Webdings" panose="05030102010509060703" charset="0"/>
              <a:buChar char="4"/>
              <a:defRPr/>
            </a:lvl4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endParaRPr lang="zh-CN" altLang="en-US" strike="noStrike" noProof="1"/>
          </a:p>
        </p:txBody>
      </p:sp>
      <p:sp>
        <p:nvSpPr>
          <p:cNvPr id="9" name="灯片编号占位符 8"/>
          <p:cNvSpPr>
            <a:spLocks noGrp="1"/>
          </p:cNvSpPr>
          <p:nvPr>
            <p:ph type="sldNum" sz="quarter" idx="11"/>
          </p:nvPr>
        </p:nvSpPr>
        <p:spPr/>
        <p:txBody>
          <a:bodyPr/>
          <a:lstStyle/>
          <a:p>
            <a:fld id="{0C913308-F349-4B6D-A68A-DD1791B4A57B}" type="slidenum">
              <a:rPr lang="zh-CN" altLang="en-US" smtClean="0"/>
            </a:fld>
            <a:r>
              <a:rPr lang="en-US" altLang="zh-CN" dirty="0"/>
              <a:t>/47</a:t>
            </a:r>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2" name="标题 1"/>
          <p:cNvSpPr>
            <a:spLocks noGrp="1"/>
          </p:cNvSpPr>
          <p:nvPr>
            <p:ph type="title"/>
          </p:nvPr>
        </p:nvSpPr>
        <p:spPr>
          <a:xfrm>
            <a:off x="243840" y="207645"/>
            <a:ext cx="8185785" cy="706755"/>
          </a:xfrm>
          <a:noFill/>
          <a:extLst>
            <a:ext uri="{909E8E84-426E-40DD-AFC4-6F175D3DCCD1}">
              <a14:hiddenFill xmlns:a14="http://schemas.microsoft.com/office/drawing/2010/main">
                <a:solidFill>
                  <a:schemeClr val="bg1"/>
                </a:solidFill>
              </a14:hiddenFill>
            </a:ext>
          </a:extLst>
        </p:spPr>
        <p:txBody>
          <a:bodyPr lIns="0" tIns="0"/>
          <a:lstStyle>
            <a:lvl1pPr>
              <a:defRPr sz="2800" b="1">
                <a:solidFill>
                  <a:srgbClr val="0099D9"/>
                </a:solidFill>
              </a:defRPr>
            </a:lvl1pPr>
          </a:lstStyle>
          <a:p>
            <a:pPr fontAlgn="base"/>
            <a:r>
              <a:rPr lang="zh-CN" altLang="en-US" strike="noStrike" noProof="1"/>
              <a:t>单击此处编辑母版标题样式</a:t>
            </a:r>
            <a:endParaRPr lang="zh-CN" altLang="en-US" strike="noStrike" noProof="1"/>
          </a:p>
        </p:txBody>
      </p:sp>
      <p:sp>
        <p:nvSpPr>
          <p:cNvPr id="9" name="内容占位符 8"/>
          <p:cNvSpPr>
            <a:spLocks noGrp="1"/>
          </p:cNvSpPr>
          <p:nvPr>
            <p:ph idx="1"/>
          </p:nvPr>
        </p:nvSpPr>
        <p:spPr>
          <a:xfrm>
            <a:off x="677545" y="1015365"/>
            <a:ext cx="7762875" cy="3394075"/>
          </a:xfrm>
        </p:spPr>
        <p:txBody>
          <a:bodyPr/>
          <a:lstStyle>
            <a:lvl1pPr marL="457200" indent="-457200">
              <a:lnSpc>
                <a:spcPct val="100000"/>
              </a:lnSpc>
              <a:buClr>
                <a:srgbClr val="0099D8"/>
              </a:buClr>
              <a:buFont typeface="Wingdings" panose="05000000000000000000" charset="0"/>
              <a:buChar char=""/>
              <a:defRPr sz="2400" b="1">
                <a:solidFill>
                  <a:srgbClr val="0B9FDD"/>
                </a:solidFill>
              </a:defRPr>
            </a:lvl1pPr>
            <a:lvl2pPr marL="800100" indent="-342900">
              <a:lnSpc>
                <a:spcPct val="100000"/>
              </a:lnSpc>
              <a:buClr>
                <a:srgbClr val="0099D8"/>
              </a:buClr>
              <a:buSzPct val="90000"/>
              <a:buFont typeface="Wingdings" panose="05000000000000000000" charset="0"/>
              <a:buChar char=""/>
              <a:defRPr sz="2200">
                <a:solidFill>
                  <a:schemeClr val="tx1"/>
                </a:solidFill>
              </a:defRPr>
            </a:lvl2pPr>
            <a:lvl3pPr marL="1200150" indent="-285750">
              <a:lnSpc>
                <a:spcPct val="100000"/>
              </a:lnSpc>
              <a:buClr>
                <a:srgbClr val="0099D8"/>
              </a:buClr>
              <a:buSzPct val="85000"/>
              <a:buFont typeface="Wingdings" panose="05000000000000000000" charset="0"/>
              <a:buChar char=""/>
              <a:defRPr sz="2000"/>
            </a:lvl3pPr>
            <a:lvl4pPr marL="1657350" indent="-285750">
              <a:lnSpc>
                <a:spcPct val="100000"/>
              </a:lnSpc>
              <a:buClr>
                <a:srgbClr val="0099D8"/>
              </a:buClr>
              <a:buFont typeface="Webdings" panose="05030102010509060703" charset="0"/>
              <a:buChar char="4"/>
              <a:defRPr/>
            </a:lvl4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a:p>
            <a:pPr lvl="5" fontAlgn="base"/>
            <a:r>
              <a:rPr lang="zh-CN" altLang="en-US" strike="noStrike" noProof="1"/>
              <a:t>６</a:t>
            </a:r>
            <a:endParaRPr lang="zh-CN" altLang="en-US" strike="noStrike" noProof="1"/>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fld>
            <a:r>
              <a:rPr lang="zh-CN" altLang="en-US" dirty="0"/>
              <a:t>/</a:t>
            </a:r>
            <a:r>
              <a:rPr lang="en-US" altLang="zh-CN" dirty="0"/>
              <a:t>10</a:t>
            </a:r>
            <a:endParaRPr lang="en-US" altLang="zh-CN"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437"/>
          </a:xfrm>
        </p:spPr>
        <p:txBody>
          <a:bodyPr/>
          <a:lstStyle>
            <a:lvl1pPr>
              <a:buFont typeface="Wingdings" panose="05000000000000000000" charset="0"/>
              <a:buChar char=""/>
              <a:defRPr sz="3200"/>
            </a:lvl1pPr>
            <a:lvl2pPr>
              <a:buFont typeface="Wingdings" panose="05000000000000000000" charset="0"/>
              <a:buChar char=""/>
              <a:defRPr sz="2800"/>
            </a:lvl2pPr>
            <a:lvl3pPr>
              <a:buFont typeface="Wingdings" panose="05000000000000000000" charset="0"/>
              <a:buChar char=""/>
              <a:defRPr sz="2400"/>
            </a:lvl3pPr>
            <a:lvl4pPr>
              <a:buFont typeface="Webdings" panose="05030102010509060703" charset="0"/>
              <a:buChar char="4"/>
              <a:defRPr sz="2000"/>
            </a:lvl4pPr>
            <a:lvl5pPr>
              <a:buFont typeface="Wingdings" panose="05000000000000000000" charset="0"/>
              <a:buChar cha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r>
              <a:rPr lang="zh-CN" altLang="en-US" dirty="0"/>
              <a:t>/</a:t>
            </a:r>
            <a:r>
              <a:rPr lang="en-US" altLang="zh-CN" dirty="0"/>
              <a:t>10</a:t>
            </a:r>
            <a:endParaRPr lang="en-US" altLang="zh-CN"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r>
              <a:rPr lang="zh-CN" altLang="en-US" dirty="0"/>
              <a:t>/</a:t>
            </a:r>
            <a:r>
              <a:rPr lang="en-US" altLang="zh-CN" dirty="0"/>
              <a:t>10</a:t>
            </a:r>
            <a:endParaRPr lang="en-US" altLang="zh-CN"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286380" y="349251"/>
            <a:ext cx="3429024" cy="436549"/>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56260" y="797560"/>
            <a:ext cx="8422640" cy="3394075"/>
          </a:xfrm>
        </p:spPr>
        <p:txBody>
          <a:bodyPr vert="eaVert"/>
          <a:lstStyle>
            <a:lvl1pPr>
              <a:buFont typeface="Wingdings" panose="05000000000000000000" charset="0"/>
              <a:buChar char=""/>
              <a:defRPr/>
            </a:lvl1pPr>
            <a:lvl2pPr>
              <a:buFont typeface="Wingdings" panose="05000000000000000000" charset="0"/>
              <a:buChar char=""/>
              <a:defRPr/>
            </a:lvl2pPr>
            <a:lvl3pPr>
              <a:buFont typeface="Wingdings" panose="05000000000000000000" charset="0"/>
              <a:buChar char=""/>
              <a:defRPr/>
            </a:lvl3pPr>
            <a:lvl4pPr>
              <a:buFont typeface="Webdings" panose="05030102010509060703" charset="0"/>
              <a:buChar char="4"/>
              <a:defRPr/>
            </a:lvl4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r>
              <a:rPr lang="zh-CN" altLang="en-US" dirty="0"/>
              <a:t>/</a:t>
            </a:r>
            <a:r>
              <a:rPr lang="en-US" altLang="zh-CN" dirty="0"/>
              <a:t>10</a:t>
            </a:r>
            <a:endParaRPr lang="en-US" altLang="zh-CN"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p:spPr>
        <p:txBody>
          <a:bodyPr vert="eaVert"/>
          <a:lstStyle>
            <a:lvl1pPr>
              <a:buFont typeface="Wingdings" panose="05000000000000000000" charset="0"/>
              <a:buChar char=""/>
              <a:defRPr/>
            </a:lvl1pPr>
            <a:lvl2pPr>
              <a:buFont typeface="Wingdings" panose="05000000000000000000" charset="0"/>
              <a:buChar char=""/>
              <a:defRPr/>
            </a:lvl2pPr>
            <a:lvl3pPr>
              <a:buFont typeface="Wingdings" panose="05000000000000000000" charset="0"/>
              <a:buChar char=""/>
              <a:defRPr/>
            </a:lvl3pPr>
            <a:lvl4pPr>
              <a:buFont typeface="Webdings" panose="05030102010509060703" charset="0"/>
              <a:buChar char="4"/>
              <a:defRPr/>
            </a:lvl4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r>
              <a:rPr lang="zh-CN" altLang="en-US" dirty="0"/>
              <a:t>/</a:t>
            </a:r>
            <a:r>
              <a:rPr lang="en-US" altLang="zh-CN" dirty="0"/>
              <a:t>10</a:t>
            </a:r>
            <a:endParaRPr lang="en-US" altLang="zh-CN"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9" y="0"/>
            <a:ext cx="9140842" cy="5143500"/>
          </a:xfrm>
          <a:prstGeom prst="rect">
            <a:avLst/>
          </a:prstGeom>
        </p:spPr>
      </p:pic>
      <p:sp>
        <p:nvSpPr>
          <p:cNvPr id="2051" name="标题 1"/>
          <p:cNvSpPr>
            <a:spLocks noGrp="1"/>
          </p:cNvSpPr>
          <p:nvPr>
            <p:ph type="ctrTitle" hasCustomPrompt="1"/>
          </p:nvPr>
        </p:nvSpPr>
        <p:spPr>
          <a:xfrm>
            <a:off x="685800" y="1635646"/>
            <a:ext cx="7772400" cy="1104900"/>
          </a:xfrm>
          <a:prstGeom prst="rect">
            <a:avLst/>
          </a:prstGeom>
          <a:noFill/>
          <a:ln w="9525">
            <a:noFill/>
            <a:miter/>
          </a:ln>
        </p:spPr>
        <p:txBody>
          <a:bodyPr vert="horz" wrap="square" anchor="ctr">
            <a:normAutofit/>
          </a:bodyPr>
          <a:lstStyle>
            <a:lvl1pPr lvl="0" algn="ctr">
              <a:defRPr sz="4600" b="1" kern="1200">
                <a:solidFill>
                  <a:schemeClr val="bg1"/>
                </a:solidFill>
              </a:defRPr>
            </a:lvl1pPr>
          </a:lstStyle>
          <a:p>
            <a:pPr lvl="0" fontAlgn="base"/>
            <a:r>
              <a:rPr lang="en-US" altLang="zh-CN" strike="noStrike" noProof="1"/>
              <a:t>16/9</a:t>
            </a:r>
            <a:r>
              <a:rPr lang="zh-CN" altLang="en-US" strike="noStrike" noProof="1"/>
              <a:t>录屏模板</a:t>
            </a:r>
            <a:endParaRPr lang="zh-CN" altLang="en-US" strike="noStrike" noProof="1"/>
          </a:p>
        </p:txBody>
      </p:sp>
      <p:pic>
        <p:nvPicPr>
          <p:cNvPr id="2" name="Picture 5"/>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6084168" y="4544695"/>
            <a:ext cx="2896731" cy="455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9" y="0"/>
            <a:ext cx="9140842" cy="5143499"/>
          </a:xfrm>
          <a:prstGeom prst="rect">
            <a:avLst/>
          </a:prstGeom>
        </p:spPr>
      </p:pic>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5.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buFont typeface="Arial" panose="020B0604020202020204" pitchFamily="34" charset="0"/>
              <a:buNone/>
              <a:defRPr sz="1200">
                <a:solidFill>
                  <a:schemeClr val="tx1">
                    <a:tint val="75000"/>
                  </a:schemeClr>
                </a:solidFill>
                <a:latin typeface="Arial" panose="020B0604020202020204" pitchFamily="34" charset="0"/>
                <a:ea typeface="宋体" panose="02010600030101010101" pitchFamily="2" charset="-122"/>
              </a:defRPr>
            </a:lvl1pPr>
          </a:lstStyle>
          <a:p>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buFont typeface="Arial" panose="020B0604020202020204" pitchFamily="34" charset="0"/>
              <a:buNone/>
              <a:defRPr sz="1200">
                <a:solidFill>
                  <a:schemeClr val="tx1">
                    <a:tint val="75000"/>
                  </a:schemeClr>
                </a:solidFill>
                <a:latin typeface="Arial" panose="020B0604020202020204" pitchFamily="34" charset="0"/>
                <a:ea typeface="宋体" panose="02010600030101010101" pitchFamily="2" charset="-122"/>
              </a:defRPr>
            </a:lvl1pPr>
          </a:lstStyle>
          <a:p>
            <a:endParaRPr lang="zh-CN" altLang="en-US"/>
          </a:p>
        </p:txBody>
      </p:sp>
      <p:sp>
        <p:nvSpPr>
          <p:cNvPr id="1031" name="标题占位符 1"/>
          <p:cNvSpPr>
            <a:spLocks noGrp="1"/>
          </p:cNvSpPr>
          <p:nvPr>
            <p:ph type="title"/>
          </p:nvPr>
        </p:nvSpPr>
        <p:spPr bwMode="auto">
          <a:xfrm>
            <a:off x="48260" y="286385"/>
            <a:ext cx="5874385" cy="511175"/>
          </a:xfrm>
          <a:prstGeom prst="rect">
            <a:avLst/>
          </a:prstGeom>
          <a:solidFill>
            <a:schemeClr val="bg1"/>
          </a:solid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6" name="文本占位符 2"/>
          <p:cNvSpPr>
            <a:spLocks noGrp="1"/>
          </p:cNvSpPr>
          <p:nvPr>
            <p:ph type="body" idx="1"/>
          </p:nvPr>
        </p:nvSpPr>
        <p:spPr bwMode="auto">
          <a:xfrm>
            <a:off x="673735" y="977900"/>
            <a:ext cx="7797165" cy="31877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buFont typeface="Arial" panose="020B0604020202020204" pitchFamily="34" charset="0"/>
              <a:buNone/>
              <a:defRPr sz="1200">
                <a:solidFill>
                  <a:schemeClr val="tx1">
                    <a:tint val="75000"/>
                  </a:schemeClr>
                </a:solidFill>
                <a:latin typeface="Arial" panose="020B0604020202020204" pitchFamily="34" charset="0"/>
                <a:ea typeface="宋体" panose="02010600030101010101" pitchFamily="2" charset="-122"/>
              </a:defRPr>
            </a:lvl1pPr>
          </a:lstStyle>
          <a:p>
            <a:fld id="{0C913308-F349-4B6D-A68A-DD1791B4A57B}" type="slidenum">
              <a:rPr lang="zh-CN" altLang="en-US" smtClean="0"/>
            </a:fld>
            <a:r>
              <a:rPr lang="en-US" altLang="zh-CN" dirty="0"/>
              <a:t>/10</a:t>
            </a:r>
            <a:endParaRPr lang="zh-CN" altLang="en-US" dirty="0"/>
          </a:p>
        </p:txBody>
      </p:sp>
      <p:pic>
        <p:nvPicPr>
          <p:cNvPr id="8" name="图片 7" descr="logo"/>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602441" y="-7620"/>
            <a:ext cx="149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lvl1pPr algn="l" rtl="0" eaLnBrk="1" fontAlgn="base" hangingPunct="1">
        <a:spcBef>
          <a:spcPct val="0"/>
        </a:spcBef>
        <a:spcAft>
          <a:spcPct val="0"/>
        </a:spcAft>
        <a:defRPr sz="2800" b="1" kern="1200">
          <a:solidFill>
            <a:srgbClr val="0B9FDD"/>
          </a:solidFill>
          <a:latin typeface="微软雅黑" panose="020B0503020204020204" pitchFamily="34" charset="-122"/>
          <a:ea typeface="微软雅黑" panose="020B0503020204020204" pitchFamily="34" charset="-122"/>
          <a:cs typeface="+mj-cs"/>
        </a:defRPr>
      </a:lvl1pPr>
      <a:lvl2pPr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2pPr>
      <a:lvl3pPr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3pPr>
      <a:lvl4pPr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4pPr>
      <a:lvl5pPr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5pPr>
      <a:lvl6pPr marL="457200"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6pPr>
      <a:lvl7pPr marL="914400"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7pPr>
      <a:lvl8pPr marL="1371600"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8pPr>
      <a:lvl9pPr marL="1828800" algn="r" rtl="0" eaLnBrk="1" fontAlgn="base" hangingPunct="1">
        <a:spcBef>
          <a:spcPct val="0"/>
        </a:spcBef>
        <a:spcAft>
          <a:spcPct val="0"/>
        </a:spcAft>
        <a:defRPr sz="2000">
          <a:solidFill>
            <a:schemeClr val="tx1"/>
          </a:solidFill>
          <a:latin typeface="微软雅黑" panose="020B0503020204020204" pitchFamily="34" charset="-122"/>
          <a:ea typeface="微软雅黑" panose="020B0503020204020204" pitchFamily="34" charset="-122"/>
        </a:defRPr>
      </a:lvl9pPr>
    </p:titleStyle>
    <p:bodyStyle>
      <a:lvl1pPr marL="342900" indent="-342900" algn="l" rtl="0" eaLnBrk="1" fontAlgn="base" hangingPunct="1">
        <a:spcBef>
          <a:spcPct val="20000"/>
        </a:spcBef>
        <a:spcAft>
          <a:spcPct val="0"/>
        </a:spcAft>
        <a:buClr>
          <a:srgbClr val="009ADA"/>
        </a:buClr>
        <a:buFont typeface="Wingdings" panose="05000000000000000000" charset="0"/>
        <a:buChar char=""/>
        <a:defRPr sz="2400" b="1" kern="1200">
          <a:solidFill>
            <a:srgbClr val="009ADA"/>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rgbClr val="009ADA"/>
        </a:buClr>
        <a:buFont typeface="Wingdings" panose="05000000000000000000"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Clr>
          <a:srgbClr val="009ADA"/>
        </a:buClr>
        <a:buFont typeface="Wingdings" panose="05000000000000000000"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Clr>
          <a:srgbClr val="009ADA"/>
        </a:buClr>
        <a:buFont typeface="Webdings" panose="05030102010509060703" charset="0"/>
        <a:buChar char="4"/>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009ADA"/>
        </a:buClr>
        <a:buFont typeface="Wingdings" panose="05000000000000000000" charset="0"/>
        <a:buChar char=""/>
        <a:defRPr sz="12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0.jpeg"/><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标题 5121"/>
          <p:cNvSpPr>
            <a:spLocks noGrp="1"/>
          </p:cNvSpPr>
          <p:nvPr>
            <p:ph type="ctrTitle"/>
          </p:nvPr>
        </p:nvSpPr>
        <p:spPr>
          <a:xfrm>
            <a:off x="467544" y="1707654"/>
            <a:ext cx="8136904" cy="1440160"/>
          </a:xfrm>
        </p:spPr>
        <p:txBody>
          <a:bodyPr wrap="square" anchor="ctr">
            <a:normAutofit/>
          </a:bodyPr>
          <a:lstStyle/>
          <a:p>
            <a:r>
              <a:rPr lang="en-US" altLang="zh-CN" sz="5400" dirty="0">
                <a:sym typeface="+mn-ea"/>
              </a:rPr>
              <a:t>CSS3</a:t>
            </a:r>
            <a:r>
              <a:rPr lang="zh-CN" altLang="en-US" sz="5400" dirty="0">
                <a:sym typeface="+mn-ea"/>
              </a:rPr>
              <a:t>基础及动画</a:t>
            </a:r>
            <a:endParaRPr lang="zh-CN" altLang="en-US" sz="5400" strike="noStrike" kern="1200" noProof="1" dirty="0">
              <a:solidFill>
                <a:srgbClr val="009966"/>
              </a:solidFill>
              <a:latin typeface="微软雅黑" panose="020B0503020204020204" pitchFamily="34" charset="-122"/>
              <a:ea typeface="微软雅黑" panose="020B0503020204020204" pitchFamily="34" charset="-122"/>
              <a:cs typeface="+mj-cs"/>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background-</a:t>
            </a:r>
            <a:r>
              <a:rPr lang="en-US" altLang="zh-CN"/>
              <a:t>o</a:t>
            </a:r>
            <a:r>
              <a:rPr lang="zh-CN" altLang="en-US"/>
              <a:t>rigin</a:t>
            </a:r>
            <a:r>
              <a:rPr lang="en-US" altLang="zh-CN"/>
              <a:t>/clip</a:t>
            </a:r>
            <a:r>
              <a:rPr lang="zh-CN" altLang="en-US"/>
              <a:t>属性</a:t>
            </a:r>
            <a:endParaRPr lang="zh-CN" altLang="en-US"/>
          </a:p>
        </p:txBody>
      </p:sp>
      <p:graphicFrame>
        <p:nvGraphicFramePr>
          <p:cNvPr id="12" name="Group 29"/>
          <p:cNvGraphicFramePr>
            <a:graphicFrameLocks noGrp="1"/>
          </p:cNvGraphicFramePr>
          <p:nvPr/>
        </p:nvGraphicFramePr>
        <p:xfrm>
          <a:off x="642620" y="1297940"/>
          <a:ext cx="7466330" cy="213360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596390"/>
                <a:gridCol w="3035300"/>
                <a:gridCol w="2834640"/>
              </a:tblGrid>
              <a:tr h="400050">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值</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background-origin</a:t>
                      </a: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值说明</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lang="en-US" altLang="zh-CN" sz="1600" dirty="0">
                          <a:ln>
                            <a:noFill/>
                          </a:ln>
                          <a:solidFill>
                            <a:schemeClr val="bg1"/>
                          </a:solidFill>
                          <a:effectLst/>
                          <a:latin typeface="Arial" panose="020B0604020202020204" pitchFamily="34" charset="0"/>
                          <a:ea typeface="微软雅黑" panose="020B0503020204020204" pitchFamily="34" charset="-122"/>
                          <a:sym typeface="+mn-ea"/>
                        </a:rPr>
                        <a:t>background-clip</a:t>
                      </a:r>
                      <a:r>
                        <a:rPr lang="zh-CN" altLang="en-US" sz="1600" dirty="0">
                          <a:ln>
                            <a:noFill/>
                          </a:ln>
                          <a:solidFill>
                            <a:schemeClr val="bg1"/>
                          </a:solidFill>
                          <a:effectLst/>
                          <a:latin typeface="Arial" panose="020B0604020202020204" pitchFamily="34" charset="0"/>
                          <a:ea typeface="微软雅黑" panose="020B0503020204020204" pitchFamily="34" charset="-122"/>
                          <a:sym typeface="+mn-ea"/>
                        </a:rPr>
                        <a:t>值说明</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r>
              <a:tr h="565150">
                <a:tc>
                  <a: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padding-box</a:t>
                      </a:r>
                      <a:endPar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背景图像相对于内边距框来定位</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背景被裁剪到内边距框</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566420">
                <a:tc>
                  <a: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border-box</a:t>
                      </a:r>
                      <a:endPar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背景图像相对于边框盒来定位</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背景被裁剪到边框盒</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r h="601980">
                <a:tc>
                  <a: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content-box</a:t>
                      </a:r>
                      <a:endPar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背景图像相对于内容框来定位</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背景被裁剪到内容框</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bl>
          </a:graphicData>
        </a:graphic>
      </p:graphicFrame>
      <p:sp>
        <p:nvSpPr>
          <p:cNvPr id="25" name="AutoShape 3"/>
          <p:cNvSpPr>
            <a:spLocks noChangeArrowheads="1"/>
          </p:cNvSpPr>
          <p:nvPr/>
        </p:nvSpPr>
        <p:spPr bwMode="auto">
          <a:xfrm>
            <a:off x="592931" y="1261110"/>
            <a:ext cx="4731544" cy="2698909"/>
          </a:xfrm>
          <a:prstGeom prst="roundRect">
            <a:avLst>
              <a:gd name="adj" fmla="val 0"/>
            </a:avLst>
          </a:prstGeom>
          <a:solidFill>
            <a:srgbClr val="A6EBD1">
              <a:alpha val="22000"/>
            </a:srgbClr>
          </a:solidFill>
          <a:ln w="50800" cap="flat" cmpd="sng" algn="ctr">
            <a:solidFill>
              <a:srgbClr val="0B9FDD"/>
            </a:solidFill>
            <a:prstDash val="solid"/>
            <a:round/>
            <a:headEnd type="none" w="med" len="med"/>
            <a:tailEnd type="none" w="med" len="med"/>
          </a:ln>
          <a:effectLst>
            <a:outerShdw blurRad="38100" sx="101000" sy="101000" algn="ctr" rotWithShape="0">
              <a:prstClr val="black">
                <a:alpha val="10000"/>
              </a:prstClr>
            </a:outerShdw>
          </a:effectLst>
        </p:spPr>
        <p:txBody>
          <a:bodyPr>
            <a:noAutofit/>
          </a:bodyPr>
          <a:p>
            <a:pPr lvl="0" algn="l" defTabSz="1218565"/>
            <a:r>
              <a:rPr lang="en-US" altLang="zh-CN" sz="1350" b="1" dirty="0">
                <a:solidFill>
                  <a:schemeClr val="accent5">
                    <a:lumMod val="10000"/>
                  </a:schemeClr>
                </a:solidFill>
                <a:latin typeface="+mn-lt"/>
                <a:ea typeface="黑体" panose="02010600030101010101" pitchFamily="49" charset="-122"/>
                <a:sym typeface="+mn-ea"/>
              </a:rPr>
              <a:t>.img5{</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      background-origin:</a:t>
            </a:r>
            <a:r>
              <a:rPr lang="en-US" altLang="zh-CN" sz="1350" b="1" dirty="0">
                <a:solidFill>
                  <a:srgbClr val="FF0000"/>
                </a:solidFill>
                <a:latin typeface="+mn-lt"/>
                <a:ea typeface="黑体" panose="02010600030101010101" pitchFamily="49" charset="-122"/>
                <a:sym typeface="+mn-ea"/>
              </a:rPr>
              <a:t>content-box</a:t>
            </a:r>
            <a:r>
              <a:rPr lang="en-US" altLang="zh-CN" sz="1350" b="1" dirty="0">
                <a:solidFill>
                  <a:schemeClr val="accent5">
                    <a:lumMod val="10000"/>
                  </a:schemeClr>
                </a:solidFill>
                <a:latin typeface="+mn-lt"/>
                <a:ea typeface="黑体" panose="02010600030101010101" pitchFamily="49" charset="-122"/>
                <a:sym typeface="+mn-ea"/>
              </a:rPr>
              <a:t>;</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      background-clip:</a:t>
            </a:r>
            <a:r>
              <a:rPr lang="en-US" altLang="zh-CN" sz="1350" b="1" dirty="0">
                <a:solidFill>
                  <a:srgbClr val="FF0000"/>
                </a:solidFill>
                <a:latin typeface="+mn-lt"/>
                <a:ea typeface="黑体" panose="02010600030101010101" pitchFamily="49" charset="-122"/>
                <a:sym typeface="+mn-ea"/>
              </a:rPr>
              <a:t>content-box</a:t>
            </a:r>
            <a:r>
              <a:rPr lang="en-US" altLang="zh-CN" sz="1350" b="1" dirty="0">
                <a:solidFill>
                  <a:schemeClr val="accent5">
                    <a:lumMod val="10000"/>
                  </a:schemeClr>
                </a:solidFill>
                <a:latin typeface="+mn-lt"/>
                <a:ea typeface="黑体" panose="02010600030101010101" pitchFamily="49" charset="-122"/>
                <a:sym typeface="+mn-ea"/>
              </a:rPr>
              <a:t>;</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.img6{</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      background-origin:</a:t>
            </a:r>
            <a:r>
              <a:rPr lang="en-US" altLang="zh-CN" sz="1350" b="1" dirty="0">
                <a:solidFill>
                  <a:srgbClr val="FF0000"/>
                </a:solidFill>
                <a:latin typeface="+mn-lt"/>
                <a:ea typeface="黑体" panose="02010600030101010101" pitchFamily="49" charset="-122"/>
                <a:sym typeface="+mn-ea"/>
              </a:rPr>
              <a:t>border-box</a:t>
            </a:r>
            <a:r>
              <a:rPr lang="en-US" altLang="zh-CN" sz="1350" b="1" dirty="0">
                <a:solidFill>
                  <a:schemeClr val="accent5">
                    <a:lumMod val="10000"/>
                  </a:schemeClr>
                </a:solidFill>
                <a:latin typeface="+mn-lt"/>
                <a:ea typeface="黑体" panose="02010600030101010101" pitchFamily="49" charset="-122"/>
                <a:sym typeface="+mn-ea"/>
              </a:rPr>
              <a:t>;</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      background-clip:</a:t>
            </a:r>
            <a:r>
              <a:rPr lang="en-US" altLang="zh-CN" sz="1350" b="1" dirty="0">
                <a:solidFill>
                  <a:srgbClr val="FF0000"/>
                </a:solidFill>
                <a:latin typeface="+mn-lt"/>
                <a:ea typeface="黑体" panose="02010600030101010101" pitchFamily="49" charset="-122"/>
                <a:sym typeface="+mn-ea"/>
              </a:rPr>
              <a:t>border-box</a:t>
            </a:r>
            <a:r>
              <a:rPr lang="en-US" altLang="zh-CN" sz="1350" b="1" dirty="0">
                <a:solidFill>
                  <a:schemeClr val="accent5">
                    <a:lumMod val="10000"/>
                  </a:schemeClr>
                </a:solidFill>
                <a:latin typeface="+mn-lt"/>
                <a:ea typeface="黑体" panose="02010600030101010101" pitchFamily="49" charset="-122"/>
                <a:sym typeface="+mn-ea"/>
              </a:rPr>
              <a:t>;</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.img7{</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      background-origin:</a:t>
            </a:r>
            <a:r>
              <a:rPr lang="en-US" altLang="zh-CN" sz="1350" b="1" dirty="0">
                <a:solidFill>
                  <a:srgbClr val="FF0000"/>
                </a:solidFill>
                <a:latin typeface="+mn-lt"/>
                <a:ea typeface="黑体" panose="02010600030101010101" pitchFamily="49" charset="-122"/>
                <a:sym typeface="+mn-ea"/>
              </a:rPr>
              <a:t>padding-box</a:t>
            </a:r>
            <a:r>
              <a:rPr lang="en-US" altLang="zh-CN" sz="1350" b="1" dirty="0">
                <a:solidFill>
                  <a:schemeClr val="accent5">
                    <a:lumMod val="10000"/>
                  </a:schemeClr>
                </a:solidFill>
                <a:latin typeface="+mn-lt"/>
                <a:ea typeface="黑体" panose="02010600030101010101" pitchFamily="49" charset="-122"/>
                <a:sym typeface="+mn-ea"/>
              </a:rPr>
              <a:t>;</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      background-clip:</a:t>
            </a:r>
            <a:r>
              <a:rPr lang="en-US" altLang="zh-CN" sz="1350" b="1" dirty="0">
                <a:solidFill>
                  <a:srgbClr val="FF0000"/>
                </a:solidFill>
                <a:latin typeface="+mn-lt"/>
                <a:ea typeface="黑体" panose="02010600030101010101" pitchFamily="49" charset="-122"/>
                <a:sym typeface="+mn-ea"/>
              </a:rPr>
              <a:t>padding-box</a:t>
            </a:r>
            <a:r>
              <a:rPr lang="en-US" altLang="zh-CN" sz="1350" b="1" dirty="0">
                <a:solidFill>
                  <a:schemeClr val="accent5">
                    <a:lumMod val="10000"/>
                  </a:schemeClr>
                </a:solidFill>
                <a:latin typeface="+mn-lt"/>
                <a:ea typeface="黑体" panose="02010600030101010101" pitchFamily="49" charset="-122"/>
                <a:sym typeface="+mn-ea"/>
              </a:rPr>
              <a:t>;</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a:t>
            </a:r>
            <a:endParaRPr lang="en-US" altLang="zh-CN" sz="1350" b="1" dirty="0">
              <a:solidFill>
                <a:schemeClr val="accent5">
                  <a:lumMod val="10000"/>
                </a:schemeClr>
              </a:solidFill>
              <a:latin typeface="+mn-lt"/>
              <a:ea typeface="黑体" panose="02010600030101010101" pitchFamily="49" charset="-122"/>
              <a:sym typeface="+mn-ea"/>
            </a:endParaRPr>
          </a:p>
        </p:txBody>
      </p:sp>
      <p:pic>
        <p:nvPicPr>
          <p:cNvPr id="5" name="图片 4"/>
          <p:cNvPicPr>
            <a:picLocks noChangeAspect="1"/>
          </p:cNvPicPr>
          <p:nvPr/>
        </p:nvPicPr>
        <p:blipFill>
          <a:blip r:embed="rId1"/>
          <a:stretch>
            <a:fillRect/>
          </a:stretch>
        </p:blipFill>
        <p:spPr>
          <a:xfrm>
            <a:off x="5661025" y="754539"/>
            <a:ext cx="1866900" cy="3635216"/>
          </a:xfrm>
          <a:prstGeom prst="rect">
            <a:avLst/>
          </a:prstGeom>
        </p:spPr>
      </p:pic>
      <p:grpSp>
        <p:nvGrpSpPr>
          <p:cNvPr id="11" name="组合 10"/>
          <p:cNvGrpSpPr/>
          <p:nvPr/>
        </p:nvGrpSpPr>
        <p:grpSpPr>
          <a:xfrm>
            <a:off x="154305" y="842645"/>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2" cstate="screen"/>
            <a:srcRect/>
            <a:stretch>
              <a:fillRect/>
            </a:stretch>
          </p:blipFill>
          <p:spPr>
            <a:xfrm>
              <a:off x="5713" y="3816"/>
              <a:ext cx="440" cy="439"/>
            </a:xfrm>
            <a:prstGeom prst="rect">
              <a:avLst/>
            </a:prstGeom>
          </p:spPr>
        </p:pic>
      </p:grpSp>
      <p:grpSp>
        <p:nvGrpSpPr>
          <p:cNvPr id="41" name="组合 40"/>
          <p:cNvGrpSpPr/>
          <p:nvPr/>
        </p:nvGrpSpPr>
        <p:grpSpPr>
          <a:xfrm>
            <a:off x="2051685" y="4528185"/>
            <a:ext cx="4497705" cy="427990"/>
            <a:chOff x="1403648" y="3795886"/>
            <a:chExt cx="5714808" cy="321469"/>
          </a:xfrm>
        </p:grpSpPr>
        <p:sp>
          <p:nvSpPr>
            <p:cNvPr id="42" name="圆角矩形 41"/>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43" name="圆角矩形 42"/>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44"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13"/>
            <p:cNvSpPr txBox="1"/>
            <p:nvPr/>
          </p:nvSpPr>
          <p:spPr bwMode="auto">
            <a:xfrm>
              <a:off x="1975694" y="3829273"/>
              <a:ext cx="5142762"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05</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background-origin&amp;clip</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zh-CN"/>
              <a:t>CSS3</a:t>
            </a:r>
            <a:r>
              <a:rPr lang="zh-CN" altLang="zh-CN"/>
              <a:t>渐变</a:t>
            </a:r>
            <a:endParaRPr lang="zh-CN" altLang="zh-CN" smtClean="0"/>
          </a:p>
        </p:txBody>
      </p:sp>
      <p:sp>
        <p:nvSpPr>
          <p:cNvPr id="27" name="内容占位符 2"/>
          <p:cNvSpPr>
            <a:spLocks noGrp="1"/>
          </p:cNvSpPr>
          <p:nvPr>
            <p:ph idx="1"/>
          </p:nvPr>
        </p:nvSpPr>
        <p:spPr/>
        <p:txBody>
          <a:bodyPr/>
          <a:lstStyle/>
          <a:p>
            <a:r>
              <a:rPr lang="zh-CN" altLang="zh-CN"/>
              <a:t>线性渐变</a:t>
            </a:r>
            <a:r>
              <a:rPr lang="en-US" altLang="zh-CN"/>
              <a:t>—</a:t>
            </a:r>
            <a:r>
              <a:rPr lang="zh-CN" altLang="en-US">
                <a:sym typeface="+mn-ea"/>
              </a:rPr>
              <a:t>Linear Gradients</a:t>
            </a:r>
            <a:endParaRPr lang="en-US" altLang="zh-CN"/>
          </a:p>
          <a:p>
            <a:pPr lvl="1"/>
            <a:r>
              <a:rPr lang="zh-CN" altLang="zh-CN"/>
              <a:t>颜色沿着一条直线过渡：从左到右、从右到左、从上到下等</a:t>
            </a:r>
            <a:endParaRPr lang="en-US" altLang="zh-CN"/>
          </a:p>
          <a:p>
            <a:r>
              <a:rPr lang="zh-CN" altLang="zh-CN"/>
              <a:t>径向渐变</a:t>
            </a:r>
            <a:r>
              <a:rPr lang="en-US" altLang="zh-CN"/>
              <a:t>—</a:t>
            </a:r>
            <a:r>
              <a:rPr lang="zh-CN" altLang="en-US">
                <a:sym typeface="+mn-ea"/>
              </a:rPr>
              <a:t>Radial Gradients</a:t>
            </a:r>
            <a:endParaRPr lang="en-US" altLang="zh-CN"/>
          </a:p>
          <a:p>
            <a:pPr lvl="1"/>
            <a:r>
              <a:rPr lang="zh-CN" altLang="zh-CN"/>
              <a:t>圆形或椭圆形渐变，颜色不再沿着一条直线变化，而是从一个起点朝所有方向混合</a:t>
            </a:r>
            <a:endParaRPr lang="en-US" altLang="zh-CN"/>
          </a:p>
          <a:p>
            <a:endParaRPr lang="en-US" altLang="zh-CN" smtClean="0"/>
          </a:p>
        </p:txBody>
      </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线性渐变</a:t>
            </a:r>
            <a:endParaRPr lang="zh-CN" altLang="zh-CN"/>
          </a:p>
        </p:txBody>
      </p:sp>
      <p:sp>
        <p:nvSpPr>
          <p:cNvPr id="9" name="AutoShape 7"/>
          <p:cNvSpPr>
            <a:spLocks noChangeArrowheads="1"/>
          </p:cNvSpPr>
          <p:nvPr/>
        </p:nvSpPr>
        <p:spPr bwMode="auto">
          <a:xfrm>
            <a:off x="593095" y="1499702"/>
            <a:ext cx="5304272" cy="267893"/>
          </a:xfrm>
          <a:prstGeom prst="roundRect">
            <a:avLst>
              <a:gd name="adj" fmla="val 0"/>
            </a:avLst>
          </a:prstGeom>
          <a:solidFill>
            <a:srgbClr val="EDF5FD"/>
          </a:solidFill>
          <a:ln w="50800" cap="flat" cmpd="sng" algn="ctr">
            <a:solidFill>
              <a:srgbClr val="0B9FDD"/>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10000"/>
              </a:lnSpc>
              <a:spcBef>
                <a:spcPct val="20000"/>
              </a:spcBef>
              <a:buClr>
                <a:schemeClr val="tx2"/>
              </a:buClr>
              <a:defRPr/>
            </a:pPr>
            <a:r>
              <a:rPr lang="en-US" altLang="zh-CN" sz="1350" b="1" dirty="0">
                <a:solidFill>
                  <a:schemeClr val="accent5">
                    <a:lumMod val="10000"/>
                  </a:schemeClr>
                </a:solidFill>
                <a:latin typeface="+mn-lt"/>
              </a:rPr>
              <a:t>linear-gradient ( position,  color1,  color2,…)</a:t>
            </a:r>
            <a:endParaRPr lang="en-US" altLang="zh-CN" sz="1350" b="1" dirty="0" smtClean="0">
              <a:solidFill>
                <a:schemeClr val="accent5">
                  <a:lumMod val="10000"/>
                </a:schemeClr>
              </a:solidFill>
              <a:latin typeface="+mn-lt"/>
            </a:endParaRPr>
          </a:p>
        </p:txBody>
      </p:sp>
      <p:sp>
        <p:nvSpPr>
          <p:cNvPr id="15" name="Line 12"/>
          <p:cNvSpPr>
            <a:spLocks noChangeShapeType="1"/>
          </p:cNvSpPr>
          <p:nvPr/>
        </p:nvSpPr>
        <p:spPr bwMode="auto">
          <a:xfrm flipH="1" flipV="1">
            <a:off x="2764790" y="1764030"/>
            <a:ext cx="635" cy="271145"/>
          </a:xfrm>
          <a:prstGeom prst="line">
            <a:avLst/>
          </a:prstGeom>
          <a:ln cmpd="sng">
            <a:solidFill>
              <a:srgbClr val="0B9FDD"/>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sz="1350"/>
          </a:p>
        </p:txBody>
      </p:sp>
      <p:sp>
        <p:nvSpPr>
          <p:cNvPr id="12" name="Line 12"/>
          <p:cNvSpPr>
            <a:spLocks noChangeShapeType="1"/>
          </p:cNvSpPr>
          <p:nvPr/>
        </p:nvSpPr>
        <p:spPr bwMode="auto">
          <a:xfrm flipH="1">
            <a:off x="2279015" y="1200150"/>
            <a:ext cx="34290" cy="398780"/>
          </a:xfrm>
          <a:prstGeom prst="line">
            <a:avLst/>
          </a:prstGeom>
          <a:ln cmpd="sng">
            <a:solidFill>
              <a:srgbClr val="0B9FDD"/>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sz="1350"/>
          </a:p>
        </p:txBody>
      </p:sp>
      <p:sp>
        <p:nvSpPr>
          <p:cNvPr id="18" name="Line 12"/>
          <p:cNvSpPr>
            <a:spLocks noChangeShapeType="1"/>
          </p:cNvSpPr>
          <p:nvPr/>
        </p:nvSpPr>
        <p:spPr bwMode="auto">
          <a:xfrm flipH="1">
            <a:off x="3458210" y="1275715"/>
            <a:ext cx="274955" cy="323850"/>
          </a:xfrm>
          <a:prstGeom prst="line">
            <a:avLst/>
          </a:prstGeom>
          <a:ln cmpd="sng">
            <a:solidFill>
              <a:srgbClr val="0B9FDD"/>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sz="1350"/>
          </a:p>
        </p:txBody>
      </p:sp>
      <p:sp>
        <p:nvSpPr>
          <p:cNvPr id="16" name="AutoShape 6"/>
          <p:cNvSpPr>
            <a:spLocks noChangeArrowheads="1"/>
          </p:cNvSpPr>
          <p:nvPr/>
        </p:nvSpPr>
        <p:spPr bwMode="auto">
          <a:xfrm>
            <a:off x="601980" y="2611120"/>
            <a:ext cx="5295265" cy="1786890"/>
          </a:xfrm>
          <a:prstGeom prst="roundRect">
            <a:avLst>
              <a:gd name="adj" fmla="val 1201"/>
            </a:avLst>
          </a:prstGeom>
          <a:solidFill>
            <a:srgbClr val="EDF5FD"/>
          </a:solidFill>
          <a:ln w="50800" cap="flat" cmpd="sng" algn="ctr">
            <a:solidFill>
              <a:srgbClr val="0B9FDD"/>
            </a:solidFill>
            <a:prstDash val="solid"/>
            <a:round/>
            <a:headEnd type="none" w="med" len="med"/>
            <a:tailEnd type="none" w="med" len="med"/>
          </a:ln>
          <a:effectLst>
            <a:outerShdw blurRad="38100" sx="101000" sy="101000" algn="ctr" rotWithShape="0">
              <a:prstClr val="black">
                <a:alpha val="10000"/>
              </a:prstClr>
            </a:outerShdw>
          </a:effectLst>
        </p:spPr>
        <p:txBody>
          <a:bodyPr/>
          <a:p>
            <a:pPr defTabSz="381000">
              <a:lnSpc>
                <a:spcPct val="9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#box1 {</a:t>
            </a:r>
            <a:r>
              <a:rPr lang="en-US" altLang="zh-CN" sz="1350" b="1" dirty="0">
                <a:solidFill>
                  <a:srgbClr val="FF0000"/>
                </a:solidFill>
                <a:latin typeface="+mn-lt"/>
                <a:ea typeface="黑体" panose="02010600030101010101" pitchFamily="49" charset="-122"/>
              </a:rPr>
              <a:t>&lt;!-- 从上到下的线性渐变： --&gt;</a:t>
            </a:r>
            <a:endParaRPr lang="en-US" altLang="zh-CN" sz="1350" b="1" dirty="0">
              <a:solidFill>
                <a:srgbClr val="FF0000"/>
              </a:solidFill>
              <a:latin typeface="+mn-lt"/>
              <a:ea typeface="黑体" panose="02010600030101010101" pitchFamily="49" charset="-122"/>
            </a:endParaRPr>
          </a:p>
          <a:p>
            <a:pPr defTabSz="381000">
              <a:lnSpc>
                <a:spcPct val="9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background: linear-gradient(red, blue);</a:t>
            </a:r>
            <a:endParaRPr lang="en-US" altLang="zh-CN" sz="1350" b="1" dirty="0">
              <a:solidFill>
                <a:schemeClr val="accent5">
                  <a:lumMod val="10000"/>
                </a:schemeClr>
              </a:solidFill>
              <a:latin typeface="+mn-lt"/>
              <a:ea typeface="黑体" panose="02010600030101010101" pitchFamily="49" charset="-122"/>
            </a:endParaRPr>
          </a:p>
          <a:p>
            <a:pPr defTabSz="381000">
              <a:lnSpc>
                <a:spcPct val="9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a:t>
            </a:r>
            <a:endParaRPr lang="en-US" altLang="zh-CN" sz="1350" b="1" dirty="0">
              <a:solidFill>
                <a:schemeClr val="accent5">
                  <a:lumMod val="10000"/>
                </a:schemeClr>
              </a:solidFill>
              <a:latin typeface="+mn-lt"/>
              <a:ea typeface="黑体" panose="02010600030101010101" pitchFamily="49" charset="-122"/>
            </a:endParaRPr>
          </a:p>
          <a:p>
            <a:pPr defTabSz="381000">
              <a:lnSpc>
                <a:spcPct val="9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#box2 {</a:t>
            </a:r>
            <a:r>
              <a:rPr lang="en-US" altLang="zh-CN" sz="1350" b="1" dirty="0">
                <a:solidFill>
                  <a:srgbClr val="FF0000"/>
                </a:solidFill>
                <a:latin typeface="+mn-lt"/>
                <a:ea typeface="黑体" panose="02010600030101010101" pitchFamily="49" charset="-122"/>
              </a:rPr>
              <a:t>&lt;!-- 从左到右的线性渐变： --&gt;</a:t>
            </a:r>
            <a:endParaRPr lang="en-US" altLang="zh-CN" sz="1350" b="1" dirty="0">
              <a:solidFill>
                <a:srgbClr val="FF0000"/>
              </a:solidFill>
              <a:latin typeface="+mn-lt"/>
              <a:ea typeface="黑体" panose="02010600030101010101" pitchFamily="49" charset="-122"/>
            </a:endParaRPr>
          </a:p>
          <a:p>
            <a:pPr defTabSz="381000">
              <a:lnSpc>
                <a:spcPct val="9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background: linear-gradient(to right,red, blue);</a:t>
            </a:r>
            <a:endParaRPr lang="en-US" altLang="zh-CN" sz="1350" b="1" dirty="0">
              <a:solidFill>
                <a:schemeClr val="accent5">
                  <a:lumMod val="10000"/>
                </a:schemeClr>
              </a:solidFill>
              <a:latin typeface="+mn-lt"/>
              <a:ea typeface="黑体" panose="02010600030101010101" pitchFamily="49" charset="-122"/>
            </a:endParaRPr>
          </a:p>
          <a:p>
            <a:pPr defTabSz="381000">
              <a:lnSpc>
                <a:spcPct val="9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a:t>
            </a:r>
            <a:endParaRPr lang="en-US" altLang="zh-CN" sz="1350" b="1" dirty="0">
              <a:solidFill>
                <a:schemeClr val="accent5">
                  <a:lumMod val="10000"/>
                </a:schemeClr>
              </a:solidFill>
              <a:latin typeface="+mn-lt"/>
              <a:ea typeface="黑体" panose="02010600030101010101" pitchFamily="49" charset="-122"/>
            </a:endParaRPr>
          </a:p>
          <a:p>
            <a:pPr defTabSz="381000">
              <a:lnSpc>
                <a:spcPct val="9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#box3{</a:t>
            </a:r>
            <a:r>
              <a:rPr lang="en-US" altLang="zh-CN" sz="1350" b="1" dirty="0">
                <a:solidFill>
                  <a:srgbClr val="FF0000"/>
                </a:solidFill>
                <a:latin typeface="+mn-lt"/>
                <a:ea typeface="黑体" panose="02010600030101010101" pitchFamily="49" charset="-122"/>
              </a:rPr>
              <a:t>&lt;!-- 从左上角到右下角的线性渐变： --&gt;</a:t>
            </a:r>
            <a:endParaRPr lang="en-US" altLang="zh-CN" sz="1350" b="1" dirty="0">
              <a:solidFill>
                <a:schemeClr val="accent5">
                  <a:lumMod val="10000"/>
                </a:schemeClr>
              </a:solidFill>
              <a:latin typeface="+mn-lt"/>
              <a:ea typeface="黑体" panose="02010600030101010101" pitchFamily="49" charset="-122"/>
            </a:endParaRPr>
          </a:p>
          <a:p>
            <a:pPr defTabSz="381000">
              <a:lnSpc>
                <a:spcPct val="9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background: linear-gradient(to bottom right, red , blue);</a:t>
            </a:r>
            <a:endParaRPr lang="en-US" altLang="zh-CN" sz="1350" b="1" dirty="0">
              <a:solidFill>
                <a:schemeClr val="accent5">
                  <a:lumMod val="10000"/>
                </a:schemeClr>
              </a:solidFill>
              <a:latin typeface="+mn-lt"/>
              <a:ea typeface="黑体" panose="02010600030101010101" pitchFamily="49" charset="-122"/>
            </a:endParaRPr>
          </a:p>
          <a:p>
            <a:pPr defTabSz="381000">
              <a:lnSpc>
                <a:spcPct val="9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a:t>
            </a:r>
            <a:endParaRPr lang="en-US" altLang="zh-CN" sz="1350" b="1" dirty="0">
              <a:solidFill>
                <a:schemeClr val="accent5">
                  <a:lumMod val="10000"/>
                </a:schemeClr>
              </a:solidFill>
              <a:latin typeface="+mn-lt"/>
              <a:ea typeface="黑体" panose="02010600030101010101" pitchFamily="49" charset="-122"/>
            </a:endParaRPr>
          </a:p>
        </p:txBody>
      </p:sp>
      <p:pic>
        <p:nvPicPr>
          <p:cNvPr id="29" name="图片 28"/>
          <p:cNvPicPr>
            <a:picLocks noChangeAspect="1"/>
          </p:cNvPicPr>
          <p:nvPr/>
        </p:nvPicPr>
        <p:blipFill>
          <a:blip r:embed="rId1"/>
          <a:stretch>
            <a:fillRect/>
          </a:stretch>
        </p:blipFill>
        <p:spPr>
          <a:xfrm>
            <a:off x="6139180" y="1278255"/>
            <a:ext cx="2080260" cy="3193415"/>
          </a:xfrm>
          <a:prstGeom prst="rect">
            <a:avLst/>
          </a:prstGeom>
        </p:spPr>
      </p:pic>
      <p:grpSp>
        <p:nvGrpSpPr>
          <p:cNvPr id="3" name="组合 2"/>
          <p:cNvGrpSpPr/>
          <p:nvPr/>
        </p:nvGrpSpPr>
        <p:grpSpPr>
          <a:xfrm>
            <a:off x="154305" y="2277745"/>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2" cstate="screen"/>
            <a:srcRect/>
            <a:stretch>
              <a:fillRect/>
            </a:stretch>
          </p:blipFill>
          <p:spPr>
            <a:xfrm>
              <a:off x="5713" y="3816"/>
              <a:ext cx="440" cy="439"/>
            </a:xfrm>
            <a:prstGeom prst="rect">
              <a:avLst/>
            </a:prstGeom>
          </p:spPr>
        </p:pic>
      </p:grpSp>
      <p:grpSp>
        <p:nvGrpSpPr>
          <p:cNvPr id="4" name="组合 3"/>
          <p:cNvGrpSpPr/>
          <p:nvPr/>
        </p:nvGrpSpPr>
        <p:grpSpPr>
          <a:xfrm>
            <a:off x="137160" y="997585"/>
            <a:ext cx="436880" cy="549275"/>
            <a:chOff x="4662" y="3788"/>
            <a:chExt cx="688" cy="865"/>
          </a:xfrm>
        </p:grpSpPr>
        <p:sp>
          <p:nvSpPr>
            <p:cNvPr id="5" name="TextBox 65"/>
            <p:cNvSpPr txBox="1"/>
            <p:nvPr/>
          </p:nvSpPr>
          <p:spPr>
            <a:xfrm>
              <a:off x="4662"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语法</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6" name="图片 5" descr="C:\Users\Lenovo\Desktop\icon\书籍.png书籍"/>
            <p:cNvPicPr>
              <a:picLocks noChangeAspect="1"/>
            </p:cNvPicPr>
            <p:nvPr/>
          </p:nvPicPr>
          <p:blipFill>
            <a:blip r:embed="rId3" cstate="screen"/>
            <a:srcRect/>
            <a:stretch>
              <a:fillRect/>
            </a:stretch>
          </p:blipFill>
          <p:spPr>
            <a:xfrm>
              <a:off x="4758" y="3788"/>
              <a:ext cx="495" cy="495"/>
            </a:xfrm>
            <a:prstGeom prst="rect">
              <a:avLst/>
            </a:prstGeom>
          </p:spPr>
        </p:pic>
      </p:grpSp>
      <p:sp>
        <p:nvSpPr>
          <p:cNvPr id="31" name="AutoShape 9"/>
          <p:cNvSpPr>
            <a:spLocks noChangeArrowheads="1"/>
          </p:cNvSpPr>
          <p:nvPr/>
        </p:nvSpPr>
        <p:spPr bwMode="auto">
          <a:xfrm>
            <a:off x="1844040" y="914400"/>
            <a:ext cx="921385" cy="331465"/>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渐变方向</a:t>
            </a:r>
            <a:endParaRPr lang="zh-CN" altLang="en-US" sz="1350" b="1" strike="noStrike" noProof="1">
              <a:solidFill>
                <a:schemeClr val="bg1"/>
              </a:solidFill>
              <a:latin typeface="+mn-lt"/>
              <a:ea typeface="黑体" panose="02010600030101010101" pitchFamily="49" charset="-122"/>
            </a:endParaRPr>
          </a:p>
        </p:txBody>
      </p:sp>
      <p:sp>
        <p:nvSpPr>
          <p:cNvPr id="7" name="AutoShape 9"/>
          <p:cNvSpPr>
            <a:spLocks noChangeArrowheads="1"/>
          </p:cNvSpPr>
          <p:nvPr/>
        </p:nvSpPr>
        <p:spPr bwMode="auto">
          <a:xfrm>
            <a:off x="2202180" y="2035175"/>
            <a:ext cx="1125855" cy="333635"/>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第一种颜色</a:t>
            </a:r>
            <a:endParaRPr lang="zh-CN" altLang="en-US" sz="1350" b="1" strike="noStrike" noProof="1">
              <a:solidFill>
                <a:schemeClr val="bg1"/>
              </a:solidFill>
              <a:latin typeface="+mn-lt"/>
              <a:ea typeface="黑体" panose="02010600030101010101" pitchFamily="49" charset="-122"/>
            </a:endParaRPr>
          </a:p>
        </p:txBody>
      </p:sp>
      <p:sp>
        <p:nvSpPr>
          <p:cNvPr id="26" name="AutoShape 9"/>
          <p:cNvSpPr>
            <a:spLocks noChangeArrowheads="1"/>
          </p:cNvSpPr>
          <p:nvPr/>
        </p:nvSpPr>
        <p:spPr bwMode="auto">
          <a:xfrm>
            <a:off x="3142615" y="944245"/>
            <a:ext cx="1125855" cy="331465"/>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第二种颜色</a:t>
            </a:r>
            <a:endParaRPr lang="zh-CN" altLang="en-US" sz="1350" b="1" strike="noStrike" noProof="1">
              <a:solidFill>
                <a:schemeClr val="bg1"/>
              </a:solidFill>
              <a:latin typeface="+mn-lt"/>
              <a:ea typeface="黑体" panose="02010600030101010101" pitchFamily="49" charset="-122"/>
            </a:endParaRPr>
          </a:p>
        </p:txBody>
      </p:sp>
      <p:grpSp>
        <p:nvGrpSpPr>
          <p:cNvPr id="41" name="组合 40"/>
          <p:cNvGrpSpPr/>
          <p:nvPr/>
        </p:nvGrpSpPr>
        <p:grpSpPr>
          <a:xfrm>
            <a:off x="2123440" y="4528185"/>
            <a:ext cx="4497705" cy="427990"/>
            <a:chOff x="1403648" y="3795886"/>
            <a:chExt cx="5714808" cy="321469"/>
          </a:xfrm>
        </p:grpSpPr>
        <p:sp>
          <p:nvSpPr>
            <p:cNvPr id="42" name="圆角矩形 41"/>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43" name="圆角矩形 42"/>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44"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13"/>
            <p:cNvSpPr txBox="1"/>
            <p:nvPr/>
          </p:nvSpPr>
          <p:spPr bwMode="auto">
            <a:xfrm>
              <a:off x="1975694" y="3829273"/>
              <a:ext cx="5142762"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06</a:t>
              </a:r>
              <a:r>
                <a:rPr lang="zh-CN" altLang="en-US" sz="1600" b="1" noProof="1">
                  <a:solidFill>
                    <a:schemeClr val="bg1"/>
                  </a:solidFill>
                  <a:latin typeface="黑体" panose="02010600030101010101" pitchFamily="49" charset="-122"/>
                  <a:ea typeface="黑体" panose="02010600030101010101" pitchFamily="49" charset="-122"/>
                  <a:cs typeface="+mn-ea"/>
                </a:rPr>
                <a:t>：线性渐变</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8" name="灯片编号占位符 7"/>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par>
                          <p:cTn id="33" fill="hold">
                            <p:stCondLst>
                              <p:cond delay="500"/>
                            </p:stCondLst>
                            <p:childTnLst>
                              <p:par>
                                <p:cTn id="34" presetID="22" presetClass="entr" presetSubtype="8" fill="hold" grpId="1"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childTnLst>
                          </p:cTn>
                        </p:par>
                        <p:par>
                          <p:cTn id="41" fill="hold">
                            <p:stCondLst>
                              <p:cond delay="1500"/>
                            </p:stCondLst>
                            <p:childTnLst>
                              <p:par>
                                <p:cTn id="42" presetID="22" presetClass="entr" presetSubtype="8" fill="hold"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bldLvl="0" animBg="1"/>
      <p:bldP spid="31" grpId="0" bldLvl="0" animBg="1"/>
      <p:bldP spid="7" grpId="0" bldLvl="0" animBg="1"/>
      <p:bldP spid="2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径向渐变</a:t>
            </a:r>
            <a:endParaRPr lang="zh-CN" altLang="zh-CN"/>
          </a:p>
        </p:txBody>
      </p:sp>
      <p:sp>
        <p:nvSpPr>
          <p:cNvPr id="9" name="AutoShape 7"/>
          <p:cNvSpPr>
            <a:spLocks noChangeArrowheads="1"/>
          </p:cNvSpPr>
          <p:nvPr/>
        </p:nvSpPr>
        <p:spPr bwMode="auto">
          <a:xfrm>
            <a:off x="593095" y="1499702"/>
            <a:ext cx="5304272" cy="267893"/>
          </a:xfrm>
          <a:prstGeom prst="roundRect">
            <a:avLst>
              <a:gd name="adj" fmla="val 0"/>
            </a:avLst>
          </a:prstGeom>
          <a:solidFill>
            <a:srgbClr val="EDF5FD"/>
          </a:solidFill>
          <a:ln w="50800" cap="flat" cmpd="sng" algn="ctr">
            <a:solidFill>
              <a:srgbClr val="0B9FDD"/>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10000"/>
              </a:lnSpc>
              <a:spcBef>
                <a:spcPct val="20000"/>
              </a:spcBef>
              <a:buClr>
                <a:schemeClr val="tx2"/>
              </a:buClr>
              <a:defRPr/>
            </a:pPr>
            <a:r>
              <a:rPr lang="en-US" altLang="zh-CN" sz="1350" b="1" dirty="0">
                <a:solidFill>
                  <a:schemeClr val="accent5">
                    <a:lumMod val="10000"/>
                  </a:schemeClr>
                </a:solidFill>
                <a:latin typeface="+mn-lt"/>
              </a:rPr>
              <a:t>radial-gradient(center, shape size, start-color, ..., last-color);</a:t>
            </a:r>
            <a:endParaRPr lang="en-US" altLang="zh-CN" sz="1350" b="1" dirty="0" smtClean="0">
              <a:solidFill>
                <a:schemeClr val="accent5">
                  <a:lumMod val="10000"/>
                </a:schemeClr>
              </a:solidFill>
              <a:latin typeface="+mn-lt"/>
            </a:endParaRPr>
          </a:p>
        </p:txBody>
      </p:sp>
      <p:sp>
        <p:nvSpPr>
          <p:cNvPr id="16" name="AutoShape 6"/>
          <p:cNvSpPr>
            <a:spLocks noChangeArrowheads="1"/>
          </p:cNvSpPr>
          <p:nvPr/>
        </p:nvSpPr>
        <p:spPr bwMode="auto">
          <a:xfrm>
            <a:off x="593090" y="2346960"/>
            <a:ext cx="4999355" cy="1967230"/>
          </a:xfrm>
          <a:prstGeom prst="roundRect">
            <a:avLst>
              <a:gd name="adj" fmla="val 1201"/>
            </a:avLst>
          </a:prstGeom>
          <a:solidFill>
            <a:srgbClr val="EDF5FD"/>
          </a:solidFill>
          <a:ln w="50800" cap="flat" cmpd="sng" algn="ctr">
            <a:solidFill>
              <a:srgbClr val="0B9FDD"/>
            </a:solidFill>
            <a:prstDash val="solid"/>
            <a:round/>
            <a:headEnd type="none" w="med" len="med"/>
            <a:tailEnd type="none" w="med" len="med"/>
          </a:ln>
          <a:effectLst>
            <a:outerShdw blurRad="38100" sx="101000" sy="101000" algn="ctr" rotWithShape="0">
              <a:prstClr val="black">
                <a:alpha val="10000"/>
              </a:prstClr>
            </a:outerShdw>
          </a:effectLst>
        </p:spPr>
        <p:txBody>
          <a:bodyPr/>
          <a:p>
            <a:pPr defTabSz="381000">
              <a:lnSpc>
                <a:spcPct val="9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#box6{</a:t>
            </a:r>
            <a:r>
              <a:rPr lang="en-US" altLang="zh-CN" sz="1350" b="1" dirty="0">
                <a:solidFill>
                  <a:srgbClr val="FF0000"/>
                </a:solidFill>
                <a:latin typeface="+mn-lt"/>
                <a:ea typeface="黑体" panose="02010600030101010101" pitchFamily="49" charset="-122"/>
              </a:rPr>
              <a:t>&lt;!-- 颜色结点均匀分布的径向渐变： --&gt;</a:t>
            </a:r>
            <a:endParaRPr lang="en-US" altLang="zh-CN" sz="1350" b="1" dirty="0">
              <a:solidFill>
                <a:srgbClr val="FF0000"/>
              </a:solidFill>
              <a:latin typeface="+mn-lt"/>
              <a:ea typeface="黑体" panose="02010600030101010101" pitchFamily="49" charset="-122"/>
            </a:endParaRPr>
          </a:p>
          <a:p>
            <a:pPr defTabSz="381000">
              <a:lnSpc>
                <a:spcPct val="9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background: radial-gradient(red, green, blue);</a:t>
            </a:r>
            <a:endParaRPr lang="en-US" altLang="zh-CN" sz="1350" b="1" dirty="0">
              <a:solidFill>
                <a:schemeClr val="accent5">
                  <a:lumMod val="10000"/>
                </a:schemeClr>
              </a:solidFill>
              <a:latin typeface="+mn-lt"/>
              <a:ea typeface="黑体" panose="02010600030101010101" pitchFamily="49" charset="-122"/>
            </a:endParaRPr>
          </a:p>
          <a:p>
            <a:pPr defTabSz="381000">
              <a:lnSpc>
                <a:spcPct val="9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a:t>
            </a:r>
            <a:endParaRPr lang="en-US" altLang="zh-CN" sz="1350" b="1" dirty="0">
              <a:solidFill>
                <a:schemeClr val="accent5">
                  <a:lumMod val="10000"/>
                </a:schemeClr>
              </a:solidFill>
              <a:latin typeface="+mn-lt"/>
              <a:ea typeface="黑体" panose="02010600030101010101" pitchFamily="49" charset="-122"/>
            </a:endParaRPr>
          </a:p>
          <a:p>
            <a:pPr defTabSz="381000">
              <a:lnSpc>
                <a:spcPct val="9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#box7{</a:t>
            </a:r>
            <a:r>
              <a:rPr lang="en-US" altLang="zh-CN" sz="1350" b="1" dirty="0">
                <a:solidFill>
                  <a:srgbClr val="FF0000"/>
                </a:solidFill>
                <a:latin typeface="+mn-lt"/>
                <a:ea typeface="黑体" panose="02010600030101010101" pitchFamily="49" charset="-122"/>
              </a:rPr>
              <a:t>&lt;!-- 颜色结点不均匀分布的径向渐变： --&gt;</a:t>
            </a:r>
            <a:endParaRPr lang="en-US" altLang="zh-CN" sz="1350" b="1" dirty="0">
              <a:solidFill>
                <a:srgbClr val="FF0000"/>
              </a:solidFill>
              <a:latin typeface="+mn-lt"/>
              <a:ea typeface="黑体" panose="02010600030101010101" pitchFamily="49" charset="-122"/>
            </a:endParaRPr>
          </a:p>
          <a:p>
            <a:pPr defTabSz="381000">
              <a:lnSpc>
                <a:spcPct val="9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background: radial-gradient(red 5%, green 15%, blue 60%);</a:t>
            </a:r>
            <a:endParaRPr lang="en-US" altLang="zh-CN" sz="1350" b="1" dirty="0">
              <a:solidFill>
                <a:schemeClr val="accent5">
                  <a:lumMod val="10000"/>
                </a:schemeClr>
              </a:solidFill>
              <a:latin typeface="+mn-lt"/>
              <a:ea typeface="黑体" panose="02010600030101010101" pitchFamily="49" charset="-122"/>
            </a:endParaRPr>
          </a:p>
          <a:p>
            <a:pPr defTabSz="381000">
              <a:lnSpc>
                <a:spcPct val="9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a:t>
            </a:r>
            <a:endParaRPr lang="en-US" altLang="zh-CN" sz="1350" b="1" dirty="0">
              <a:solidFill>
                <a:schemeClr val="accent5">
                  <a:lumMod val="10000"/>
                </a:schemeClr>
              </a:solidFill>
              <a:latin typeface="+mn-lt"/>
              <a:ea typeface="黑体" panose="02010600030101010101" pitchFamily="49" charset="-122"/>
            </a:endParaRPr>
          </a:p>
          <a:p>
            <a:pPr defTabSz="381000">
              <a:lnSpc>
                <a:spcPct val="9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#box8{</a:t>
            </a:r>
            <a:r>
              <a:rPr lang="en-US" altLang="zh-CN" sz="1350" b="1" dirty="0">
                <a:solidFill>
                  <a:srgbClr val="FF0000"/>
                </a:solidFill>
                <a:latin typeface="+mn-lt"/>
                <a:ea typeface="黑体" panose="02010600030101010101" pitchFamily="49" charset="-122"/>
              </a:rPr>
              <a:t>&lt;!-- 形状为圆形的径向渐变</a:t>
            </a:r>
            <a:r>
              <a:rPr lang="zh-CN" altLang="en-US" sz="1350" b="1" dirty="0">
                <a:solidFill>
                  <a:srgbClr val="FF0000"/>
                </a:solidFill>
                <a:latin typeface="+mn-lt"/>
                <a:ea typeface="黑体" panose="02010600030101010101" pitchFamily="49" charset="-122"/>
              </a:rPr>
              <a:t>：</a:t>
            </a:r>
            <a:r>
              <a:rPr lang="en-US" altLang="zh-CN" sz="1350" b="1" dirty="0">
                <a:solidFill>
                  <a:srgbClr val="FF0000"/>
                </a:solidFill>
                <a:latin typeface="+mn-lt"/>
                <a:ea typeface="黑体" panose="02010600030101010101" pitchFamily="49" charset="-122"/>
              </a:rPr>
              <a:t>--&gt;</a:t>
            </a:r>
            <a:endParaRPr lang="en-US" altLang="zh-CN" sz="1350" b="1" dirty="0">
              <a:solidFill>
                <a:schemeClr val="accent5">
                  <a:lumMod val="10000"/>
                </a:schemeClr>
              </a:solidFill>
              <a:latin typeface="+mn-lt"/>
              <a:ea typeface="黑体" panose="02010600030101010101" pitchFamily="49" charset="-122"/>
            </a:endParaRPr>
          </a:p>
          <a:p>
            <a:pPr defTabSz="381000">
              <a:lnSpc>
                <a:spcPct val="9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width: 600px;height: 400px;</a:t>
            </a:r>
            <a:endParaRPr lang="en-US" altLang="zh-CN" sz="1350" b="1" dirty="0">
              <a:solidFill>
                <a:schemeClr val="accent5">
                  <a:lumMod val="10000"/>
                </a:schemeClr>
              </a:solidFill>
              <a:latin typeface="+mn-lt"/>
              <a:ea typeface="黑体" panose="02010600030101010101" pitchFamily="49" charset="-122"/>
            </a:endParaRPr>
          </a:p>
          <a:p>
            <a:pPr defTabSz="381000">
              <a:lnSpc>
                <a:spcPct val="9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background: radial-gradient(circle, red, yellow, green);</a:t>
            </a:r>
            <a:endParaRPr lang="en-US" altLang="zh-CN" sz="1350" b="1" dirty="0">
              <a:solidFill>
                <a:schemeClr val="accent5">
                  <a:lumMod val="10000"/>
                </a:schemeClr>
              </a:solidFill>
              <a:latin typeface="+mn-lt"/>
              <a:ea typeface="黑体" panose="02010600030101010101" pitchFamily="49" charset="-122"/>
            </a:endParaRPr>
          </a:p>
          <a:p>
            <a:pPr defTabSz="381000">
              <a:lnSpc>
                <a:spcPct val="9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a:t>
            </a:r>
            <a:endParaRPr lang="en-US" altLang="zh-CN" sz="1350" b="1" dirty="0">
              <a:solidFill>
                <a:schemeClr val="accent5">
                  <a:lumMod val="10000"/>
                </a:schemeClr>
              </a:solidFill>
              <a:latin typeface="+mn-lt"/>
              <a:ea typeface="黑体" panose="02010600030101010101" pitchFamily="49" charset="-122"/>
            </a:endParaRPr>
          </a:p>
        </p:txBody>
      </p:sp>
      <p:pic>
        <p:nvPicPr>
          <p:cNvPr id="3" name="图片 2"/>
          <p:cNvPicPr>
            <a:picLocks noChangeAspect="1"/>
          </p:cNvPicPr>
          <p:nvPr/>
        </p:nvPicPr>
        <p:blipFill>
          <a:blip r:embed="rId1"/>
          <a:stretch>
            <a:fillRect/>
          </a:stretch>
        </p:blipFill>
        <p:spPr>
          <a:xfrm>
            <a:off x="6139180" y="1113155"/>
            <a:ext cx="2210435" cy="3248660"/>
          </a:xfrm>
          <a:prstGeom prst="rect">
            <a:avLst/>
          </a:prstGeom>
        </p:spPr>
      </p:pic>
      <p:grpSp>
        <p:nvGrpSpPr>
          <p:cNvPr id="4" name="组合 3"/>
          <p:cNvGrpSpPr/>
          <p:nvPr/>
        </p:nvGrpSpPr>
        <p:grpSpPr>
          <a:xfrm>
            <a:off x="154305" y="1918970"/>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2" cstate="screen"/>
            <a:srcRect/>
            <a:stretch>
              <a:fillRect/>
            </a:stretch>
          </p:blipFill>
          <p:spPr>
            <a:xfrm>
              <a:off x="5713" y="3816"/>
              <a:ext cx="440" cy="439"/>
            </a:xfrm>
            <a:prstGeom prst="rect">
              <a:avLst/>
            </a:prstGeom>
          </p:spPr>
        </p:pic>
      </p:grpSp>
      <p:grpSp>
        <p:nvGrpSpPr>
          <p:cNvPr id="5" name="组合 4"/>
          <p:cNvGrpSpPr/>
          <p:nvPr/>
        </p:nvGrpSpPr>
        <p:grpSpPr>
          <a:xfrm>
            <a:off x="137160" y="997585"/>
            <a:ext cx="436880" cy="549275"/>
            <a:chOff x="4662" y="3788"/>
            <a:chExt cx="688" cy="865"/>
          </a:xfrm>
        </p:grpSpPr>
        <p:sp>
          <p:nvSpPr>
            <p:cNvPr id="6" name="TextBox 65"/>
            <p:cNvSpPr txBox="1"/>
            <p:nvPr/>
          </p:nvSpPr>
          <p:spPr>
            <a:xfrm>
              <a:off x="4662"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语法</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7" name="图片 6" descr="C:\Users\Lenovo\Desktop\icon\书籍.png书籍"/>
            <p:cNvPicPr>
              <a:picLocks noChangeAspect="1"/>
            </p:cNvPicPr>
            <p:nvPr/>
          </p:nvPicPr>
          <p:blipFill>
            <a:blip r:embed="rId3" cstate="screen"/>
            <a:srcRect/>
            <a:stretch>
              <a:fillRect/>
            </a:stretch>
          </p:blipFill>
          <p:spPr>
            <a:xfrm>
              <a:off x="4758" y="3788"/>
              <a:ext cx="495" cy="495"/>
            </a:xfrm>
            <a:prstGeom prst="rect">
              <a:avLst/>
            </a:prstGeom>
          </p:spPr>
        </p:pic>
      </p:grpSp>
      <p:grpSp>
        <p:nvGrpSpPr>
          <p:cNvPr id="41" name="组合 40"/>
          <p:cNvGrpSpPr/>
          <p:nvPr/>
        </p:nvGrpSpPr>
        <p:grpSpPr>
          <a:xfrm>
            <a:off x="2103755" y="4513580"/>
            <a:ext cx="4497705" cy="427990"/>
            <a:chOff x="1403648" y="3795886"/>
            <a:chExt cx="5714808" cy="321469"/>
          </a:xfrm>
        </p:grpSpPr>
        <p:sp>
          <p:nvSpPr>
            <p:cNvPr id="42" name="圆角矩形 41"/>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43" name="圆角矩形 42"/>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44"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13"/>
            <p:cNvSpPr txBox="1"/>
            <p:nvPr/>
          </p:nvSpPr>
          <p:spPr bwMode="auto">
            <a:xfrm>
              <a:off x="1975694" y="3829273"/>
              <a:ext cx="5142762"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07</a:t>
              </a:r>
              <a:r>
                <a:rPr lang="zh-CN" altLang="en-US" sz="1600" b="1" noProof="1">
                  <a:solidFill>
                    <a:schemeClr val="bg1"/>
                  </a:solidFill>
                  <a:latin typeface="黑体" panose="02010600030101010101" pitchFamily="49" charset="-122"/>
                  <a:ea typeface="黑体" panose="02010600030101010101" pitchFamily="49" charset="-122"/>
                  <a:cs typeface="+mn-ea"/>
                </a:rPr>
                <a:t>：径向渐变</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8" name="灯片编号占位符 7"/>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zh-CN" dirty="0" smtClean="0">
                <a:sym typeface="+mn-ea"/>
              </a:rPr>
              <a:t>CSS3</a:t>
            </a:r>
            <a:r>
              <a:rPr lang="zh-CN" altLang="en-US" dirty="0" smtClean="0">
                <a:sym typeface="+mn-ea"/>
              </a:rPr>
              <a:t>文本效果</a:t>
            </a:r>
            <a:endParaRPr lang="zh-CN" altLang="zh-CN" smtClean="0"/>
          </a:p>
        </p:txBody>
      </p:sp>
      <p:sp>
        <p:nvSpPr>
          <p:cNvPr id="27" name="内容占位符 2"/>
          <p:cNvSpPr>
            <a:spLocks noGrp="1"/>
          </p:cNvSpPr>
          <p:nvPr>
            <p:ph idx="1"/>
          </p:nvPr>
        </p:nvSpPr>
        <p:spPr/>
        <p:txBody>
          <a:bodyPr/>
          <a:lstStyle/>
          <a:p>
            <a:pPr lvl="0"/>
            <a:r>
              <a:rPr lang="en-US" altLang="zh-CN" sz="2400">
                <a:sym typeface="+mn-ea"/>
              </a:rPr>
              <a:t>text-shadow</a:t>
            </a:r>
            <a:endParaRPr lang="zh-CN" altLang="en-US" sz="2400" noProof="1"/>
          </a:p>
          <a:p>
            <a:pPr lvl="1"/>
            <a:r>
              <a:rPr lang="en-US" altLang="zh-CN" sz="2400">
                <a:sym typeface="+mn-ea"/>
              </a:rPr>
              <a:t>向文本添加阴影</a:t>
            </a:r>
            <a:endParaRPr lang="zh-CN" altLang="en-US" sz="2400">
              <a:sym typeface="+mn-ea"/>
            </a:endParaRPr>
          </a:p>
          <a:p>
            <a:pPr lvl="0"/>
            <a:r>
              <a:rPr lang="zh-CN" altLang="en-US" sz="2400">
                <a:sym typeface="+mn-ea"/>
              </a:rPr>
              <a:t>text-overflow</a:t>
            </a:r>
            <a:endParaRPr lang="zh-CN" altLang="en-US" sz="2400" noProof="1"/>
          </a:p>
          <a:p>
            <a:pPr lvl="1"/>
            <a:r>
              <a:rPr lang="zh-CN" altLang="en-US" sz="2400">
                <a:sym typeface="+mn-ea"/>
              </a:rPr>
              <a:t>当文本溢出包含元素时发生的事情</a:t>
            </a:r>
            <a:endParaRPr lang="en-US" altLang="zh-CN"/>
          </a:p>
          <a:p>
            <a:endParaRPr lang="en-US" altLang="zh-CN" smtClean="0"/>
          </a:p>
        </p:txBody>
      </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en-US" altLang="zh-CN"/>
              <a:t>text-shadow</a:t>
            </a:r>
            <a:r>
              <a:rPr lang="zh-CN" altLang="en-US"/>
              <a:t>属性</a:t>
            </a:r>
            <a:endParaRPr lang="zh-CN" altLang="en-US"/>
          </a:p>
        </p:txBody>
      </p:sp>
      <p:graphicFrame>
        <p:nvGraphicFramePr>
          <p:cNvPr id="12" name="Group 29"/>
          <p:cNvGraphicFramePr>
            <a:graphicFrameLocks noGrp="1"/>
          </p:cNvGraphicFramePr>
          <p:nvPr/>
        </p:nvGraphicFramePr>
        <p:xfrm>
          <a:off x="652780" y="861695"/>
          <a:ext cx="7395845" cy="1984375"/>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762125"/>
                <a:gridCol w="5633720"/>
              </a:tblGrid>
              <a:tr h="367665">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值</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说明</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r>
              <a:tr h="401955">
                <a:tc>
                  <a: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h-shadow</a:t>
                      </a:r>
                      <a:endPar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必需，水平阴影的位置，允许负值</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401955">
                <a:tc>
                  <a: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v-shadow</a:t>
                      </a:r>
                      <a:endPar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必需，垂直阴影的位置，允许负值</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r h="408940">
                <a:tc>
                  <a: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blur</a:t>
                      </a:r>
                      <a:endPar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可选，模糊距离</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403860">
                <a:tc>
                  <a: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color</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可选，阴影的颜色</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bl>
          </a:graphicData>
        </a:graphic>
      </p:graphicFrame>
      <p:sp>
        <p:nvSpPr>
          <p:cNvPr id="13" name="AutoShape 6"/>
          <p:cNvSpPr>
            <a:spLocks noChangeArrowheads="1"/>
          </p:cNvSpPr>
          <p:nvPr/>
        </p:nvSpPr>
        <p:spPr bwMode="auto">
          <a:xfrm>
            <a:off x="691991" y="3155950"/>
            <a:ext cx="4823936" cy="1018699"/>
          </a:xfrm>
          <a:prstGeom prst="roundRect">
            <a:avLst>
              <a:gd name="adj" fmla="val 1201"/>
            </a:avLst>
          </a:prstGeom>
          <a:solidFill>
            <a:srgbClr val="EDF5FD"/>
          </a:solidFill>
          <a:ln w="50800" cap="flat" cmpd="sng" algn="ctr">
            <a:solidFill>
              <a:srgbClr val="0B9FDD"/>
            </a:solidFill>
            <a:prstDash val="solid"/>
            <a:round/>
            <a:headEnd type="none" w="med" len="med"/>
            <a:tailEnd type="none" w="med" len="med"/>
          </a:ln>
          <a:effectLst>
            <a:outerShdw blurRad="38100" sx="101000" sy="101000" algn="ctr" rotWithShape="0">
              <a:prstClr val="black">
                <a:alpha val="10000"/>
              </a:prstClr>
            </a:outerShdw>
          </a:effectLst>
        </p:spPr>
        <p:txBody>
          <a:bodyPr/>
          <a:p>
            <a:pPr defTabSz="381000">
              <a:lnSpc>
                <a:spcPct val="10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&lt;h1&gt;Text-shadow effect!&lt;/h1&gt;</a:t>
            </a:r>
            <a:endParaRPr lang="en-US" altLang="zh-CN" sz="1350" b="1" dirty="0">
              <a:solidFill>
                <a:schemeClr val="accent5">
                  <a:lumMod val="10000"/>
                </a:schemeClr>
              </a:solidFill>
              <a:latin typeface="+mn-lt"/>
              <a:ea typeface="黑体" panose="02010600030101010101" pitchFamily="49" charset="-122"/>
            </a:endParaRPr>
          </a:p>
          <a:p>
            <a:pPr defTabSz="381000">
              <a:lnSpc>
                <a:spcPct val="10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h1{</a:t>
            </a:r>
            <a:endParaRPr lang="en-US" altLang="zh-CN" sz="1350" b="1" dirty="0">
              <a:solidFill>
                <a:schemeClr val="accent5">
                  <a:lumMod val="10000"/>
                </a:schemeClr>
              </a:solidFill>
              <a:latin typeface="+mn-lt"/>
              <a:ea typeface="黑体" panose="02010600030101010101" pitchFamily="49" charset="-122"/>
            </a:endParaRPr>
          </a:p>
          <a:p>
            <a:pPr defTabSz="381000">
              <a:lnSpc>
                <a:spcPct val="10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a:t>
            </a:r>
            <a:r>
              <a:rPr lang="en-US" altLang="zh-CN" sz="1350" b="1" dirty="0">
                <a:solidFill>
                  <a:srgbClr val="FF0000"/>
                </a:solidFill>
                <a:latin typeface="+mn-lt"/>
                <a:ea typeface="黑体" panose="02010600030101010101" pitchFamily="49" charset="-122"/>
              </a:rPr>
              <a:t>text-shadow:5px 5px 5px #FF0000;</a:t>
            </a:r>
            <a:endParaRPr lang="en-US" altLang="zh-CN" sz="1350" b="1" dirty="0">
              <a:solidFill>
                <a:schemeClr val="accent5">
                  <a:lumMod val="10000"/>
                </a:schemeClr>
              </a:solidFill>
              <a:latin typeface="+mn-lt"/>
              <a:ea typeface="黑体" panose="02010600030101010101" pitchFamily="49" charset="-122"/>
            </a:endParaRPr>
          </a:p>
          <a:p>
            <a:pPr defTabSz="381000">
              <a:lnSpc>
                <a:spcPct val="10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a:t>
            </a:r>
            <a:endParaRPr lang="en-US" altLang="zh-CN" sz="1350" b="1" dirty="0">
              <a:solidFill>
                <a:schemeClr val="accent5">
                  <a:lumMod val="10000"/>
                </a:schemeClr>
              </a:solidFill>
              <a:latin typeface="+mn-lt"/>
              <a:ea typeface="黑体" panose="02010600030101010101" pitchFamily="49" charset="-122"/>
            </a:endParaRPr>
          </a:p>
          <a:p>
            <a:pPr defTabSz="381000">
              <a:lnSpc>
                <a:spcPct val="100000"/>
              </a:lnSpc>
              <a:buClr>
                <a:schemeClr val="folHlink"/>
              </a:buClr>
              <a:buSzPct val="60000"/>
              <a:buFont typeface="Wingdings" panose="05000000000000000000" pitchFamily="2" charset="2"/>
              <a:buNone/>
            </a:pPr>
            <a:endParaRPr lang="en-US" altLang="zh-CN" sz="1350" b="1" dirty="0">
              <a:solidFill>
                <a:schemeClr val="accent5">
                  <a:lumMod val="10000"/>
                </a:schemeClr>
              </a:solidFill>
              <a:latin typeface="+mn-lt"/>
              <a:ea typeface="黑体" panose="02010600030101010101" pitchFamily="49" charset="-122"/>
            </a:endParaRPr>
          </a:p>
        </p:txBody>
      </p:sp>
      <p:pic>
        <p:nvPicPr>
          <p:cNvPr id="2" name="图片 1"/>
          <p:cNvPicPr>
            <a:picLocks noChangeAspect="1"/>
          </p:cNvPicPr>
          <p:nvPr/>
        </p:nvPicPr>
        <p:blipFill>
          <a:blip r:embed="rId1"/>
          <a:stretch>
            <a:fillRect/>
          </a:stretch>
        </p:blipFill>
        <p:spPr>
          <a:xfrm>
            <a:off x="5767070" y="2994660"/>
            <a:ext cx="2209800" cy="1341120"/>
          </a:xfrm>
          <a:prstGeom prst="rect">
            <a:avLst/>
          </a:prstGeom>
        </p:spPr>
      </p:pic>
      <p:grpSp>
        <p:nvGrpSpPr>
          <p:cNvPr id="5" name="组合 4"/>
          <p:cNvGrpSpPr/>
          <p:nvPr/>
        </p:nvGrpSpPr>
        <p:grpSpPr>
          <a:xfrm>
            <a:off x="154305" y="2780030"/>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2" cstate="screen"/>
            <a:srcRect/>
            <a:stretch>
              <a:fillRect/>
            </a:stretch>
          </p:blipFill>
          <p:spPr>
            <a:xfrm>
              <a:off x="5713" y="3816"/>
              <a:ext cx="440" cy="439"/>
            </a:xfrm>
            <a:prstGeom prst="rect">
              <a:avLst/>
            </a:prstGeom>
          </p:spPr>
        </p:pic>
      </p:grpSp>
      <p:grpSp>
        <p:nvGrpSpPr>
          <p:cNvPr id="41" name="组合 40"/>
          <p:cNvGrpSpPr/>
          <p:nvPr/>
        </p:nvGrpSpPr>
        <p:grpSpPr>
          <a:xfrm>
            <a:off x="2098040" y="4467860"/>
            <a:ext cx="4497705" cy="427990"/>
            <a:chOff x="1403648" y="3795886"/>
            <a:chExt cx="5714808" cy="321469"/>
          </a:xfrm>
        </p:grpSpPr>
        <p:sp>
          <p:nvSpPr>
            <p:cNvPr id="42" name="圆角矩形 41"/>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43" name="圆角矩形 42"/>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44"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13"/>
            <p:cNvSpPr txBox="1"/>
            <p:nvPr/>
          </p:nvSpPr>
          <p:spPr bwMode="auto">
            <a:xfrm>
              <a:off x="1975694" y="3829273"/>
              <a:ext cx="5142762"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08</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text-shadow</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3" name="灯片编号占位符 2"/>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t>text-overflow 属性</a:t>
            </a:r>
          </a:p>
        </p:txBody>
      </p:sp>
      <p:sp>
        <p:nvSpPr>
          <p:cNvPr id="3" name="内容占位符 2"/>
          <p:cNvSpPr/>
          <p:nvPr>
            <p:ph idx="1"/>
          </p:nvPr>
        </p:nvSpPr>
        <p:spPr/>
        <p:txBody>
          <a:bodyPr/>
          <a:p>
            <a:r>
              <a:rPr lang="zh-CN" altLang="en-US"/>
              <a:t>超出部分显示省略号</a:t>
            </a:r>
            <a:endParaRPr lang="zh-CN" altLang="en-US"/>
          </a:p>
          <a:p>
            <a:pPr lvl="1"/>
            <a:r>
              <a:rPr lang="en-US" altLang="zh-CN"/>
              <a:t>white-space:nowrap  </a:t>
            </a:r>
            <a:r>
              <a:rPr lang="zh-CN" altLang="en-US"/>
              <a:t>文本不会换行，在同一行继续</a:t>
            </a:r>
            <a:endParaRPr lang="zh-CN" altLang="en-US"/>
          </a:p>
          <a:p>
            <a:pPr lvl="1"/>
            <a:r>
              <a:rPr lang="en-US" altLang="zh-CN"/>
              <a:t>overflow:hidden  </a:t>
            </a:r>
            <a:r>
              <a:rPr lang="zh-CN" altLang="en-US"/>
              <a:t>溢出隐藏</a:t>
            </a:r>
            <a:endParaRPr lang="zh-CN" altLang="en-US"/>
          </a:p>
          <a:p>
            <a:pPr lvl="1"/>
            <a:r>
              <a:rPr lang="en-US" altLang="zh-CN"/>
              <a:t>text-overflow:ellipsis  </a:t>
            </a:r>
            <a:r>
              <a:rPr lang="zh-CN" altLang="en-US"/>
              <a:t>用省略号来代表被修剪的文本</a:t>
            </a:r>
            <a:endParaRPr lang="zh-CN" altLang="en-US"/>
          </a:p>
        </p:txBody>
      </p:sp>
      <p:sp>
        <p:nvSpPr>
          <p:cNvPr id="13" name="AutoShape 6"/>
          <p:cNvSpPr>
            <a:spLocks noChangeArrowheads="1"/>
          </p:cNvSpPr>
          <p:nvPr/>
        </p:nvSpPr>
        <p:spPr bwMode="auto">
          <a:xfrm>
            <a:off x="892651" y="3065145"/>
            <a:ext cx="4823936" cy="1018699"/>
          </a:xfrm>
          <a:prstGeom prst="roundRect">
            <a:avLst>
              <a:gd name="adj" fmla="val 1201"/>
            </a:avLst>
          </a:prstGeom>
          <a:solidFill>
            <a:srgbClr val="EDF5FD"/>
          </a:solidFill>
          <a:ln w="50800" cap="flat" cmpd="sng" algn="ctr">
            <a:solidFill>
              <a:srgbClr val="0B9FDD"/>
            </a:solidFill>
            <a:prstDash val="solid"/>
            <a:round/>
            <a:headEnd type="none" w="med" len="med"/>
            <a:tailEnd type="none" w="med" len="med"/>
          </a:ln>
          <a:effectLst>
            <a:outerShdw blurRad="38100" sx="101000" sy="101000" algn="ctr" rotWithShape="0">
              <a:prstClr val="black">
                <a:alpha val="10000"/>
              </a:prstClr>
            </a:outerShdw>
          </a:effectLst>
        </p:spPr>
        <p:txBody>
          <a:bodyPr/>
          <a:p>
            <a:pPr defTabSz="381000">
              <a:lnSpc>
                <a:spcPct val="8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h2{</a:t>
            </a:r>
            <a:endParaRPr lang="en-US" altLang="zh-CN" sz="1350" b="1" dirty="0">
              <a:solidFill>
                <a:schemeClr val="accent5">
                  <a:lumMod val="10000"/>
                </a:schemeClr>
              </a:solidFill>
              <a:latin typeface="+mn-lt"/>
              <a:ea typeface="黑体" panose="02010600030101010101" pitchFamily="49" charset="-122"/>
            </a:endParaRPr>
          </a:p>
          <a:p>
            <a:pPr defTabSz="381000">
              <a:lnSpc>
                <a:spcPct val="8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width: 150px;line-height: 50px;border: 1px #ccc solid;</a:t>
            </a:r>
            <a:endParaRPr lang="en-US" altLang="zh-CN" sz="1350" b="1" dirty="0">
              <a:solidFill>
                <a:schemeClr val="accent5">
                  <a:lumMod val="10000"/>
                </a:schemeClr>
              </a:solidFill>
              <a:latin typeface="+mn-lt"/>
              <a:ea typeface="黑体" panose="02010600030101010101" pitchFamily="49" charset="-122"/>
            </a:endParaRPr>
          </a:p>
          <a:p>
            <a:pPr defTabSz="381000">
              <a:lnSpc>
                <a:spcPct val="8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a:t>
            </a:r>
            <a:r>
              <a:rPr lang="en-US" altLang="zh-CN" sz="1350" b="1" dirty="0">
                <a:solidFill>
                  <a:srgbClr val="FF0000"/>
                </a:solidFill>
                <a:latin typeface="+mn-lt"/>
                <a:ea typeface="黑体" panose="02010600030101010101" pitchFamily="49" charset="-122"/>
              </a:rPr>
              <a:t>white-space: nowrap;</a:t>
            </a:r>
            <a:endParaRPr lang="en-US" altLang="zh-CN" sz="1350" b="1" dirty="0">
              <a:solidFill>
                <a:srgbClr val="FF0000"/>
              </a:solidFill>
              <a:latin typeface="+mn-lt"/>
              <a:ea typeface="黑体" panose="02010600030101010101" pitchFamily="49" charset="-122"/>
            </a:endParaRPr>
          </a:p>
          <a:p>
            <a:pPr defTabSz="381000">
              <a:lnSpc>
                <a:spcPct val="80000"/>
              </a:lnSpc>
              <a:buClr>
                <a:schemeClr val="folHlink"/>
              </a:buClr>
              <a:buSzPct val="60000"/>
              <a:buFont typeface="Wingdings" panose="05000000000000000000" pitchFamily="2" charset="2"/>
              <a:buNone/>
            </a:pPr>
            <a:r>
              <a:rPr lang="en-US" altLang="zh-CN" sz="1350" b="1" dirty="0">
                <a:solidFill>
                  <a:srgbClr val="FF0000"/>
                </a:solidFill>
                <a:latin typeface="+mn-lt"/>
                <a:ea typeface="黑体" panose="02010600030101010101" pitchFamily="49" charset="-122"/>
              </a:rPr>
              <a:t>	overflow: hidden;		</a:t>
            </a:r>
            <a:endParaRPr lang="en-US" altLang="zh-CN" sz="1350" b="1" dirty="0">
              <a:solidFill>
                <a:srgbClr val="FF0000"/>
              </a:solidFill>
              <a:latin typeface="+mn-lt"/>
              <a:ea typeface="黑体" panose="02010600030101010101" pitchFamily="49" charset="-122"/>
            </a:endParaRPr>
          </a:p>
          <a:p>
            <a:pPr defTabSz="381000">
              <a:lnSpc>
                <a:spcPct val="80000"/>
              </a:lnSpc>
              <a:buClr>
                <a:schemeClr val="folHlink"/>
              </a:buClr>
              <a:buSzPct val="60000"/>
              <a:buFont typeface="Wingdings" panose="05000000000000000000" pitchFamily="2" charset="2"/>
              <a:buNone/>
            </a:pPr>
            <a:r>
              <a:rPr lang="en-US" altLang="zh-CN" sz="1350" b="1" dirty="0">
                <a:solidFill>
                  <a:srgbClr val="FF0000"/>
                </a:solidFill>
                <a:latin typeface="+mn-lt"/>
                <a:ea typeface="黑体" panose="02010600030101010101" pitchFamily="49" charset="-122"/>
              </a:rPr>
              <a:t>	text-overflow:ellipsis;</a:t>
            </a:r>
            <a:endParaRPr lang="en-US" altLang="zh-CN" sz="1350" b="1" dirty="0">
              <a:solidFill>
                <a:schemeClr val="accent5">
                  <a:lumMod val="10000"/>
                </a:schemeClr>
              </a:solidFill>
              <a:latin typeface="+mn-lt"/>
              <a:ea typeface="黑体" panose="02010600030101010101" pitchFamily="49" charset="-122"/>
            </a:endParaRPr>
          </a:p>
          <a:p>
            <a:pPr defTabSz="381000">
              <a:lnSpc>
                <a:spcPct val="8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a:t>
            </a:r>
            <a:endParaRPr lang="en-US" altLang="zh-CN" sz="1350" b="1" dirty="0">
              <a:solidFill>
                <a:schemeClr val="accent5">
                  <a:lumMod val="10000"/>
                </a:schemeClr>
              </a:solidFill>
              <a:latin typeface="+mn-lt"/>
              <a:ea typeface="黑体" panose="02010600030101010101" pitchFamily="49" charset="-122"/>
            </a:endParaRPr>
          </a:p>
          <a:p>
            <a:pPr defTabSz="381000">
              <a:lnSpc>
                <a:spcPct val="80000"/>
              </a:lnSpc>
              <a:buClr>
                <a:schemeClr val="folHlink"/>
              </a:buClr>
              <a:buSzPct val="60000"/>
              <a:buFont typeface="Wingdings" panose="05000000000000000000" pitchFamily="2" charset="2"/>
              <a:buNone/>
            </a:pPr>
            <a:endParaRPr lang="en-US" altLang="zh-CN" sz="1350" b="1" dirty="0">
              <a:solidFill>
                <a:schemeClr val="accent5">
                  <a:lumMod val="10000"/>
                </a:schemeClr>
              </a:solidFill>
              <a:latin typeface="+mn-lt"/>
              <a:ea typeface="黑体" panose="02010600030101010101" pitchFamily="49" charset="-122"/>
            </a:endParaRPr>
          </a:p>
        </p:txBody>
      </p:sp>
      <p:pic>
        <p:nvPicPr>
          <p:cNvPr id="2" name="图片 1"/>
          <p:cNvPicPr>
            <a:picLocks noChangeAspect="1"/>
          </p:cNvPicPr>
          <p:nvPr/>
        </p:nvPicPr>
        <p:blipFill>
          <a:blip r:embed="rId1"/>
          <a:stretch>
            <a:fillRect/>
          </a:stretch>
        </p:blipFill>
        <p:spPr>
          <a:xfrm>
            <a:off x="5928678" y="2942590"/>
            <a:ext cx="2542699" cy="1264444"/>
          </a:xfrm>
          <a:prstGeom prst="rect">
            <a:avLst/>
          </a:prstGeom>
        </p:spPr>
      </p:pic>
      <p:grpSp>
        <p:nvGrpSpPr>
          <p:cNvPr id="5" name="组合 4"/>
          <p:cNvGrpSpPr/>
          <p:nvPr/>
        </p:nvGrpSpPr>
        <p:grpSpPr>
          <a:xfrm>
            <a:off x="319405" y="2786380"/>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2" cstate="screen"/>
            <a:srcRect/>
            <a:stretch>
              <a:fillRect/>
            </a:stretch>
          </p:blipFill>
          <p:spPr>
            <a:xfrm>
              <a:off x="5713" y="3816"/>
              <a:ext cx="440" cy="439"/>
            </a:xfrm>
            <a:prstGeom prst="rect">
              <a:avLst/>
            </a:prstGeom>
          </p:spPr>
        </p:pic>
      </p:grpSp>
      <p:grpSp>
        <p:nvGrpSpPr>
          <p:cNvPr id="41" name="组合 40"/>
          <p:cNvGrpSpPr/>
          <p:nvPr/>
        </p:nvGrpSpPr>
        <p:grpSpPr>
          <a:xfrm>
            <a:off x="2098040" y="4435475"/>
            <a:ext cx="4497705" cy="427990"/>
            <a:chOff x="1403648" y="3795886"/>
            <a:chExt cx="5714808" cy="321469"/>
          </a:xfrm>
        </p:grpSpPr>
        <p:sp>
          <p:nvSpPr>
            <p:cNvPr id="42" name="圆角矩形 41"/>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43" name="圆角矩形 42"/>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44"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13"/>
            <p:cNvSpPr txBox="1"/>
            <p:nvPr/>
          </p:nvSpPr>
          <p:spPr bwMode="auto">
            <a:xfrm>
              <a:off x="1975694" y="3829273"/>
              <a:ext cx="5142762"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09</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text-overflow</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4" name="灯片编号占位符 3"/>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en-US" altLang="zh-CN"/>
              <a:t>CSS3</a:t>
            </a:r>
            <a:r>
              <a:rPr lang="zh-CN" altLang="en-US"/>
              <a:t>字体</a:t>
            </a:r>
            <a:endParaRPr lang="zh-CN" altLang="en-US"/>
          </a:p>
        </p:txBody>
      </p:sp>
      <p:sp>
        <p:nvSpPr>
          <p:cNvPr id="17" name="AutoShape 5"/>
          <p:cNvSpPr>
            <a:spLocks noChangeArrowheads="1"/>
          </p:cNvSpPr>
          <p:nvPr/>
        </p:nvSpPr>
        <p:spPr bwMode="auto">
          <a:xfrm>
            <a:off x="679926" y="1138555"/>
            <a:ext cx="4848225" cy="1312069"/>
          </a:xfrm>
          <a:prstGeom prst="roundRect">
            <a:avLst>
              <a:gd name="adj" fmla="val 0"/>
            </a:avLst>
          </a:prstGeom>
          <a:solidFill>
            <a:srgbClr val="A6EBD1">
              <a:alpha val="22000"/>
            </a:srgbClr>
          </a:solidFill>
          <a:ln w="50800" cap="flat" cmpd="sng" algn="ctr">
            <a:solidFill>
              <a:srgbClr val="0B9FDD"/>
            </a:solidFill>
            <a:prstDash val="solid"/>
            <a:round/>
            <a:headEnd type="none" w="med" len="med"/>
            <a:tailEnd type="none" w="med" len="med"/>
          </a:ln>
          <a:effectLst>
            <a:outerShdw blurRad="38100" sx="101000" sy="101000" algn="ctr" rotWithShape="0">
              <a:prstClr val="black">
                <a:alpha val="10000"/>
              </a:prstClr>
            </a:outerShdw>
          </a:effectLst>
        </p:spPr>
        <p:txBody>
          <a:bodyPr wrap="square">
            <a:noAutofit/>
          </a:bodyPr>
          <a:p>
            <a:pPr lvl="0" algn="l" defTabSz="381000">
              <a:lnSpc>
                <a:spcPct val="100000"/>
              </a:lnSpc>
              <a:buClr>
                <a:schemeClr val="folHlink"/>
              </a:buClr>
              <a:buSzPct val="60000"/>
              <a:buFont typeface="Wingdings" panose="05000000000000000000" pitchFamily="2" charset="2"/>
              <a:defRPr/>
            </a:pPr>
            <a:r>
              <a:rPr lang="en-US" altLang="zh-CN" sz="1350" b="1" dirty="0">
                <a:solidFill>
                  <a:schemeClr val="accent5">
                    <a:lumMod val="10000"/>
                  </a:schemeClr>
                </a:solidFill>
                <a:latin typeface="+mn-lt"/>
                <a:ea typeface="黑体" panose="02010600030101010101" pitchFamily="49" charset="-122"/>
                <a:sym typeface="+mn-ea"/>
              </a:rPr>
              <a:t>@font-face {</a:t>
            </a:r>
            <a:endParaRPr lang="en-US" altLang="zh-CN" sz="1350" b="1" dirty="0">
              <a:solidFill>
                <a:schemeClr val="accent5">
                  <a:lumMod val="10000"/>
                </a:schemeClr>
              </a:solidFill>
              <a:latin typeface="+mn-lt"/>
              <a:ea typeface="黑体" panose="02010600030101010101" pitchFamily="49" charset="-122"/>
              <a:sym typeface="+mn-ea"/>
            </a:endParaRPr>
          </a:p>
          <a:p>
            <a:pPr lvl="0" algn="l" defTabSz="381000">
              <a:lnSpc>
                <a:spcPct val="100000"/>
              </a:lnSpc>
              <a:buClr>
                <a:schemeClr val="folHlink"/>
              </a:buClr>
              <a:buSzPct val="60000"/>
              <a:buFont typeface="Wingdings" panose="05000000000000000000" pitchFamily="2" charset="2"/>
              <a:defRPr/>
            </a:pPr>
            <a:r>
              <a:rPr lang="en-US" altLang="zh-CN" sz="1350" b="1" dirty="0">
                <a:solidFill>
                  <a:schemeClr val="accent5">
                    <a:lumMod val="10000"/>
                  </a:schemeClr>
                </a:solidFill>
                <a:latin typeface="+mn-lt"/>
                <a:ea typeface="黑体" panose="02010600030101010101" pitchFamily="49" charset="-122"/>
                <a:sym typeface="+mn-ea"/>
              </a:rPr>
              <a:t>          font-family: 必需。规定字体的名称</a:t>
            </a:r>
            <a:endParaRPr lang="en-US" altLang="zh-CN" sz="1350" b="1" dirty="0">
              <a:solidFill>
                <a:schemeClr val="accent5">
                  <a:lumMod val="10000"/>
                </a:schemeClr>
              </a:solidFill>
              <a:latin typeface="+mn-lt"/>
              <a:ea typeface="黑体" panose="02010600030101010101" pitchFamily="49" charset="-122"/>
              <a:sym typeface="+mn-ea"/>
            </a:endParaRPr>
          </a:p>
          <a:p>
            <a:pPr lvl="0" algn="l" defTabSz="381000">
              <a:lnSpc>
                <a:spcPct val="100000"/>
              </a:lnSpc>
              <a:buClr>
                <a:schemeClr val="folHlink"/>
              </a:buClr>
              <a:buSzPct val="60000"/>
              <a:buFont typeface="Wingdings" panose="05000000000000000000" pitchFamily="2" charset="2"/>
              <a:defRPr/>
            </a:pPr>
            <a:r>
              <a:rPr lang="en-US" altLang="zh-CN" sz="1350" b="1" dirty="0">
                <a:solidFill>
                  <a:schemeClr val="accent5">
                    <a:lumMod val="10000"/>
                  </a:schemeClr>
                </a:solidFill>
                <a:latin typeface="+mn-lt"/>
                <a:ea typeface="黑体" panose="02010600030101010101" pitchFamily="49" charset="-122"/>
                <a:sym typeface="+mn-ea"/>
              </a:rPr>
              <a:t>          src: 必需。定义字体文件的 URL</a:t>
            </a:r>
            <a:endParaRPr lang="en-US" altLang="zh-CN" sz="1350" b="1" dirty="0">
              <a:solidFill>
                <a:schemeClr val="accent5">
                  <a:lumMod val="10000"/>
                </a:schemeClr>
              </a:solidFill>
              <a:latin typeface="+mn-lt"/>
              <a:ea typeface="黑体" panose="02010600030101010101" pitchFamily="49" charset="-122"/>
              <a:sym typeface="+mn-ea"/>
            </a:endParaRPr>
          </a:p>
          <a:p>
            <a:pPr lvl="0" algn="l" defTabSz="381000">
              <a:lnSpc>
                <a:spcPct val="100000"/>
              </a:lnSpc>
              <a:buClr>
                <a:schemeClr val="folHlink"/>
              </a:buClr>
              <a:buSzPct val="60000"/>
              <a:buFont typeface="Wingdings" panose="05000000000000000000" pitchFamily="2" charset="2"/>
              <a:defRPr/>
            </a:pPr>
            <a:r>
              <a:rPr lang="en-US" altLang="zh-CN" sz="1350" b="1" dirty="0">
                <a:solidFill>
                  <a:schemeClr val="accent5">
                    <a:lumMod val="10000"/>
                  </a:schemeClr>
                </a:solidFill>
                <a:latin typeface="+mn-lt"/>
                <a:ea typeface="黑体" panose="02010600030101010101" pitchFamily="49" charset="-122"/>
                <a:sym typeface="+mn-ea"/>
              </a:rPr>
              <a:t>          font-weight: 可选。定义字体的粗细。默认是 "normal"</a:t>
            </a:r>
            <a:endParaRPr lang="en-US" altLang="zh-CN" sz="1350" b="1" dirty="0">
              <a:solidFill>
                <a:schemeClr val="accent5">
                  <a:lumMod val="10000"/>
                </a:schemeClr>
              </a:solidFill>
              <a:latin typeface="+mn-lt"/>
              <a:ea typeface="黑体" panose="02010600030101010101" pitchFamily="49" charset="-122"/>
              <a:sym typeface="+mn-ea"/>
            </a:endParaRPr>
          </a:p>
          <a:p>
            <a:pPr lvl="0" algn="l" defTabSz="381000">
              <a:lnSpc>
                <a:spcPct val="100000"/>
              </a:lnSpc>
              <a:buClr>
                <a:schemeClr val="folHlink"/>
              </a:buClr>
              <a:buSzPct val="60000"/>
              <a:buFont typeface="Wingdings" panose="05000000000000000000" pitchFamily="2" charset="2"/>
              <a:defRPr/>
            </a:pPr>
            <a:r>
              <a:rPr lang="en-US" altLang="zh-CN" sz="1350" b="1" dirty="0">
                <a:solidFill>
                  <a:schemeClr val="accent5">
                    <a:lumMod val="10000"/>
                  </a:schemeClr>
                </a:solidFill>
                <a:latin typeface="+mn-lt"/>
                <a:ea typeface="黑体" panose="02010600030101010101" pitchFamily="49" charset="-122"/>
                <a:sym typeface="+mn-ea"/>
              </a:rPr>
              <a:t>          font-style: 可选。定义字体的样式。默认是 "normal"</a:t>
            </a:r>
            <a:endParaRPr lang="en-US" altLang="zh-CN" sz="1350" b="1" dirty="0">
              <a:solidFill>
                <a:schemeClr val="accent5">
                  <a:lumMod val="10000"/>
                </a:schemeClr>
              </a:solidFill>
              <a:latin typeface="+mn-lt"/>
              <a:ea typeface="黑体" panose="02010600030101010101" pitchFamily="49" charset="-122"/>
              <a:sym typeface="+mn-ea"/>
            </a:endParaRPr>
          </a:p>
          <a:p>
            <a:pPr lvl="0" algn="l" defTabSz="381000">
              <a:lnSpc>
                <a:spcPct val="100000"/>
              </a:lnSpc>
              <a:buClr>
                <a:schemeClr val="folHlink"/>
              </a:buClr>
              <a:buSzPct val="60000"/>
              <a:buFont typeface="Wingdings" panose="05000000000000000000" pitchFamily="2" charset="2"/>
              <a:defRPr/>
            </a:pPr>
            <a:r>
              <a:rPr lang="en-US" altLang="zh-CN" sz="1350" b="1" dirty="0">
                <a:solidFill>
                  <a:schemeClr val="accent5">
                    <a:lumMod val="10000"/>
                  </a:schemeClr>
                </a:solidFill>
                <a:latin typeface="+mn-lt"/>
                <a:ea typeface="黑体" panose="02010600030101010101" pitchFamily="49" charset="-122"/>
                <a:sym typeface="+mn-ea"/>
              </a:rPr>
              <a:t>}</a:t>
            </a:r>
            <a:endParaRPr lang="en-US" altLang="zh-CN" sz="1350" b="1" dirty="0">
              <a:solidFill>
                <a:schemeClr val="accent5">
                  <a:lumMod val="10000"/>
                </a:schemeClr>
              </a:solidFill>
              <a:latin typeface="+mn-lt"/>
              <a:ea typeface="黑体" panose="02010600030101010101" pitchFamily="49" charset="-122"/>
              <a:sym typeface="+mn-ea"/>
            </a:endParaRPr>
          </a:p>
        </p:txBody>
      </p:sp>
      <p:sp>
        <p:nvSpPr>
          <p:cNvPr id="13" name="AutoShape 6"/>
          <p:cNvSpPr>
            <a:spLocks noChangeArrowheads="1"/>
          </p:cNvSpPr>
          <p:nvPr/>
        </p:nvSpPr>
        <p:spPr bwMode="auto">
          <a:xfrm>
            <a:off x="692150" y="2883535"/>
            <a:ext cx="4824095" cy="1572895"/>
          </a:xfrm>
          <a:prstGeom prst="roundRect">
            <a:avLst>
              <a:gd name="adj" fmla="val 1201"/>
            </a:avLst>
          </a:prstGeom>
          <a:solidFill>
            <a:srgbClr val="EDF5FD"/>
          </a:solidFill>
          <a:ln w="50800" cap="flat" cmpd="sng" algn="ctr">
            <a:solidFill>
              <a:srgbClr val="0B9FDD"/>
            </a:solidFill>
            <a:prstDash val="solid"/>
            <a:round/>
            <a:headEnd type="none" w="med" len="med"/>
            <a:tailEnd type="none" w="med" len="med"/>
          </a:ln>
          <a:effectLst>
            <a:outerShdw blurRad="38100" sx="101000" sy="101000" algn="ctr" rotWithShape="0">
              <a:prstClr val="black">
                <a:alpha val="10000"/>
              </a:prstClr>
            </a:outerShdw>
          </a:effectLst>
        </p:spPr>
        <p:txBody>
          <a:bodyPr/>
          <a:p>
            <a:pPr defTabSz="381000">
              <a:lnSpc>
                <a:spcPct val="8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@font-face{</a:t>
            </a:r>
            <a:endParaRPr lang="en-US" altLang="zh-CN" sz="1350" b="1" dirty="0">
              <a:solidFill>
                <a:schemeClr val="accent5">
                  <a:lumMod val="10000"/>
                </a:schemeClr>
              </a:solidFill>
              <a:latin typeface="+mn-lt"/>
              <a:ea typeface="黑体" panose="02010600030101010101" pitchFamily="49" charset="-122"/>
            </a:endParaRPr>
          </a:p>
          <a:p>
            <a:pPr defTabSz="381000">
              <a:lnSpc>
                <a:spcPct val="80000"/>
              </a:lnSpc>
              <a:buClr>
                <a:schemeClr val="folHlink"/>
              </a:buClr>
              <a:buSzPct val="60000"/>
              <a:buFont typeface="Wingdings" panose="05000000000000000000" pitchFamily="2" charset="2"/>
              <a:buNone/>
            </a:pPr>
            <a:r>
              <a:rPr lang="en-US" altLang="zh-CN" sz="1350" b="1" dirty="0">
                <a:solidFill>
                  <a:srgbClr val="FF0000"/>
                </a:solidFill>
                <a:latin typeface="+mn-lt"/>
                <a:ea typeface="黑体" panose="02010600030101010101" pitchFamily="49" charset="-122"/>
              </a:rPr>
              <a:t>      font-family</a:t>
            </a:r>
            <a:r>
              <a:rPr lang="en-US" altLang="zh-CN" sz="1350" b="1" dirty="0">
                <a:solidFill>
                  <a:schemeClr val="accent5">
                    <a:lumMod val="10000"/>
                  </a:schemeClr>
                </a:solidFill>
                <a:latin typeface="+mn-lt"/>
                <a:ea typeface="黑体" panose="02010600030101010101" pitchFamily="49" charset="-122"/>
              </a:rPr>
              <a:t>: myfont;</a:t>
            </a:r>
            <a:endParaRPr lang="en-US" altLang="zh-CN" sz="1350" b="1" dirty="0">
              <a:solidFill>
                <a:schemeClr val="accent5">
                  <a:lumMod val="10000"/>
                </a:schemeClr>
              </a:solidFill>
              <a:latin typeface="+mn-lt"/>
              <a:ea typeface="黑体" panose="02010600030101010101" pitchFamily="49" charset="-122"/>
            </a:endParaRPr>
          </a:p>
          <a:p>
            <a:pPr defTabSz="381000">
              <a:lnSpc>
                <a:spcPct val="80000"/>
              </a:lnSpc>
              <a:buClr>
                <a:schemeClr val="folHlink"/>
              </a:buClr>
              <a:buSzPct val="60000"/>
              <a:buFont typeface="Wingdings" panose="05000000000000000000" pitchFamily="2" charset="2"/>
              <a:buNone/>
            </a:pPr>
            <a:r>
              <a:rPr lang="en-US" altLang="zh-CN" sz="1350" b="1" dirty="0">
                <a:solidFill>
                  <a:srgbClr val="FF0000"/>
                </a:solidFill>
                <a:latin typeface="+mn-lt"/>
                <a:ea typeface="黑体" panose="02010600030101010101" pitchFamily="49" charset="-122"/>
              </a:rPr>
              <a:t>      src</a:t>
            </a:r>
            <a:r>
              <a:rPr lang="en-US" altLang="zh-CN" sz="1350" b="1" dirty="0">
                <a:solidFill>
                  <a:schemeClr val="accent5">
                    <a:lumMod val="10000"/>
                  </a:schemeClr>
                </a:solidFill>
                <a:latin typeface="+mn-lt"/>
                <a:ea typeface="黑体" panose="02010600030101010101" pitchFamily="49" charset="-122"/>
              </a:rPr>
              <a:t>: url(fonts/shimesone_personal-webfont.eot);</a:t>
            </a:r>
            <a:endParaRPr lang="en-US" altLang="zh-CN" sz="1350" b="1" dirty="0">
              <a:solidFill>
                <a:schemeClr val="accent5">
                  <a:lumMod val="10000"/>
                </a:schemeClr>
              </a:solidFill>
              <a:latin typeface="+mn-lt"/>
              <a:ea typeface="黑体" panose="02010600030101010101" pitchFamily="49" charset="-122"/>
            </a:endParaRPr>
          </a:p>
          <a:p>
            <a:pPr defTabSz="381000">
              <a:lnSpc>
                <a:spcPct val="8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a:t>
            </a:r>
            <a:r>
              <a:rPr lang="en-US" altLang="zh-CN" sz="1350" b="1" dirty="0">
                <a:solidFill>
                  <a:srgbClr val="FF0000"/>
                </a:solidFill>
                <a:latin typeface="+mn-lt"/>
                <a:ea typeface="黑体" panose="02010600030101010101" pitchFamily="49" charset="-122"/>
              </a:rPr>
              <a:t>src</a:t>
            </a:r>
            <a:r>
              <a:rPr lang="en-US" altLang="zh-CN" sz="1350" b="1" dirty="0">
                <a:solidFill>
                  <a:schemeClr val="accent5">
                    <a:lumMod val="10000"/>
                  </a:schemeClr>
                </a:solidFill>
                <a:latin typeface="+mn-lt"/>
                <a:ea typeface="黑体" panose="02010600030101010101" pitchFamily="49" charset="-122"/>
              </a:rPr>
              <a:t>: url(fonts/shimesone_personal-webfont.svg);</a:t>
            </a:r>
            <a:endParaRPr lang="en-US" altLang="zh-CN" sz="1350" b="1" dirty="0">
              <a:solidFill>
                <a:schemeClr val="accent5">
                  <a:lumMod val="10000"/>
                </a:schemeClr>
              </a:solidFill>
              <a:latin typeface="+mn-lt"/>
              <a:ea typeface="黑体" panose="02010600030101010101" pitchFamily="49" charset="-122"/>
            </a:endParaRPr>
          </a:p>
          <a:p>
            <a:pPr defTabSz="381000">
              <a:lnSpc>
                <a:spcPct val="8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a:t>
            </a:r>
            <a:r>
              <a:rPr lang="en-US" altLang="zh-CN" sz="1350" b="1" dirty="0">
                <a:solidFill>
                  <a:srgbClr val="FF0000"/>
                </a:solidFill>
                <a:latin typeface="+mn-lt"/>
                <a:ea typeface="黑体" panose="02010600030101010101" pitchFamily="49" charset="-122"/>
              </a:rPr>
              <a:t>src</a:t>
            </a:r>
            <a:r>
              <a:rPr lang="en-US" altLang="zh-CN" sz="1350" b="1" dirty="0">
                <a:solidFill>
                  <a:schemeClr val="accent5">
                    <a:lumMod val="10000"/>
                  </a:schemeClr>
                </a:solidFill>
                <a:latin typeface="+mn-lt"/>
                <a:ea typeface="黑体" panose="02010600030101010101" pitchFamily="49" charset="-122"/>
              </a:rPr>
              <a:t>: url(fonts/shimesone_personal-webfont.ttf);</a:t>
            </a:r>
            <a:endParaRPr lang="en-US" altLang="zh-CN" sz="1350" b="1" dirty="0">
              <a:solidFill>
                <a:schemeClr val="accent5">
                  <a:lumMod val="10000"/>
                </a:schemeClr>
              </a:solidFill>
              <a:latin typeface="+mn-lt"/>
              <a:ea typeface="黑体" panose="02010600030101010101" pitchFamily="49" charset="-122"/>
            </a:endParaRPr>
          </a:p>
          <a:p>
            <a:pPr defTabSz="381000">
              <a:lnSpc>
                <a:spcPct val="8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a:t>
            </a:r>
            <a:r>
              <a:rPr lang="en-US" altLang="zh-CN" sz="1350" b="1" dirty="0">
                <a:solidFill>
                  <a:srgbClr val="FF0000"/>
                </a:solidFill>
                <a:latin typeface="+mn-lt"/>
                <a:ea typeface="黑体" panose="02010600030101010101" pitchFamily="49" charset="-122"/>
              </a:rPr>
              <a:t>src</a:t>
            </a:r>
            <a:r>
              <a:rPr lang="en-US" altLang="zh-CN" sz="1350" b="1" dirty="0">
                <a:solidFill>
                  <a:schemeClr val="accent5">
                    <a:lumMod val="10000"/>
                  </a:schemeClr>
                </a:solidFill>
                <a:latin typeface="+mn-lt"/>
                <a:ea typeface="黑体" panose="02010600030101010101" pitchFamily="49" charset="-122"/>
              </a:rPr>
              <a:t>: url(fonts/shimesone_personal-webfont.woff);</a:t>
            </a:r>
            <a:endParaRPr lang="en-US" altLang="zh-CN" sz="1350" b="1" dirty="0">
              <a:solidFill>
                <a:schemeClr val="accent5">
                  <a:lumMod val="10000"/>
                </a:schemeClr>
              </a:solidFill>
              <a:latin typeface="+mn-lt"/>
              <a:ea typeface="黑体" panose="02010600030101010101" pitchFamily="49" charset="-122"/>
            </a:endParaRPr>
          </a:p>
          <a:p>
            <a:pPr defTabSz="381000">
              <a:lnSpc>
                <a:spcPct val="8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a:t>
            </a:r>
            <a:r>
              <a:rPr lang="en-US" altLang="zh-CN" sz="1350" b="1" dirty="0">
                <a:solidFill>
                  <a:srgbClr val="FF0000"/>
                </a:solidFill>
                <a:latin typeface="+mn-lt"/>
                <a:ea typeface="黑体" panose="02010600030101010101" pitchFamily="49" charset="-122"/>
              </a:rPr>
              <a:t>font-weight</a:t>
            </a:r>
            <a:r>
              <a:rPr lang="en-US" altLang="zh-CN" sz="1350" b="1" dirty="0">
                <a:solidFill>
                  <a:schemeClr val="accent5">
                    <a:lumMod val="10000"/>
                  </a:schemeClr>
                </a:solidFill>
                <a:latin typeface="+mn-lt"/>
                <a:ea typeface="黑体" panose="02010600030101010101" pitchFamily="49" charset="-122"/>
              </a:rPr>
              <a:t>: normal;</a:t>
            </a:r>
            <a:endParaRPr lang="en-US" altLang="zh-CN" sz="1350" b="1" dirty="0">
              <a:solidFill>
                <a:schemeClr val="accent5">
                  <a:lumMod val="10000"/>
                </a:schemeClr>
              </a:solidFill>
              <a:latin typeface="+mn-lt"/>
              <a:ea typeface="黑体" panose="02010600030101010101" pitchFamily="49" charset="-122"/>
            </a:endParaRPr>
          </a:p>
          <a:p>
            <a:pPr defTabSz="381000">
              <a:lnSpc>
                <a:spcPct val="8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a:t>
            </a:r>
            <a:r>
              <a:rPr lang="en-US" altLang="zh-CN" sz="1350" b="1" dirty="0">
                <a:solidFill>
                  <a:srgbClr val="FF0000"/>
                </a:solidFill>
                <a:latin typeface="+mn-lt"/>
                <a:ea typeface="黑体" panose="02010600030101010101" pitchFamily="49" charset="-122"/>
              </a:rPr>
              <a:t>font-style</a:t>
            </a:r>
            <a:r>
              <a:rPr lang="en-US" altLang="zh-CN" sz="1350" b="1" dirty="0">
                <a:solidFill>
                  <a:schemeClr val="accent5">
                    <a:lumMod val="10000"/>
                  </a:schemeClr>
                </a:solidFill>
                <a:latin typeface="+mn-lt"/>
                <a:ea typeface="黑体" panose="02010600030101010101" pitchFamily="49" charset="-122"/>
              </a:rPr>
              <a:t>: normal;</a:t>
            </a:r>
            <a:endParaRPr lang="en-US" altLang="zh-CN" sz="1350" b="1" dirty="0">
              <a:solidFill>
                <a:schemeClr val="accent5">
                  <a:lumMod val="10000"/>
                </a:schemeClr>
              </a:solidFill>
              <a:latin typeface="+mn-lt"/>
              <a:ea typeface="黑体" panose="02010600030101010101" pitchFamily="49" charset="-122"/>
            </a:endParaRPr>
          </a:p>
          <a:p>
            <a:pPr defTabSz="381000">
              <a:lnSpc>
                <a:spcPct val="8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a:t>
            </a:r>
            <a:endParaRPr lang="en-US" altLang="zh-CN" sz="1350" b="1" dirty="0">
              <a:solidFill>
                <a:schemeClr val="accent5">
                  <a:lumMod val="10000"/>
                </a:schemeClr>
              </a:solidFill>
              <a:latin typeface="+mn-lt"/>
              <a:ea typeface="黑体" panose="02010600030101010101" pitchFamily="49" charset="-122"/>
            </a:endParaRPr>
          </a:p>
          <a:p>
            <a:pPr defTabSz="381000">
              <a:lnSpc>
                <a:spcPct val="80000"/>
              </a:lnSpc>
              <a:buClr>
                <a:schemeClr val="folHlink"/>
              </a:buClr>
              <a:buSzPct val="60000"/>
              <a:buFont typeface="Wingdings" panose="05000000000000000000" pitchFamily="2" charset="2"/>
              <a:buNone/>
            </a:pPr>
            <a:endParaRPr lang="en-US" altLang="zh-CN" sz="1350" b="1" dirty="0">
              <a:solidFill>
                <a:schemeClr val="accent5">
                  <a:lumMod val="10000"/>
                </a:schemeClr>
              </a:solidFill>
              <a:latin typeface="+mn-lt"/>
              <a:ea typeface="黑体" panose="02010600030101010101" pitchFamily="49" charset="-122"/>
            </a:endParaRPr>
          </a:p>
        </p:txBody>
      </p:sp>
      <p:pic>
        <p:nvPicPr>
          <p:cNvPr id="2" name="图片 1"/>
          <p:cNvPicPr>
            <a:picLocks noChangeAspect="1"/>
          </p:cNvPicPr>
          <p:nvPr/>
        </p:nvPicPr>
        <p:blipFill>
          <a:blip r:embed="rId1"/>
          <a:stretch>
            <a:fillRect/>
          </a:stretch>
        </p:blipFill>
        <p:spPr>
          <a:xfrm>
            <a:off x="5662613" y="2805113"/>
            <a:ext cx="3175635" cy="1728311"/>
          </a:xfrm>
          <a:prstGeom prst="rect">
            <a:avLst/>
          </a:prstGeom>
        </p:spPr>
      </p:pic>
      <p:grpSp>
        <p:nvGrpSpPr>
          <p:cNvPr id="4" name="组合 3"/>
          <p:cNvGrpSpPr/>
          <p:nvPr/>
        </p:nvGrpSpPr>
        <p:grpSpPr>
          <a:xfrm>
            <a:off x="154305" y="2465070"/>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2" cstate="screen"/>
            <a:srcRect/>
            <a:stretch>
              <a:fillRect/>
            </a:stretch>
          </p:blipFill>
          <p:spPr>
            <a:xfrm>
              <a:off x="5713" y="3816"/>
              <a:ext cx="440" cy="439"/>
            </a:xfrm>
            <a:prstGeom prst="rect">
              <a:avLst/>
            </a:prstGeom>
          </p:spPr>
        </p:pic>
      </p:grpSp>
      <p:grpSp>
        <p:nvGrpSpPr>
          <p:cNvPr id="5" name="组合 4"/>
          <p:cNvGrpSpPr/>
          <p:nvPr/>
        </p:nvGrpSpPr>
        <p:grpSpPr>
          <a:xfrm>
            <a:off x="154940" y="822325"/>
            <a:ext cx="436880" cy="549275"/>
            <a:chOff x="4662" y="3788"/>
            <a:chExt cx="688" cy="865"/>
          </a:xfrm>
        </p:grpSpPr>
        <p:sp>
          <p:nvSpPr>
            <p:cNvPr id="6" name="TextBox 65"/>
            <p:cNvSpPr txBox="1"/>
            <p:nvPr/>
          </p:nvSpPr>
          <p:spPr>
            <a:xfrm>
              <a:off x="4662"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语法</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7" name="图片 6" descr="C:\Users\Lenovo\Desktop\icon\书籍.png书籍"/>
            <p:cNvPicPr>
              <a:picLocks noChangeAspect="1"/>
            </p:cNvPicPr>
            <p:nvPr/>
          </p:nvPicPr>
          <p:blipFill>
            <a:blip r:embed="rId3" cstate="screen"/>
            <a:srcRect/>
            <a:stretch>
              <a:fillRect/>
            </a:stretch>
          </p:blipFill>
          <p:spPr>
            <a:xfrm>
              <a:off x="4758" y="3788"/>
              <a:ext cx="495" cy="495"/>
            </a:xfrm>
            <a:prstGeom prst="rect">
              <a:avLst/>
            </a:prstGeom>
          </p:spPr>
        </p:pic>
      </p:grpSp>
      <p:grpSp>
        <p:nvGrpSpPr>
          <p:cNvPr id="41" name="组合 40"/>
          <p:cNvGrpSpPr/>
          <p:nvPr/>
        </p:nvGrpSpPr>
        <p:grpSpPr>
          <a:xfrm>
            <a:off x="2098040" y="4578985"/>
            <a:ext cx="4497705" cy="427990"/>
            <a:chOff x="1403648" y="3795886"/>
            <a:chExt cx="5714808" cy="321469"/>
          </a:xfrm>
        </p:grpSpPr>
        <p:sp>
          <p:nvSpPr>
            <p:cNvPr id="42" name="圆角矩形 41"/>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43" name="圆角矩形 42"/>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44"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13"/>
            <p:cNvSpPr txBox="1"/>
            <p:nvPr/>
          </p:nvSpPr>
          <p:spPr bwMode="auto">
            <a:xfrm>
              <a:off x="1975694" y="3829273"/>
              <a:ext cx="5142762"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10</a:t>
              </a:r>
              <a:r>
                <a:rPr lang="zh-CN" altLang="en-US" sz="1600" b="1" noProof="1">
                  <a:solidFill>
                    <a:schemeClr val="bg1"/>
                  </a:solidFill>
                  <a:latin typeface="黑体" panose="02010600030101010101" pitchFamily="49" charset="-122"/>
                  <a:ea typeface="黑体" panose="02010600030101010101" pitchFamily="49" charset="-122"/>
                  <a:cs typeface="+mn-ea"/>
                </a:rPr>
                <a:t>：字体</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3" name="灯片编号占位符 2"/>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Calibri" panose="020F0502020204030204" pitchFamily="34" charset="0"/>
              </a:rPr>
              <a:t>练习1：制作</a:t>
            </a:r>
            <a:r>
              <a:rPr lang="zh-CN" altLang="en-US">
                <a:sym typeface="+mn-ea"/>
              </a:rPr>
              <a:t>家用电器商品分类页面</a:t>
            </a:r>
            <a:endParaRPr lang="zh-CN" altLang="en-US"/>
          </a:p>
        </p:txBody>
      </p:sp>
      <p:sp>
        <p:nvSpPr>
          <p:cNvPr id="26625" name="Rectangle 3"/>
          <p:cNvSpPr>
            <a:spLocks noGrp="1" noChangeArrowheads="1"/>
          </p:cNvSpPr>
          <p:nvPr>
            <p:ph idx="1"/>
          </p:nvPr>
        </p:nvSpPr>
        <p:spPr>
          <a:xfrm>
            <a:off x="677545" y="1015365"/>
            <a:ext cx="5420995" cy="3394075"/>
          </a:xfrm>
        </p:spPr>
        <p:txBody>
          <a:bodyPr/>
          <a:lstStyle/>
          <a:p>
            <a:r>
              <a:rPr lang="zh-CN" altLang="en-US" dirty="0"/>
              <a:t>需求说明</a:t>
            </a:r>
            <a:endParaRPr lang="en-US" dirty="0"/>
          </a:p>
          <a:p>
            <a:pPr lvl="1"/>
            <a:r>
              <a:rPr lang="zh-CN" altLang="en-US" sz="1800">
                <a:sym typeface="+mn-ea"/>
              </a:rPr>
              <a:t>家用电器分类页面总宽度为</a:t>
            </a:r>
            <a:r>
              <a:rPr lang="en-US" altLang="zh-CN" sz="1800">
                <a:sym typeface="+mn-ea"/>
              </a:rPr>
              <a:t>300px</a:t>
            </a:r>
            <a:endParaRPr lang="zh-CN" altLang="en-US" sz="1800"/>
          </a:p>
          <a:p>
            <a:pPr lvl="1"/>
            <a:r>
              <a:rPr lang="zh-CN" altLang="en-US" sz="1800">
                <a:sym typeface="+mn-ea"/>
              </a:rPr>
              <a:t>大标题字体大小为</a:t>
            </a:r>
            <a:r>
              <a:rPr lang="en-US" altLang="zh-CN" sz="1800">
                <a:sym typeface="+mn-ea"/>
              </a:rPr>
              <a:t>18px</a:t>
            </a:r>
            <a:r>
              <a:rPr lang="zh-CN" altLang="en-US" sz="1800">
                <a:sym typeface="+mn-ea"/>
              </a:rPr>
              <a:t>、白色、加粗显示，行距为</a:t>
            </a:r>
            <a:r>
              <a:rPr lang="en-US" altLang="zh-CN" sz="1800">
                <a:sym typeface="+mn-ea"/>
              </a:rPr>
              <a:t>35px</a:t>
            </a:r>
            <a:r>
              <a:rPr lang="zh-CN" altLang="en-US" sz="1800">
                <a:sym typeface="+mn-ea"/>
              </a:rPr>
              <a:t>，背景使用线性渐变</a:t>
            </a:r>
            <a:endParaRPr lang="en-US" altLang="zh-CN" sz="1800"/>
          </a:p>
          <a:p>
            <a:pPr lvl="1"/>
            <a:r>
              <a:rPr lang="zh-CN" altLang="en-US" sz="1800">
                <a:sym typeface="+mn-ea"/>
              </a:rPr>
              <a:t>电器分类字体大小为</a:t>
            </a:r>
            <a:r>
              <a:rPr lang="en-US" altLang="zh-CN" sz="1800">
                <a:sym typeface="+mn-ea"/>
              </a:rPr>
              <a:t>14px</a:t>
            </a:r>
            <a:r>
              <a:rPr lang="zh-CN" altLang="en-US" sz="1800">
                <a:sym typeface="+mn-ea"/>
              </a:rPr>
              <a:t>、加粗显示，行距为</a:t>
            </a:r>
            <a:r>
              <a:rPr lang="en-US" altLang="zh-CN" sz="1800">
                <a:sym typeface="+mn-ea"/>
              </a:rPr>
              <a:t>30px</a:t>
            </a:r>
            <a:r>
              <a:rPr lang="zh-CN" altLang="en-US" sz="1800">
                <a:sym typeface="+mn-ea"/>
              </a:rPr>
              <a:t>，背景使用线性渐变，电器分类超链接字体无下划线，鼠标移入出现下划线</a:t>
            </a:r>
            <a:endParaRPr lang="zh-CN" altLang="en-US" sz="1800"/>
          </a:p>
          <a:p>
            <a:pPr lvl="1"/>
            <a:r>
              <a:rPr lang="zh-CN" altLang="en-US" sz="1800">
                <a:sym typeface="+mn-ea"/>
              </a:rPr>
              <a:t>分类内容字体大小为</a:t>
            </a:r>
            <a:r>
              <a:rPr lang="en-US" altLang="zh-CN" sz="1800">
                <a:sym typeface="+mn-ea"/>
              </a:rPr>
              <a:t>12px</a:t>
            </a:r>
            <a:r>
              <a:rPr lang="zh-CN" altLang="en-US" sz="1800">
                <a:sym typeface="+mn-ea"/>
              </a:rPr>
              <a:t>，行距为</a:t>
            </a:r>
            <a:r>
              <a:rPr lang="en-US" altLang="zh-CN" sz="1800">
                <a:sym typeface="+mn-ea"/>
              </a:rPr>
              <a:t>26px</a:t>
            </a:r>
            <a:r>
              <a:rPr lang="zh-CN" altLang="en-US" sz="1800">
                <a:sym typeface="+mn-ea"/>
              </a:rPr>
              <a:t>，超链接字体颜色为灰色、无下划线，鼠标移入时颜色为棕红色并且显示下划线</a:t>
            </a:r>
            <a:endParaRPr lang="en-US" dirty="0"/>
          </a:p>
          <a:p>
            <a:pPr lvl="2"/>
            <a:endParaRPr lang="en-US" altLang="zh-CN" dirty="0"/>
          </a:p>
          <a:p>
            <a:pPr lvl="2"/>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6387465" y="791845"/>
            <a:ext cx="2084070" cy="3841115"/>
          </a:xfrm>
          <a:prstGeom prst="rect">
            <a:avLst/>
          </a:prstGeom>
        </p:spPr>
      </p:pic>
      <p:sp>
        <p:nvSpPr>
          <p:cNvPr id="3" name="灯片编号占位符 2"/>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zh-CN" altLang="en-US"/>
              <a:t>共性问题集中讲解</a:t>
            </a:r>
            <a:endParaRPr lang="zh-CN" altLang="en-US"/>
          </a:p>
        </p:txBody>
      </p:sp>
      <p:sp>
        <p:nvSpPr>
          <p:cNvPr id="25604" name="内容占位符 2"/>
          <p:cNvSpPr>
            <a:spLocks noGrp="1"/>
          </p:cNvSpPr>
          <p:nvPr>
            <p:ph idx="1"/>
          </p:nvPr>
        </p:nvSpPr>
        <p:spPr/>
        <p:txBody>
          <a:bodyPr/>
          <a:lstStyle/>
          <a:p>
            <a:r>
              <a:rPr lang="zh-CN" altLang="en-US"/>
              <a:t>常见问题及解决办法</a:t>
            </a:r>
            <a:endParaRPr lang="en-US" altLang="zh-CN"/>
          </a:p>
          <a:p>
            <a:r>
              <a:rPr lang="zh-CN" altLang="en-US"/>
              <a:t>代码规范问题</a:t>
            </a:r>
            <a:endParaRPr lang="zh-CN" altLang="en-US"/>
          </a:p>
          <a:p>
            <a:r>
              <a:rPr lang="zh-CN" altLang="en-US"/>
              <a:t>调试技巧</a:t>
            </a:r>
            <a:endParaRPr lang="en-US" altLang="zh-CN"/>
          </a:p>
          <a:p>
            <a:endParaRPr lang="zh-CN" altLang="en-US"/>
          </a:p>
          <a:p>
            <a:endParaRPr lang="zh-CN" altLang="en-US" dirty="0"/>
          </a:p>
        </p:txBody>
      </p:sp>
      <p:grpSp>
        <p:nvGrpSpPr>
          <p:cNvPr id="32772" name="组合 29"/>
          <p:cNvGrpSpPr/>
          <p:nvPr/>
        </p:nvGrpSpPr>
        <p:grpSpPr bwMode="auto">
          <a:xfrm>
            <a:off x="1857376" y="2411017"/>
            <a:ext cx="5929313" cy="1544241"/>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75" name="组合 7"/>
            <p:cNvGrpSpPr/>
            <p:nvPr/>
          </p:nvGrpSpPr>
          <p:grpSpPr bwMode="auto">
            <a:xfrm>
              <a:off x="1924031" y="3214688"/>
              <a:ext cx="5862678" cy="2058989"/>
              <a:chOff x="2066315" y="2227264"/>
              <a:chExt cx="5862756" cy="2059018"/>
            </a:xfrm>
          </p:grpSpPr>
          <p:grpSp>
            <p:nvGrpSpPr>
              <p:cNvPr id="32776"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81"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878142"/>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2777"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矩形 2"/>
          <p:cNvSpPr/>
          <p:nvPr/>
        </p:nvSpPr>
        <p:spPr>
          <a:xfrm>
            <a:off x="1905" y="1361440"/>
            <a:ext cx="9144000" cy="2232025"/>
          </a:xfrm>
          <a:prstGeom prst="rect">
            <a:avLst/>
          </a:prstGeom>
          <a:solidFill>
            <a:srgbClr val="009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2_03"/>
          <p:cNvPicPr>
            <a:picLocks noChangeAspect="1"/>
          </p:cNvPicPr>
          <p:nvPr/>
        </p:nvPicPr>
        <p:blipFill>
          <a:blip r:embed="rId1"/>
          <a:stretch>
            <a:fillRect/>
          </a:stretch>
        </p:blipFill>
        <p:spPr>
          <a:xfrm>
            <a:off x="2028190" y="1599565"/>
            <a:ext cx="5252720" cy="1293495"/>
          </a:xfrm>
          <a:prstGeom prst="rect">
            <a:avLst/>
          </a:prstGeom>
        </p:spPr>
      </p:pic>
      <p:sp>
        <p:nvSpPr>
          <p:cNvPr id="8" name="文本框 7"/>
          <p:cNvSpPr txBox="1"/>
          <p:nvPr/>
        </p:nvSpPr>
        <p:spPr>
          <a:xfrm>
            <a:off x="1875790" y="1892935"/>
            <a:ext cx="5241925" cy="706755"/>
          </a:xfrm>
          <a:prstGeom prst="rect">
            <a:avLst/>
          </a:prstGeom>
          <a:noFill/>
        </p:spPr>
        <p:txBody>
          <a:bodyPr wrap="square" rtlCol="0">
            <a:spAutoFit/>
          </a:bodyPr>
          <a:lstStyle/>
          <a:p>
            <a:pPr lvl="1" algn="ctr" defTabSz="914400"/>
            <a:r>
              <a:rPr lang="zh-CN" altLang="en-US" sz="4000" b="1" kern="1400" spc="300">
                <a:solidFill>
                  <a:schemeClr val="bg1"/>
                </a:solidFill>
                <a:uFillTx/>
                <a:latin typeface="微软雅黑" panose="020B0503020204020204" pitchFamily="34" charset="-122"/>
                <a:ea typeface="微软雅黑" panose="020B0503020204020204" pitchFamily="34" charset="-122"/>
                <a:cs typeface="+mj-cs"/>
                <a:sym typeface="Calibri" panose="020F0502020204030204" pitchFamily="34" charset="0"/>
              </a:rPr>
              <a:t>线上线下</a:t>
            </a:r>
            <a:endParaRPr lang="zh-CN" altLang="en-US" sz="4000" b="1" kern="1400" spc="300">
              <a:solidFill>
                <a:schemeClr val="bg1"/>
              </a:solidFill>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9" name="文本框 8"/>
          <p:cNvSpPr txBox="1"/>
          <p:nvPr/>
        </p:nvSpPr>
        <p:spPr>
          <a:xfrm>
            <a:off x="2916873" y="2835910"/>
            <a:ext cx="3383280" cy="521970"/>
          </a:xfrm>
          <a:prstGeom prst="rect">
            <a:avLst/>
          </a:prstGeom>
          <a:noFill/>
        </p:spPr>
        <p:txBody>
          <a:bodyPr wrap="square" rtlCol="0">
            <a:spAutoFit/>
          </a:bodyPr>
          <a:lstStyle/>
          <a:p>
            <a:pPr lvl="0" algn="ctr" eaLnBrk="0" fontAlgn="base" hangingPunct="0"/>
            <a:r>
              <a:rPr lang="zh-CN" altLang="en-US" sz="2800" spc="300" dirty="0">
                <a:solidFill>
                  <a:schemeClr val="bg1"/>
                </a:solidFill>
                <a:uFillTx/>
                <a:latin typeface="微软雅黑" panose="020B0503020204020204" pitchFamily="34" charset="-122"/>
                <a:ea typeface="微软雅黑" panose="020B0503020204020204" pitchFamily="34" charset="-122"/>
                <a:cs typeface="+mn-ea"/>
                <a:sym typeface="微软雅黑" panose="020B0503020204020204" pitchFamily="34" charset="-122"/>
              </a:rPr>
              <a:t>平台预习</a:t>
            </a:r>
            <a:endParaRPr lang="zh-CN" altLang="en-US" sz="2800" spc="300" dirty="0">
              <a:solidFill>
                <a:schemeClr val="bg1"/>
              </a:solidFill>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 name="灯片编号占位符 3"/>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l-NL" altLang="zh-CN"/>
              <a:t>CSS3</a:t>
            </a:r>
            <a:r>
              <a:rPr lang="zh-CN" altLang="zh-CN"/>
              <a:t>变形</a:t>
            </a:r>
            <a:r>
              <a:rPr lang="en-US" altLang="zh-CN"/>
              <a:t>2-1</a:t>
            </a:r>
            <a:endParaRPr lang="en-US" altLang="zh-CN"/>
          </a:p>
        </p:txBody>
      </p:sp>
      <p:sp>
        <p:nvSpPr>
          <p:cNvPr id="3" name="内容占位符 2"/>
          <p:cNvSpPr>
            <a:spLocks noGrp="1"/>
          </p:cNvSpPr>
          <p:nvPr>
            <p:ph idx="1"/>
          </p:nvPr>
        </p:nvSpPr>
        <p:spPr/>
        <p:txBody>
          <a:bodyPr/>
          <a:lstStyle/>
          <a:p>
            <a:r>
              <a:rPr lang="en-US" altLang="zh-CN">
                <a:solidFill>
                  <a:srgbClr val="FF0000"/>
                </a:solidFill>
              </a:rPr>
              <a:t>CSS3</a:t>
            </a:r>
            <a:r>
              <a:rPr lang="zh-CN" altLang="zh-CN">
                <a:solidFill>
                  <a:srgbClr val="FF0000"/>
                </a:solidFill>
              </a:rPr>
              <a:t>变形</a:t>
            </a:r>
            <a:r>
              <a:rPr lang="zh-CN" altLang="zh-CN"/>
              <a:t>是一些效果的集合</a:t>
            </a:r>
            <a:endParaRPr lang="en-US" altLang="zh-CN"/>
          </a:p>
          <a:p>
            <a:pPr lvl="1"/>
            <a:r>
              <a:rPr lang="zh-CN" altLang="zh-CN"/>
              <a:t>如平移、旋转、缩放、倾斜效果</a:t>
            </a:r>
            <a:endParaRPr lang="en-US" altLang="zh-CN"/>
          </a:p>
          <a:p>
            <a:r>
              <a:rPr lang="zh-CN" altLang="zh-CN"/>
              <a:t>每个效果都可以称为变形（</a:t>
            </a:r>
            <a:r>
              <a:rPr lang="en-US" altLang="zh-CN"/>
              <a:t>transform</a:t>
            </a:r>
            <a:r>
              <a:rPr lang="zh-CN" altLang="zh-CN"/>
              <a:t>），它们可以</a:t>
            </a:r>
            <a:r>
              <a:rPr lang="zh-CN" altLang="en-US"/>
              <a:t>分别</a:t>
            </a:r>
            <a:r>
              <a:rPr lang="zh-CN" altLang="zh-CN"/>
              <a:t>操控元素发生平移、旋转、缩放、倾斜等变化</a:t>
            </a:r>
            <a:endParaRPr lang="en-US" altLang="zh-CN"/>
          </a:p>
          <a:p>
            <a:endParaRPr lang="en-US" altLang="zh-CN"/>
          </a:p>
          <a:p>
            <a:endParaRPr lang="en-US" altLang="zh-CN"/>
          </a:p>
          <a:p>
            <a:endParaRPr lang="en-US" altLang="zh-CN"/>
          </a:p>
        </p:txBody>
      </p:sp>
      <p:sp>
        <p:nvSpPr>
          <p:cNvPr id="9" name="AutoShape 3"/>
          <p:cNvSpPr>
            <a:spLocks noChangeArrowheads="1"/>
          </p:cNvSpPr>
          <p:nvPr/>
        </p:nvSpPr>
        <p:spPr bwMode="auto">
          <a:xfrm>
            <a:off x="875861" y="3396311"/>
            <a:ext cx="5036403" cy="402590"/>
          </a:xfrm>
          <a:prstGeom prst="roundRect">
            <a:avLst>
              <a:gd name="adj" fmla="val 0"/>
            </a:avLst>
          </a:prstGeom>
          <a:solidFill>
            <a:srgbClr val="EDF5FD"/>
          </a:solidFill>
          <a:ln w="50800" cap="flat" cmpd="sng" algn="ctr">
            <a:solidFill>
              <a:srgbClr val="0B9FDD"/>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sz="1350" b="1" dirty="0">
                <a:latin typeface="+mn-lt"/>
              </a:rPr>
              <a:t>transform:[transform-function] ;</a:t>
            </a:r>
            <a:endParaRPr lang="en-US" altLang="zh-CN" sz="1350" b="1" dirty="0" smtClean="0">
              <a:latin typeface="+mn-lt"/>
            </a:endParaRPr>
          </a:p>
        </p:txBody>
      </p:sp>
      <p:cxnSp>
        <p:nvCxnSpPr>
          <p:cNvPr id="11" name="直接箭头连接符 10"/>
          <p:cNvCxnSpPr/>
          <p:nvPr/>
        </p:nvCxnSpPr>
        <p:spPr>
          <a:xfrm flipH="1" flipV="1">
            <a:off x="2483485" y="3723640"/>
            <a:ext cx="288290" cy="288290"/>
          </a:xfrm>
          <a:prstGeom prst="straightConnector1">
            <a:avLst/>
          </a:prstGeom>
          <a:solidFill>
            <a:srgbClr val="00C77A"/>
          </a:solidFill>
          <a:ln cmpd="sng">
            <a:solidFill>
              <a:srgbClr val="0B9FDD"/>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5" name="组合 4"/>
          <p:cNvGrpSpPr/>
          <p:nvPr/>
        </p:nvGrpSpPr>
        <p:grpSpPr>
          <a:xfrm>
            <a:off x="421005" y="2693670"/>
            <a:ext cx="436880" cy="549275"/>
            <a:chOff x="4662" y="3788"/>
            <a:chExt cx="688" cy="865"/>
          </a:xfrm>
        </p:grpSpPr>
        <p:sp>
          <p:nvSpPr>
            <p:cNvPr id="6" name="TextBox 65"/>
            <p:cNvSpPr txBox="1"/>
            <p:nvPr/>
          </p:nvSpPr>
          <p:spPr>
            <a:xfrm>
              <a:off x="4662"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语法</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4" name="图片 3" descr="C:\Users\Lenovo\Desktop\icon\书籍.png书籍"/>
            <p:cNvPicPr>
              <a:picLocks noChangeAspect="1"/>
            </p:cNvPicPr>
            <p:nvPr/>
          </p:nvPicPr>
          <p:blipFill>
            <a:blip r:embed="rId1" cstate="screen"/>
            <a:srcRect/>
            <a:stretch>
              <a:fillRect/>
            </a:stretch>
          </p:blipFill>
          <p:spPr>
            <a:xfrm>
              <a:off x="4758" y="3788"/>
              <a:ext cx="495" cy="495"/>
            </a:xfrm>
            <a:prstGeom prst="rect">
              <a:avLst/>
            </a:prstGeom>
          </p:spPr>
        </p:pic>
      </p:grpSp>
      <p:sp>
        <p:nvSpPr>
          <p:cNvPr id="33" name="AutoShape 9"/>
          <p:cNvSpPr>
            <a:spLocks noChangeArrowheads="1"/>
          </p:cNvSpPr>
          <p:nvPr/>
        </p:nvSpPr>
        <p:spPr bwMode="auto">
          <a:xfrm>
            <a:off x="1567180" y="4011930"/>
            <a:ext cx="3030220" cy="561552"/>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l" fontAlgn="base"/>
            <a:r>
              <a:rPr lang="zh-CN" sz="1350" b="1" strike="noStrike" noProof="1">
                <a:solidFill>
                  <a:schemeClr val="bg1"/>
                </a:solidFill>
                <a:latin typeface="+mn-lt"/>
                <a:ea typeface="黑体" panose="02010600030101010101" pitchFamily="49" charset="-122"/>
              </a:rPr>
              <a:t>这是一个变形函数，可以是一个，也可以是多个，中间以空格分开</a:t>
            </a:r>
            <a:endParaRPr lang="zh-CN" sz="1350" b="1" strike="noStrike" noProof="1">
              <a:solidFill>
                <a:schemeClr val="bg1"/>
              </a:solidFill>
              <a:latin typeface="+mn-lt"/>
              <a:ea typeface="黑体" panose="02010600030101010101" pitchFamily="49" charset="-122"/>
            </a:endParaRPr>
          </a:p>
        </p:txBody>
      </p:sp>
      <p:sp>
        <p:nvSpPr>
          <p:cNvPr id="7" name="灯片编号占位符 6"/>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500"/>
                                        <p:tgtEl>
                                          <p:spTgt spid="33"/>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nl-NL" altLang="zh-CN"/>
              <a:t>CSS3</a:t>
            </a:r>
            <a:r>
              <a:rPr lang="zh-CN" altLang="zh-CN"/>
              <a:t>变形</a:t>
            </a:r>
            <a:r>
              <a:rPr lang="en-US" altLang="zh-CN"/>
              <a:t>2-2</a:t>
            </a:r>
            <a:endParaRPr lang="en-US" altLang="zh-CN"/>
          </a:p>
        </p:txBody>
      </p:sp>
      <p:sp>
        <p:nvSpPr>
          <p:cNvPr id="20483" name="内容占位符 2"/>
          <p:cNvSpPr>
            <a:spLocks noGrp="1"/>
          </p:cNvSpPr>
          <p:nvPr>
            <p:ph idx="1"/>
          </p:nvPr>
        </p:nvSpPr>
        <p:spPr/>
        <p:txBody>
          <a:bodyPr/>
          <a:lstStyle/>
          <a:p>
            <a:r>
              <a:rPr lang="zh-CN" altLang="en-US"/>
              <a:t>变形函数</a:t>
            </a:r>
            <a:endParaRPr lang="en-US" altLang="zh-CN" sz="2100"/>
          </a:p>
          <a:p>
            <a:pPr lvl="1"/>
            <a:r>
              <a:rPr lang="en-US" altLang="zh-CN"/>
              <a:t>translate()</a:t>
            </a:r>
            <a:r>
              <a:rPr lang="zh-CN" altLang="en-US"/>
              <a:t>：平移函数，基于</a:t>
            </a:r>
            <a:r>
              <a:rPr lang="en-US" altLang="zh-CN"/>
              <a:t>X</a:t>
            </a:r>
            <a:r>
              <a:rPr lang="zh-CN" altLang="en-US"/>
              <a:t>、</a:t>
            </a:r>
            <a:r>
              <a:rPr lang="en-US" altLang="zh-CN"/>
              <a:t>Y</a:t>
            </a:r>
            <a:r>
              <a:rPr lang="zh-CN" altLang="en-US"/>
              <a:t>坐标重新定位元素的位置</a:t>
            </a:r>
            <a:endParaRPr lang="zh-CN" altLang="en-US"/>
          </a:p>
          <a:p>
            <a:pPr lvl="1"/>
            <a:r>
              <a:rPr lang="en-US" altLang="zh-CN"/>
              <a:t>scale()</a:t>
            </a:r>
            <a:r>
              <a:rPr lang="zh-CN" altLang="en-US"/>
              <a:t>：缩放函数，可以使任意元素对象尺寸发生变化</a:t>
            </a:r>
            <a:endParaRPr lang="zh-CN" altLang="en-US"/>
          </a:p>
          <a:p>
            <a:pPr lvl="1"/>
            <a:r>
              <a:rPr lang="en-US" altLang="zh-CN"/>
              <a:t>rotate()</a:t>
            </a:r>
            <a:r>
              <a:rPr lang="zh-CN" altLang="en-US"/>
              <a:t>：旋转函数，取值是一个度数值</a:t>
            </a:r>
            <a:endParaRPr lang="zh-CN" altLang="en-US"/>
          </a:p>
          <a:p>
            <a:pPr lvl="1"/>
            <a:r>
              <a:rPr lang="en-US" altLang="zh-CN"/>
              <a:t>skew()</a:t>
            </a:r>
            <a:r>
              <a:rPr lang="zh-CN" altLang="en-US"/>
              <a:t>：倾斜函数，取值是一个度数值</a:t>
            </a:r>
            <a:endParaRPr lang="en-US" altLang="zh-CN" sz="1800"/>
          </a:p>
          <a:p>
            <a:pPr lvl="0"/>
            <a:r>
              <a:rPr lang="zh-CN" altLang="en-US"/>
              <a:t>浏览器支持</a:t>
            </a:r>
            <a:endParaRPr lang="zh-CN" altLang="en-US"/>
          </a:p>
        </p:txBody>
      </p:sp>
      <p:graphicFrame>
        <p:nvGraphicFramePr>
          <p:cNvPr id="12" name="Group 29"/>
          <p:cNvGraphicFramePr>
            <a:graphicFrameLocks noGrp="1"/>
          </p:cNvGraphicFramePr>
          <p:nvPr/>
        </p:nvGraphicFramePr>
        <p:xfrm>
          <a:off x="1044575" y="3980815"/>
          <a:ext cx="7395845" cy="76962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737995"/>
                <a:gridCol w="1176655"/>
                <a:gridCol w="1124585"/>
                <a:gridCol w="1147445"/>
                <a:gridCol w="1109711"/>
                <a:gridCol w="1099454"/>
              </a:tblGrid>
              <a:tr h="367665">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属性名</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IE</a:t>
                      </a:r>
                      <a:endPar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Firefox</a:t>
                      </a:r>
                      <a:endPar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Chrome</a:t>
                      </a:r>
                      <a:endPar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Opera</a:t>
                      </a:r>
                      <a:endPar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Safari</a:t>
                      </a:r>
                      <a:endPar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r>
              <a:tr h="401955">
                <a:tc>
                  <a: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2D transform</a:t>
                      </a:r>
                      <a:endPar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9+</a:t>
                      </a:r>
                      <a:endPar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3.5+</a:t>
                      </a:r>
                      <a:endPar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4.0+</a:t>
                      </a:r>
                      <a:endPar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10.5+</a:t>
                      </a:r>
                      <a:endPar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3.1+</a:t>
                      </a:r>
                      <a:endPar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bl>
          </a:graphicData>
        </a:graphic>
      </p:graphicFrame>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a:t>2D</a:t>
            </a:r>
            <a:r>
              <a:rPr lang="zh-CN" altLang="zh-CN"/>
              <a:t>位移</a:t>
            </a:r>
            <a:endParaRPr lang="zh-CN" altLang="zh-CN" smtClean="0"/>
          </a:p>
        </p:txBody>
      </p:sp>
      <p:sp>
        <p:nvSpPr>
          <p:cNvPr id="21507" name="内容占位符 2"/>
          <p:cNvSpPr>
            <a:spLocks noGrp="1"/>
          </p:cNvSpPr>
          <p:nvPr>
            <p:ph idx="1"/>
          </p:nvPr>
        </p:nvSpPr>
        <p:spPr/>
        <p:txBody>
          <a:bodyPr/>
          <a:lstStyle/>
          <a:p>
            <a:endParaRPr lang="en-US" altLang="zh-CN"/>
          </a:p>
          <a:p>
            <a:endParaRPr lang="en-US" altLang="zh-CN"/>
          </a:p>
          <a:p>
            <a:endParaRPr lang="en-US" altLang="zh-CN"/>
          </a:p>
          <a:p>
            <a:endParaRPr lang="en-US" altLang="zh-CN"/>
          </a:p>
          <a:p>
            <a:endParaRPr lang="en-US" altLang="zh-CN"/>
          </a:p>
        </p:txBody>
      </p:sp>
      <p:sp>
        <p:nvSpPr>
          <p:cNvPr id="19" name="AutoShape 3"/>
          <p:cNvSpPr>
            <a:spLocks noChangeArrowheads="1"/>
          </p:cNvSpPr>
          <p:nvPr/>
        </p:nvSpPr>
        <p:spPr bwMode="auto">
          <a:xfrm>
            <a:off x="592872" y="1288294"/>
            <a:ext cx="5036403" cy="402590"/>
          </a:xfrm>
          <a:prstGeom prst="roundRect">
            <a:avLst>
              <a:gd name="adj" fmla="val 0"/>
            </a:avLst>
          </a:prstGeom>
          <a:solidFill>
            <a:srgbClr val="EDF5FD"/>
          </a:solidFill>
          <a:ln w="50800" cap="flat" cmpd="sng" algn="ctr">
            <a:solidFill>
              <a:srgbClr val="0B9FDD"/>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sz="1350" b="1" dirty="0">
                <a:latin typeface="+mn-lt"/>
              </a:rPr>
              <a:t>translate(</a:t>
            </a:r>
            <a:r>
              <a:rPr lang="en-US" altLang="zh-CN" sz="1350" b="1" dirty="0" err="1">
                <a:latin typeface="+mn-lt"/>
              </a:rPr>
              <a:t>tx,ty</a:t>
            </a:r>
            <a:r>
              <a:rPr lang="en-US" altLang="zh-CN" sz="1350" b="1" dirty="0">
                <a:latin typeface="+mn-lt"/>
              </a:rPr>
              <a:t>);</a:t>
            </a:r>
            <a:endParaRPr lang="en-US" altLang="zh-CN" sz="1350" b="1" dirty="0" smtClean="0">
              <a:latin typeface="+mn-lt"/>
            </a:endParaRPr>
          </a:p>
        </p:txBody>
      </p:sp>
      <p:cxnSp>
        <p:nvCxnSpPr>
          <p:cNvPr id="32" name="直接箭头连接符 31"/>
          <p:cNvCxnSpPr/>
          <p:nvPr/>
        </p:nvCxnSpPr>
        <p:spPr>
          <a:xfrm flipH="1">
            <a:off x="1475740" y="1123315"/>
            <a:ext cx="212090" cy="295910"/>
          </a:xfrm>
          <a:prstGeom prst="straightConnector1">
            <a:avLst/>
          </a:prstGeom>
          <a:ln cmpd="sng">
            <a:solidFill>
              <a:srgbClr val="0B9FDD"/>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34" name="直接箭头连接符 33"/>
          <p:cNvCxnSpPr/>
          <p:nvPr/>
        </p:nvCxnSpPr>
        <p:spPr>
          <a:xfrm flipH="1" flipV="1">
            <a:off x="1691640" y="1635760"/>
            <a:ext cx="285750" cy="217170"/>
          </a:xfrm>
          <a:prstGeom prst="straightConnector1">
            <a:avLst/>
          </a:prstGeom>
          <a:ln cmpd="sng">
            <a:solidFill>
              <a:srgbClr val="0B9FDD"/>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pic>
        <p:nvPicPr>
          <p:cNvPr id="2050" name="Picture 2" descr="C:\Users\yaling.he\Desktop\Chapter09截图\Chapter09截图\图9.1  translate（）函数移动坐标示意图 .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33980" y="2237740"/>
            <a:ext cx="3519805" cy="21431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172085" y="782955"/>
            <a:ext cx="436880" cy="549275"/>
            <a:chOff x="4662" y="3788"/>
            <a:chExt cx="688" cy="865"/>
          </a:xfrm>
        </p:grpSpPr>
        <p:sp>
          <p:nvSpPr>
            <p:cNvPr id="3" name="TextBox 65"/>
            <p:cNvSpPr txBox="1"/>
            <p:nvPr/>
          </p:nvSpPr>
          <p:spPr>
            <a:xfrm>
              <a:off x="4662"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语法</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4" name="图片 3" descr="C:\Users\Lenovo\Desktop\icon\书籍.png书籍"/>
            <p:cNvPicPr>
              <a:picLocks noChangeAspect="1"/>
            </p:cNvPicPr>
            <p:nvPr/>
          </p:nvPicPr>
          <p:blipFill>
            <a:blip r:embed="rId2" cstate="screen"/>
            <a:srcRect/>
            <a:stretch>
              <a:fillRect/>
            </a:stretch>
          </p:blipFill>
          <p:spPr>
            <a:xfrm>
              <a:off x="4758" y="3788"/>
              <a:ext cx="495" cy="495"/>
            </a:xfrm>
            <a:prstGeom prst="rect">
              <a:avLst/>
            </a:prstGeom>
          </p:spPr>
        </p:pic>
      </p:grpSp>
      <p:sp>
        <p:nvSpPr>
          <p:cNvPr id="10" name="AutoShape 9"/>
          <p:cNvSpPr>
            <a:spLocks noChangeArrowheads="1"/>
          </p:cNvSpPr>
          <p:nvPr/>
        </p:nvSpPr>
        <p:spPr bwMode="auto">
          <a:xfrm>
            <a:off x="1280795" y="789940"/>
            <a:ext cx="2695575" cy="333617"/>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en-US" altLang="zh-CN" sz="1350" b="1" strike="noStrike" noProof="1">
                <a:solidFill>
                  <a:schemeClr val="bg1"/>
                </a:solidFill>
                <a:latin typeface="+mn-lt"/>
                <a:ea typeface="黑体" panose="02010600030101010101" pitchFamily="49" charset="-122"/>
              </a:rPr>
              <a:t>X</a:t>
            </a:r>
            <a:r>
              <a:rPr lang="zh-CN" altLang="en-US" sz="1350" b="1" strike="noStrike" noProof="1">
                <a:solidFill>
                  <a:schemeClr val="bg1"/>
                </a:solidFill>
                <a:latin typeface="+mn-lt"/>
                <a:ea typeface="黑体" panose="02010600030101010101" pitchFamily="49" charset="-122"/>
              </a:rPr>
              <a:t>轴（横坐标）移动的向量长度</a:t>
            </a:r>
            <a:endParaRPr lang="zh-CN" altLang="en-US" sz="1350" b="1" strike="noStrike" noProof="1">
              <a:solidFill>
                <a:schemeClr val="bg1"/>
              </a:solidFill>
              <a:latin typeface="+mn-lt"/>
              <a:ea typeface="黑体" panose="02010600030101010101" pitchFamily="49" charset="-122"/>
            </a:endParaRPr>
          </a:p>
        </p:txBody>
      </p:sp>
      <p:sp>
        <p:nvSpPr>
          <p:cNvPr id="11" name="AutoShape 9"/>
          <p:cNvSpPr>
            <a:spLocks noChangeArrowheads="1"/>
          </p:cNvSpPr>
          <p:nvPr/>
        </p:nvSpPr>
        <p:spPr bwMode="auto">
          <a:xfrm>
            <a:off x="1534160" y="1852930"/>
            <a:ext cx="2695575" cy="331445"/>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en-US" altLang="zh-CN" sz="1350" b="1" strike="noStrike" noProof="1">
                <a:solidFill>
                  <a:schemeClr val="bg1"/>
                </a:solidFill>
                <a:latin typeface="+mn-lt"/>
                <a:ea typeface="黑体" panose="02010600030101010101" pitchFamily="49" charset="-122"/>
              </a:rPr>
              <a:t>Y</a:t>
            </a:r>
            <a:r>
              <a:rPr lang="zh-CN" altLang="en-US" sz="1350" b="1" strike="noStrike" noProof="1">
                <a:solidFill>
                  <a:schemeClr val="bg1"/>
                </a:solidFill>
                <a:latin typeface="+mn-lt"/>
                <a:ea typeface="黑体" panose="02010600030101010101" pitchFamily="49" charset="-122"/>
              </a:rPr>
              <a:t>轴（纵坐标）移动的向量长度</a:t>
            </a:r>
            <a:endParaRPr lang="zh-CN" altLang="en-US" sz="1350" b="1" strike="noStrike" noProof="1">
              <a:solidFill>
                <a:schemeClr val="bg1"/>
              </a:solidFill>
              <a:latin typeface="+mn-lt"/>
              <a:ea typeface="黑体" panose="02010600030101010101" pitchFamily="49" charset="-122"/>
            </a:endParaRPr>
          </a:p>
        </p:txBody>
      </p:sp>
      <p:grpSp>
        <p:nvGrpSpPr>
          <p:cNvPr id="41" name="组合 40"/>
          <p:cNvGrpSpPr/>
          <p:nvPr/>
        </p:nvGrpSpPr>
        <p:grpSpPr>
          <a:xfrm>
            <a:off x="2084705" y="4502785"/>
            <a:ext cx="4497705" cy="427990"/>
            <a:chOff x="1403648" y="3795886"/>
            <a:chExt cx="5714808" cy="321469"/>
          </a:xfrm>
        </p:grpSpPr>
        <p:sp>
          <p:nvSpPr>
            <p:cNvPr id="42" name="圆角矩形 41"/>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43" name="圆角矩形 42"/>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44"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13"/>
            <p:cNvSpPr txBox="1"/>
            <p:nvPr/>
          </p:nvSpPr>
          <p:spPr bwMode="auto">
            <a:xfrm>
              <a:off x="1975694" y="3829273"/>
              <a:ext cx="5142762"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11</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translate</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down)">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wipe(left)">
                                      <p:cBhvr>
                                        <p:cTn id="24" dur="500"/>
                                        <p:tgtEl>
                                          <p:spTgt spid="2050"/>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left)">
                                      <p:cBhvr>
                                        <p:cTn id="2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a:t>一个方向上的偏移</a:t>
            </a:r>
            <a:endParaRPr lang="zh-CN" altLang="en-US"/>
          </a:p>
        </p:txBody>
      </p:sp>
      <p:sp>
        <p:nvSpPr>
          <p:cNvPr id="21507" name="内容占位符 2"/>
          <p:cNvSpPr>
            <a:spLocks noGrp="1"/>
          </p:cNvSpPr>
          <p:nvPr>
            <p:ph idx="1"/>
          </p:nvPr>
        </p:nvSpPr>
        <p:spPr/>
        <p:txBody>
          <a:bodyPr/>
          <a:lstStyle/>
          <a:p>
            <a:r>
              <a:rPr lang="en-US" altLang="zh-CN"/>
              <a:t>translateX</a:t>
            </a:r>
            <a:r>
              <a:rPr lang="zh-CN" altLang="zh-CN"/>
              <a:t>（</a:t>
            </a:r>
            <a:r>
              <a:rPr lang="en-US" altLang="zh-CN"/>
              <a:t>tx</a:t>
            </a:r>
            <a:r>
              <a:rPr lang="zh-CN" altLang="zh-CN"/>
              <a:t>）</a:t>
            </a:r>
            <a:endParaRPr lang="en-US" altLang="zh-CN"/>
          </a:p>
          <a:p>
            <a:pPr lvl="1"/>
            <a:r>
              <a:rPr lang="zh-CN" altLang="zh-CN"/>
              <a:t>表示只设置</a:t>
            </a:r>
            <a:r>
              <a:rPr lang="en-US" altLang="zh-CN"/>
              <a:t>X</a:t>
            </a:r>
            <a:r>
              <a:rPr lang="zh-CN" altLang="zh-CN"/>
              <a:t>轴的位移</a:t>
            </a:r>
            <a:endParaRPr lang="en-US" altLang="zh-CN"/>
          </a:p>
          <a:p>
            <a:pPr lvl="1"/>
            <a:endParaRPr lang="zh-CN" altLang="zh-CN"/>
          </a:p>
          <a:p>
            <a:r>
              <a:rPr lang="en-US" altLang="zh-CN"/>
              <a:t>translateY</a:t>
            </a:r>
            <a:r>
              <a:rPr lang="zh-CN" altLang="zh-CN"/>
              <a:t>（</a:t>
            </a:r>
            <a:r>
              <a:rPr lang="en-US" altLang="zh-CN"/>
              <a:t>ty</a:t>
            </a:r>
            <a:r>
              <a:rPr lang="zh-CN" altLang="zh-CN"/>
              <a:t>）</a:t>
            </a:r>
            <a:endParaRPr lang="en-US" altLang="zh-CN"/>
          </a:p>
          <a:p>
            <a:pPr lvl="1"/>
            <a:r>
              <a:rPr lang="zh-CN" altLang="zh-CN"/>
              <a:t>表示只设置</a:t>
            </a:r>
            <a:r>
              <a:rPr lang="en-US" altLang="zh-CN"/>
              <a:t>Y</a:t>
            </a:r>
            <a:r>
              <a:rPr lang="zh-CN" altLang="zh-CN"/>
              <a:t>轴的位移</a:t>
            </a:r>
            <a:endParaRPr lang="zh-CN" altLang="zh-CN"/>
          </a:p>
        </p:txBody>
      </p:sp>
      <p:sp>
        <p:nvSpPr>
          <p:cNvPr id="5" name="矩形 4"/>
          <p:cNvSpPr/>
          <p:nvPr/>
        </p:nvSpPr>
        <p:spPr bwMode="auto">
          <a:xfrm>
            <a:off x="1518026" y="1898009"/>
            <a:ext cx="3268289" cy="375050"/>
          </a:xfrm>
          <a:prstGeom prst="rect">
            <a:avLst/>
          </a:prstGeom>
          <a:noFill/>
          <a:ln>
            <a:noFill/>
          </a:ln>
        </p:spPr>
        <p:txBody>
          <a:bodyPr vert="horz" wrap="square" lIns="68580" tIns="34290" rIns="68580" bIns="34290" numCol="1" anchor="t" anchorCtr="0" compatLnSpc="1"/>
          <a:lstStyle/>
          <a:p>
            <a:pPr eaLnBrk="0" hangingPunct="0">
              <a:spcBef>
                <a:spcPct val="20000"/>
              </a:spcBef>
              <a:buClr>
                <a:srgbClr val="0E9CDE"/>
              </a:buClr>
              <a:buSzPct val="100000"/>
              <a:buFont typeface="Wingdings" panose="05000000000000000000" pitchFamily="2" charset="2"/>
            </a:pPr>
            <a:r>
              <a:rPr lang="en-US" altLang="zh-CN" sz="1500" b="1" dirty="0" err="1" smtClean="0">
                <a:ea typeface="微软雅黑" panose="020B0503020204020204" pitchFamily="34" charset="-122"/>
              </a:rPr>
              <a:t>transform:translate</a:t>
            </a:r>
            <a:r>
              <a:rPr lang="en-US" altLang="zh-CN" sz="1500" b="1" dirty="0" smtClean="0">
                <a:ea typeface="微软雅黑" panose="020B0503020204020204" pitchFamily="34" charset="-122"/>
              </a:rPr>
              <a:t>(100px,0)</a:t>
            </a:r>
            <a:endParaRPr lang="zh-CN" altLang="en-US" sz="1500" b="1" dirty="0">
              <a:ea typeface="微软雅黑" panose="020B0503020204020204" pitchFamily="34" charset="-122"/>
            </a:endParaRPr>
          </a:p>
        </p:txBody>
      </p:sp>
      <p:sp>
        <p:nvSpPr>
          <p:cNvPr id="6" name="矩形 5"/>
          <p:cNvSpPr/>
          <p:nvPr/>
        </p:nvSpPr>
        <p:spPr bwMode="auto">
          <a:xfrm>
            <a:off x="4839893" y="1898009"/>
            <a:ext cx="3161108" cy="375050"/>
          </a:xfrm>
          <a:prstGeom prst="rect">
            <a:avLst/>
          </a:prstGeom>
          <a:noFill/>
          <a:ln>
            <a:noFill/>
          </a:ln>
        </p:spPr>
        <p:txBody>
          <a:bodyPr vert="horz" wrap="square" lIns="68580" tIns="34290" rIns="68580" bIns="34290" numCol="1" anchor="t" anchorCtr="0" compatLnSpc="1"/>
          <a:lstStyle/>
          <a:p>
            <a:pPr eaLnBrk="0" hangingPunct="0">
              <a:spcBef>
                <a:spcPct val="20000"/>
              </a:spcBef>
              <a:buClr>
                <a:srgbClr val="0E9CDE"/>
              </a:buClr>
              <a:buSzPct val="100000"/>
              <a:buFont typeface="Wingdings" panose="05000000000000000000" pitchFamily="2" charset="2"/>
            </a:pPr>
            <a:r>
              <a:rPr lang="en-US" altLang="zh-CN" sz="1500" b="1" dirty="0" err="1" smtClean="0">
                <a:latin typeface="Arial" panose="020B0604020202020204" pitchFamily="34" charset="0"/>
                <a:ea typeface="微软雅黑" panose="020B0503020204020204" pitchFamily="34" charset="-122"/>
              </a:rPr>
              <a:t>transform:translateX</a:t>
            </a:r>
            <a:r>
              <a:rPr lang="en-US" altLang="zh-CN" sz="1500" b="1" dirty="0" smtClean="0">
                <a:latin typeface="Arial" panose="020B0604020202020204" pitchFamily="34" charset="0"/>
                <a:ea typeface="微软雅黑" panose="020B0503020204020204" pitchFamily="34" charset="-122"/>
              </a:rPr>
              <a:t>(100px)</a:t>
            </a:r>
            <a:endParaRPr lang="zh-CN" altLang="en-US" sz="1500" b="1" dirty="0">
              <a:latin typeface="Arial" panose="020B0604020202020204" pitchFamily="34" charset="0"/>
              <a:ea typeface="微软雅黑" panose="020B0503020204020204" pitchFamily="34" charset="-122"/>
            </a:endParaRPr>
          </a:p>
        </p:txBody>
      </p:sp>
      <p:sp>
        <p:nvSpPr>
          <p:cNvPr id="7" name="左右箭头 6"/>
          <p:cNvSpPr/>
          <p:nvPr/>
        </p:nvSpPr>
        <p:spPr bwMode="auto">
          <a:xfrm>
            <a:off x="4145754" y="1951666"/>
            <a:ext cx="535785" cy="267893"/>
          </a:xfrm>
          <a:prstGeom prst="leftRightArrow">
            <a:avLst/>
          </a:prstGeom>
          <a:solidFill>
            <a:srgbClr val="FF0000"/>
          </a:solidFill>
          <a:ln cmpd="sng">
            <a:solidFill>
              <a:srgbClr val="C0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1350"/>
          </a:p>
        </p:txBody>
      </p:sp>
      <p:sp>
        <p:nvSpPr>
          <p:cNvPr id="8" name="矩形 7"/>
          <p:cNvSpPr/>
          <p:nvPr/>
        </p:nvSpPr>
        <p:spPr bwMode="auto">
          <a:xfrm>
            <a:off x="1413727" y="3184688"/>
            <a:ext cx="3268289" cy="375050"/>
          </a:xfrm>
          <a:prstGeom prst="rect">
            <a:avLst/>
          </a:prstGeom>
          <a:noFill/>
          <a:ln>
            <a:noFill/>
          </a:ln>
        </p:spPr>
        <p:txBody>
          <a:bodyPr vert="horz" wrap="square" lIns="68580" tIns="34290" rIns="68580" bIns="34290" numCol="1" anchor="t" anchorCtr="0" compatLnSpc="1"/>
          <a:lstStyle/>
          <a:p>
            <a:pPr eaLnBrk="0" hangingPunct="0">
              <a:spcBef>
                <a:spcPct val="20000"/>
              </a:spcBef>
              <a:buClr>
                <a:srgbClr val="0E9CDE"/>
              </a:buClr>
              <a:buSzPct val="100000"/>
              <a:buFont typeface="Wingdings" panose="05000000000000000000" pitchFamily="2" charset="2"/>
            </a:pPr>
            <a:r>
              <a:rPr lang="en-US" altLang="zh-CN" sz="1500" b="1" dirty="0" err="1" smtClean="0">
                <a:ea typeface="微软雅黑" panose="020B0503020204020204" pitchFamily="34" charset="-122"/>
              </a:rPr>
              <a:t>transform:translate</a:t>
            </a:r>
            <a:r>
              <a:rPr lang="en-US" altLang="zh-CN" sz="1500" b="1" dirty="0" smtClean="0">
                <a:ea typeface="微软雅黑" panose="020B0503020204020204" pitchFamily="34" charset="-122"/>
              </a:rPr>
              <a:t>(0,100px)</a:t>
            </a:r>
            <a:endParaRPr lang="zh-CN" altLang="en-US" sz="1500" b="1" dirty="0" err="1" smtClean="0">
              <a:ea typeface="微软雅黑" panose="020B0503020204020204" pitchFamily="34" charset="-122"/>
            </a:endParaRPr>
          </a:p>
        </p:txBody>
      </p:sp>
      <p:sp>
        <p:nvSpPr>
          <p:cNvPr id="9" name="矩形 8"/>
          <p:cNvSpPr/>
          <p:nvPr/>
        </p:nvSpPr>
        <p:spPr bwMode="auto">
          <a:xfrm>
            <a:off x="4735594" y="3184688"/>
            <a:ext cx="3161108" cy="375050"/>
          </a:xfrm>
          <a:prstGeom prst="rect">
            <a:avLst/>
          </a:prstGeom>
          <a:noFill/>
          <a:ln>
            <a:noFill/>
          </a:ln>
        </p:spPr>
        <p:txBody>
          <a:bodyPr vert="horz" wrap="square" lIns="68580" tIns="34290" rIns="68580" bIns="34290" numCol="1" anchor="t" anchorCtr="0" compatLnSpc="1"/>
          <a:lstStyle/>
          <a:p>
            <a:pPr eaLnBrk="0" hangingPunct="0">
              <a:spcBef>
                <a:spcPct val="20000"/>
              </a:spcBef>
              <a:buClr>
                <a:srgbClr val="0E9CDE"/>
              </a:buClr>
              <a:buSzPct val="100000"/>
              <a:buFont typeface="Wingdings" panose="05000000000000000000" pitchFamily="2" charset="2"/>
            </a:pPr>
            <a:r>
              <a:rPr lang="en-US" altLang="zh-CN" sz="1500" b="1" dirty="0" err="1" smtClean="0">
                <a:latin typeface="Arial" panose="020B0604020202020204" pitchFamily="34" charset="0"/>
                <a:ea typeface="微软雅黑" panose="020B0503020204020204" pitchFamily="34" charset="-122"/>
              </a:rPr>
              <a:t>transform:translateY</a:t>
            </a:r>
            <a:r>
              <a:rPr lang="en-US" altLang="zh-CN" sz="1500" b="1" dirty="0" smtClean="0">
                <a:latin typeface="Arial" panose="020B0604020202020204" pitchFamily="34" charset="0"/>
                <a:ea typeface="微软雅黑" panose="020B0503020204020204" pitchFamily="34" charset="-122"/>
              </a:rPr>
              <a:t>(100px)</a:t>
            </a:r>
            <a:endParaRPr lang="zh-CN" altLang="en-US" sz="1500" b="1" dirty="0">
              <a:latin typeface="Arial" panose="020B0604020202020204" pitchFamily="34" charset="0"/>
              <a:ea typeface="微软雅黑" panose="020B0503020204020204" pitchFamily="34" charset="-122"/>
            </a:endParaRPr>
          </a:p>
        </p:txBody>
      </p:sp>
      <p:sp>
        <p:nvSpPr>
          <p:cNvPr id="10" name="左右箭头 9"/>
          <p:cNvSpPr/>
          <p:nvPr/>
        </p:nvSpPr>
        <p:spPr bwMode="auto">
          <a:xfrm>
            <a:off x="4146230" y="3184688"/>
            <a:ext cx="535785" cy="267893"/>
          </a:xfrm>
          <a:prstGeom prst="leftRightArrow">
            <a:avLst/>
          </a:prstGeom>
          <a:solidFill>
            <a:srgbClr val="FF0000"/>
          </a:solidFill>
          <a:ln cmpd="sng">
            <a:solidFill>
              <a:srgbClr val="C0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1350"/>
          </a:p>
        </p:txBody>
      </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p:cNvSpPr>
          <p:nvPr>
            <p:ph idx="1"/>
          </p:nvPr>
        </p:nvSpPr>
        <p:spPr>
          <a:xfrm>
            <a:off x="578644" y="981075"/>
            <a:ext cx="8223885" cy="3613785"/>
          </a:xfrm>
        </p:spPr>
        <p:txBody>
          <a:bodyPr/>
          <a:lstStyle/>
          <a:p>
            <a:endParaRPr lang="en-US" altLang="zh-CN" sz="1950"/>
          </a:p>
          <a:p>
            <a:endParaRPr lang="en-US" altLang="zh-CN" sz="1950"/>
          </a:p>
          <a:p>
            <a:endParaRPr lang="en-US" altLang="zh-CN" sz="1950"/>
          </a:p>
          <a:p>
            <a:endParaRPr lang="en-US" altLang="zh-CN" sz="1950"/>
          </a:p>
          <a:p>
            <a:r>
              <a:rPr lang="en-US" altLang="zh-CN" sz="1950"/>
              <a:t>scale()</a:t>
            </a:r>
            <a:r>
              <a:rPr lang="zh-CN" altLang="zh-CN" sz="1950"/>
              <a:t>函数可以只接收一个值，也可以接收两个值，只有一个值时，第二个值默认和第一个值相等</a:t>
            </a:r>
            <a:endParaRPr lang="en-US" altLang="zh-CN" sz="1950"/>
          </a:p>
          <a:p>
            <a:pPr lvl="1"/>
            <a:r>
              <a:rPr lang="en-US" altLang="zh-CN" sz="1950"/>
              <a:t>scaleX(sx)</a:t>
            </a:r>
            <a:r>
              <a:rPr lang="zh-CN" altLang="zh-CN" sz="1950"/>
              <a:t>：表示只设置</a:t>
            </a:r>
            <a:r>
              <a:rPr lang="en-US" altLang="zh-CN" sz="1950"/>
              <a:t>X</a:t>
            </a:r>
            <a:r>
              <a:rPr lang="zh-CN" altLang="zh-CN" sz="1950"/>
              <a:t>轴的缩放</a:t>
            </a:r>
            <a:endParaRPr lang="en-US" altLang="zh-CN" sz="1950"/>
          </a:p>
          <a:p>
            <a:pPr lvl="4"/>
            <a:endParaRPr lang="en-US" altLang="zh-CN" sz="1950"/>
          </a:p>
          <a:p>
            <a:pPr lvl="1"/>
            <a:r>
              <a:rPr lang="en-US" altLang="zh-CN" sz="1950"/>
              <a:t>scaleY(sy)</a:t>
            </a:r>
            <a:r>
              <a:rPr lang="zh-CN" altLang="zh-CN" sz="1950"/>
              <a:t>：表示只设置</a:t>
            </a:r>
            <a:r>
              <a:rPr lang="en-US" altLang="zh-CN" sz="1950"/>
              <a:t>Y</a:t>
            </a:r>
            <a:r>
              <a:rPr lang="zh-CN" altLang="zh-CN" sz="1950"/>
              <a:t>轴的缩放</a:t>
            </a:r>
            <a:endParaRPr lang="zh-CN" altLang="zh-CN" sz="1950"/>
          </a:p>
        </p:txBody>
      </p:sp>
      <p:sp>
        <p:nvSpPr>
          <p:cNvPr id="21506" name="标题 1"/>
          <p:cNvSpPr>
            <a:spLocks noGrp="1"/>
          </p:cNvSpPr>
          <p:nvPr>
            <p:ph type="title"/>
          </p:nvPr>
        </p:nvSpPr>
        <p:spPr/>
        <p:txBody>
          <a:bodyPr/>
          <a:lstStyle/>
          <a:p>
            <a:r>
              <a:rPr lang="en-US" altLang="zh-CN"/>
              <a:t>2D</a:t>
            </a:r>
            <a:r>
              <a:rPr lang="zh-CN" altLang="zh-CN"/>
              <a:t>缩放</a:t>
            </a:r>
            <a:endParaRPr lang="zh-CN" altLang="zh-CN" smtClean="0"/>
          </a:p>
        </p:txBody>
      </p:sp>
      <p:sp>
        <p:nvSpPr>
          <p:cNvPr id="19" name="AutoShape 3"/>
          <p:cNvSpPr>
            <a:spLocks noChangeArrowheads="1"/>
          </p:cNvSpPr>
          <p:nvPr/>
        </p:nvSpPr>
        <p:spPr bwMode="auto">
          <a:xfrm>
            <a:off x="714312" y="1230668"/>
            <a:ext cx="5036403" cy="402590"/>
          </a:xfrm>
          <a:prstGeom prst="roundRect">
            <a:avLst>
              <a:gd name="adj" fmla="val 0"/>
            </a:avLst>
          </a:prstGeom>
          <a:solidFill>
            <a:srgbClr val="EDF5FD"/>
          </a:solidFill>
          <a:ln w="50800" cap="flat" cmpd="sng" algn="ctr">
            <a:solidFill>
              <a:srgbClr val="0B9FDD"/>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sz="1350" b="1" dirty="0">
                <a:latin typeface="+mn-lt"/>
              </a:rPr>
              <a:t>scale(</a:t>
            </a:r>
            <a:r>
              <a:rPr lang="en-US" altLang="zh-CN" sz="1350" b="1" dirty="0" err="1">
                <a:latin typeface="+mn-lt"/>
              </a:rPr>
              <a:t>sx,sy</a:t>
            </a:r>
            <a:r>
              <a:rPr lang="en-US" altLang="zh-CN" sz="1350" b="1" dirty="0" smtClean="0">
                <a:latin typeface="+mn-lt"/>
              </a:rPr>
              <a:t>)</a:t>
            </a:r>
            <a:r>
              <a:rPr lang="en-US" altLang="zh-CN" sz="1350" b="1" dirty="0">
                <a:latin typeface="+mn-lt"/>
              </a:rPr>
              <a:t>;</a:t>
            </a:r>
            <a:endParaRPr lang="en-US" altLang="zh-CN" sz="1350" b="1" dirty="0" smtClean="0">
              <a:latin typeface="+mn-lt"/>
            </a:endParaRPr>
          </a:p>
        </p:txBody>
      </p:sp>
      <p:cxnSp>
        <p:nvCxnSpPr>
          <p:cNvPr id="32" name="直接箭头连接符 31"/>
          <p:cNvCxnSpPr/>
          <p:nvPr/>
        </p:nvCxnSpPr>
        <p:spPr>
          <a:xfrm flipH="1">
            <a:off x="1385411" y="1077278"/>
            <a:ext cx="165259" cy="285274"/>
          </a:xfrm>
          <a:prstGeom prst="straightConnector1">
            <a:avLst/>
          </a:prstGeom>
          <a:ln cmpd="sng">
            <a:solidFill>
              <a:srgbClr val="0B9FDD"/>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34" name="直接箭头连接符 33"/>
          <p:cNvCxnSpPr/>
          <p:nvPr/>
        </p:nvCxnSpPr>
        <p:spPr>
          <a:xfrm flipH="1" flipV="1">
            <a:off x="1478915" y="1561465"/>
            <a:ext cx="284480" cy="290195"/>
          </a:xfrm>
          <a:prstGeom prst="straightConnector1">
            <a:avLst/>
          </a:prstGeom>
          <a:ln cmpd="sng">
            <a:solidFill>
              <a:srgbClr val="0B9FDD"/>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0" name="矩形 19"/>
          <p:cNvSpPr/>
          <p:nvPr/>
        </p:nvSpPr>
        <p:spPr bwMode="auto">
          <a:xfrm>
            <a:off x="4839893" y="3478298"/>
            <a:ext cx="2035983" cy="375050"/>
          </a:xfrm>
          <a:prstGeom prst="rect">
            <a:avLst/>
          </a:prstGeom>
          <a:noFill/>
          <a:ln>
            <a:noFill/>
          </a:ln>
        </p:spPr>
        <p:txBody>
          <a:bodyPr vert="horz" wrap="square" lIns="68580" tIns="34290" rIns="68580" bIns="34290" numCol="1" anchor="t" anchorCtr="0" compatLnSpc="1"/>
          <a:lstStyle/>
          <a:p>
            <a:pPr eaLnBrk="0" hangingPunct="0">
              <a:spcBef>
                <a:spcPct val="20000"/>
              </a:spcBef>
              <a:buClr>
                <a:srgbClr val="0E9CDE"/>
              </a:buClr>
              <a:buSzPct val="100000"/>
              <a:buFont typeface="Wingdings" panose="05000000000000000000" pitchFamily="2" charset="2"/>
            </a:pPr>
            <a:r>
              <a:rPr lang="en-US" altLang="zh-CN" sz="1500" b="1" dirty="0" err="1" smtClean="0"/>
              <a:t>transform:scaleX</a:t>
            </a:r>
            <a:r>
              <a:rPr lang="en-US" altLang="zh-CN" sz="1500" b="1" dirty="0" smtClean="0"/>
              <a:t>(2)</a:t>
            </a:r>
            <a:endParaRPr lang="zh-CN" altLang="en-US" sz="1500" b="1" dirty="0">
              <a:latin typeface="Arial" panose="020B0604020202020204" pitchFamily="34" charset="0"/>
              <a:ea typeface="微软雅黑" panose="020B0503020204020204" pitchFamily="34" charset="-122"/>
            </a:endParaRPr>
          </a:p>
        </p:txBody>
      </p:sp>
      <p:sp>
        <p:nvSpPr>
          <p:cNvPr id="21" name="左右箭头 20"/>
          <p:cNvSpPr/>
          <p:nvPr/>
        </p:nvSpPr>
        <p:spPr bwMode="auto">
          <a:xfrm>
            <a:off x="4250529" y="3478298"/>
            <a:ext cx="535785" cy="267893"/>
          </a:xfrm>
          <a:prstGeom prst="leftRightArrow">
            <a:avLst/>
          </a:prstGeom>
          <a:solidFill>
            <a:srgbClr val="FF0000"/>
          </a:solidFill>
          <a:ln cmpd="sng">
            <a:solidFill>
              <a:srgbClr val="C0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1350"/>
          </a:p>
        </p:txBody>
      </p:sp>
      <p:sp>
        <p:nvSpPr>
          <p:cNvPr id="18" name="矩形 17"/>
          <p:cNvSpPr/>
          <p:nvPr/>
        </p:nvSpPr>
        <p:spPr bwMode="auto">
          <a:xfrm>
            <a:off x="2160968" y="3478298"/>
            <a:ext cx="2143140" cy="375050"/>
          </a:xfrm>
          <a:prstGeom prst="rect">
            <a:avLst/>
          </a:prstGeom>
          <a:noFill/>
          <a:ln>
            <a:noFill/>
          </a:ln>
        </p:spPr>
        <p:txBody>
          <a:bodyPr vert="horz" wrap="square" lIns="68580" tIns="34290" rIns="68580" bIns="34290" numCol="1" anchor="t" anchorCtr="0" compatLnSpc="1"/>
          <a:lstStyle/>
          <a:p>
            <a:pPr eaLnBrk="0" hangingPunct="0">
              <a:spcBef>
                <a:spcPct val="20000"/>
              </a:spcBef>
              <a:buClr>
                <a:srgbClr val="0E9CDE"/>
              </a:buClr>
              <a:buSzPct val="100000"/>
              <a:buFont typeface="Wingdings" panose="05000000000000000000" pitchFamily="2" charset="2"/>
            </a:pPr>
            <a:r>
              <a:rPr lang="en-US" altLang="zh-CN" sz="1500" b="1" dirty="0" err="1" smtClean="0">
                <a:ea typeface="微软雅黑" panose="020B0503020204020204" pitchFamily="34" charset="-122"/>
              </a:rPr>
              <a:t>transform:scale</a:t>
            </a:r>
            <a:r>
              <a:rPr lang="en-US" altLang="zh-CN" sz="1500" b="1" dirty="0" smtClean="0">
                <a:ea typeface="微软雅黑" panose="020B0503020204020204" pitchFamily="34" charset="-122"/>
              </a:rPr>
              <a:t>(2,0)</a:t>
            </a:r>
            <a:endParaRPr lang="zh-CN" altLang="en-US" sz="1500" b="1" dirty="0" err="1" smtClean="0">
              <a:ea typeface="微软雅黑" panose="020B0503020204020204" pitchFamily="34" charset="-122"/>
            </a:endParaRPr>
          </a:p>
        </p:txBody>
      </p:sp>
      <p:sp>
        <p:nvSpPr>
          <p:cNvPr id="22" name="矩形 21"/>
          <p:cNvSpPr/>
          <p:nvPr/>
        </p:nvSpPr>
        <p:spPr bwMode="auto">
          <a:xfrm>
            <a:off x="4839893" y="4244510"/>
            <a:ext cx="2035983" cy="375050"/>
          </a:xfrm>
          <a:prstGeom prst="rect">
            <a:avLst/>
          </a:prstGeom>
          <a:noFill/>
          <a:ln>
            <a:noFill/>
          </a:ln>
        </p:spPr>
        <p:txBody>
          <a:bodyPr vert="horz" wrap="square" lIns="68580" tIns="34290" rIns="68580" bIns="34290" numCol="1" anchor="t" anchorCtr="0" compatLnSpc="1"/>
          <a:lstStyle/>
          <a:p>
            <a:pPr eaLnBrk="0" hangingPunct="0">
              <a:spcBef>
                <a:spcPct val="20000"/>
              </a:spcBef>
              <a:buClr>
                <a:srgbClr val="0E9CDE"/>
              </a:buClr>
              <a:buSzPct val="100000"/>
              <a:buFont typeface="Wingdings" panose="05000000000000000000" pitchFamily="2" charset="2"/>
            </a:pPr>
            <a:r>
              <a:rPr lang="en-US" altLang="zh-CN" sz="1500" b="1" dirty="0" err="1" smtClean="0"/>
              <a:t>transform:scaleY</a:t>
            </a:r>
            <a:r>
              <a:rPr lang="en-US" altLang="zh-CN" sz="1500" b="1" dirty="0" smtClean="0"/>
              <a:t>(2)</a:t>
            </a:r>
            <a:endParaRPr lang="zh-CN" altLang="en-US" sz="1500" b="1" dirty="0">
              <a:latin typeface="Arial" panose="020B0604020202020204" pitchFamily="34" charset="0"/>
              <a:ea typeface="微软雅黑" panose="020B0503020204020204" pitchFamily="34" charset="-122"/>
            </a:endParaRPr>
          </a:p>
        </p:txBody>
      </p:sp>
      <p:sp>
        <p:nvSpPr>
          <p:cNvPr id="23" name="左右箭头 22"/>
          <p:cNvSpPr/>
          <p:nvPr/>
        </p:nvSpPr>
        <p:spPr bwMode="auto">
          <a:xfrm>
            <a:off x="4250529" y="4244510"/>
            <a:ext cx="535785" cy="267893"/>
          </a:xfrm>
          <a:prstGeom prst="leftRightArrow">
            <a:avLst/>
          </a:prstGeom>
          <a:solidFill>
            <a:srgbClr val="FF0000"/>
          </a:solidFill>
          <a:ln cmpd="sng">
            <a:solidFill>
              <a:srgbClr val="C0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sz="1350"/>
          </a:p>
        </p:txBody>
      </p:sp>
      <p:sp>
        <p:nvSpPr>
          <p:cNvPr id="24" name="矩形 23"/>
          <p:cNvSpPr/>
          <p:nvPr/>
        </p:nvSpPr>
        <p:spPr bwMode="auto">
          <a:xfrm>
            <a:off x="2160968" y="4244510"/>
            <a:ext cx="2143140" cy="375050"/>
          </a:xfrm>
          <a:prstGeom prst="rect">
            <a:avLst/>
          </a:prstGeom>
          <a:noFill/>
          <a:ln>
            <a:noFill/>
          </a:ln>
        </p:spPr>
        <p:txBody>
          <a:bodyPr vert="horz" wrap="square" lIns="68580" tIns="34290" rIns="68580" bIns="34290" numCol="1" anchor="t" anchorCtr="0" compatLnSpc="1"/>
          <a:lstStyle/>
          <a:p>
            <a:pPr eaLnBrk="0" hangingPunct="0">
              <a:spcBef>
                <a:spcPct val="20000"/>
              </a:spcBef>
              <a:buClr>
                <a:srgbClr val="0E9CDE"/>
              </a:buClr>
              <a:buSzPct val="100000"/>
              <a:buFont typeface="Wingdings" panose="05000000000000000000" pitchFamily="2" charset="2"/>
            </a:pPr>
            <a:r>
              <a:rPr lang="en-US" altLang="zh-CN" sz="1500" b="1" dirty="0" err="1" smtClean="0">
                <a:ea typeface="微软雅黑" panose="020B0503020204020204" pitchFamily="34" charset="-122"/>
              </a:rPr>
              <a:t>transform:scale</a:t>
            </a:r>
            <a:r>
              <a:rPr lang="en-US" altLang="zh-CN" sz="1500" b="1" dirty="0" smtClean="0">
                <a:ea typeface="微软雅黑" panose="020B0503020204020204" pitchFamily="34" charset="-122"/>
              </a:rPr>
              <a:t>(0,2)</a:t>
            </a:r>
            <a:endParaRPr lang="zh-CN" altLang="en-US" sz="1500" b="1" dirty="0" err="1" smtClean="0">
              <a:ea typeface="微软雅黑" panose="020B0503020204020204" pitchFamily="34" charset="-122"/>
            </a:endParaRPr>
          </a:p>
        </p:txBody>
      </p:sp>
      <p:grpSp>
        <p:nvGrpSpPr>
          <p:cNvPr id="5" name="组合 4"/>
          <p:cNvGrpSpPr/>
          <p:nvPr/>
        </p:nvGrpSpPr>
        <p:grpSpPr>
          <a:xfrm>
            <a:off x="172085" y="782955"/>
            <a:ext cx="436880" cy="549275"/>
            <a:chOff x="4662" y="3788"/>
            <a:chExt cx="688" cy="865"/>
          </a:xfrm>
        </p:grpSpPr>
        <p:sp>
          <p:nvSpPr>
            <p:cNvPr id="3" name="TextBox 65"/>
            <p:cNvSpPr txBox="1"/>
            <p:nvPr/>
          </p:nvSpPr>
          <p:spPr>
            <a:xfrm>
              <a:off x="4662"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语法</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10" name="图片 9" descr="C:\Users\Lenovo\Desktop\icon\书籍.png书籍"/>
            <p:cNvPicPr>
              <a:picLocks noChangeAspect="1"/>
            </p:cNvPicPr>
            <p:nvPr/>
          </p:nvPicPr>
          <p:blipFill>
            <a:blip r:embed="rId1" cstate="screen"/>
            <a:srcRect/>
            <a:stretch>
              <a:fillRect/>
            </a:stretch>
          </p:blipFill>
          <p:spPr>
            <a:xfrm>
              <a:off x="4758" y="3788"/>
              <a:ext cx="495" cy="495"/>
            </a:xfrm>
            <a:prstGeom prst="rect">
              <a:avLst/>
            </a:prstGeom>
          </p:spPr>
        </p:pic>
      </p:grpSp>
      <p:sp>
        <p:nvSpPr>
          <p:cNvPr id="11" name="AutoShape 9"/>
          <p:cNvSpPr>
            <a:spLocks noChangeArrowheads="1"/>
          </p:cNvSpPr>
          <p:nvPr/>
        </p:nvSpPr>
        <p:spPr bwMode="auto">
          <a:xfrm>
            <a:off x="1079500" y="746125"/>
            <a:ext cx="2695575"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横向坐标（宽度）方向的缩放量</a:t>
            </a:r>
            <a:endParaRPr lang="zh-CN" altLang="en-US" sz="1350" b="1" strike="noStrike" noProof="1">
              <a:solidFill>
                <a:schemeClr val="bg1"/>
              </a:solidFill>
              <a:latin typeface="+mn-lt"/>
              <a:ea typeface="黑体" panose="02010600030101010101" pitchFamily="49" charset="-122"/>
            </a:endParaRPr>
          </a:p>
        </p:txBody>
      </p:sp>
      <p:sp>
        <p:nvSpPr>
          <p:cNvPr id="12" name="AutoShape 9"/>
          <p:cNvSpPr>
            <a:spLocks noChangeArrowheads="1"/>
          </p:cNvSpPr>
          <p:nvPr/>
        </p:nvSpPr>
        <p:spPr bwMode="auto">
          <a:xfrm>
            <a:off x="1313815" y="1820545"/>
            <a:ext cx="2695575" cy="351717"/>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纵轴坐标（高度）方向的缩放量</a:t>
            </a:r>
            <a:endParaRPr lang="zh-CN" altLang="en-US" sz="1350" b="1" strike="noStrike" noProof="1">
              <a:solidFill>
                <a:schemeClr val="bg1"/>
              </a:solidFill>
              <a:latin typeface="+mn-lt"/>
              <a:ea typeface="黑体" panose="02010600030101010101" pitchFamily="49" charset="-122"/>
            </a:endParaRPr>
          </a:p>
        </p:txBody>
      </p:sp>
      <p:grpSp>
        <p:nvGrpSpPr>
          <p:cNvPr id="41" name="组合 40"/>
          <p:cNvGrpSpPr/>
          <p:nvPr/>
        </p:nvGrpSpPr>
        <p:grpSpPr>
          <a:xfrm>
            <a:off x="2098040" y="4575175"/>
            <a:ext cx="4497705" cy="427990"/>
            <a:chOff x="1403648" y="3795886"/>
            <a:chExt cx="5714808" cy="321469"/>
          </a:xfrm>
        </p:grpSpPr>
        <p:sp>
          <p:nvSpPr>
            <p:cNvPr id="42" name="圆角矩形 41"/>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43" name="圆角矩形 42"/>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44"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13"/>
            <p:cNvSpPr txBox="1"/>
            <p:nvPr/>
          </p:nvSpPr>
          <p:spPr bwMode="auto">
            <a:xfrm>
              <a:off x="1975694" y="3829273"/>
              <a:ext cx="5142762"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12</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scale</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down)">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1507">
                                            <p:txEl>
                                              <p:pRg st="4" end="4"/>
                                            </p:txEl>
                                          </p:spTgt>
                                        </p:tgtEl>
                                        <p:attrNameLst>
                                          <p:attrName>style.visibility</p:attrName>
                                        </p:attrNameLst>
                                      </p:cBhvr>
                                      <p:to>
                                        <p:strVal val="visible"/>
                                      </p:to>
                                    </p:set>
                                    <p:animEffect transition="in" filter="wipe(left)">
                                      <p:cBhvr>
                                        <p:cTn id="24" dur="500"/>
                                        <p:tgtEl>
                                          <p:spTgt spid="2150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1507">
                                            <p:txEl>
                                              <p:pRg st="5" end="5"/>
                                            </p:txEl>
                                          </p:spTgt>
                                        </p:tgtEl>
                                        <p:attrNameLst>
                                          <p:attrName>style.visibility</p:attrName>
                                        </p:attrNameLst>
                                      </p:cBhvr>
                                      <p:to>
                                        <p:strVal val="visible"/>
                                      </p:to>
                                    </p:set>
                                    <p:animEffect transition="in" filter="wipe(left)">
                                      <p:cBhvr>
                                        <p:cTn id="29" dur="500"/>
                                        <p:tgtEl>
                                          <p:spTgt spid="21507">
                                            <p:txEl>
                                              <p:pRg st="5" end="5"/>
                                            </p:txEl>
                                          </p:spTgt>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left)">
                                      <p:cBhvr>
                                        <p:cTn id="41" dur="500"/>
                                        <p:tgtEl>
                                          <p:spTgt spid="20"/>
                                        </p:tgtEl>
                                      </p:cBhvr>
                                    </p:animEffect>
                                  </p:childTnLst>
                                </p:cTn>
                              </p:par>
                            </p:childTnLst>
                          </p:cTn>
                        </p:par>
                        <p:par>
                          <p:cTn id="42" fill="hold">
                            <p:stCondLst>
                              <p:cond delay="2000"/>
                            </p:stCondLst>
                            <p:childTnLst>
                              <p:par>
                                <p:cTn id="43" presetID="22" presetClass="entr" presetSubtype="8" fill="hold" nodeType="afterEffect">
                                  <p:stCondLst>
                                    <p:cond delay="0"/>
                                  </p:stCondLst>
                                  <p:childTnLst>
                                    <p:set>
                                      <p:cBhvr>
                                        <p:cTn id="44" dur="1" fill="hold">
                                          <p:stCondLst>
                                            <p:cond delay="0"/>
                                          </p:stCondLst>
                                        </p:cTn>
                                        <p:tgtEl>
                                          <p:spTgt spid="21507">
                                            <p:txEl>
                                              <p:pRg st="7" end="7"/>
                                            </p:txEl>
                                          </p:spTgt>
                                        </p:tgtEl>
                                        <p:attrNameLst>
                                          <p:attrName>style.visibility</p:attrName>
                                        </p:attrNameLst>
                                      </p:cBhvr>
                                      <p:to>
                                        <p:strVal val="visible"/>
                                      </p:to>
                                    </p:set>
                                    <p:animEffect transition="in" filter="wipe(left)">
                                      <p:cBhvr>
                                        <p:cTn id="45" dur="500"/>
                                        <p:tgtEl>
                                          <p:spTgt spid="21507">
                                            <p:txEl>
                                              <p:pRg st="7" end="7"/>
                                            </p:txEl>
                                          </p:spTgt>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left)">
                                      <p:cBhvr>
                                        <p:cTn id="49" dur="500"/>
                                        <p:tgtEl>
                                          <p:spTgt spid="24"/>
                                        </p:tgtEl>
                                      </p:cBhvr>
                                    </p:animEffect>
                                  </p:childTnLst>
                                </p:cTn>
                              </p:par>
                            </p:childTnLst>
                          </p:cTn>
                        </p:par>
                        <p:par>
                          <p:cTn id="50" fill="hold">
                            <p:stCondLst>
                              <p:cond delay="3000"/>
                            </p:stCondLst>
                            <p:childTnLst>
                              <p:par>
                                <p:cTn id="51" presetID="22" presetClass="entr" presetSubtype="8"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childTnLst>
                          </p:cTn>
                        </p:par>
                        <p:par>
                          <p:cTn id="54" fill="hold">
                            <p:stCondLst>
                              <p:cond delay="3500"/>
                            </p:stCondLst>
                            <p:childTnLst>
                              <p:par>
                                <p:cTn id="55" presetID="22" presetClass="entr" presetSubtype="8"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par>
                          <p:cTn id="58" fill="hold">
                            <p:stCondLst>
                              <p:cond delay="4000"/>
                            </p:stCondLst>
                            <p:childTnLst>
                              <p:par>
                                <p:cTn id="59" presetID="22" presetClass="entr" presetSubtype="8" fill="hold" nodeType="after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ipe(left)">
                                      <p:cBhvr>
                                        <p:cTn id="6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bldLvl="0" animBg="1"/>
      <p:bldP spid="18" grpId="0"/>
      <p:bldP spid="22" grpId="0"/>
      <p:bldP spid="23" grpId="0" bldLvl="0" animBg="1"/>
      <p:bldP spid="24" grpId="0"/>
      <p:bldP spid="11" grpId="0" bldLvl="0" animBg="1"/>
      <p:bldP spid="1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a:t>2D</a:t>
            </a:r>
            <a:r>
              <a:rPr lang="zh-CN" altLang="zh-CN"/>
              <a:t>倾斜</a:t>
            </a:r>
            <a:endParaRPr lang="zh-CN" altLang="zh-CN" smtClean="0"/>
          </a:p>
        </p:txBody>
      </p:sp>
      <p:sp>
        <p:nvSpPr>
          <p:cNvPr id="21507" name="内容占位符 2"/>
          <p:cNvSpPr>
            <a:spLocks noGrp="1"/>
          </p:cNvSpPr>
          <p:nvPr>
            <p:ph idx="1"/>
          </p:nvPr>
        </p:nvSpPr>
        <p:spPr>
          <a:ln>
            <a:solidFill>
              <a:schemeClr val="bg1"/>
            </a:solidFill>
          </a:ln>
        </p:spPr>
        <p:txBody>
          <a:bodyPr/>
          <a:lstStyle/>
          <a:p>
            <a:endParaRPr lang="en-US" altLang="zh-CN"/>
          </a:p>
          <a:p>
            <a:endParaRPr lang="en-US" altLang="zh-CN"/>
          </a:p>
          <a:p>
            <a:endParaRPr lang="zh-CN" altLang="zh-CN"/>
          </a:p>
          <a:p>
            <a:endParaRPr lang="zh-CN" altLang="zh-CN"/>
          </a:p>
          <a:p>
            <a:r>
              <a:rPr lang="zh-CN" altLang="zh-CN"/>
              <a:t>可以仅设置沿着</a:t>
            </a:r>
            <a:r>
              <a:rPr lang="en-US" altLang="zh-CN"/>
              <a:t>X</a:t>
            </a:r>
            <a:r>
              <a:rPr lang="zh-CN" altLang="zh-CN"/>
              <a:t>轴或</a:t>
            </a:r>
            <a:r>
              <a:rPr lang="en-US" altLang="zh-CN"/>
              <a:t>Y</a:t>
            </a:r>
            <a:r>
              <a:rPr lang="zh-CN" altLang="zh-CN"/>
              <a:t>轴方向倾斜</a:t>
            </a:r>
            <a:endParaRPr lang="en-US" altLang="zh-CN"/>
          </a:p>
          <a:p>
            <a:pPr lvl="1"/>
            <a:r>
              <a:rPr lang="en-US" altLang="zh-CN"/>
              <a:t>skewX</a:t>
            </a:r>
            <a:r>
              <a:rPr lang="zh-CN" altLang="en-US"/>
              <a:t>（</a:t>
            </a:r>
            <a:r>
              <a:rPr lang="en-US" altLang="zh-CN"/>
              <a:t>ax</a:t>
            </a:r>
            <a:r>
              <a:rPr lang="zh-CN" altLang="en-US"/>
              <a:t>）：表示只设置</a:t>
            </a:r>
            <a:r>
              <a:rPr lang="en-US" altLang="zh-CN"/>
              <a:t>X</a:t>
            </a:r>
            <a:r>
              <a:rPr lang="zh-CN" altLang="en-US"/>
              <a:t>轴的倾斜</a:t>
            </a:r>
            <a:endParaRPr lang="en-US" altLang="zh-CN"/>
          </a:p>
          <a:p>
            <a:pPr lvl="1"/>
            <a:r>
              <a:rPr lang="en-US" altLang="zh-CN"/>
              <a:t>skewY</a:t>
            </a:r>
            <a:r>
              <a:rPr lang="zh-CN" altLang="zh-CN"/>
              <a:t>（</a:t>
            </a:r>
            <a:r>
              <a:rPr lang="en-US" altLang="zh-CN"/>
              <a:t>ay</a:t>
            </a:r>
            <a:r>
              <a:rPr lang="zh-CN" altLang="zh-CN"/>
              <a:t>）：表示只设置</a:t>
            </a:r>
            <a:r>
              <a:rPr lang="en-US" altLang="zh-CN"/>
              <a:t>Y</a:t>
            </a:r>
            <a:r>
              <a:rPr lang="zh-CN" altLang="zh-CN"/>
              <a:t>轴的倾斜</a:t>
            </a:r>
            <a:endParaRPr lang="zh-CN" altLang="zh-CN" smtClean="0"/>
          </a:p>
        </p:txBody>
      </p:sp>
      <p:sp>
        <p:nvSpPr>
          <p:cNvPr id="19" name="AutoShape 3"/>
          <p:cNvSpPr>
            <a:spLocks noChangeArrowheads="1"/>
          </p:cNvSpPr>
          <p:nvPr/>
        </p:nvSpPr>
        <p:spPr bwMode="auto">
          <a:xfrm>
            <a:off x="729076" y="1404499"/>
            <a:ext cx="5036403" cy="299084"/>
          </a:xfrm>
          <a:prstGeom prst="roundRect">
            <a:avLst>
              <a:gd name="adj" fmla="val 0"/>
            </a:avLst>
          </a:prstGeom>
          <a:solidFill>
            <a:srgbClr val="EDF5FD"/>
          </a:solidFill>
          <a:ln w="50800" cap="flat" cmpd="sng" algn="ctr">
            <a:solidFill>
              <a:srgbClr val="0B9FDD"/>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atinLnBrk="1"/>
            <a:r>
              <a:rPr lang="en-US" altLang="zh-CN" sz="1350" b="1" dirty="0" smtClean="0"/>
              <a:t>skew(ax, ay);</a:t>
            </a:r>
            <a:endParaRPr lang="zh-CN" altLang="zh-CN" sz="1350" dirty="0"/>
          </a:p>
        </p:txBody>
      </p:sp>
      <p:cxnSp>
        <p:nvCxnSpPr>
          <p:cNvPr id="32" name="直接箭头连接符 31"/>
          <p:cNvCxnSpPr/>
          <p:nvPr/>
        </p:nvCxnSpPr>
        <p:spPr>
          <a:xfrm flipH="1">
            <a:off x="1400430" y="1089248"/>
            <a:ext cx="351337" cy="447140"/>
          </a:xfrm>
          <a:prstGeom prst="straightConnector1">
            <a:avLst/>
          </a:prstGeom>
          <a:ln cmpd="sng">
            <a:solidFill>
              <a:srgbClr val="0B9FDD"/>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34" name="直接箭头连接符 33"/>
          <p:cNvCxnSpPr/>
          <p:nvPr/>
        </p:nvCxnSpPr>
        <p:spPr>
          <a:xfrm flipH="1" flipV="1">
            <a:off x="1673761" y="1746900"/>
            <a:ext cx="359583" cy="392806"/>
          </a:xfrm>
          <a:prstGeom prst="straightConnector1">
            <a:avLst/>
          </a:prstGeom>
          <a:ln cmpd="sng">
            <a:solidFill>
              <a:srgbClr val="0B9FDD"/>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5" name="组合 4"/>
          <p:cNvGrpSpPr/>
          <p:nvPr/>
        </p:nvGrpSpPr>
        <p:grpSpPr>
          <a:xfrm>
            <a:off x="172085" y="782955"/>
            <a:ext cx="436880" cy="549275"/>
            <a:chOff x="4662" y="3788"/>
            <a:chExt cx="688" cy="865"/>
          </a:xfrm>
        </p:grpSpPr>
        <p:sp>
          <p:nvSpPr>
            <p:cNvPr id="3" name="TextBox 65"/>
            <p:cNvSpPr txBox="1"/>
            <p:nvPr/>
          </p:nvSpPr>
          <p:spPr>
            <a:xfrm>
              <a:off x="4662"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语法</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10" name="图片 9" descr="C:\Users\Lenovo\Desktop\icon\书籍.png书籍"/>
            <p:cNvPicPr>
              <a:picLocks noChangeAspect="1"/>
            </p:cNvPicPr>
            <p:nvPr/>
          </p:nvPicPr>
          <p:blipFill>
            <a:blip r:embed="rId1" cstate="screen"/>
            <a:srcRect/>
            <a:stretch>
              <a:fillRect/>
            </a:stretch>
          </p:blipFill>
          <p:spPr>
            <a:xfrm>
              <a:off x="4758" y="3788"/>
              <a:ext cx="495" cy="495"/>
            </a:xfrm>
            <a:prstGeom prst="rect">
              <a:avLst/>
            </a:prstGeom>
          </p:spPr>
        </p:pic>
      </p:grpSp>
      <p:sp>
        <p:nvSpPr>
          <p:cNvPr id="11" name="AutoShape 9"/>
          <p:cNvSpPr>
            <a:spLocks noChangeArrowheads="1"/>
          </p:cNvSpPr>
          <p:nvPr/>
        </p:nvSpPr>
        <p:spPr bwMode="auto">
          <a:xfrm>
            <a:off x="979170" y="842645"/>
            <a:ext cx="2695575"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水平方向（</a:t>
            </a:r>
            <a:r>
              <a:rPr lang="en-US" altLang="zh-CN" sz="1350" b="1" strike="noStrike" noProof="1">
                <a:solidFill>
                  <a:schemeClr val="bg1"/>
                </a:solidFill>
                <a:latin typeface="+mn-lt"/>
                <a:ea typeface="黑体" panose="02010600030101010101" pitchFamily="49" charset="-122"/>
              </a:rPr>
              <a:t>X</a:t>
            </a:r>
            <a:r>
              <a:rPr lang="zh-CN" altLang="en-US" sz="1350" b="1" strike="noStrike" noProof="1">
                <a:solidFill>
                  <a:schemeClr val="bg1"/>
                </a:solidFill>
                <a:latin typeface="+mn-lt"/>
                <a:ea typeface="黑体" panose="02010600030101010101" pitchFamily="49" charset="-122"/>
              </a:rPr>
              <a:t>轴）的倾斜角度</a:t>
            </a:r>
            <a:endParaRPr lang="zh-CN" altLang="en-US" sz="1350" b="1" strike="noStrike" noProof="1">
              <a:solidFill>
                <a:schemeClr val="bg1"/>
              </a:solidFill>
              <a:latin typeface="+mn-lt"/>
              <a:ea typeface="黑体" panose="02010600030101010101" pitchFamily="49" charset="-122"/>
            </a:endParaRPr>
          </a:p>
        </p:txBody>
      </p:sp>
      <p:sp>
        <p:nvSpPr>
          <p:cNvPr id="12" name="AutoShape 9"/>
          <p:cNvSpPr>
            <a:spLocks noChangeArrowheads="1"/>
          </p:cNvSpPr>
          <p:nvPr/>
        </p:nvSpPr>
        <p:spPr bwMode="auto">
          <a:xfrm>
            <a:off x="1254125" y="2164715"/>
            <a:ext cx="2695575"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垂直方向（</a:t>
            </a:r>
            <a:r>
              <a:rPr lang="en-US" altLang="zh-CN" sz="1350" b="1" strike="noStrike" noProof="1">
                <a:solidFill>
                  <a:schemeClr val="bg1"/>
                </a:solidFill>
                <a:latin typeface="+mn-lt"/>
                <a:ea typeface="黑体" panose="02010600030101010101" pitchFamily="49" charset="-122"/>
              </a:rPr>
              <a:t>Y</a:t>
            </a:r>
            <a:r>
              <a:rPr lang="zh-CN" altLang="en-US" sz="1350" b="1" strike="noStrike" noProof="1">
                <a:solidFill>
                  <a:schemeClr val="bg1"/>
                </a:solidFill>
                <a:latin typeface="+mn-lt"/>
                <a:ea typeface="黑体" panose="02010600030101010101" pitchFamily="49" charset="-122"/>
              </a:rPr>
              <a:t>轴）的倾斜角度</a:t>
            </a:r>
            <a:endParaRPr lang="zh-CN" altLang="en-US" sz="1350" b="1" strike="noStrike" noProof="1">
              <a:solidFill>
                <a:schemeClr val="bg1"/>
              </a:solidFill>
              <a:latin typeface="+mn-lt"/>
              <a:ea typeface="黑体" panose="02010600030101010101" pitchFamily="49" charset="-122"/>
            </a:endParaRPr>
          </a:p>
        </p:txBody>
      </p:sp>
      <p:grpSp>
        <p:nvGrpSpPr>
          <p:cNvPr id="14" name="组合 13"/>
          <p:cNvGrpSpPr/>
          <p:nvPr/>
        </p:nvGrpSpPr>
        <p:grpSpPr>
          <a:xfrm>
            <a:off x="2098040" y="4431665"/>
            <a:ext cx="4497705" cy="427990"/>
            <a:chOff x="1403648" y="3795886"/>
            <a:chExt cx="5714808" cy="321469"/>
          </a:xfrm>
        </p:grpSpPr>
        <p:sp>
          <p:nvSpPr>
            <p:cNvPr id="15" name="圆角矩形 14"/>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16" name="圆角矩形 15"/>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17"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3"/>
            <p:cNvSpPr txBox="1"/>
            <p:nvPr/>
          </p:nvSpPr>
          <p:spPr bwMode="auto">
            <a:xfrm>
              <a:off x="1975694" y="3829273"/>
              <a:ext cx="5142762"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13</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skew</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down)">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1507">
                                            <p:txEl>
                                              <p:pRg st="4" end="4"/>
                                            </p:txEl>
                                          </p:spTgt>
                                        </p:tgtEl>
                                        <p:attrNameLst>
                                          <p:attrName>style.visibility</p:attrName>
                                        </p:attrNameLst>
                                      </p:cBhvr>
                                      <p:to>
                                        <p:strVal val="visible"/>
                                      </p:to>
                                    </p:set>
                                    <p:animEffect transition="in" filter="wipe(left)">
                                      <p:cBhvr>
                                        <p:cTn id="24" dur="500"/>
                                        <p:tgtEl>
                                          <p:spTgt spid="21507">
                                            <p:txEl>
                                              <p:pRg st="4" end="4"/>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1507">
                                            <p:txEl>
                                              <p:pRg st="5" end="5"/>
                                            </p:txEl>
                                          </p:spTgt>
                                        </p:tgtEl>
                                        <p:attrNameLst>
                                          <p:attrName>style.visibility</p:attrName>
                                        </p:attrNameLst>
                                      </p:cBhvr>
                                      <p:to>
                                        <p:strVal val="visible"/>
                                      </p:to>
                                    </p:set>
                                    <p:animEffect transition="in" filter="wipe(left)">
                                      <p:cBhvr>
                                        <p:cTn id="28" dur="500"/>
                                        <p:tgtEl>
                                          <p:spTgt spid="21507">
                                            <p:txEl>
                                              <p:pRg st="5" end="5"/>
                                            </p:txEl>
                                          </p:spTgt>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21507">
                                            <p:txEl>
                                              <p:pRg st="6" end="6"/>
                                            </p:txEl>
                                          </p:spTgt>
                                        </p:tgtEl>
                                        <p:attrNameLst>
                                          <p:attrName>style.visibility</p:attrName>
                                        </p:attrNameLst>
                                      </p:cBhvr>
                                      <p:to>
                                        <p:strVal val="visible"/>
                                      </p:to>
                                    </p:set>
                                    <p:animEffect transition="in" filter="wipe(left)">
                                      <p:cBhvr>
                                        <p:cTn id="32" dur="500"/>
                                        <p:tgtEl>
                                          <p:spTgt spid="21507">
                                            <p:txEl>
                                              <p:pRg st="6" end="6"/>
                                            </p:txEl>
                                          </p:spTgt>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a:sym typeface="+mn-ea"/>
              </a:rPr>
              <a:t>2D</a:t>
            </a:r>
            <a:r>
              <a:rPr lang="zh-CN" altLang="zh-CN">
                <a:sym typeface="+mn-ea"/>
              </a:rPr>
              <a:t>旋转</a:t>
            </a:r>
            <a:endParaRPr lang="zh-CN" altLang="zh-CN" smtClean="0"/>
          </a:p>
        </p:txBody>
      </p:sp>
      <p:sp>
        <p:nvSpPr>
          <p:cNvPr id="21507" name="内容占位符 2"/>
          <p:cNvSpPr>
            <a:spLocks noGrp="1"/>
          </p:cNvSpPr>
          <p:nvPr>
            <p:ph idx="1"/>
          </p:nvPr>
        </p:nvSpPr>
        <p:spPr>
          <a:ln>
            <a:solidFill>
              <a:schemeClr val="bg1"/>
            </a:solidFill>
          </a:ln>
        </p:spPr>
        <p:txBody>
          <a:bodyPr/>
          <a:lstStyle/>
          <a:p>
            <a:endParaRPr lang="en-US" altLang="zh-CN"/>
          </a:p>
          <a:p>
            <a:endParaRPr lang="zh-CN" altLang="zh-CN"/>
          </a:p>
          <a:p>
            <a:r>
              <a:rPr lang="zh-CN" altLang="en-US" kern="0" dirty="0" smtClean="0">
                <a:latin typeface="+mn-lt"/>
                <a:sym typeface="+mn-ea"/>
              </a:rPr>
              <a:t>参数</a:t>
            </a:r>
            <a:r>
              <a:rPr lang="en-US" altLang="zh-CN" kern="0" dirty="0" smtClean="0">
                <a:latin typeface="+mn-lt"/>
                <a:sym typeface="+mn-ea"/>
              </a:rPr>
              <a:t>a</a:t>
            </a:r>
            <a:r>
              <a:rPr lang="zh-CN" altLang="en-US" kern="0" dirty="0" smtClean="0">
                <a:latin typeface="+mn-lt"/>
                <a:sym typeface="+mn-ea"/>
              </a:rPr>
              <a:t>单位使用</a:t>
            </a:r>
            <a:r>
              <a:rPr lang="en-US" altLang="zh-CN" kern="0" dirty="0" err="1" smtClean="0">
                <a:latin typeface="+mn-lt"/>
                <a:sym typeface="+mn-ea"/>
              </a:rPr>
              <a:t>deg</a:t>
            </a:r>
            <a:r>
              <a:rPr lang="zh-CN" altLang="en-US" kern="0" dirty="0" smtClean="0">
                <a:latin typeface="+mn-lt"/>
                <a:sym typeface="+mn-ea"/>
              </a:rPr>
              <a:t>表示</a:t>
            </a:r>
            <a:endParaRPr lang="zh-CN" altLang="en-US" kern="0" dirty="0" smtClean="0">
              <a:latin typeface="+mn-lt"/>
              <a:sym typeface="+mn-ea"/>
            </a:endParaRPr>
          </a:p>
          <a:p>
            <a:r>
              <a:rPr lang="zh-CN" altLang="en-US" kern="0" dirty="0" smtClean="0">
                <a:latin typeface="+mn-lt"/>
                <a:sym typeface="+mn-ea"/>
              </a:rPr>
              <a:t>参数</a:t>
            </a:r>
            <a:r>
              <a:rPr lang="en-US" altLang="zh-CN" kern="0" dirty="0" smtClean="0">
                <a:latin typeface="+mn-lt"/>
                <a:sym typeface="+mn-ea"/>
              </a:rPr>
              <a:t>a</a:t>
            </a:r>
            <a:r>
              <a:rPr lang="zh-CN" altLang="en-US" kern="0" dirty="0" smtClean="0">
                <a:latin typeface="+mn-lt"/>
                <a:sym typeface="+mn-ea"/>
              </a:rPr>
              <a:t>取正值时元素相对原来中心顺时针旋转</a:t>
            </a:r>
            <a:endParaRPr lang="zh-CN" altLang="zh-CN" smtClean="0"/>
          </a:p>
        </p:txBody>
      </p:sp>
      <p:grpSp>
        <p:nvGrpSpPr>
          <p:cNvPr id="5" name="组合 4"/>
          <p:cNvGrpSpPr/>
          <p:nvPr/>
        </p:nvGrpSpPr>
        <p:grpSpPr>
          <a:xfrm>
            <a:off x="172085" y="782955"/>
            <a:ext cx="436880" cy="549275"/>
            <a:chOff x="4662" y="3788"/>
            <a:chExt cx="688" cy="865"/>
          </a:xfrm>
        </p:grpSpPr>
        <p:sp>
          <p:nvSpPr>
            <p:cNvPr id="3" name="TextBox 65"/>
            <p:cNvSpPr txBox="1"/>
            <p:nvPr/>
          </p:nvSpPr>
          <p:spPr>
            <a:xfrm>
              <a:off x="4662"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语法</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10" name="图片 9" descr="C:\Users\Lenovo\Desktop\icon\书籍.png书籍"/>
            <p:cNvPicPr>
              <a:picLocks noChangeAspect="1"/>
            </p:cNvPicPr>
            <p:nvPr/>
          </p:nvPicPr>
          <p:blipFill>
            <a:blip r:embed="rId1" cstate="screen"/>
            <a:srcRect/>
            <a:stretch>
              <a:fillRect/>
            </a:stretch>
          </p:blipFill>
          <p:spPr>
            <a:xfrm>
              <a:off x="4758" y="3788"/>
              <a:ext cx="495" cy="495"/>
            </a:xfrm>
            <a:prstGeom prst="rect">
              <a:avLst/>
            </a:prstGeom>
          </p:spPr>
        </p:pic>
      </p:grpSp>
      <p:grpSp>
        <p:nvGrpSpPr>
          <p:cNvPr id="14" name="组合 13"/>
          <p:cNvGrpSpPr/>
          <p:nvPr/>
        </p:nvGrpSpPr>
        <p:grpSpPr>
          <a:xfrm>
            <a:off x="2098040" y="4503420"/>
            <a:ext cx="4497705" cy="427990"/>
            <a:chOff x="1403648" y="3795886"/>
            <a:chExt cx="5714808" cy="321469"/>
          </a:xfrm>
        </p:grpSpPr>
        <p:sp>
          <p:nvSpPr>
            <p:cNvPr id="15" name="圆角矩形 14"/>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16" name="圆角矩形 15"/>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17"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3"/>
            <p:cNvSpPr txBox="1"/>
            <p:nvPr/>
          </p:nvSpPr>
          <p:spPr bwMode="auto">
            <a:xfrm>
              <a:off x="1975694" y="3829273"/>
              <a:ext cx="5142762"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14</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rotate</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21" name="AutoShape 3"/>
          <p:cNvSpPr>
            <a:spLocks noChangeArrowheads="1"/>
          </p:cNvSpPr>
          <p:nvPr/>
        </p:nvSpPr>
        <p:spPr bwMode="auto">
          <a:xfrm>
            <a:off x="822421" y="1323488"/>
            <a:ext cx="5036403" cy="299084"/>
          </a:xfrm>
          <a:prstGeom prst="roundRect">
            <a:avLst>
              <a:gd name="adj" fmla="val 0"/>
            </a:avLst>
          </a:prstGeom>
          <a:solidFill>
            <a:srgbClr val="EDF5FD"/>
          </a:solidFill>
          <a:ln w="50800" cap="flat" cmpd="sng" algn="ctr">
            <a:solidFill>
              <a:srgbClr val="0B9FDD"/>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atinLnBrk="1"/>
            <a:r>
              <a:rPr lang="en-US" altLang="zh-CN" sz="1350" b="1" dirty="0"/>
              <a:t>rotate(a);</a:t>
            </a:r>
            <a:endParaRPr lang="zh-CN" altLang="zh-CN" sz="1350" dirty="0"/>
          </a:p>
        </p:txBody>
      </p:sp>
      <p:pic>
        <p:nvPicPr>
          <p:cNvPr id="3074" name="Picture 2" descr="C:\Users\yaling.he\Desktop\Chapter09截图\Chapter09截图\图9.6  rotate函数旋转元素示意图.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8525" y="2781300"/>
            <a:ext cx="1684020" cy="1694815"/>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Calibri" panose="020F0502020204030204" pitchFamily="34" charset="0"/>
              </a:rPr>
              <a:t>练习</a:t>
            </a:r>
            <a:r>
              <a:rPr lang="en-US" altLang="zh-CN" dirty="0">
                <a:sym typeface="Calibri" panose="020F0502020204030204" pitchFamily="34" charset="0"/>
              </a:rPr>
              <a:t>2</a:t>
            </a:r>
            <a:r>
              <a:rPr lang="zh-CN" altLang="zh-CN" dirty="0">
                <a:sym typeface="Calibri" panose="020F0502020204030204" pitchFamily="34" charset="0"/>
              </a:rPr>
              <a:t>：</a:t>
            </a:r>
            <a:r>
              <a:rPr lang="zh-CN" altLang="zh-CN">
                <a:sym typeface="+mn-ea"/>
              </a:rPr>
              <a:t>制作旋转按钮</a:t>
            </a:r>
            <a:endParaRPr lang="zh-CN" altLang="en-US"/>
          </a:p>
        </p:txBody>
      </p:sp>
      <p:sp>
        <p:nvSpPr>
          <p:cNvPr id="26625" name="Rectangle 3"/>
          <p:cNvSpPr>
            <a:spLocks noGrp="1" noChangeArrowheads="1"/>
          </p:cNvSpPr>
          <p:nvPr>
            <p:ph idx="1"/>
          </p:nvPr>
        </p:nvSpPr>
        <p:spPr>
          <a:xfrm>
            <a:off x="677545" y="1015365"/>
            <a:ext cx="7706360" cy="3394075"/>
          </a:xfrm>
        </p:spPr>
        <p:txBody>
          <a:bodyPr/>
          <a:lstStyle/>
          <a:p>
            <a:r>
              <a:rPr lang="zh-CN" altLang="en-US" dirty="0"/>
              <a:t>需求说明</a:t>
            </a:r>
            <a:endParaRPr lang="en-US" dirty="0"/>
          </a:p>
          <a:p>
            <a:pPr lvl="1"/>
            <a:r>
              <a:rPr lang="zh-CN" altLang="en-US">
                <a:sym typeface="+mn-ea"/>
              </a:rPr>
              <a:t>使用</a:t>
            </a:r>
            <a:r>
              <a:rPr lang="en-US" altLang="zh-CN">
                <a:sym typeface="+mn-ea"/>
              </a:rPr>
              <a:t>&lt;h1&gt;</a:t>
            </a:r>
            <a:r>
              <a:rPr lang="zh-CN" altLang="en-US">
                <a:sym typeface="+mn-ea"/>
              </a:rPr>
              <a:t>、无序列表、超链接</a:t>
            </a:r>
            <a:r>
              <a:rPr lang="en-US" altLang="zh-CN">
                <a:sym typeface="+mn-ea"/>
              </a:rPr>
              <a:t>&lt;a&gt;</a:t>
            </a:r>
            <a:r>
              <a:rPr lang="zh-CN" altLang="en-US">
                <a:sym typeface="+mn-ea"/>
              </a:rPr>
              <a:t>、</a:t>
            </a:r>
            <a:r>
              <a:rPr lang="en-US" altLang="zh-CN">
                <a:sym typeface="+mn-ea"/>
              </a:rPr>
              <a:t>&lt;img&gt;</a:t>
            </a:r>
            <a:r>
              <a:rPr lang="zh-CN" altLang="en-US">
                <a:sym typeface="+mn-ea"/>
              </a:rPr>
              <a:t>布局页面</a:t>
            </a:r>
            <a:endParaRPr lang="zh-CN" altLang="en-US"/>
          </a:p>
          <a:p>
            <a:pPr lvl="1"/>
            <a:r>
              <a:rPr lang="zh-CN" altLang="en-US">
                <a:sym typeface="+mn-ea"/>
              </a:rPr>
              <a:t>使用浮动让列表项排在一行，再清除浮动</a:t>
            </a:r>
            <a:endParaRPr lang="zh-CN" altLang="en-US"/>
          </a:p>
          <a:p>
            <a:pPr lvl="1"/>
            <a:r>
              <a:rPr lang="zh-CN" altLang="en-US">
                <a:sym typeface="+mn-ea"/>
              </a:rPr>
              <a:t>鼠标移入每个超链接上，图片旋转</a:t>
            </a:r>
            <a:r>
              <a:rPr lang="en-US" altLang="zh-CN">
                <a:sym typeface="+mn-ea"/>
              </a:rPr>
              <a:t>360</a:t>
            </a:r>
            <a:r>
              <a:rPr lang="zh-CN" altLang="zh-CN">
                <a:sym typeface="+mn-ea"/>
              </a:rPr>
              <a:t>度</a:t>
            </a:r>
            <a:r>
              <a:rPr lang="zh-CN" altLang="en-US">
                <a:sym typeface="+mn-ea"/>
              </a:rPr>
              <a:t>，放大</a:t>
            </a:r>
            <a:r>
              <a:rPr lang="en-US" altLang="zh-CN">
                <a:sym typeface="+mn-ea"/>
              </a:rPr>
              <a:t>1.2</a:t>
            </a:r>
            <a:r>
              <a:rPr lang="zh-CN" altLang="en-US">
                <a:sym typeface="+mn-ea"/>
              </a:rPr>
              <a:t>倍</a:t>
            </a:r>
            <a:endParaRPr lang="en-US" dirty="0"/>
          </a:p>
          <a:p>
            <a:pPr lvl="2"/>
            <a:endParaRPr lang="en-US" altLang="zh-CN" dirty="0"/>
          </a:p>
          <a:p>
            <a:pPr lvl="2"/>
            <a:endParaRPr lang="zh-CN" altLang="en-US" dirty="0"/>
          </a:p>
          <a:p>
            <a:endParaRPr lang="zh-CN" altLang="en-US" dirty="0"/>
          </a:p>
        </p:txBody>
      </p:sp>
      <p:pic>
        <p:nvPicPr>
          <p:cNvPr id="3" name="图片 2"/>
          <p:cNvPicPr>
            <a:picLocks noChangeAspect="1"/>
          </p:cNvPicPr>
          <p:nvPr/>
        </p:nvPicPr>
        <p:blipFill>
          <a:blip r:embed="rId1"/>
          <a:stretch>
            <a:fillRect/>
          </a:stretch>
        </p:blipFill>
        <p:spPr>
          <a:xfrm>
            <a:off x="2630805" y="2912110"/>
            <a:ext cx="4179570" cy="1855470"/>
          </a:xfrm>
          <a:prstGeom prst="rect">
            <a:avLst/>
          </a:prstGeom>
        </p:spPr>
      </p:pic>
      <p:sp>
        <p:nvSpPr>
          <p:cNvPr id="4" name="灯片编号占位符 3"/>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zh-CN" altLang="en-US"/>
              <a:t>共性问题集中讲解</a:t>
            </a:r>
            <a:endParaRPr lang="zh-CN" altLang="en-US"/>
          </a:p>
        </p:txBody>
      </p:sp>
      <p:sp>
        <p:nvSpPr>
          <p:cNvPr id="25604" name="内容占位符 2"/>
          <p:cNvSpPr>
            <a:spLocks noGrp="1"/>
          </p:cNvSpPr>
          <p:nvPr>
            <p:ph idx="1"/>
          </p:nvPr>
        </p:nvSpPr>
        <p:spPr/>
        <p:txBody>
          <a:bodyPr/>
          <a:lstStyle/>
          <a:p>
            <a:r>
              <a:rPr lang="zh-CN" altLang="en-US"/>
              <a:t>常见问题及解决办法</a:t>
            </a:r>
            <a:endParaRPr lang="en-US" altLang="zh-CN"/>
          </a:p>
          <a:p>
            <a:r>
              <a:rPr lang="zh-CN" altLang="en-US"/>
              <a:t>代码规范问题</a:t>
            </a:r>
            <a:endParaRPr lang="zh-CN" altLang="en-US"/>
          </a:p>
          <a:p>
            <a:r>
              <a:rPr lang="zh-CN" altLang="en-US"/>
              <a:t>调试技巧</a:t>
            </a:r>
            <a:endParaRPr lang="en-US" altLang="zh-CN"/>
          </a:p>
          <a:p>
            <a:endParaRPr lang="zh-CN" altLang="en-US"/>
          </a:p>
          <a:p>
            <a:endParaRPr lang="zh-CN" altLang="en-US" dirty="0"/>
          </a:p>
        </p:txBody>
      </p:sp>
      <p:grpSp>
        <p:nvGrpSpPr>
          <p:cNvPr id="32772" name="组合 29"/>
          <p:cNvGrpSpPr/>
          <p:nvPr/>
        </p:nvGrpSpPr>
        <p:grpSpPr bwMode="auto">
          <a:xfrm>
            <a:off x="1857376" y="2411017"/>
            <a:ext cx="5929313" cy="1544241"/>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75" name="组合 7"/>
            <p:cNvGrpSpPr/>
            <p:nvPr/>
          </p:nvGrpSpPr>
          <p:grpSpPr bwMode="auto">
            <a:xfrm>
              <a:off x="1924031" y="3214688"/>
              <a:ext cx="5862678" cy="2058989"/>
              <a:chOff x="2066315" y="2227264"/>
              <a:chExt cx="5862756" cy="2059018"/>
            </a:xfrm>
          </p:grpSpPr>
          <p:grpSp>
            <p:nvGrpSpPr>
              <p:cNvPr id="32776"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81"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878142"/>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2777"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标题 1"/>
          <p:cNvSpPr>
            <a:spLocks noGrp="1"/>
          </p:cNvSpPr>
          <p:nvPr>
            <p:ph type="title"/>
          </p:nvPr>
        </p:nvSpPr>
        <p:spPr/>
        <p:txBody>
          <a:bodyPr/>
          <a:lstStyle/>
          <a:p>
            <a:r>
              <a:rPr lang="nl-NL" altLang="zh-CN"/>
              <a:t>CSS3</a:t>
            </a:r>
            <a:r>
              <a:rPr lang="zh-CN" altLang="zh-CN"/>
              <a:t>过渡</a:t>
            </a:r>
            <a:r>
              <a:rPr lang="en-US" altLang="zh-CN"/>
              <a:t>2-1</a:t>
            </a:r>
            <a:endParaRPr lang="en-US" altLang="zh-CN"/>
          </a:p>
        </p:txBody>
      </p:sp>
      <p:sp>
        <p:nvSpPr>
          <p:cNvPr id="35842" name="内容占位符 2"/>
          <p:cNvSpPr>
            <a:spLocks noGrp="1"/>
          </p:cNvSpPr>
          <p:nvPr>
            <p:ph idx="1"/>
          </p:nvPr>
        </p:nvSpPr>
        <p:spPr>
          <a:xfrm>
            <a:off x="578644" y="981075"/>
            <a:ext cx="7820501" cy="3150870"/>
          </a:xfrm>
        </p:spPr>
        <p:txBody>
          <a:bodyPr/>
          <a:lstStyle/>
          <a:p>
            <a:r>
              <a:rPr lang="en-US" altLang="zh-CN"/>
              <a:t>transition</a:t>
            </a:r>
            <a:r>
              <a:rPr lang="zh-CN" altLang="en-US"/>
              <a:t>呈现的是一种过渡，是一种动画转换的过程，如渐现、渐弱、动画快慢等</a:t>
            </a:r>
            <a:endParaRPr lang="en-US" altLang="zh-CN"/>
          </a:p>
          <a:p>
            <a:r>
              <a:rPr lang="en-US" altLang="zh-CN"/>
              <a:t>CSS3 transition</a:t>
            </a:r>
            <a:r>
              <a:rPr lang="zh-CN" altLang="zh-CN"/>
              <a:t>的过渡功能更像是一种“</a:t>
            </a:r>
            <a:r>
              <a:rPr lang="zh-CN" altLang="zh-CN">
                <a:solidFill>
                  <a:srgbClr val="FF0000"/>
                </a:solidFill>
              </a:rPr>
              <a:t>黄油</a:t>
            </a:r>
            <a:r>
              <a:rPr lang="zh-CN" altLang="zh-CN"/>
              <a:t>”，通过一些</a:t>
            </a:r>
            <a:r>
              <a:rPr lang="en-US" altLang="zh-CN"/>
              <a:t>CSS</a:t>
            </a:r>
            <a:r>
              <a:rPr lang="zh-CN" altLang="zh-CN"/>
              <a:t>的简单动作触发样式</a:t>
            </a:r>
            <a:r>
              <a:rPr lang="zh-CN" altLang="zh-CN">
                <a:solidFill>
                  <a:srgbClr val="FF0000"/>
                </a:solidFill>
              </a:rPr>
              <a:t>平滑过渡</a:t>
            </a:r>
            <a:endParaRPr lang="zh-CN" altLang="zh-CN" sz="1950">
              <a:solidFill>
                <a:srgbClr val="FF0000"/>
              </a:solidFill>
            </a:endParaRPr>
          </a:p>
        </p:txBody>
      </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Calibri" panose="020F0502020204030204" pitchFamily="34" charset="0"/>
              </a:rPr>
              <a:t>本课目标</a:t>
            </a:r>
            <a:endParaRPr lang="zh-CN" altLang="en-US"/>
          </a:p>
        </p:txBody>
      </p:sp>
      <p:sp>
        <p:nvSpPr>
          <p:cNvPr id="9217" name="内容占位符 16"/>
          <p:cNvSpPr>
            <a:spLocks noGrp="1" noChangeArrowheads="1"/>
          </p:cNvSpPr>
          <p:nvPr>
            <p:ph idx="1"/>
          </p:nvPr>
        </p:nvSpPr>
        <p:spPr/>
        <p:txBody>
          <a:bodyPr/>
          <a:lstStyle/>
          <a:p>
            <a:r>
              <a:rPr lang="zh-CN" altLang="en-US" dirty="0"/>
              <a:t>学完本次课程后，你能够：</a:t>
            </a:r>
            <a:endParaRPr lang="en-US" dirty="0"/>
          </a:p>
          <a:p>
            <a:pPr lvl="1"/>
            <a:r>
              <a:rPr lang="en-US" dirty="0"/>
              <a:t>掌握CSS3设置边框、背景、文本效果</a:t>
            </a:r>
            <a:endParaRPr lang="en-US" dirty="0"/>
          </a:p>
          <a:p>
            <a:pPr lvl="1"/>
            <a:r>
              <a:rPr lang="en-US" dirty="0"/>
              <a:t>掌握2D转换对元素进行移动、旋转、缩放和倾斜</a:t>
            </a:r>
            <a:endParaRPr lang="en-US" dirty="0"/>
          </a:p>
          <a:p>
            <a:pPr lvl="1"/>
            <a:r>
              <a:rPr lang="en-US" dirty="0"/>
              <a:t>掌握CSS3过渡制作网页动画效果</a:t>
            </a:r>
            <a:endParaRPr lang="en-US" dirty="0"/>
          </a:p>
          <a:p>
            <a:pPr lvl="1"/>
            <a:r>
              <a:rPr lang="en-US" dirty="0"/>
              <a:t>掌握CSS3动画制作网页动画效果</a:t>
            </a:r>
            <a:endParaRPr lang="en-US" dirty="0"/>
          </a:p>
          <a:p>
            <a:pPr marL="457200" lvl="1" indent="0">
              <a:buNone/>
            </a:pPr>
            <a:endParaRPr lang="zh-CN" altLang="en-US" dirty="0"/>
          </a:p>
          <a:p>
            <a:pPr lvl="1"/>
            <a:endParaRPr lang="zh-CN" altLang="en-US" dirty="0"/>
          </a:p>
        </p:txBody>
      </p:sp>
      <p:pic>
        <p:nvPicPr>
          <p:cNvPr id="6" name="Picture 3" descr="C:\Users\Lenovo\Desktop\修改版\重点.png重点"/>
          <p:cNvPicPr>
            <a:picLocks noChangeAspect="1"/>
          </p:cNvPicPr>
          <p:nvPr/>
        </p:nvPicPr>
        <p:blipFill>
          <a:blip r:embed="rId1"/>
          <a:srcRect/>
          <a:stretch>
            <a:fillRect/>
          </a:stretch>
        </p:blipFill>
        <p:spPr>
          <a:xfrm>
            <a:off x="6448386" y="1325002"/>
            <a:ext cx="534035" cy="536575"/>
          </a:xfrm>
          <a:prstGeom prst="rect">
            <a:avLst/>
          </a:prstGeom>
          <a:noFill/>
          <a:ln w="9525">
            <a:noFill/>
          </a:ln>
        </p:spPr>
      </p:pic>
      <p:pic>
        <p:nvPicPr>
          <p:cNvPr id="7" name="Picture 3" descr="C:\Users\Lenovo\Desktop\修改版\重点.png重点"/>
          <p:cNvPicPr>
            <a:picLocks noChangeAspect="1"/>
          </p:cNvPicPr>
          <p:nvPr/>
        </p:nvPicPr>
        <p:blipFill>
          <a:blip r:embed="rId1"/>
          <a:srcRect/>
          <a:stretch>
            <a:fillRect/>
          </a:stretch>
        </p:blipFill>
        <p:spPr>
          <a:xfrm>
            <a:off x="5914122" y="2571750"/>
            <a:ext cx="534035" cy="536575"/>
          </a:xfrm>
          <a:prstGeom prst="rect">
            <a:avLst/>
          </a:prstGeom>
          <a:noFill/>
          <a:ln w="9525">
            <a:noFill/>
          </a:ln>
        </p:spPr>
      </p:pic>
      <p:pic>
        <p:nvPicPr>
          <p:cNvPr id="3" name="Picture 3" descr="C:\Users\Lenovo\Desktop\修改版\重点.png重点"/>
          <p:cNvPicPr>
            <a:picLocks noChangeAspect="1"/>
          </p:cNvPicPr>
          <p:nvPr/>
        </p:nvPicPr>
        <p:blipFill>
          <a:blip r:embed="rId1"/>
          <a:srcRect/>
          <a:stretch>
            <a:fillRect/>
          </a:stretch>
        </p:blipFill>
        <p:spPr>
          <a:xfrm>
            <a:off x="5914122" y="2175510"/>
            <a:ext cx="534035" cy="536575"/>
          </a:xfrm>
          <a:prstGeom prst="rect">
            <a:avLst/>
          </a:prstGeom>
          <a:noFill/>
          <a:ln w="9525">
            <a:noFill/>
          </a:ln>
        </p:spPr>
      </p:pic>
      <p:pic>
        <p:nvPicPr>
          <p:cNvPr id="4" name="Picture 3" descr="C:\Users\Lenovo\Desktop\修改版\重点.png重点"/>
          <p:cNvPicPr>
            <a:picLocks noChangeAspect="1"/>
          </p:cNvPicPr>
          <p:nvPr/>
        </p:nvPicPr>
        <p:blipFill>
          <a:blip r:embed="rId1"/>
          <a:srcRect/>
          <a:stretch>
            <a:fillRect/>
          </a:stretch>
        </p:blipFill>
        <p:spPr>
          <a:xfrm>
            <a:off x="7632026" y="1768232"/>
            <a:ext cx="534035" cy="536575"/>
          </a:xfrm>
          <a:prstGeom prst="rect">
            <a:avLst/>
          </a:prstGeom>
          <a:noFill/>
          <a:ln w="9525">
            <a:noFill/>
          </a:ln>
        </p:spPr>
      </p:pic>
      <p:sp>
        <p:nvSpPr>
          <p:cNvPr id="8" name="灯片编号占位符 7"/>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nl-NL" altLang="zh-CN"/>
              <a:t>CSS3</a:t>
            </a:r>
            <a:r>
              <a:rPr lang="zh-CN" altLang="zh-CN"/>
              <a:t>过渡</a:t>
            </a:r>
            <a:r>
              <a:rPr lang="en-US" altLang="zh-CN"/>
              <a:t>2-2</a:t>
            </a:r>
            <a:endParaRPr lang="en-US" altLang="zh-CN"/>
          </a:p>
        </p:txBody>
      </p:sp>
      <p:sp>
        <p:nvSpPr>
          <p:cNvPr id="37" name="内容占位符 2"/>
          <p:cNvSpPr>
            <a:spLocks noGrp="1"/>
          </p:cNvSpPr>
          <p:nvPr>
            <p:ph idx="1"/>
          </p:nvPr>
        </p:nvSpPr>
        <p:spPr/>
        <p:txBody>
          <a:bodyPr/>
          <a:lstStyle/>
          <a:p>
            <a:r>
              <a:rPr lang="zh-CN" altLang="zh-CN"/>
              <a:t>浏览器兼容性</a:t>
            </a:r>
            <a:endParaRPr lang="zh-CN" altLang="zh-CN" sz="4800">
              <a:cs typeface="+mn-cs"/>
            </a:endParaRPr>
          </a:p>
        </p:txBody>
      </p:sp>
      <p:sp>
        <p:nvSpPr>
          <p:cNvPr id="6" name="AutoShape 3"/>
          <p:cNvSpPr>
            <a:spLocks noChangeArrowheads="1"/>
          </p:cNvSpPr>
          <p:nvPr/>
        </p:nvSpPr>
        <p:spPr bwMode="auto">
          <a:xfrm>
            <a:off x="1053317" y="3153378"/>
            <a:ext cx="6453336" cy="714374"/>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sz="1350" b="1" dirty="0">
                <a:latin typeface="+mn-lt"/>
              </a:rPr>
              <a:t>transition:[transition-property  transition-duration  </a:t>
            </a:r>
            <a:r>
              <a:rPr lang="en-US" altLang="zh-CN" sz="1350" b="1" dirty="0" smtClean="0">
                <a:latin typeface="+mn-lt"/>
              </a:rPr>
              <a:t>transition-timing-function   transition-delay </a:t>
            </a:r>
            <a:r>
              <a:rPr lang="en-US" altLang="zh-CN" sz="1350" b="1" dirty="0">
                <a:latin typeface="+mn-lt"/>
              </a:rPr>
              <a:t>] </a:t>
            </a:r>
            <a:endParaRPr lang="en-US" altLang="zh-CN" sz="1350" b="1" dirty="0">
              <a:latin typeface="+mn-lt"/>
            </a:endParaRPr>
          </a:p>
        </p:txBody>
      </p:sp>
      <p:cxnSp>
        <p:nvCxnSpPr>
          <p:cNvPr id="8" name="直接箭头连接符 7"/>
          <p:cNvCxnSpPr/>
          <p:nvPr/>
        </p:nvCxnSpPr>
        <p:spPr>
          <a:xfrm flipH="1">
            <a:off x="2808214" y="2820760"/>
            <a:ext cx="351337" cy="447140"/>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3" name="直接箭头连接符 12"/>
          <p:cNvCxnSpPr/>
          <p:nvPr/>
        </p:nvCxnSpPr>
        <p:spPr>
          <a:xfrm flipH="1">
            <a:off x="4176110" y="2830454"/>
            <a:ext cx="351337" cy="447140"/>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5" name="直接箭头连接符 14"/>
          <p:cNvCxnSpPr/>
          <p:nvPr/>
        </p:nvCxnSpPr>
        <p:spPr>
          <a:xfrm flipH="1" flipV="1">
            <a:off x="5868670" y="3507740"/>
            <a:ext cx="392430" cy="481965"/>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7" name="直接箭头连接符 16"/>
          <p:cNvCxnSpPr/>
          <p:nvPr/>
        </p:nvCxnSpPr>
        <p:spPr>
          <a:xfrm flipH="1" flipV="1">
            <a:off x="1896899" y="3772388"/>
            <a:ext cx="199283" cy="349628"/>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aphicFrame>
        <p:nvGraphicFramePr>
          <p:cNvPr id="3" name="Group 29"/>
          <p:cNvGraphicFramePr>
            <a:graphicFrameLocks noGrp="1"/>
          </p:cNvGraphicFramePr>
          <p:nvPr/>
        </p:nvGraphicFramePr>
        <p:xfrm>
          <a:off x="1044575" y="1554480"/>
          <a:ext cx="7395845" cy="76962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737995"/>
                <a:gridCol w="1176655"/>
                <a:gridCol w="1124585"/>
                <a:gridCol w="1147445"/>
                <a:gridCol w="1109711"/>
                <a:gridCol w="1099454"/>
              </a:tblGrid>
              <a:tr h="367665">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属性名</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IE</a:t>
                      </a:r>
                      <a:endPar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Firefox</a:t>
                      </a:r>
                      <a:endPar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Chrome</a:t>
                      </a:r>
                      <a:endPar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Opera</a:t>
                      </a:r>
                      <a:endPar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Safari</a:t>
                      </a:r>
                      <a:endPar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r>
              <a:tr h="401955">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1600" b="1" kern="1200" dirty="0" smtClean="0">
                          <a:solidFill>
                            <a:schemeClr val="dk1"/>
                          </a:solidFill>
                          <a:latin typeface="微软雅黑" panose="020B0503020204020204" pitchFamily="34" charset="-122"/>
                          <a:ea typeface="微软雅黑" panose="020B0503020204020204" pitchFamily="34" charset="-122"/>
                          <a:cs typeface="+mn-cs"/>
                        </a:rPr>
                        <a:t>transition</a:t>
                      </a:r>
                      <a:endParaRPr 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27146" marR="27146"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1600" b="1" kern="1200" dirty="0">
                          <a:solidFill>
                            <a:schemeClr val="dk1"/>
                          </a:solidFill>
                          <a:latin typeface="微软雅黑" panose="020B0503020204020204" pitchFamily="34" charset="-122"/>
                          <a:ea typeface="微软雅黑" panose="020B0503020204020204" pitchFamily="34" charset="-122"/>
                          <a:cs typeface="+mn-cs"/>
                        </a:rPr>
                        <a:t>10+</a:t>
                      </a:r>
                      <a:endParaRPr lang="en-US" sz="1600" b="1" kern="1200" dirty="0">
                        <a:solidFill>
                          <a:schemeClr val="dk1"/>
                        </a:solidFill>
                        <a:latin typeface="微软雅黑" panose="020B0503020204020204" pitchFamily="34" charset="-122"/>
                        <a:ea typeface="微软雅黑" panose="020B0503020204020204" pitchFamily="34" charset="-122"/>
                        <a:cs typeface="+mn-cs"/>
                      </a:endParaRPr>
                    </a:p>
                  </a:txBody>
                  <a:tcPr marL="27146" marR="27146"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1600" b="1" kern="1200" dirty="0">
                          <a:solidFill>
                            <a:schemeClr val="dk1"/>
                          </a:solidFill>
                          <a:latin typeface="微软雅黑" panose="020B0503020204020204" pitchFamily="34" charset="-122"/>
                          <a:ea typeface="微软雅黑" panose="020B0503020204020204" pitchFamily="34" charset="-122"/>
                          <a:cs typeface="+mn-cs"/>
                        </a:rPr>
                        <a:t>4.0+</a:t>
                      </a:r>
                      <a:endParaRPr lang="en-US" sz="1600" b="1" kern="1200" dirty="0">
                        <a:solidFill>
                          <a:schemeClr val="dk1"/>
                        </a:solidFill>
                        <a:latin typeface="微软雅黑" panose="020B0503020204020204" pitchFamily="34" charset="-122"/>
                        <a:ea typeface="微软雅黑" panose="020B0503020204020204" pitchFamily="34" charset="-122"/>
                        <a:cs typeface="+mn-cs"/>
                      </a:endParaRPr>
                    </a:p>
                  </a:txBody>
                  <a:tcPr marL="27146" marR="27146"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1600" b="1" kern="1200" dirty="0">
                          <a:solidFill>
                            <a:schemeClr val="dk1"/>
                          </a:solidFill>
                          <a:latin typeface="微软雅黑" panose="020B0503020204020204" pitchFamily="34" charset="-122"/>
                          <a:ea typeface="微软雅黑" panose="020B0503020204020204" pitchFamily="34" charset="-122"/>
                          <a:cs typeface="+mn-cs"/>
                        </a:rPr>
                        <a:t>4.0+</a:t>
                      </a:r>
                      <a:endParaRPr lang="en-US" sz="1600" b="1" kern="1200" dirty="0">
                        <a:solidFill>
                          <a:schemeClr val="dk1"/>
                        </a:solidFill>
                        <a:latin typeface="微软雅黑" panose="020B0503020204020204" pitchFamily="34" charset="-122"/>
                        <a:ea typeface="微软雅黑" panose="020B0503020204020204" pitchFamily="34" charset="-122"/>
                        <a:cs typeface="+mn-cs"/>
                      </a:endParaRPr>
                    </a:p>
                  </a:txBody>
                  <a:tcPr marL="27146" marR="27146"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1600" b="1" kern="1200" dirty="0">
                          <a:solidFill>
                            <a:schemeClr val="dk1"/>
                          </a:solidFill>
                          <a:latin typeface="微软雅黑" panose="020B0503020204020204" pitchFamily="34" charset="-122"/>
                          <a:ea typeface="微软雅黑" panose="020B0503020204020204" pitchFamily="34" charset="-122"/>
                          <a:cs typeface="+mn-cs"/>
                        </a:rPr>
                        <a:t>10.5+</a:t>
                      </a:r>
                      <a:endParaRPr lang="en-US" sz="1600" b="1" kern="1200" dirty="0">
                        <a:solidFill>
                          <a:schemeClr val="dk1"/>
                        </a:solidFill>
                        <a:latin typeface="微软雅黑" panose="020B0503020204020204" pitchFamily="34" charset="-122"/>
                        <a:ea typeface="微软雅黑" panose="020B0503020204020204" pitchFamily="34" charset="-122"/>
                        <a:cs typeface="+mn-cs"/>
                      </a:endParaRPr>
                    </a:p>
                  </a:txBody>
                  <a:tcPr marL="27146" marR="27146"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1600" b="1" kern="1200" dirty="0">
                          <a:solidFill>
                            <a:schemeClr val="dk1"/>
                          </a:solidFill>
                          <a:latin typeface="微软雅黑" panose="020B0503020204020204" pitchFamily="34" charset="-122"/>
                          <a:ea typeface="微软雅黑" panose="020B0503020204020204" pitchFamily="34" charset="-122"/>
                          <a:cs typeface="+mn-cs"/>
                        </a:rPr>
                        <a:t>3.1+</a:t>
                      </a:r>
                      <a:endParaRPr lang="en-US" sz="1600" b="1" kern="1200" dirty="0">
                        <a:solidFill>
                          <a:schemeClr val="dk1"/>
                        </a:solidFill>
                        <a:latin typeface="微软雅黑" panose="020B0503020204020204" pitchFamily="34" charset="-122"/>
                        <a:ea typeface="微软雅黑" panose="020B0503020204020204" pitchFamily="34" charset="-122"/>
                        <a:cs typeface="+mn-cs"/>
                      </a:endParaRPr>
                    </a:p>
                  </a:txBody>
                  <a:tcPr marL="27146" marR="27146"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bl>
          </a:graphicData>
        </a:graphic>
      </p:graphicFrame>
      <p:grpSp>
        <p:nvGrpSpPr>
          <p:cNvPr id="5" name="组合 4"/>
          <p:cNvGrpSpPr/>
          <p:nvPr/>
        </p:nvGrpSpPr>
        <p:grpSpPr>
          <a:xfrm>
            <a:off x="302260" y="2506345"/>
            <a:ext cx="436880" cy="549275"/>
            <a:chOff x="4662" y="3788"/>
            <a:chExt cx="688" cy="865"/>
          </a:xfrm>
        </p:grpSpPr>
        <p:sp>
          <p:nvSpPr>
            <p:cNvPr id="9" name="TextBox 65"/>
            <p:cNvSpPr txBox="1"/>
            <p:nvPr/>
          </p:nvSpPr>
          <p:spPr>
            <a:xfrm>
              <a:off x="4662"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语法</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10" name="图片 9" descr="C:\Users\Lenovo\Desktop\icon\书籍.png书籍"/>
            <p:cNvPicPr>
              <a:picLocks noChangeAspect="1"/>
            </p:cNvPicPr>
            <p:nvPr/>
          </p:nvPicPr>
          <p:blipFill>
            <a:blip r:embed="rId1" cstate="screen"/>
            <a:srcRect/>
            <a:stretch>
              <a:fillRect/>
            </a:stretch>
          </p:blipFill>
          <p:spPr>
            <a:xfrm>
              <a:off x="4758" y="3788"/>
              <a:ext cx="495" cy="495"/>
            </a:xfrm>
            <a:prstGeom prst="rect">
              <a:avLst/>
            </a:prstGeom>
          </p:spPr>
        </p:pic>
      </p:grpSp>
      <p:sp>
        <p:nvSpPr>
          <p:cNvPr id="2" name="AutoShape 9"/>
          <p:cNvSpPr>
            <a:spLocks noChangeArrowheads="1"/>
          </p:cNvSpPr>
          <p:nvPr/>
        </p:nvSpPr>
        <p:spPr bwMode="auto">
          <a:xfrm>
            <a:off x="1534160" y="2496820"/>
            <a:ext cx="2226310" cy="333617"/>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sz="1350" b="1" strike="noStrike" noProof="1">
                <a:solidFill>
                  <a:schemeClr val="bg1"/>
                </a:solidFill>
                <a:latin typeface="+mn-lt"/>
                <a:ea typeface="黑体" panose="02010600030101010101" pitchFamily="49" charset="-122"/>
              </a:rPr>
              <a:t>过渡或动态模拟的</a:t>
            </a:r>
            <a:r>
              <a:rPr lang="en-US" altLang="zh-CN" sz="1350" b="1" strike="noStrike" noProof="1">
                <a:solidFill>
                  <a:schemeClr val="bg1"/>
                </a:solidFill>
                <a:latin typeface="+mn-lt"/>
                <a:ea typeface="黑体" panose="02010600030101010101" pitchFamily="49" charset="-122"/>
              </a:rPr>
              <a:t>CSS</a:t>
            </a:r>
            <a:r>
              <a:rPr lang="zh-CN" altLang="en-US" sz="1350" b="1" strike="noStrike" noProof="1">
                <a:solidFill>
                  <a:schemeClr val="bg1"/>
                </a:solidFill>
                <a:latin typeface="+mn-lt"/>
                <a:ea typeface="黑体" panose="02010600030101010101" pitchFamily="49" charset="-122"/>
              </a:rPr>
              <a:t>属性</a:t>
            </a:r>
            <a:endParaRPr lang="zh-CN" altLang="en-US" sz="1350" b="1" strike="noStrike" noProof="1">
              <a:solidFill>
                <a:schemeClr val="bg1"/>
              </a:solidFill>
              <a:latin typeface="+mn-lt"/>
              <a:ea typeface="黑体" panose="02010600030101010101" pitchFamily="49" charset="-122"/>
            </a:endParaRPr>
          </a:p>
        </p:txBody>
      </p:sp>
      <p:sp>
        <p:nvSpPr>
          <p:cNvPr id="4" name="AutoShape 9"/>
          <p:cNvSpPr>
            <a:spLocks noChangeArrowheads="1"/>
          </p:cNvSpPr>
          <p:nvPr/>
        </p:nvSpPr>
        <p:spPr bwMode="auto">
          <a:xfrm>
            <a:off x="3982720" y="2487295"/>
            <a:ext cx="2007870" cy="333617"/>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sz="1350" b="1" strike="noStrike" noProof="1">
                <a:solidFill>
                  <a:schemeClr val="bg1"/>
                </a:solidFill>
                <a:latin typeface="+mn-lt"/>
                <a:ea typeface="黑体" panose="02010600030101010101" pitchFamily="49" charset="-122"/>
              </a:rPr>
              <a:t>完成过渡所需要的时间</a:t>
            </a:r>
            <a:endParaRPr lang="zh-CN" altLang="en-US" sz="1350" b="1" strike="noStrike" noProof="1">
              <a:solidFill>
                <a:schemeClr val="bg1"/>
              </a:solidFill>
              <a:latin typeface="+mn-lt"/>
              <a:ea typeface="黑体" panose="02010600030101010101" pitchFamily="49" charset="-122"/>
            </a:endParaRPr>
          </a:p>
        </p:txBody>
      </p:sp>
      <p:sp>
        <p:nvSpPr>
          <p:cNvPr id="11" name="AutoShape 9"/>
          <p:cNvSpPr>
            <a:spLocks noChangeArrowheads="1"/>
          </p:cNvSpPr>
          <p:nvPr/>
        </p:nvSpPr>
        <p:spPr bwMode="auto">
          <a:xfrm>
            <a:off x="1393825" y="4122420"/>
            <a:ext cx="2179320" cy="33342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过渡开始出现的延迟时间</a:t>
            </a:r>
            <a:endParaRPr lang="zh-CN" altLang="en-US" sz="1350" b="1" strike="noStrike" noProof="1">
              <a:solidFill>
                <a:schemeClr val="bg1"/>
              </a:solidFill>
              <a:latin typeface="+mn-lt"/>
              <a:ea typeface="黑体" panose="02010600030101010101" pitchFamily="49" charset="-122"/>
            </a:endParaRPr>
          </a:p>
        </p:txBody>
      </p:sp>
      <p:sp>
        <p:nvSpPr>
          <p:cNvPr id="18" name="AutoShape 9"/>
          <p:cNvSpPr>
            <a:spLocks noChangeArrowheads="1"/>
          </p:cNvSpPr>
          <p:nvPr/>
        </p:nvSpPr>
        <p:spPr bwMode="auto">
          <a:xfrm>
            <a:off x="5624830" y="3989705"/>
            <a:ext cx="1312545" cy="333617"/>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指定过渡函数</a:t>
            </a:r>
            <a:endParaRPr lang="zh-CN" altLang="en-US" sz="1350" b="1" strike="noStrike" noProof="1">
              <a:solidFill>
                <a:schemeClr val="bg1"/>
              </a:solidFill>
              <a:latin typeface="+mn-lt"/>
              <a:ea typeface="黑体" panose="02010600030101010101" pitchFamily="49" charset="-122"/>
            </a:endParaRPr>
          </a:p>
        </p:txBody>
      </p:sp>
      <p:sp>
        <p:nvSpPr>
          <p:cNvPr id="30" name="灯片编号占位符 29"/>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 grpId="0" bldLvl="0" animBg="1"/>
      <p:bldP spid="4" grpId="0" bldLvl="0" animBg="1"/>
      <p:bldP spid="11" grpId="0" bldLvl="0" animBg="1"/>
      <p:bldP spid="18"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zh-CN"/>
              <a:t>过渡属性的使用</a:t>
            </a:r>
            <a:r>
              <a:rPr lang="en-US" altLang="zh-CN"/>
              <a:t>3-1</a:t>
            </a:r>
            <a:endParaRPr lang="en-US" altLang="zh-CN"/>
          </a:p>
        </p:txBody>
      </p:sp>
      <p:sp>
        <p:nvSpPr>
          <p:cNvPr id="37" name="内容占位符 2"/>
          <p:cNvSpPr>
            <a:spLocks noGrp="1"/>
          </p:cNvSpPr>
          <p:nvPr>
            <p:ph idx="1"/>
          </p:nvPr>
        </p:nvSpPr>
        <p:spPr>
          <a:xfrm>
            <a:off x="578644" y="981075"/>
            <a:ext cx="8299609" cy="3613785"/>
          </a:xfrm>
        </p:spPr>
        <p:txBody>
          <a:bodyPr/>
          <a:lstStyle/>
          <a:p>
            <a:r>
              <a:rPr lang="zh-CN" altLang="zh-CN"/>
              <a:t>过渡属性</a:t>
            </a:r>
            <a:r>
              <a:rPr lang="zh-CN" altLang="en-US"/>
              <a:t>（</a:t>
            </a:r>
            <a:r>
              <a:rPr lang="en-US" altLang="zh-CN"/>
              <a:t> transition-property </a:t>
            </a:r>
            <a:r>
              <a:rPr lang="zh-CN" altLang="en-US"/>
              <a:t>）</a:t>
            </a:r>
            <a:endParaRPr lang="en-US" altLang="zh-CN"/>
          </a:p>
          <a:p>
            <a:pPr lvl="1"/>
            <a:r>
              <a:rPr lang="zh-CN" altLang="en-US"/>
              <a:t>定义转换动画的</a:t>
            </a:r>
            <a:r>
              <a:rPr lang="en-US" altLang="zh-CN"/>
              <a:t>CSS</a:t>
            </a:r>
            <a:r>
              <a:rPr lang="zh-CN" altLang="en-US"/>
              <a:t>属性名称</a:t>
            </a:r>
            <a:endParaRPr lang="en-US" altLang="zh-CN"/>
          </a:p>
          <a:p>
            <a:pPr lvl="2"/>
            <a:r>
              <a:rPr lang="zh-CN" altLang="en-US"/>
              <a:t>property：指定的</a:t>
            </a:r>
            <a:r>
              <a:rPr lang="en-US" altLang="zh-CN"/>
              <a:t>CSS</a:t>
            </a:r>
            <a:r>
              <a:rPr lang="zh-CN" altLang="en-US"/>
              <a:t>属性（</a:t>
            </a:r>
            <a:r>
              <a:rPr lang="en-US" altLang="zh-CN"/>
              <a:t>width</a:t>
            </a:r>
            <a:r>
              <a:rPr lang="zh-CN" altLang="en-US"/>
              <a:t>、</a:t>
            </a:r>
            <a:r>
              <a:rPr lang="en-US" altLang="zh-CN"/>
              <a:t>height</a:t>
            </a:r>
            <a:r>
              <a:rPr lang="zh-CN" altLang="en-US"/>
              <a:t>、</a:t>
            </a:r>
            <a:r>
              <a:rPr lang="en-US" altLang="zh-CN"/>
              <a:t>background-color</a:t>
            </a:r>
            <a:r>
              <a:rPr lang="zh-CN" altLang="en-US"/>
              <a:t>属性等）</a:t>
            </a:r>
            <a:endParaRPr lang="zh-CN" altLang="en-US"/>
          </a:p>
          <a:p>
            <a:pPr lvl="2"/>
            <a:r>
              <a:rPr lang="en-US" altLang="zh-CN"/>
              <a:t>all</a:t>
            </a:r>
            <a:r>
              <a:rPr lang="zh-CN" altLang="en-US"/>
              <a:t>：指定所有元素支持</a:t>
            </a:r>
            <a:r>
              <a:rPr lang="en-US" altLang="zh-CN"/>
              <a:t>transition-property</a:t>
            </a:r>
            <a:r>
              <a:rPr lang="zh-CN" altLang="en-US"/>
              <a:t>属性的样式，一般为了方便都会使用</a:t>
            </a:r>
            <a:r>
              <a:rPr lang="en-US" altLang="zh-CN"/>
              <a:t>all</a:t>
            </a:r>
            <a:endParaRPr lang="en-US" altLang="zh-CN"/>
          </a:p>
          <a:p>
            <a:r>
              <a:rPr lang="zh-CN" altLang="zh-CN" sz="2400">
                <a:sym typeface="+mn-ea"/>
              </a:rPr>
              <a:t>过渡所需的时间</a:t>
            </a:r>
            <a:r>
              <a:rPr lang="zh-CN" altLang="en-US" sz="2400">
                <a:sym typeface="+mn-ea"/>
              </a:rPr>
              <a:t>（</a:t>
            </a:r>
            <a:r>
              <a:rPr lang="en-US" altLang="zh-CN" sz="2400">
                <a:sym typeface="+mn-ea"/>
              </a:rPr>
              <a:t> transition-duration </a:t>
            </a:r>
            <a:r>
              <a:rPr lang="zh-CN" altLang="en-US" sz="2400">
                <a:sym typeface="+mn-ea"/>
              </a:rPr>
              <a:t>）</a:t>
            </a:r>
            <a:endParaRPr lang="en-US" altLang="zh-CN" sz="2400"/>
          </a:p>
          <a:p>
            <a:pPr lvl="1"/>
            <a:r>
              <a:rPr lang="zh-CN" altLang="zh-CN">
                <a:sym typeface="+mn-ea"/>
              </a:rPr>
              <a:t>定义转换动画的时间长度，即从设置旧属性到换新属性所花费的时间，单位为</a:t>
            </a:r>
            <a:r>
              <a:rPr lang="zh-CN" altLang="en-US">
                <a:sym typeface="+mn-ea"/>
              </a:rPr>
              <a:t>秒（</a:t>
            </a:r>
            <a:r>
              <a:rPr lang="en-US" altLang="zh-CN">
                <a:sym typeface="+mn-ea"/>
              </a:rPr>
              <a:t>s</a:t>
            </a:r>
            <a:r>
              <a:rPr lang="zh-CN" altLang="en-US">
                <a:sym typeface="+mn-ea"/>
              </a:rPr>
              <a:t>）</a:t>
            </a:r>
            <a:endParaRPr lang="zh-CN" altLang="en-US" smtClean="0">
              <a:sym typeface="+mn-ea"/>
            </a:endParaRPr>
          </a:p>
        </p:txBody>
      </p:sp>
      <p:grpSp>
        <p:nvGrpSpPr>
          <p:cNvPr id="25" name="组合 24"/>
          <p:cNvGrpSpPr/>
          <p:nvPr/>
        </p:nvGrpSpPr>
        <p:grpSpPr>
          <a:xfrm>
            <a:off x="2241550" y="4503420"/>
            <a:ext cx="4497705" cy="427990"/>
            <a:chOff x="1403648" y="3795886"/>
            <a:chExt cx="5714808" cy="321469"/>
          </a:xfrm>
        </p:grpSpPr>
        <p:sp>
          <p:nvSpPr>
            <p:cNvPr id="26" name="圆角矩形 25"/>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7" name="圆角矩形 26"/>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28"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13"/>
            <p:cNvSpPr txBox="1"/>
            <p:nvPr/>
          </p:nvSpPr>
          <p:spPr bwMode="auto">
            <a:xfrm>
              <a:off x="1975694" y="3829273"/>
              <a:ext cx="5142762"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15</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transition</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3" name="灯片编号占位符 2"/>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zh-CN"/>
              <a:t>过渡属性的使用</a:t>
            </a:r>
            <a:r>
              <a:rPr lang="en-US" altLang="zh-CN"/>
              <a:t>3-2</a:t>
            </a:r>
            <a:endParaRPr lang="en-US" altLang="zh-CN"/>
          </a:p>
        </p:txBody>
      </p:sp>
      <p:sp>
        <p:nvSpPr>
          <p:cNvPr id="37" name="内容占位符 2"/>
          <p:cNvSpPr>
            <a:spLocks noGrp="1"/>
          </p:cNvSpPr>
          <p:nvPr>
            <p:ph idx="1"/>
          </p:nvPr>
        </p:nvSpPr>
        <p:spPr>
          <a:xfrm>
            <a:off x="578644" y="981075"/>
            <a:ext cx="8155305" cy="3613785"/>
          </a:xfrm>
        </p:spPr>
        <p:txBody>
          <a:bodyPr/>
          <a:lstStyle/>
          <a:p>
            <a:r>
              <a:rPr lang="zh-CN" altLang="zh-CN"/>
              <a:t>过渡动画函数</a:t>
            </a:r>
            <a:r>
              <a:rPr lang="zh-CN" altLang="en-US"/>
              <a:t>（</a:t>
            </a:r>
            <a:r>
              <a:rPr lang="en-US" altLang="zh-CN"/>
              <a:t> transition-timing-function </a:t>
            </a:r>
            <a:r>
              <a:rPr lang="zh-CN" altLang="en-US"/>
              <a:t>）</a:t>
            </a:r>
            <a:endParaRPr lang="en-US" altLang="zh-CN"/>
          </a:p>
          <a:p>
            <a:pPr lvl="1"/>
            <a:r>
              <a:rPr lang="zh-CN" altLang="en-US"/>
              <a:t>指定浏览器的过渡速度，以及过渡期间的操作进展情况，通过给过渡添加一个函数来指定动画的快慢方式</a:t>
            </a:r>
            <a:endParaRPr lang="en-US" altLang="zh-CN"/>
          </a:p>
          <a:p>
            <a:pPr lvl="1"/>
            <a:endParaRPr lang="zh-CN" altLang="zh-CN" smtClean="0"/>
          </a:p>
        </p:txBody>
      </p:sp>
      <p:graphicFrame>
        <p:nvGraphicFramePr>
          <p:cNvPr id="12" name="Group 29"/>
          <p:cNvGraphicFramePr>
            <a:graphicFrameLocks noGrp="1"/>
          </p:cNvGraphicFramePr>
          <p:nvPr/>
        </p:nvGraphicFramePr>
        <p:xfrm>
          <a:off x="946150" y="2242185"/>
          <a:ext cx="7395845" cy="217043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581150"/>
                <a:gridCol w="5814695"/>
              </a:tblGrid>
              <a:tr h="335280">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值</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说明</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r>
              <a:tr h="364490">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linear</a:t>
                      </a:r>
                      <a:endPar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规定以相同速度开始至结束的过渡效果</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365760">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ease</a:t>
                      </a:r>
                      <a:endPar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规定慢速开始，然后变快，然后慢速结束的过渡效果（默认值）</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r h="370840">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ease-in</a:t>
                      </a:r>
                      <a:endPar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规定以慢速开始的过渡效果</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367665">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ease-out</a:t>
                      </a:r>
                      <a:endPar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规定以慢速结束的过渡效果</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r h="366395">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ease-in-out</a:t>
                      </a:r>
                      <a:endPar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DBEEF4"/>
                    </a:solidFill>
                  </a:tcPr>
                </a:tc>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规定以慢速开始和结束的过渡效果</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DBEEF4"/>
                    </a:solidFill>
                  </a:tcPr>
                </a:tc>
              </a:tr>
            </a:tbl>
          </a:graphicData>
        </a:graphic>
      </p:graphicFrame>
      <p:grpSp>
        <p:nvGrpSpPr>
          <p:cNvPr id="25" name="组合 24"/>
          <p:cNvGrpSpPr/>
          <p:nvPr/>
        </p:nvGrpSpPr>
        <p:grpSpPr>
          <a:xfrm>
            <a:off x="2169795" y="4524375"/>
            <a:ext cx="4497705" cy="427990"/>
            <a:chOff x="1403648" y="3795886"/>
            <a:chExt cx="5714808" cy="321469"/>
          </a:xfrm>
        </p:grpSpPr>
        <p:sp>
          <p:nvSpPr>
            <p:cNvPr id="26" name="圆角矩形 25"/>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7" name="圆角矩形 26"/>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28"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13"/>
            <p:cNvSpPr txBox="1"/>
            <p:nvPr/>
          </p:nvSpPr>
          <p:spPr bwMode="auto">
            <a:xfrm>
              <a:off x="1975694" y="3829273"/>
              <a:ext cx="5142762"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15</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transition</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8" name="灯片编号占位符 7"/>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zh-CN"/>
              <a:t>过渡属性的使用</a:t>
            </a:r>
            <a:r>
              <a:rPr lang="en-US" altLang="zh-CN"/>
              <a:t>3-3</a:t>
            </a:r>
            <a:endParaRPr lang="en-US" altLang="zh-CN"/>
          </a:p>
        </p:txBody>
      </p:sp>
      <p:sp>
        <p:nvSpPr>
          <p:cNvPr id="37" name="内容占位符 2"/>
          <p:cNvSpPr>
            <a:spLocks noGrp="1"/>
          </p:cNvSpPr>
          <p:nvPr>
            <p:ph idx="1"/>
          </p:nvPr>
        </p:nvSpPr>
        <p:spPr/>
        <p:txBody>
          <a:bodyPr/>
          <a:lstStyle/>
          <a:p>
            <a:r>
              <a:rPr lang="zh-CN" altLang="zh-CN"/>
              <a:t>过渡延迟时间</a:t>
            </a:r>
            <a:r>
              <a:rPr lang="zh-CN" altLang="en-US"/>
              <a:t>（</a:t>
            </a:r>
            <a:r>
              <a:rPr lang="en-US" altLang="zh-CN"/>
              <a:t> transition-delay </a:t>
            </a:r>
            <a:r>
              <a:rPr lang="zh-CN" altLang="en-US"/>
              <a:t>）</a:t>
            </a:r>
            <a:endParaRPr lang="en-US" altLang="zh-CN"/>
          </a:p>
          <a:p>
            <a:pPr lvl="1"/>
            <a:r>
              <a:rPr lang="zh-CN" altLang="zh-CN"/>
              <a:t>指定一个动画开始执行的时间，当改变元素属性值后多长时间去执行过渡效果</a:t>
            </a:r>
            <a:endParaRPr lang="en-US" altLang="zh-CN"/>
          </a:p>
          <a:p>
            <a:pPr lvl="2"/>
            <a:r>
              <a:rPr lang="zh-CN" altLang="en-US" sz="1800"/>
              <a:t>正值：元素过渡效果不会立即触发，当过了设置的时间值后才会被触发</a:t>
            </a:r>
            <a:endParaRPr lang="zh-CN" altLang="en-US" sz="1800"/>
          </a:p>
          <a:p>
            <a:pPr lvl="2"/>
            <a:r>
              <a:rPr lang="zh-CN" altLang="en-US" sz="1800"/>
              <a:t>负值：元素过渡效果会从该时间点开始显示，之前的动作被截断</a:t>
            </a:r>
            <a:endParaRPr lang="zh-CN" altLang="en-US" sz="1800"/>
          </a:p>
          <a:p>
            <a:pPr lvl="2"/>
            <a:r>
              <a:rPr lang="en-US" altLang="zh-CN" sz="1800"/>
              <a:t>0</a:t>
            </a:r>
            <a:r>
              <a:rPr lang="zh-CN" altLang="en-US" sz="1800"/>
              <a:t>：默认值，元素过渡效果立即执行</a:t>
            </a:r>
            <a:endParaRPr lang="zh-CN" altLang="en-US" sz="1800"/>
          </a:p>
        </p:txBody>
      </p:sp>
      <p:grpSp>
        <p:nvGrpSpPr>
          <p:cNvPr id="25" name="组合 24"/>
          <p:cNvGrpSpPr/>
          <p:nvPr/>
        </p:nvGrpSpPr>
        <p:grpSpPr>
          <a:xfrm>
            <a:off x="2251075" y="4293235"/>
            <a:ext cx="4497705" cy="427990"/>
            <a:chOff x="1403648" y="3795886"/>
            <a:chExt cx="5714808" cy="321469"/>
          </a:xfrm>
        </p:grpSpPr>
        <p:sp>
          <p:nvSpPr>
            <p:cNvPr id="26" name="圆角矩形 25"/>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7" name="圆角矩形 26"/>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28"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13"/>
            <p:cNvSpPr txBox="1"/>
            <p:nvPr/>
          </p:nvSpPr>
          <p:spPr bwMode="auto">
            <a:xfrm>
              <a:off x="1975694" y="3829273"/>
              <a:ext cx="5142762"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15</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transition</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3" name="灯片编号占位符 2"/>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zh-CN"/>
              <a:t>过渡的触发机制</a:t>
            </a:r>
            <a:endParaRPr lang="zh-CN" altLang="zh-CN" smtClean="0"/>
          </a:p>
        </p:txBody>
      </p:sp>
      <p:sp>
        <p:nvSpPr>
          <p:cNvPr id="37" name="内容占位符 2"/>
          <p:cNvSpPr>
            <a:spLocks noGrp="1"/>
          </p:cNvSpPr>
          <p:nvPr>
            <p:ph idx="1"/>
          </p:nvPr>
        </p:nvSpPr>
        <p:spPr>
          <a:xfrm>
            <a:off x="677545" y="1015365"/>
            <a:ext cx="8123555" cy="3394075"/>
          </a:xfrm>
        </p:spPr>
        <p:txBody>
          <a:bodyPr/>
          <a:lstStyle/>
          <a:p>
            <a:r>
              <a:rPr lang="zh-CN" altLang="en-US"/>
              <a:t>伪类触发</a:t>
            </a:r>
            <a:endParaRPr lang="en-US" altLang="zh-CN"/>
          </a:p>
          <a:p>
            <a:pPr lvl="1"/>
            <a:r>
              <a:rPr lang="zh-CN" altLang="en-US" b="1">
                <a:solidFill>
                  <a:srgbClr val="FF0000"/>
                </a:solidFill>
              </a:rPr>
              <a:t>：</a:t>
            </a:r>
            <a:r>
              <a:rPr lang="en-US" altLang="zh-CN" b="1">
                <a:solidFill>
                  <a:srgbClr val="FF0000"/>
                </a:solidFill>
              </a:rPr>
              <a:t>hover   </a:t>
            </a:r>
            <a:r>
              <a:rPr lang="zh-CN" altLang="en-US" b="1"/>
              <a:t>：</a:t>
            </a:r>
            <a:r>
              <a:rPr lang="en-US" altLang="zh-CN" b="1"/>
              <a:t>active  </a:t>
            </a:r>
            <a:r>
              <a:rPr lang="zh-CN" altLang="en-US" b="1"/>
              <a:t>：</a:t>
            </a:r>
            <a:r>
              <a:rPr lang="en-US" altLang="zh-CN" b="1"/>
              <a:t>focus   </a:t>
            </a:r>
            <a:r>
              <a:rPr lang="zh-CN" altLang="en-US" b="1"/>
              <a:t>：</a:t>
            </a:r>
            <a:r>
              <a:rPr lang="en-US" altLang="zh-CN" b="1"/>
              <a:t>checked</a:t>
            </a:r>
            <a:endParaRPr lang="zh-CN" altLang="en-US" b="1"/>
          </a:p>
          <a:p>
            <a:r>
              <a:rPr lang="zh-CN" altLang="en-US"/>
              <a:t>媒体查询：通过</a:t>
            </a:r>
            <a:r>
              <a:rPr lang="en-US" altLang="zh-CN"/>
              <a:t>@media</a:t>
            </a:r>
            <a:r>
              <a:rPr lang="zh-CN" altLang="en-US"/>
              <a:t>属性判断设备的尺寸，方向等</a:t>
            </a:r>
            <a:endParaRPr lang="zh-CN" altLang="en-US"/>
          </a:p>
          <a:p>
            <a:r>
              <a:rPr lang="en-US" altLang="zh-CN"/>
              <a:t>JavaScript</a:t>
            </a:r>
            <a:r>
              <a:rPr lang="zh-CN" altLang="en-US"/>
              <a:t>触发：用</a:t>
            </a:r>
            <a:r>
              <a:rPr lang="en-US" altLang="zh-CN"/>
              <a:t>JavaScript</a:t>
            </a:r>
            <a:r>
              <a:rPr lang="zh-CN" altLang="en-US"/>
              <a:t>脚本触发</a:t>
            </a:r>
            <a:endParaRPr lang="zh-CN" altLang="en-US"/>
          </a:p>
        </p:txBody>
      </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Calibri" panose="020F0502020204030204" pitchFamily="34" charset="0"/>
              </a:rPr>
              <a:t>练习</a:t>
            </a:r>
            <a:r>
              <a:rPr lang="en-US" altLang="zh-CN" dirty="0">
                <a:sym typeface="Calibri" panose="020F0502020204030204" pitchFamily="34" charset="0"/>
              </a:rPr>
              <a:t>3</a:t>
            </a:r>
            <a:r>
              <a:rPr lang="zh-CN" altLang="en-US" dirty="0">
                <a:sym typeface="Calibri" panose="020F0502020204030204" pitchFamily="34" charset="0"/>
              </a:rPr>
              <a:t>：</a:t>
            </a:r>
            <a:r>
              <a:rPr lang="zh-CN" altLang="zh-CN">
                <a:sym typeface="+mn-ea"/>
              </a:rPr>
              <a:t>制作多彩照片墙</a:t>
            </a:r>
            <a:endParaRPr lang="zh-CN" altLang="en-US"/>
          </a:p>
        </p:txBody>
      </p:sp>
      <p:sp>
        <p:nvSpPr>
          <p:cNvPr id="58369" name="Rectangle 3"/>
          <p:cNvSpPr>
            <a:spLocks noGrp="1" noChangeArrowheads="1"/>
          </p:cNvSpPr>
          <p:nvPr>
            <p:ph idx="1"/>
          </p:nvPr>
        </p:nvSpPr>
        <p:spPr>
          <a:xfrm>
            <a:off x="677545" y="1015365"/>
            <a:ext cx="8265795" cy="3394075"/>
          </a:xfrm>
        </p:spPr>
        <p:txBody>
          <a:bodyPr/>
          <a:lstStyle/>
          <a:p>
            <a:r>
              <a:rPr lang="zh-CN" altLang="en-US"/>
              <a:t>需求说明</a:t>
            </a:r>
            <a:endParaRPr lang="en-US"/>
          </a:p>
          <a:p>
            <a:pPr lvl="1"/>
            <a:r>
              <a:rPr lang="zh-CN" altLang="en-US">
                <a:sym typeface="+mn-ea"/>
              </a:rPr>
              <a:t>给每张图片添加过渡效果，用伪类</a:t>
            </a:r>
            <a:r>
              <a:rPr lang="en-US" altLang="zh-CN">
                <a:sym typeface="+mn-ea"/>
              </a:rPr>
              <a:t>hover</a:t>
            </a:r>
            <a:r>
              <a:rPr lang="zh-CN" altLang="en-US">
                <a:sym typeface="+mn-ea"/>
              </a:rPr>
              <a:t>触发过渡</a:t>
            </a:r>
            <a:endParaRPr lang="zh-CN" altLang="en-US"/>
          </a:p>
          <a:p>
            <a:pPr lvl="1"/>
            <a:r>
              <a:rPr lang="zh-CN" altLang="en-US">
                <a:sym typeface="+mn-ea"/>
              </a:rPr>
              <a:t>动画的总时长为</a:t>
            </a:r>
            <a:r>
              <a:rPr lang="en-US" altLang="zh-CN">
                <a:sym typeface="+mn-ea"/>
              </a:rPr>
              <a:t>0.6s</a:t>
            </a:r>
            <a:r>
              <a:rPr lang="zh-CN" altLang="en-US">
                <a:sym typeface="+mn-ea"/>
              </a:rPr>
              <a:t>，没有延迟，动画方式为</a:t>
            </a:r>
            <a:r>
              <a:rPr lang="en-US" altLang="zh-CN">
                <a:sym typeface="+mn-ea"/>
              </a:rPr>
              <a:t>ease-in-out</a:t>
            </a:r>
            <a:endParaRPr lang="en-US"/>
          </a:p>
          <a:p>
            <a:pPr lvl="2"/>
            <a:endParaRPr lang="zh-CN" altLang="en-US"/>
          </a:p>
          <a:p>
            <a:endParaRPr lang="zh-CN" altLang="en-US"/>
          </a:p>
        </p:txBody>
      </p:sp>
      <p:pic>
        <p:nvPicPr>
          <p:cNvPr id="4" name="图片 3"/>
          <p:cNvPicPr>
            <a:picLocks noChangeAspect="1"/>
          </p:cNvPicPr>
          <p:nvPr/>
        </p:nvPicPr>
        <p:blipFill>
          <a:blip r:embed="rId1"/>
          <a:stretch>
            <a:fillRect/>
          </a:stretch>
        </p:blipFill>
        <p:spPr>
          <a:xfrm>
            <a:off x="2727325" y="2398395"/>
            <a:ext cx="4165600" cy="2369185"/>
          </a:xfrm>
          <a:prstGeom prst="rect">
            <a:avLst/>
          </a:prstGeom>
        </p:spPr>
      </p:pic>
      <p:sp>
        <p:nvSpPr>
          <p:cNvPr id="6" name="灯片编号占位符 5"/>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zh-CN" altLang="en-US"/>
              <a:t>共性问题集中讲解</a:t>
            </a:r>
            <a:endParaRPr lang="zh-CN" altLang="en-US"/>
          </a:p>
        </p:txBody>
      </p:sp>
      <p:sp>
        <p:nvSpPr>
          <p:cNvPr id="25604" name="内容占位符 2"/>
          <p:cNvSpPr>
            <a:spLocks noGrp="1"/>
          </p:cNvSpPr>
          <p:nvPr>
            <p:ph idx="1"/>
          </p:nvPr>
        </p:nvSpPr>
        <p:spPr/>
        <p:txBody>
          <a:bodyPr/>
          <a:lstStyle/>
          <a:p>
            <a:r>
              <a:rPr lang="zh-CN" altLang="en-US"/>
              <a:t>常见问题及解决办法</a:t>
            </a:r>
            <a:endParaRPr lang="en-US" altLang="zh-CN"/>
          </a:p>
          <a:p>
            <a:r>
              <a:rPr lang="zh-CN" altLang="en-US"/>
              <a:t>代码规范问题</a:t>
            </a:r>
            <a:endParaRPr lang="zh-CN" altLang="en-US"/>
          </a:p>
          <a:p>
            <a:r>
              <a:rPr lang="zh-CN" altLang="en-US"/>
              <a:t>调试技巧</a:t>
            </a:r>
            <a:endParaRPr lang="en-US" altLang="zh-CN"/>
          </a:p>
          <a:p>
            <a:endParaRPr lang="zh-CN" altLang="en-US"/>
          </a:p>
          <a:p>
            <a:endParaRPr lang="zh-CN" altLang="en-US" dirty="0"/>
          </a:p>
        </p:txBody>
      </p:sp>
      <p:grpSp>
        <p:nvGrpSpPr>
          <p:cNvPr id="32772" name="组合 29"/>
          <p:cNvGrpSpPr/>
          <p:nvPr/>
        </p:nvGrpSpPr>
        <p:grpSpPr bwMode="auto">
          <a:xfrm>
            <a:off x="1857376" y="2411017"/>
            <a:ext cx="5929313" cy="1544241"/>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75" name="组合 7"/>
            <p:cNvGrpSpPr/>
            <p:nvPr/>
          </p:nvGrpSpPr>
          <p:grpSpPr bwMode="auto">
            <a:xfrm>
              <a:off x="1924031" y="3214688"/>
              <a:ext cx="5862678" cy="2058989"/>
              <a:chOff x="2066315" y="2227264"/>
              <a:chExt cx="5862756" cy="2059018"/>
            </a:xfrm>
          </p:grpSpPr>
          <p:grpSp>
            <p:nvGrpSpPr>
              <p:cNvPr id="32776"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81"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878142"/>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2777"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l-NL" altLang="zh-CN"/>
              <a:t>CSS3</a:t>
            </a:r>
            <a:r>
              <a:rPr lang="zh-CN" altLang="zh-CN"/>
              <a:t>动画</a:t>
            </a:r>
            <a:endParaRPr lang="zh-CN" altLang="zh-CN"/>
          </a:p>
        </p:txBody>
      </p:sp>
      <p:sp>
        <p:nvSpPr>
          <p:cNvPr id="3" name="内容占位符 2"/>
          <p:cNvSpPr>
            <a:spLocks noGrp="1"/>
          </p:cNvSpPr>
          <p:nvPr>
            <p:ph idx="1"/>
          </p:nvPr>
        </p:nvSpPr>
        <p:spPr/>
        <p:txBody>
          <a:bodyPr/>
          <a:lstStyle/>
          <a:p>
            <a:r>
              <a:rPr lang="en-US" altLang="zh-CN"/>
              <a:t>animation</a:t>
            </a:r>
            <a:r>
              <a:rPr lang="zh-CN" altLang="en-US"/>
              <a:t>动画简介</a:t>
            </a:r>
            <a:endParaRPr lang="en-US" altLang="zh-CN"/>
          </a:p>
          <a:p>
            <a:pPr lvl="1"/>
            <a:r>
              <a:rPr lang="en-US" altLang="zh-CN"/>
              <a:t>animation</a:t>
            </a:r>
            <a:r>
              <a:rPr lang="zh-CN" altLang="en-US"/>
              <a:t>实现动画主要由两个部分组成</a:t>
            </a:r>
            <a:endParaRPr lang="zh-CN" altLang="en-US"/>
          </a:p>
          <a:p>
            <a:pPr lvl="2"/>
            <a:r>
              <a:rPr lang="zh-CN" altLang="en-US" sz="1800"/>
              <a:t>通过类似</a:t>
            </a:r>
            <a:r>
              <a:rPr lang="en-US" altLang="zh-CN" sz="1800"/>
              <a:t>Flash</a:t>
            </a:r>
            <a:r>
              <a:rPr lang="zh-CN" altLang="en-US" sz="1800"/>
              <a:t>动画的关键帧来声明一个动画</a:t>
            </a:r>
            <a:endParaRPr lang="zh-CN" altLang="en-US" sz="1800"/>
          </a:p>
          <a:p>
            <a:pPr lvl="2"/>
            <a:r>
              <a:rPr lang="zh-CN" altLang="en-US" sz="1800"/>
              <a:t>在</a:t>
            </a:r>
            <a:r>
              <a:rPr lang="en-US" altLang="zh-CN" sz="1800"/>
              <a:t>animation</a:t>
            </a:r>
            <a:r>
              <a:rPr lang="zh-CN" altLang="en-US" sz="1800"/>
              <a:t>属性中调用关键帧声明的动画实现一个更为复杂的动画效果</a:t>
            </a:r>
            <a:endParaRPr lang="zh-CN" altLang="en-US"/>
          </a:p>
          <a:p>
            <a:pPr lvl="1"/>
            <a:r>
              <a:rPr lang="zh-CN" altLang="en-US"/>
              <a:t>浏览器支持</a:t>
            </a:r>
            <a:endParaRPr lang="zh-CN" altLang="en-US"/>
          </a:p>
        </p:txBody>
      </p:sp>
      <p:graphicFrame>
        <p:nvGraphicFramePr>
          <p:cNvPr id="5" name="Group 29"/>
          <p:cNvGraphicFramePr>
            <a:graphicFrameLocks noGrp="1"/>
          </p:cNvGraphicFramePr>
          <p:nvPr/>
        </p:nvGraphicFramePr>
        <p:xfrm>
          <a:off x="1116330" y="3276600"/>
          <a:ext cx="7395845" cy="76962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737995"/>
                <a:gridCol w="1176655"/>
                <a:gridCol w="1124585"/>
                <a:gridCol w="1147445"/>
                <a:gridCol w="1109711"/>
                <a:gridCol w="1099454"/>
              </a:tblGrid>
              <a:tr h="367665">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属性名</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IE</a:t>
                      </a:r>
                      <a:endPar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Firefox</a:t>
                      </a:r>
                      <a:endPar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Chrome</a:t>
                      </a:r>
                      <a:endPar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Opera</a:t>
                      </a:r>
                      <a:endPar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Safari</a:t>
                      </a:r>
                      <a:endPar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r>
              <a:tr h="401955">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1600" b="1" kern="1200" dirty="0" smtClean="0">
                          <a:solidFill>
                            <a:schemeClr val="dk1"/>
                          </a:solidFill>
                          <a:latin typeface="微软雅黑" panose="020B0503020204020204" pitchFamily="34" charset="-122"/>
                          <a:ea typeface="微软雅黑" panose="020B0503020204020204" pitchFamily="34" charset="-122"/>
                          <a:cs typeface="+mn-cs"/>
                        </a:rPr>
                        <a:t>animation</a:t>
                      </a:r>
                      <a:endParaRPr 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27146" marR="27146"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1600" b="1" kern="1200" dirty="0">
                          <a:solidFill>
                            <a:schemeClr val="dk1"/>
                          </a:solidFill>
                          <a:latin typeface="微软雅黑" panose="020B0503020204020204" pitchFamily="34" charset="-122"/>
                          <a:ea typeface="微软雅黑" panose="020B0503020204020204" pitchFamily="34" charset="-122"/>
                          <a:cs typeface="+mn-cs"/>
                        </a:rPr>
                        <a:t>10+</a:t>
                      </a:r>
                      <a:endParaRPr lang="en-US" sz="1600" b="1" kern="1200" dirty="0">
                        <a:solidFill>
                          <a:schemeClr val="dk1"/>
                        </a:solidFill>
                        <a:latin typeface="微软雅黑" panose="020B0503020204020204" pitchFamily="34" charset="-122"/>
                        <a:ea typeface="微软雅黑" panose="020B0503020204020204" pitchFamily="34" charset="-122"/>
                        <a:cs typeface="+mn-cs"/>
                      </a:endParaRPr>
                    </a:p>
                  </a:txBody>
                  <a:tcPr marL="27146" marR="27146"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1600" b="1" kern="1200" dirty="0" smtClean="0">
                          <a:solidFill>
                            <a:schemeClr val="dk1"/>
                          </a:solidFill>
                          <a:latin typeface="微软雅黑" panose="020B0503020204020204" pitchFamily="34" charset="-122"/>
                          <a:ea typeface="微软雅黑" panose="020B0503020204020204" pitchFamily="34" charset="-122"/>
                          <a:cs typeface="+mn-cs"/>
                        </a:rPr>
                        <a:t>5.0</a:t>
                      </a:r>
                      <a:r>
                        <a:rPr lang="en-US" sz="1600" b="1" kern="1200" dirty="0">
                          <a:solidFill>
                            <a:schemeClr val="dk1"/>
                          </a:solidFill>
                          <a:latin typeface="微软雅黑" panose="020B0503020204020204" pitchFamily="34" charset="-122"/>
                          <a:ea typeface="微软雅黑" panose="020B0503020204020204" pitchFamily="34" charset="-122"/>
                          <a:cs typeface="+mn-cs"/>
                        </a:rPr>
                        <a:t>+</a:t>
                      </a:r>
                      <a:endParaRPr lang="en-US" sz="1600" b="1" kern="1200" dirty="0">
                        <a:solidFill>
                          <a:schemeClr val="dk1"/>
                        </a:solidFill>
                        <a:latin typeface="微软雅黑" panose="020B0503020204020204" pitchFamily="34" charset="-122"/>
                        <a:ea typeface="微软雅黑" panose="020B0503020204020204" pitchFamily="34" charset="-122"/>
                        <a:cs typeface="+mn-cs"/>
                      </a:endParaRPr>
                    </a:p>
                  </a:txBody>
                  <a:tcPr marL="27146" marR="27146"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1600" b="1" kern="1200" dirty="0">
                          <a:solidFill>
                            <a:schemeClr val="dk1"/>
                          </a:solidFill>
                          <a:latin typeface="微软雅黑" panose="020B0503020204020204" pitchFamily="34" charset="-122"/>
                          <a:ea typeface="微软雅黑" panose="020B0503020204020204" pitchFamily="34" charset="-122"/>
                          <a:cs typeface="+mn-cs"/>
                        </a:rPr>
                        <a:t>4.0+</a:t>
                      </a:r>
                      <a:endParaRPr lang="en-US" sz="1600" b="1" kern="1200" dirty="0">
                        <a:solidFill>
                          <a:schemeClr val="dk1"/>
                        </a:solidFill>
                        <a:latin typeface="微软雅黑" panose="020B0503020204020204" pitchFamily="34" charset="-122"/>
                        <a:ea typeface="微软雅黑" panose="020B0503020204020204" pitchFamily="34" charset="-122"/>
                        <a:cs typeface="+mn-cs"/>
                      </a:endParaRPr>
                    </a:p>
                  </a:txBody>
                  <a:tcPr marL="27146" marR="27146"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1600" b="1" kern="1200" dirty="0" smtClean="0">
                          <a:solidFill>
                            <a:schemeClr val="dk1"/>
                          </a:solidFill>
                          <a:latin typeface="微软雅黑" panose="020B0503020204020204" pitchFamily="34" charset="-122"/>
                          <a:ea typeface="微软雅黑" panose="020B0503020204020204" pitchFamily="34" charset="-122"/>
                          <a:cs typeface="+mn-cs"/>
                        </a:rPr>
                        <a:t>12+</a:t>
                      </a:r>
                      <a:endParaRPr 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27146" marR="27146"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1600" b="1" kern="1200" dirty="0" smtClean="0">
                          <a:solidFill>
                            <a:schemeClr val="dk1"/>
                          </a:solidFill>
                          <a:latin typeface="微软雅黑" panose="020B0503020204020204" pitchFamily="34" charset="-122"/>
                          <a:ea typeface="微软雅黑" panose="020B0503020204020204" pitchFamily="34" charset="-122"/>
                          <a:cs typeface="+mn-cs"/>
                        </a:rPr>
                        <a:t>4.0+</a:t>
                      </a:r>
                      <a:endParaRPr 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27146" marR="27146"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bl>
          </a:graphicData>
        </a:graphic>
      </p:graphicFrame>
      <p:sp>
        <p:nvSpPr>
          <p:cNvPr id="7" name="灯片编号占位符 6"/>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CSS3</a:t>
            </a:r>
            <a:r>
              <a:rPr lang="zh-CN" altLang="en-US"/>
              <a:t>动画的使用过程</a:t>
            </a:r>
            <a:r>
              <a:rPr lang="en-US" altLang="zh-CN"/>
              <a:t>5-1</a:t>
            </a:r>
            <a:endParaRPr lang="en-US" altLang="zh-CN"/>
          </a:p>
        </p:txBody>
      </p:sp>
      <p:sp>
        <p:nvSpPr>
          <p:cNvPr id="3" name="内容占位符 2"/>
          <p:cNvSpPr>
            <a:spLocks noGrp="1"/>
          </p:cNvSpPr>
          <p:nvPr>
            <p:ph idx="1"/>
          </p:nvPr>
        </p:nvSpPr>
        <p:spPr/>
        <p:txBody>
          <a:bodyPr/>
          <a:lstStyle/>
          <a:p>
            <a:r>
              <a:rPr lang="zh-CN" altLang="zh-CN"/>
              <a:t>设置关键帧</a:t>
            </a:r>
            <a:endParaRPr lang="zh-CN" altLang="zh-CN"/>
          </a:p>
        </p:txBody>
      </p:sp>
      <p:sp>
        <p:nvSpPr>
          <p:cNvPr id="12" name="AutoShape 3"/>
          <p:cNvSpPr>
            <a:spLocks noChangeArrowheads="1"/>
          </p:cNvSpPr>
          <p:nvPr/>
        </p:nvSpPr>
        <p:spPr bwMode="auto">
          <a:xfrm>
            <a:off x="1331640" y="1977684"/>
            <a:ext cx="3038303" cy="1649094"/>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sz="1350" b="1" dirty="0">
                <a:solidFill>
                  <a:srgbClr val="FF0000"/>
                </a:solidFill>
                <a:latin typeface="+mn-lt"/>
              </a:rPr>
              <a:t>@</a:t>
            </a:r>
            <a:r>
              <a:rPr lang="en-US" altLang="zh-CN" sz="1350" b="1" dirty="0" err="1">
                <a:solidFill>
                  <a:srgbClr val="FF0000"/>
                </a:solidFill>
                <a:latin typeface="+mn-lt"/>
              </a:rPr>
              <a:t>keyframes</a:t>
            </a:r>
            <a:r>
              <a:rPr lang="en-US" altLang="zh-CN" sz="1350" b="1" dirty="0">
                <a:latin typeface="+mn-lt"/>
              </a:rPr>
              <a:t>  animationname  {</a:t>
            </a:r>
            <a:endParaRPr lang="en-US" altLang="zh-CN" sz="1350" b="1" dirty="0">
              <a:latin typeface="+mn-lt"/>
            </a:endParaRPr>
          </a:p>
          <a:p>
            <a:pPr defTabSz="723900">
              <a:lnSpc>
                <a:spcPct val="150000"/>
              </a:lnSpc>
              <a:spcAft>
                <a:spcPts val="0"/>
              </a:spcAft>
              <a:buClr>
                <a:schemeClr val="folHlink"/>
              </a:buClr>
              <a:buSzPct val="60000"/>
              <a:tabLst>
                <a:tab pos="444500" algn="l"/>
              </a:tabLst>
              <a:defRPr/>
            </a:pPr>
            <a:r>
              <a:rPr lang="en-US" altLang="zh-CN" sz="1350" b="1" dirty="0">
                <a:latin typeface="+mn-lt"/>
              </a:rPr>
              <a:t>   from {/*CSS</a:t>
            </a:r>
            <a:r>
              <a:rPr lang="zh-CN" altLang="en-US" sz="1350" b="1" dirty="0">
                <a:latin typeface="+mn-lt"/>
              </a:rPr>
              <a:t>样式写在这里*</a:t>
            </a:r>
            <a:r>
              <a:rPr lang="en-US" altLang="zh-CN" sz="1350" b="1" dirty="0">
                <a:latin typeface="+mn-lt"/>
              </a:rPr>
              <a:t>/}</a:t>
            </a:r>
            <a:endParaRPr lang="en-US" altLang="zh-CN" sz="1350" b="1" dirty="0">
              <a:latin typeface="+mn-lt"/>
            </a:endParaRPr>
          </a:p>
          <a:p>
            <a:pPr defTabSz="723900">
              <a:lnSpc>
                <a:spcPct val="150000"/>
              </a:lnSpc>
              <a:spcAft>
                <a:spcPts val="0"/>
              </a:spcAft>
              <a:buClr>
                <a:schemeClr val="folHlink"/>
              </a:buClr>
              <a:buSzPct val="60000"/>
              <a:tabLst>
                <a:tab pos="444500" algn="l"/>
              </a:tabLst>
              <a:defRPr/>
            </a:pPr>
            <a:r>
              <a:rPr lang="en-US" altLang="zh-CN" sz="1350" b="1" dirty="0">
                <a:latin typeface="+mn-lt"/>
              </a:rPr>
              <a:t>   percentage {/*CSS</a:t>
            </a:r>
            <a:r>
              <a:rPr lang="zh-CN" altLang="en-US" sz="1350" b="1" dirty="0">
                <a:latin typeface="+mn-lt"/>
              </a:rPr>
              <a:t>样式写在这里*</a:t>
            </a:r>
            <a:r>
              <a:rPr lang="en-US" altLang="zh-CN" sz="1350" b="1" dirty="0">
                <a:latin typeface="+mn-lt"/>
              </a:rPr>
              <a:t>/}</a:t>
            </a:r>
            <a:endParaRPr lang="en-US" altLang="zh-CN" sz="1350" b="1" dirty="0">
              <a:latin typeface="+mn-lt"/>
            </a:endParaRPr>
          </a:p>
          <a:p>
            <a:pPr defTabSz="723900">
              <a:lnSpc>
                <a:spcPct val="150000"/>
              </a:lnSpc>
              <a:spcAft>
                <a:spcPts val="0"/>
              </a:spcAft>
              <a:buClr>
                <a:schemeClr val="folHlink"/>
              </a:buClr>
              <a:buSzPct val="60000"/>
              <a:tabLst>
                <a:tab pos="444500" algn="l"/>
              </a:tabLst>
              <a:defRPr/>
            </a:pPr>
            <a:r>
              <a:rPr lang="en-US" altLang="zh-CN" sz="1350" b="1" dirty="0">
                <a:latin typeface="+mn-lt"/>
              </a:rPr>
              <a:t>   to {/*CSS</a:t>
            </a:r>
            <a:r>
              <a:rPr lang="zh-CN" altLang="en-US" sz="1350" b="1" dirty="0">
                <a:latin typeface="+mn-lt"/>
              </a:rPr>
              <a:t>样式写在这里*</a:t>
            </a:r>
            <a:r>
              <a:rPr lang="en-US" altLang="zh-CN" sz="1350" b="1" dirty="0">
                <a:latin typeface="+mn-lt"/>
              </a:rPr>
              <a:t>/}</a:t>
            </a:r>
            <a:endParaRPr lang="en-US" altLang="zh-CN" sz="1350" b="1" dirty="0">
              <a:latin typeface="+mn-lt"/>
            </a:endParaRPr>
          </a:p>
          <a:p>
            <a:pPr defTabSz="723900">
              <a:lnSpc>
                <a:spcPct val="150000"/>
              </a:lnSpc>
              <a:spcAft>
                <a:spcPts val="0"/>
              </a:spcAft>
              <a:buClr>
                <a:schemeClr val="folHlink"/>
              </a:buClr>
              <a:buSzPct val="60000"/>
              <a:tabLst>
                <a:tab pos="444500" algn="l"/>
              </a:tabLst>
              <a:defRPr/>
            </a:pPr>
            <a:r>
              <a:rPr lang="en-US" altLang="zh-CN" sz="1350" b="1" dirty="0">
                <a:latin typeface="+mn-lt"/>
              </a:rPr>
              <a:t>}</a:t>
            </a:r>
            <a:endParaRPr lang="en-US" altLang="zh-CN" sz="1350" b="1" dirty="0">
              <a:latin typeface="+mn-lt"/>
            </a:endParaRPr>
          </a:p>
        </p:txBody>
      </p:sp>
      <p:sp>
        <p:nvSpPr>
          <p:cNvPr id="21" name="AutoShape 3"/>
          <p:cNvSpPr>
            <a:spLocks noChangeArrowheads="1"/>
          </p:cNvSpPr>
          <p:nvPr/>
        </p:nvSpPr>
        <p:spPr bwMode="auto">
          <a:xfrm>
            <a:off x="4896036" y="1963973"/>
            <a:ext cx="3038303" cy="1960880"/>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sz="1350" b="1" dirty="0">
                <a:solidFill>
                  <a:srgbClr val="FF0000"/>
                </a:solidFill>
                <a:latin typeface="+mn-lt"/>
              </a:rPr>
              <a:t>@</a:t>
            </a:r>
            <a:r>
              <a:rPr lang="en-US" altLang="zh-CN" sz="1350" b="1" dirty="0" err="1">
                <a:solidFill>
                  <a:srgbClr val="FF0000"/>
                </a:solidFill>
                <a:latin typeface="+mn-lt"/>
              </a:rPr>
              <a:t>keyframes</a:t>
            </a:r>
            <a:r>
              <a:rPr lang="en-US" altLang="zh-CN" sz="1350" b="1" dirty="0">
                <a:solidFill>
                  <a:srgbClr val="FF0000"/>
                </a:solidFill>
                <a:latin typeface="+mn-lt"/>
              </a:rPr>
              <a:t> </a:t>
            </a:r>
            <a:r>
              <a:rPr lang="en-US" altLang="zh-CN" sz="1350" b="1" dirty="0">
                <a:latin typeface="+mn-lt"/>
              </a:rPr>
              <a:t>spread {</a:t>
            </a:r>
            <a:endParaRPr lang="en-US" altLang="zh-CN" sz="1350" b="1" dirty="0">
              <a:latin typeface="+mn-lt"/>
            </a:endParaRPr>
          </a:p>
          <a:p>
            <a:pPr defTabSz="723900">
              <a:lnSpc>
                <a:spcPct val="150000"/>
              </a:lnSpc>
              <a:spcAft>
                <a:spcPts val="0"/>
              </a:spcAft>
              <a:buClr>
                <a:schemeClr val="folHlink"/>
              </a:buClr>
              <a:buSzPct val="60000"/>
              <a:tabLst>
                <a:tab pos="444500" algn="l"/>
              </a:tabLst>
              <a:defRPr/>
            </a:pPr>
            <a:r>
              <a:rPr lang="en-US" altLang="zh-CN" sz="1350" b="1" dirty="0">
                <a:latin typeface="+mn-lt"/>
              </a:rPr>
              <a:t>   0% {width:0;}</a:t>
            </a:r>
            <a:endParaRPr lang="en-US" altLang="zh-CN" sz="1350" b="1" dirty="0">
              <a:latin typeface="+mn-lt"/>
            </a:endParaRPr>
          </a:p>
          <a:p>
            <a:pPr defTabSz="723900">
              <a:lnSpc>
                <a:spcPct val="150000"/>
              </a:lnSpc>
              <a:spcAft>
                <a:spcPts val="0"/>
              </a:spcAft>
              <a:buClr>
                <a:schemeClr val="folHlink"/>
              </a:buClr>
              <a:buSzPct val="60000"/>
              <a:tabLst>
                <a:tab pos="444500" algn="l"/>
              </a:tabLst>
              <a:defRPr/>
            </a:pPr>
            <a:r>
              <a:rPr lang="en-US" altLang="zh-CN" sz="1350" b="1" dirty="0">
                <a:latin typeface="+mn-lt"/>
              </a:rPr>
              <a:t>   33% {width:23px;}</a:t>
            </a:r>
            <a:endParaRPr lang="en-US" altLang="zh-CN" sz="1350" b="1" dirty="0">
              <a:latin typeface="+mn-lt"/>
            </a:endParaRPr>
          </a:p>
          <a:p>
            <a:pPr defTabSz="723900">
              <a:lnSpc>
                <a:spcPct val="150000"/>
              </a:lnSpc>
              <a:spcAft>
                <a:spcPts val="0"/>
              </a:spcAft>
              <a:buClr>
                <a:schemeClr val="folHlink"/>
              </a:buClr>
              <a:buSzPct val="60000"/>
              <a:tabLst>
                <a:tab pos="444500" algn="l"/>
              </a:tabLst>
              <a:defRPr/>
            </a:pPr>
            <a:r>
              <a:rPr lang="en-US" altLang="zh-CN" sz="1350" b="1" dirty="0">
                <a:latin typeface="+mn-lt"/>
              </a:rPr>
              <a:t>   66% {width:46px;}</a:t>
            </a:r>
            <a:endParaRPr lang="en-US" altLang="zh-CN" sz="1350" b="1" dirty="0">
              <a:latin typeface="+mn-lt"/>
            </a:endParaRPr>
          </a:p>
          <a:p>
            <a:pPr defTabSz="723900">
              <a:lnSpc>
                <a:spcPct val="150000"/>
              </a:lnSpc>
              <a:spcAft>
                <a:spcPts val="0"/>
              </a:spcAft>
              <a:buClr>
                <a:schemeClr val="folHlink"/>
              </a:buClr>
              <a:buSzPct val="60000"/>
              <a:tabLst>
                <a:tab pos="444500" algn="l"/>
              </a:tabLst>
              <a:defRPr/>
            </a:pPr>
            <a:r>
              <a:rPr lang="en-US" altLang="zh-CN" sz="1350" b="1" dirty="0">
                <a:latin typeface="+mn-lt"/>
              </a:rPr>
              <a:t>   100% {width:69px;}</a:t>
            </a:r>
            <a:endParaRPr lang="en-US" altLang="zh-CN" sz="1350" b="1" dirty="0">
              <a:latin typeface="+mn-lt"/>
            </a:endParaRPr>
          </a:p>
          <a:p>
            <a:pPr defTabSz="723900">
              <a:lnSpc>
                <a:spcPct val="150000"/>
              </a:lnSpc>
              <a:spcAft>
                <a:spcPts val="0"/>
              </a:spcAft>
              <a:buClr>
                <a:schemeClr val="folHlink"/>
              </a:buClr>
              <a:buSzPct val="60000"/>
              <a:tabLst>
                <a:tab pos="444500" algn="l"/>
              </a:tabLst>
              <a:defRPr/>
            </a:pPr>
            <a:r>
              <a:rPr lang="en-US" altLang="zh-CN" sz="1350" b="1" dirty="0">
                <a:latin typeface="+mn-lt"/>
              </a:rPr>
              <a:t> }</a:t>
            </a:r>
            <a:endParaRPr lang="en-US" altLang="zh-CN" sz="1350" b="1" dirty="0">
              <a:latin typeface="+mn-lt"/>
            </a:endParaRPr>
          </a:p>
        </p:txBody>
      </p:sp>
      <p:cxnSp>
        <p:nvCxnSpPr>
          <p:cNvPr id="23" name="直接箭头连接符 22"/>
          <p:cNvCxnSpPr/>
          <p:nvPr/>
        </p:nvCxnSpPr>
        <p:spPr>
          <a:xfrm>
            <a:off x="4369943" y="2571750"/>
            <a:ext cx="526094" cy="0"/>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5" name="组合 4"/>
          <p:cNvGrpSpPr/>
          <p:nvPr/>
        </p:nvGrpSpPr>
        <p:grpSpPr>
          <a:xfrm>
            <a:off x="502285" y="1668145"/>
            <a:ext cx="436880" cy="549275"/>
            <a:chOff x="4662" y="3788"/>
            <a:chExt cx="688" cy="865"/>
          </a:xfrm>
        </p:grpSpPr>
        <p:sp>
          <p:nvSpPr>
            <p:cNvPr id="9" name="TextBox 65"/>
            <p:cNvSpPr txBox="1"/>
            <p:nvPr/>
          </p:nvSpPr>
          <p:spPr>
            <a:xfrm>
              <a:off x="4662"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语法</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13" name="图片 12" descr="C:\Users\Lenovo\Desktop\icon\书籍.png书籍"/>
            <p:cNvPicPr>
              <a:picLocks noChangeAspect="1"/>
            </p:cNvPicPr>
            <p:nvPr/>
          </p:nvPicPr>
          <p:blipFill>
            <a:blip r:embed="rId1" cstate="screen"/>
            <a:srcRect/>
            <a:stretch>
              <a:fillRect/>
            </a:stretch>
          </p:blipFill>
          <p:spPr>
            <a:xfrm>
              <a:off x="4758" y="3788"/>
              <a:ext cx="495" cy="495"/>
            </a:xfrm>
            <a:prstGeom prst="rect">
              <a:avLst/>
            </a:prstGeom>
          </p:spPr>
        </p:pic>
      </p:grpSp>
      <p:grpSp>
        <p:nvGrpSpPr>
          <p:cNvPr id="25" name="组合 24"/>
          <p:cNvGrpSpPr/>
          <p:nvPr/>
        </p:nvGrpSpPr>
        <p:grpSpPr>
          <a:xfrm>
            <a:off x="2251075" y="4293235"/>
            <a:ext cx="4497705" cy="427990"/>
            <a:chOff x="1403648" y="3795886"/>
            <a:chExt cx="5714808" cy="321469"/>
          </a:xfrm>
        </p:grpSpPr>
        <p:sp>
          <p:nvSpPr>
            <p:cNvPr id="26" name="圆角矩形 25"/>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7" name="圆角矩形 26"/>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28"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13"/>
            <p:cNvSpPr txBox="1"/>
            <p:nvPr/>
          </p:nvSpPr>
          <p:spPr bwMode="auto">
            <a:xfrm>
              <a:off x="1975694" y="3829273"/>
              <a:ext cx="5142762"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16</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animation</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14" name="灯片编号占位符 13"/>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1"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CSS3</a:t>
            </a:r>
            <a:r>
              <a:rPr lang="zh-CN" altLang="en-US"/>
              <a:t>动画的使用过程</a:t>
            </a:r>
            <a:r>
              <a:rPr lang="en-US" altLang="zh-CN"/>
              <a:t>5-2</a:t>
            </a:r>
            <a:endParaRPr lang="en-US" altLang="zh-CN"/>
          </a:p>
        </p:txBody>
      </p:sp>
      <p:sp>
        <p:nvSpPr>
          <p:cNvPr id="3" name="内容占位符 2"/>
          <p:cNvSpPr>
            <a:spLocks noGrp="1"/>
          </p:cNvSpPr>
          <p:nvPr>
            <p:ph idx="1"/>
          </p:nvPr>
        </p:nvSpPr>
        <p:spPr/>
        <p:txBody>
          <a:bodyPr/>
          <a:lstStyle/>
          <a:p>
            <a:r>
              <a:rPr lang="en-US" altLang="zh-CN"/>
              <a:t>@keyframes</a:t>
            </a:r>
            <a:r>
              <a:rPr lang="zh-CN" altLang="en-US"/>
              <a:t>的浏览器兼容性</a:t>
            </a:r>
            <a:endParaRPr lang="en-US" altLang="zh-CN"/>
          </a:p>
          <a:p>
            <a:endParaRPr lang="en-US" altLang="zh-CN"/>
          </a:p>
          <a:p>
            <a:endParaRPr lang="en-US" altLang="zh-CN"/>
          </a:p>
          <a:p>
            <a:endParaRPr lang="zh-CN" altLang="en-US"/>
          </a:p>
          <a:p>
            <a:r>
              <a:rPr lang="zh-CN" altLang="en-US"/>
              <a:t>写兼容的时候浏览器前缀是放在</a:t>
            </a:r>
            <a:r>
              <a:rPr lang="en-US" altLang="zh-CN"/>
              <a:t>@keyframes</a:t>
            </a:r>
            <a:r>
              <a:rPr lang="zh-CN" altLang="en-US"/>
              <a:t>中间</a:t>
            </a:r>
            <a:endParaRPr lang="en-US" altLang="zh-CN"/>
          </a:p>
          <a:p>
            <a:pPr lvl="1"/>
            <a:r>
              <a:rPr lang="zh-CN" altLang="en-US"/>
              <a:t>例如：</a:t>
            </a:r>
            <a:r>
              <a:rPr lang="en-US" altLang="zh-CN"/>
              <a:t>@-webkit-keyframes</a:t>
            </a:r>
            <a:r>
              <a:rPr lang="zh-CN" altLang="en-US"/>
              <a:t>、</a:t>
            </a:r>
            <a:r>
              <a:rPr lang="en-US" altLang="zh-CN"/>
              <a:t>@-moz-keyframes</a:t>
            </a:r>
            <a:endParaRPr lang="en-US" altLang="zh-CN"/>
          </a:p>
        </p:txBody>
      </p:sp>
      <p:graphicFrame>
        <p:nvGraphicFramePr>
          <p:cNvPr id="5" name="Group 29"/>
          <p:cNvGraphicFramePr>
            <a:graphicFrameLocks noGrp="1"/>
          </p:cNvGraphicFramePr>
          <p:nvPr/>
        </p:nvGraphicFramePr>
        <p:xfrm>
          <a:off x="1044575" y="1533525"/>
          <a:ext cx="7395845" cy="76962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737995"/>
                <a:gridCol w="1176655"/>
                <a:gridCol w="1124585"/>
                <a:gridCol w="1147445"/>
                <a:gridCol w="1109711"/>
                <a:gridCol w="1099454"/>
              </a:tblGrid>
              <a:tr h="367665">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属性名</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IE</a:t>
                      </a:r>
                      <a:endPar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Firefox</a:t>
                      </a:r>
                      <a:endPar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Chrome</a:t>
                      </a:r>
                      <a:endPar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Opera</a:t>
                      </a:r>
                      <a:endPar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Safari</a:t>
                      </a:r>
                      <a:endParaRPr kumimoji="0" lang="en-US" altLang="zh-CN"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r>
              <a:tr h="401955">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1600" b="1" kern="1200" dirty="0" smtClean="0">
                          <a:solidFill>
                            <a:schemeClr val="dk1"/>
                          </a:solidFill>
                          <a:latin typeface="微软雅黑" panose="020B0503020204020204" pitchFamily="34" charset="-122"/>
                          <a:ea typeface="微软雅黑" panose="020B0503020204020204" pitchFamily="34" charset="-122"/>
                          <a:cs typeface="+mn-cs"/>
                        </a:rPr>
                        <a:t>@</a:t>
                      </a:r>
                      <a:r>
                        <a:rPr lang="en-US" sz="1600" b="1" kern="1200" dirty="0" err="1" smtClean="0">
                          <a:solidFill>
                            <a:schemeClr val="dk1"/>
                          </a:solidFill>
                          <a:latin typeface="微软雅黑" panose="020B0503020204020204" pitchFamily="34" charset="-122"/>
                          <a:ea typeface="微软雅黑" panose="020B0503020204020204" pitchFamily="34" charset="-122"/>
                          <a:cs typeface="+mn-cs"/>
                        </a:rPr>
                        <a:t>keyframes</a:t>
                      </a:r>
                      <a:endParaRPr 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27146" marR="27146"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1600" b="1" kern="1200" dirty="0">
                          <a:solidFill>
                            <a:schemeClr val="dk1"/>
                          </a:solidFill>
                          <a:latin typeface="微软雅黑" panose="020B0503020204020204" pitchFamily="34" charset="-122"/>
                          <a:ea typeface="微软雅黑" panose="020B0503020204020204" pitchFamily="34" charset="-122"/>
                          <a:cs typeface="+mn-cs"/>
                        </a:rPr>
                        <a:t>10+</a:t>
                      </a:r>
                      <a:endParaRPr lang="en-US" sz="1600" b="1" kern="1200" dirty="0">
                        <a:solidFill>
                          <a:schemeClr val="dk1"/>
                        </a:solidFill>
                        <a:latin typeface="微软雅黑" panose="020B0503020204020204" pitchFamily="34" charset="-122"/>
                        <a:ea typeface="微软雅黑" panose="020B0503020204020204" pitchFamily="34" charset="-122"/>
                        <a:cs typeface="+mn-cs"/>
                      </a:endParaRPr>
                    </a:p>
                  </a:txBody>
                  <a:tcPr marL="27146" marR="27146"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1600" b="1" kern="1200" dirty="0" smtClean="0">
                          <a:solidFill>
                            <a:schemeClr val="dk1"/>
                          </a:solidFill>
                          <a:latin typeface="微软雅黑" panose="020B0503020204020204" pitchFamily="34" charset="-122"/>
                          <a:ea typeface="微软雅黑" panose="020B0503020204020204" pitchFamily="34" charset="-122"/>
                          <a:cs typeface="+mn-cs"/>
                        </a:rPr>
                        <a:t>5.0</a:t>
                      </a:r>
                      <a:r>
                        <a:rPr lang="en-US" sz="1600" b="1" kern="1200" dirty="0">
                          <a:solidFill>
                            <a:schemeClr val="dk1"/>
                          </a:solidFill>
                          <a:latin typeface="微软雅黑" panose="020B0503020204020204" pitchFamily="34" charset="-122"/>
                          <a:ea typeface="微软雅黑" panose="020B0503020204020204" pitchFamily="34" charset="-122"/>
                          <a:cs typeface="+mn-cs"/>
                        </a:rPr>
                        <a:t>+</a:t>
                      </a:r>
                      <a:endParaRPr lang="en-US" sz="1600" b="1" kern="1200" dirty="0">
                        <a:solidFill>
                          <a:schemeClr val="dk1"/>
                        </a:solidFill>
                        <a:latin typeface="微软雅黑" panose="020B0503020204020204" pitchFamily="34" charset="-122"/>
                        <a:ea typeface="微软雅黑" panose="020B0503020204020204" pitchFamily="34" charset="-122"/>
                        <a:cs typeface="+mn-cs"/>
                      </a:endParaRPr>
                    </a:p>
                  </a:txBody>
                  <a:tcPr marL="27146" marR="27146"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1600" b="1" kern="1200" dirty="0">
                          <a:solidFill>
                            <a:schemeClr val="dk1"/>
                          </a:solidFill>
                          <a:latin typeface="微软雅黑" panose="020B0503020204020204" pitchFamily="34" charset="-122"/>
                          <a:ea typeface="微软雅黑" panose="020B0503020204020204" pitchFamily="34" charset="-122"/>
                          <a:cs typeface="+mn-cs"/>
                        </a:rPr>
                        <a:t>4.0+</a:t>
                      </a:r>
                      <a:endParaRPr lang="en-US" sz="1600" b="1" kern="1200" dirty="0">
                        <a:solidFill>
                          <a:schemeClr val="dk1"/>
                        </a:solidFill>
                        <a:latin typeface="微软雅黑" panose="020B0503020204020204" pitchFamily="34" charset="-122"/>
                        <a:ea typeface="微软雅黑" panose="020B0503020204020204" pitchFamily="34" charset="-122"/>
                        <a:cs typeface="+mn-cs"/>
                      </a:endParaRPr>
                    </a:p>
                  </a:txBody>
                  <a:tcPr marL="27146" marR="27146"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1600" b="1" kern="1200" dirty="0" smtClean="0">
                          <a:solidFill>
                            <a:schemeClr val="dk1"/>
                          </a:solidFill>
                          <a:latin typeface="微软雅黑" panose="020B0503020204020204" pitchFamily="34" charset="-122"/>
                          <a:ea typeface="微软雅黑" panose="020B0503020204020204" pitchFamily="34" charset="-122"/>
                          <a:cs typeface="+mn-cs"/>
                        </a:rPr>
                        <a:t>4.0+</a:t>
                      </a:r>
                      <a:endParaRPr 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27146" marR="27146"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1600" b="1" kern="1200" dirty="0" smtClean="0">
                          <a:solidFill>
                            <a:schemeClr val="dk1"/>
                          </a:solidFill>
                          <a:latin typeface="微软雅黑" panose="020B0503020204020204" pitchFamily="34" charset="-122"/>
                          <a:ea typeface="微软雅黑" panose="020B0503020204020204" pitchFamily="34" charset="-122"/>
                          <a:cs typeface="+mn-cs"/>
                        </a:rPr>
                        <a:t>12.0+</a:t>
                      </a:r>
                      <a:endParaRPr lang="en-US" sz="1600" b="1" kern="1200" dirty="0" smtClean="0">
                        <a:solidFill>
                          <a:schemeClr val="dk1"/>
                        </a:solidFill>
                        <a:latin typeface="微软雅黑" panose="020B0503020204020204" pitchFamily="34" charset="-122"/>
                        <a:ea typeface="微软雅黑" panose="020B0503020204020204" pitchFamily="34" charset="-122"/>
                        <a:cs typeface="+mn-cs"/>
                      </a:endParaRPr>
                    </a:p>
                  </a:txBody>
                  <a:tcPr marL="27146" marR="27146"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bl>
          </a:graphicData>
        </a:graphic>
      </p:graphicFrame>
      <p:grpSp>
        <p:nvGrpSpPr>
          <p:cNvPr id="9" name="组合 8"/>
          <p:cNvGrpSpPr/>
          <p:nvPr/>
        </p:nvGrpSpPr>
        <p:grpSpPr>
          <a:xfrm>
            <a:off x="314960" y="2374900"/>
            <a:ext cx="436880" cy="516890"/>
            <a:chOff x="1558" y="4841"/>
            <a:chExt cx="688" cy="814"/>
          </a:xfrm>
        </p:grpSpPr>
        <p:sp>
          <p:nvSpPr>
            <p:cNvPr id="60" name="TextBox 65"/>
            <p:cNvSpPr txBox="1"/>
            <p:nvPr/>
          </p:nvSpPr>
          <p:spPr>
            <a:xfrm>
              <a:off x="1558" y="5269"/>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注意</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61" name="图片 60" descr="C:\Users\Lenovo\Desktop\icon\注意(1).png注意(1)"/>
            <p:cNvPicPr>
              <a:picLocks noChangeAspect="1"/>
            </p:cNvPicPr>
            <p:nvPr/>
          </p:nvPicPr>
          <p:blipFill>
            <a:blip r:embed="rId1" cstate="screen"/>
            <a:srcRect/>
            <a:stretch>
              <a:fillRect/>
            </a:stretch>
          </p:blipFill>
          <p:spPr>
            <a:xfrm>
              <a:off x="1675" y="4841"/>
              <a:ext cx="454" cy="393"/>
            </a:xfrm>
            <a:prstGeom prst="rect">
              <a:avLst/>
            </a:prstGeom>
          </p:spPr>
        </p:pic>
      </p:grpSp>
      <p:sp>
        <p:nvSpPr>
          <p:cNvPr id="11" name="灯片编号占位符 10"/>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wipe(left)">
                                      <p:cBhvr>
                                        <p:cTn id="11" dur="500"/>
                                        <p:tgtEl>
                                          <p:spTgt spid="3">
                                            <p:txEl>
                                              <p:pRg st="4" end="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CSS3</a:t>
            </a:r>
            <a:r>
              <a:rPr lang="zh-CN" altLang="en-US" dirty="0" smtClean="0">
                <a:sym typeface="+mn-ea"/>
              </a:rPr>
              <a:t>边框</a:t>
            </a:r>
            <a:endParaRPr lang="en-US" altLang="zh-CN">
              <a:sym typeface="+mn-ea"/>
            </a:endParaRPr>
          </a:p>
        </p:txBody>
      </p:sp>
      <p:sp>
        <p:nvSpPr>
          <p:cNvPr id="4" name="内容占位符 3"/>
          <p:cNvSpPr>
            <a:spLocks noGrp="1"/>
          </p:cNvSpPr>
          <p:nvPr>
            <p:ph idx="1"/>
          </p:nvPr>
        </p:nvSpPr>
        <p:spPr/>
        <p:txBody>
          <a:bodyPr/>
          <a:lstStyle/>
          <a:p>
            <a:pPr lvl="0"/>
            <a:r>
              <a:rPr lang="en-US" altLang="zh-CN" sz="2400">
                <a:sym typeface="+mn-ea"/>
              </a:rPr>
              <a:t>border-radius</a:t>
            </a:r>
            <a:endParaRPr lang="zh-CN" altLang="en-US" sz="2400" noProof="1"/>
          </a:p>
          <a:p>
            <a:pPr lvl="1"/>
            <a:r>
              <a:rPr lang="zh-CN" altLang="en-US" sz="2400">
                <a:sym typeface="+mn-ea"/>
              </a:rPr>
              <a:t>用于创建圆角</a:t>
            </a:r>
            <a:endParaRPr lang="zh-CN" altLang="en-US" sz="2400">
              <a:sym typeface="+mn-ea"/>
            </a:endParaRPr>
          </a:p>
          <a:p>
            <a:pPr lvl="0"/>
            <a:r>
              <a:rPr lang="en-US" altLang="zh-CN" sz="2400" dirty="0" smtClean="0">
                <a:sym typeface="+mn-ea"/>
              </a:rPr>
              <a:t>box-shadow</a:t>
            </a:r>
            <a:endParaRPr lang="zh-CN" altLang="en-US" sz="2400" noProof="1"/>
          </a:p>
          <a:p>
            <a:pPr lvl="1"/>
            <a:r>
              <a:rPr lang="zh-CN" altLang="en-US" sz="2400" dirty="0" smtClean="0">
                <a:sym typeface="+mn-ea"/>
              </a:rPr>
              <a:t>用来添加阴影</a:t>
            </a:r>
            <a:endParaRPr lang="zh-CN" altLang="en-US"/>
          </a:p>
        </p:txBody>
      </p:sp>
      <p:sp>
        <p:nvSpPr>
          <p:cNvPr id="3" name="灯片编号占位符 2"/>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CSS3</a:t>
            </a:r>
            <a:r>
              <a:rPr lang="zh-CN" altLang="en-US"/>
              <a:t>动画的使用过程</a:t>
            </a:r>
            <a:r>
              <a:rPr lang="en-US" altLang="zh-CN"/>
              <a:t>5-3</a:t>
            </a:r>
            <a:endParaRPr lang="en-US" altLang="zh-CN"/>
          </a:p>
        </p:txBody>
      </p:sp>
      <p:sp>
        <p:nvSpPr>
          <p:cNvPr id="3" name="内容占位符 2"/>
          <p:cNvSpPr>
            <a:spLocks noGrp="1"/>
          </p:cNvSpPr>
          <p:nvPr>
            <p:ph idx="1"/>
          </p:nvPr>
        </p:nvSpPr>
        <p:spPr/>
        <p:txBody>
          <a:bodyPr/>
          <a:lstStyle/>
          <a:p>
            <a:r>
              <a:rPr lang="zh-CN" altLang="zh-CN"/>
              <a:t>调用关键帧</a:t>
            </a:r>
            <a:endParaRPr lang="en-US" altLang="zh-CN"/>
          </a:p>
          <a:p>
            <a:endParaRPr lang="en-US" altLang="zh-CN"/>
          </a:p>
          <a:p>
            <a:endParaRPr lang="en-US" altLang="zh-CN"/>
          </a:p>
          <a:p>
            <a:endParaRPr lang="en-US" altLang="zh-CN"/>
          </a:p>
        </p:txBody>
      </p:sp>
      <p:sp>
        <p:nvSpPr>
          <p:cNvPr id="5" name="AutoShape 3"/>
          <p:cNvSpPr>
            <a:spLocks noChangeArrowheads="1"/>
          </p:cNvSpPr>
          <p:nvPr/>
        </p:nvSpPr>
        <p:spPr bwMode="auto">
          <a:xfrm>
            <a:off x="1051605" y="2285818"/>
            <a:ext cx="6480720" cy="1026159"/>
          </a:xfrm>
          <a:prstGeom prst="roundRect">
            <a:avLst>
              <a:gd name="adj" fmla="val 0"/>
            </a:avLst>
          </a:prstGeom>
          <a:solidFill>
            <a:srgbClr val="EDF5FD"/>
          </a:solidFill>
          <a:ln w="50800" cap="flat" cmpd="sng" algn="ctr">
            <a:solidFill>
              <a:srgbClr val="0099D8"/>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sz="1350" b="1" dirty="0" err="1" smtClean="0">
                <a:latin typeface="+mn-lt"/>
              </a:rPr>
              <a:t>animation:animation-name</a:t>
            </a:r>
            <a:r>
              <a:rPr lang="en-US" altLang="zh-CN" sz="1350" b="1" dirty="0" smtClean="0">
                <a:latin typeface="+mn-lt"/>
              </a:rPr>
              <a:t>  </a:t>
            </a:r>
            <a:r>
              <a:rPr lang="en-US" altLang="zh-CN" sz="1350" b="1" dirty="0">
                <a:latin typeface="+mn-lt"/>
              </a:rPr>
              <a:t>animation–duration  animation-timing-function</a:t>
            </a:r>
            <a:endParaRPr lang="en-US" altLang="zh-CN" sz="1350" b="1" dirty="0">
              <a:latin typeface="+mn-lt"/>
            </a:endParaRPr>
          </a:p>
          <a:p>
            <a:pPr defTabSz="723900">
              <a:lnSpc>
                <a:spcPct val="150000"/>
              </a:lnSpc>
              <a:spcAft>
                <a:spcPts val="0"/>
              </a:spcAft>
              <a:buClr>
                <a:schemeClr val="folHlink"/>
              </a:buClr>
              <a:buSzPct val="60000"/>
              <a:tabLst>
                <a:tab pos="444500" algn="l"/>
              </a:tabLst>
              <a:defRPr/>
            </a:pPr>
            <a:r>
              <a:rPr lang="en-US" altLang="zh-CN" sz="1350" b="1" dirty="0">
                <a:latin typeface="+mn-lt"/>
              </a:rPr>
              <a:t>   animation-delay </a:t>
            </a:r>
            <a:r>
              <a:rPr lang="en-US" altLang="zh-CN" sz="1350" b="1" dirty="0" smtClean="0">
                <a:latin typeface="+mn-lt"/>
              </a:rPr>
              <a:t> animation-iteration-count  </a:t>
            </a:r>
            <a:r>
              <a:rPr lang="en-US" altLang="zh-CN" sz="1350" b="1" dirty="0">
                <a:latin typeface="+mn-lt"/>
              </a:rPr>
              <a:t>animation-direction  </a:t>
            </a:r>
            <a:endParaRPr lang="en-US" altLang="zh-CN" sz="1350" b="1" dirty="0" smtClean="0">
              <a:latin typeface="+mn-lt"/>
            </a:endParaRPr>
          </a:p>
          <a:p>
            <a:pPr defTabSz="723900">
              <a:lnSpc>
                <a:spcPct val="150000"/>
              </a:lnSpc>
              <a:spcAft>
                <a:spcPts val="0"/>
              </a:spcAft>
              <a:buClr>
                <a:schemeClr val="folHlink"/>
              </a:buClr>
              <a:buSzPct val="60000"/>
              <a:tabLst>
                <a:tab pos="444500" algn="l"/>
              </a:tabLst>
              <a:defRPr/>
            </a:pPr>
            <a:r>
              <a:rPr lang="en-US" altLang="zh-CN" sz="1350" b="1" dirty="0" smtClean="0">
                <a:latin typeface="+mn-lt"/>
              </a:rPr>
              <a:t>animation-play-state  animation-fill-mode</a:t>
            </a:r>
            <a:r>
              <a:rPr lang="en-US" altLang="zh-CN" sz="1350" b="1" dirty="0">
                <a:latin typeface="+mn-lt"/>
              </a:rPr>
              <a:t>;</a:t>
            </a:r>
            <a:endParaRPr lang="en-US" altLang="zh-CN" sz="1350" b="1" dirty="0">
              <a:latin typeface="+mn-lt"/>
            </a:endParaRPr>
          </a:p>
        </p:txBody>
      </p:sp>
      <p:cxnSp>
        <p:nvCxnSpPr>
          <p:cNvPr id="11" name="直接箭头连接符 10"/>
          <p:cNvCxnSpPr/>
          <p:nvPr/>
        </p:nvCxnSpPr>
        <p:spPr>
          <a:xfrm flipH="1">
            <a:off x="2630912" y="2015855"/>
            <a:ext cx="351337" cy="447140"/>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3" name="直接箭头连接符 12"/>
          <p:cNvCxnSpPr/>
          <p:nvPr/>
        </p:nvCxnSpPr>
        <p:spPr>
          <a:xfrm flipH="1">
            <a:off x="3939763" y="2021660"/>
            <a:ext cx="106802" cy="441315"/>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5" name="直接箭头连接符 14"/>
          <p:cNvCxnSpPr>
            <a:stCxn id="26" idx="2"/>
          </p:cNvCxnSpPr>
          <p:nvPr/>
        </p:nvCxnSpPr>
        <p:spPr>
          <a:xfrm flipH="1">
            <a:off x="5925820" y="2043430"/>
            <a:ext cx="175260" cy="386080"/>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7" name="直接箭头连接符 16"/>
          <p:cNvCxnSpPr/>
          <p:nvPr/>
        </p:nvCxnSpPr>
        <p:spPr>
          <a:xfrm flipV="1">
            <a:off x="1907540" y="3220085"/>
            <a:ext cx="216535" cy="1080135"/>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0" name="直接箭头连接符 19"/>
          <p:cNvCxnSpPr/>
          <p:nvPr/>
        </p:nvCxnSpPr>
        <p:spPr>
          <a:xfrm flipH="1" flipV="1">
            <a:off x="3119755" y="3195320"/>
            <a:ext cx="83820" cy="1104900"/>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2" name="直接箭头连接符 21"/>
          <p:cNvCxnSpPr/>
          <p:nvPr/>
        </p:nvCxnSpPr>
        <p:spPr>
          <a:xfrm flipH="1" flipV="1">
            <a:off x="5203383" y="2923510"/>
            <a:ext cx="101447" cy="484539"/>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a:xfrm flipH="1" flipV="1">
            <a:off x="1464317" y="2923541"/>
            <a:ext cx="50897" cy="742988"/>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33" name="直接箭头连接符 32"/>
          <p:cNvCxnSpPr/>
          <p:nvPr/>
        </p:nvCxnSpPr>
        <p:spPr>
          <a:xfrm flipH="1" flipV="1">
            <a:off x="3560324" y="2923383"/>
            <a:ext cx="361057" cy="742988"/>
          </a:xfrm>
          <a:prstGeom prst="straightConnector1">
            <a:avLst/>
          </a:prstGeom>
          <a:ln cmpd="sng">
            <a:solidFill>
              <a:srgbClr val="0099D8"/>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4" name="组合 3"/>
          <p:cNvGrpSpPr/>
          <p:nvPr/>
        </p:nvGrpSpPr>
        <p:grpSpPr>
          <a:xfrm>
            <a:off x="502285" y="1668145"/>
            <a:ext cx="436880" cy="549275"/>
            <a:chOff x="4662" y="3788"/>
            <a:chExt cx="688" cy="865"/>
          </a:xfrm>
        </p:grpSpPr>
        <p:sp>
          <p:nvSpPr>
            <p:cNvPr id="9" name="TextBox 65"/>
            <p:cNvSpPr txBox="1"/>
            <p:nvPr/>
          </p:nvSpPr>
          <p:spPr>
            <a:xfrm>
              <a:off x="4662"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语法</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6" name="图片 5" descr="C:\Users\Lenovo\Desktop\icon\书籍.png书籍"/>
            <p:cNvPicPr>
              <a:picLocks noChangeAspect="1"/>
            </p:cNvPicPr>
            <p:nvPr/>
          </p:nvPicPr>
          <p:blipFill>
            <a:blip r:embed="rId1" cstate="screen"/>
            <a:srcRect/>
            <a:stretch>
              <a:fillRect/>
            </a:stretch>
          </p:blipFill>
          <p:spPr>
            <a:xfrm>
              <a:off x="4758" y="3788"/>
              <a:ext cx="495" cy="495"/>
            </a:xfrm>
            <a:prstGeom prst="rect">
              <a:avLst/>
            </a:prstGeom>
          </p:spPr>
        </p:pic>
      </p:grpSp>
      <p:sp>
        <p:nvSpPr>
          <p:cNvPr id="8" name="AutoShape 9"/>
          <p:cNvSpPr>
            <a:spLocks noChangeArrowheads="1"/>
          </p:cNvSpPr>
          <p:nvPr/>
        </p:nvSpPr>
        <p:spPr bwMode="auto">
          <a:xfrm>
            <a:off x="1905000" y="1454785"/>
            <a:ext cx="1655445" cy="561552"/>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l" fontAlgn="base"/>
            <a:r>
              <a:rPr lang="zh-CN" altLang="en-US" sz="1350" b="1" strike="noStrike" noProof="1">
                <a:solidFill>
                  <a:schemeClr val="bg1"/>
                </a:solidFill>
                <a:latin typeface="+mn-lt"/>
                <a:ea typeface="黑体" panose="02010600030101010101" pitchFamily="49" charset="-122"/>
              </a:rPr>
              <a:t>由</a:t>
            </a:r>
            <a:r>
              <a:rPr lang="en-US" altLang="zh-CN" sz="1350" b="1" strike="noStrike" noProof="1">
                <a:solidFill>
                  <a:schemeClr val="bg1"/>
                </a:solidFill>
                <a:latin typeface="+mn-lt"/>
                <a:ea typeface="黑体" panose="02010600030101010101" pitchFamily="49" charset="-122"/>
              </a:rPr>
              <a:t>@keyframes</a:t>
            </a:r>
            <a:r>
              <a:rPr lang="zh-CN" altLang="en-US" sz="1350" b="1" strike="noStrike" noProof="1">
                <a:solidFill>
                  <a:schemeClr val="bg1"/>
                </a:solidFill>
                <a:latin typeface="+mn-lt"/>
                <a:ea typeface="黑体" panose="02010600030101010101" pitchFamily="49" charset="-122"/>
              </a:rPr>
              <a:t>创建的动画名称</a:t>
            </a:r>
            <a:endParaRPr lang="zh-CN" altLang="en-US" sz="1350" b="1" strike="noStrike" noProof="1">
              <a:solidFill>
                <a:schemeClr val="bg1"/>
              </a:solidFill>
              <a:latin typeface="+mn-lt"/>
              <a:ea typeface="黑体" panose="02010600030101010101" pitchFamily="49" charset="-122"/>
            </a:endParaRPr>
          </a:p>
        </p:txBody>
      </p:sp>
      <p:sp>
        <p:nvSpPr>
          <p:cNvPr id="25" name="AutoShape 9"/>
          <p:cNvSpPr>
            <a:spLocks noChangeArrowheads="1"/>
          </p:cNvSpPr>
          <p:nvPr/>
        </p:nvSpPr>
        <p:spPr bwMode="auto">
          <a:xfrm>
            <a:off x="3705225" y="1711960"/>
            <a:ext cx="996950"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过渡时间</a:t>
            </a:r>
            <a:endParaRPr lang="zh-CN" altLang="en-US" sz="1350" b="1" strike="noStrike" noProof="1">
              <a:solidFill>
                <a:schemeClr val="bg1"/>
              </a:solidFill>
              <a:latin typeface="+mn-lt"/>
              <a:ea typeface="黑体" panose="02010600030101010101" pitchFamily="49" charset="-122"/>
            </a:endParaRPr>
          </a:p>
        </p:txBody>
      </p:sp>
      <p:sp>
        <p:nvSpPr>
          <p:cNvPr id="26" name="AutoShape 9"/>
          <p:cNvSpPr>
            <a:spLocks noChangeArrowheads="1"/>
          </p:cNvSpPr>
          <p:nvPr/>
        </p:nvSpPr>
        <p:spPr bwMode="auto">
          <a:xfrm>
            <a:off x="5602605" y="1711960"/>
            <a:ext cx="996950"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过渡方式</a:t>
            </a:r>
            <a:endParaRPr lang="zh-CN" altLang="en-US" sz="1350" b="1" strike="noStrike" noProof="1">
              <a:solidFill>
                <a:schemeClr val="bg1"/>
              </a:solidFill>
              <a:latin typeface="+mn-lt"/>
              <a:ea typeface="黑体" panose="02010600030101010101" pitchFamily="49" charset="-122"/>
            </a:endParaRPr>
          </a:p>
        </p:txBody>
      </p:sp>
      <p:sp>
        <p:nvSpPr>
          <p:cNvPr id="27" name="AutoShape 9"/>
          <p:cNvSpPr>
            <a:spLocks noChangeArrowheads="1"/>
          </p:cNvSpPr>
          <p:nvPr/>
        </p:nvSpPr>
        <p:spPr bwMode="auto">
          <a:xfrm>
            <a:off x="908050" y="3666490"/>
            <a:ext cx="996950"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延迟时间</a:t>
            </a:r>
            <a:endParaRPr lang="zh-CN" altLang="en-US" sz="1350" b="1" strike="noStrike" noProof="1">
              <a:solidFill>
                <a:schemeClr val="bg1"/>
              </a:solidFill>
              <a:latin typeface="+mn-lt"/>
              <a:ea typeface="黑体" panose="02010600030101010101" pitchFamily="49" charset="-122"/>
            </a:endParaRPr>
          </a:p>
        </p:txBody>
      </p:sp>
      <p:sp>
        <p:nvSpPr>
          <p:cNvPr id="28" name="AutoShape 9"/>
          <p:cNvSpPr>
            <a:spLocks noChangeArrowheads="1"/>
          </p:cNvSpPr>
          <p:nvPr/>
        </p:nvSpPr>
        <p:spPr bwMode="auto">
          <a:xfrm>
            <a:off x="3249295" y="3617595"/>
            <a:ext cx="1452880" cy="333635"/>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动画的播放次数</a:t>
            </a:r>
            <a:endParaRPr lang="zh-CN" altLang="en-US" sz="1350" b="1" strike="noStrike" noProof="1">
              <a:solidFill>
                <a:schemeClr val="bg1"/>
              </a:solidFill>
              <a:latin typeface="+mn-lt"/>
              <a:ea typeface="黑体" panose="02010600030101010101" pitchFamily="49" charset="-122"/>
            </a:endParaRPr>
          </a:p>
        </p:txBody>
      </p:sp>
      <p:sp>
        <p:nvSpPr>
          <p:cNvPr id="29" name="AutoShape 9"/>
          <p:cNvSpPr>
            <a:spLocks noChangeArrowheads="1"/>
          </p:cNvSpPr>
          <p:nvPr/>
        </p:nvSpPr>
        <p:spPr bwMode="auto">
          <a:xfrm>
            <a:off x="4970780" y="3408045"/>
            <a:ext cx="1452880"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动画的播放方向</a:t>
            </a:r>
            <a:endParaRPr lang="zh-CN" altLang="en-US" sz="1350" b="1" strike="noStrike" noProof="1">
              <a:solidFill>
                <a:schemeClr val="bg1"/>
              </a:solidFill>
              <a:latin typeface="+mn-lt"/>
              <a:ea typeface="黑体" panose="02010600030101010101" pitchFamily="49" charset="-122"/>
            </a:endParaRPr>
          </a:p>
        </p:txBody>
      </p:sp>
      <p:sp>
        <p:nvSpPr>
          <p:cNvPr id="30" name="AutoShape 9"/>
          <p:cNvSpPr>
            <a:spLocks noChangeArrowheads="1"/>
          </p:cNvSpPr>
          <p:nvPr/>
        </p:nvSpPr>
        <p:spPr bwMode="auto">
          <a:xfrm>
            <a:off x="1177925" y="4300220"/>
            <a:ext cx="1452880" cy="331445"/>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动画的播放状态</a:t>
            </a:r>
            <a:endParaRPr lang="zh-CN" altLang="en-US" sz="1350" b="1" strike="noStrike" noProof="1">
              <a:solidFill>
                <a:schemeClr val="bg1"/>
              </a:solidFill>
              <a:latin typeface="+mn-lt"/>
              <a:ea typeface="黑体" panose="02010600030101010101" pitchFamily="49" charset="-122"/>
            </a:endParaRPr>
          </a:p>
        </p:txBody>
      </p:sp>
      <p:sp>
        <p:nvSpPr>
          <p:cNvPr id="31" name="AutoShape 9"/>
          <p:cNvSpPr>
            <a:spLocks noChangeArrowheads="1"/>
          </p:cNvSpPr>
          <p:nvPr/>
        </p:nvSpPr>
        <p:spPr bwMode="auto">
          <a:xfrm>
            <a:off x="2731770" y="4185285"/>
            <a:ext cx="1807845" cy="561552"/>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l" fontAlgn="base"/>
            <a:r>
              <a:rPr lang="zh-CN" altLang="en-US" sz="1350" b="1" strike="noStrike" noProof="1">
                <a:solidFill>
                  <a:schemeClr val="bg1"/>
                </a:solidFill>
                <a:latin typeface="+mn-lt"/>
                <a:ea typeface="黑体" panose="02010600030101010101" pitchFamily="49" charset="-122"/>
              </a:rPr>
              <a:t>动画开始之前和结束之后发生的 操作</a:t>
            </a:r>
            <a:endParaRPr lang="zh-CN" altLang="en-US" sz="1350" b="1" strike="noStrike" noProof="1">
              <a:solidFill>
                <a:schemeClr val="bg1"/>
              </a:solidFill>
              <a:latin typeface="+mn-lt"/>
              <a:ea typeface="黑体" panose="02010600030101010101" pitchFamily="49" charset="-122"/>
            </a:endParaRPr>
          </a:p>
        </p:txBody>
      </p:sp>
      <p:sp>
        <p:nvSpPr>
          <p:cNvPr id="34" name="灯片编号占位符 33"/>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down)">
                                      <p:cBhvr>
                                        <p:cTn id="39" dur="500"/>
                                        <p:tgtEl>
                                          <p:spTgt spid="2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down)">
                                      <p:cBhvr>
                                        <p:cTn id="47" dur="500"/>
                                        <p:tgtEl>
                                          <p:spTgt spid="33"/>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childTnLst>
                          </p:cTn>
                        </p:par>
                        <p:par>
                          <p:cTn id="52" fill="hold">
                            <p:stCondLst>
                              <p:cond delay="6000"/>
                            </p:stCondLst>
                            <p:childTnLst>
                              <p:par>
                                <p:cTn id="53" presetID="22" presetClass="entr" presetSubtype="4"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left)">
                                      <p:cBhvr>
                                        <p:cTn id="59" dur="500"/>
                                        <p:tgtEl>
                                          <p:spTgt spid="30"/>
                                        </p:tgtEl>
                                      </p:cBhvr>
                                    </p:animEffect>
                                  </p:childTnLst>
                                </p:cTn>
                              </p:par>
                            </p:childTnLst>
                          </p:cTn>
                        </p:par>
                        <p:par>
                          <p:cTn id="60" fill="hold">
                            <p:stCondLst>
                              <p:cond delay="7000"/>
                            </p:stCondLst>
                            <p:childTnLst>
                              <p:par>
                                <p:cTn id="61" presetID="22" presetClass="entr" presetSubtype="4" fill="hold"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down)">
                                      <p:cBhvr>
                                        <p:cTn id="63" dur="500"/>
                                        <p:tgtEl>
                                          <p:spTgt spid="17"/>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left)">
                                      <p:cBhvr>
                                        <p:cTn id="67" dur="500"/>
                                        <p:tgtEl>
                                          <p:spTgt spid="31"/>
                                        </p:tgtEl>
                                      </p:cBhvr>
                                    </p:animEffect>
                                  </p:childTnLst>
                                </p:cTn>
                              </p:par>
                            </p:childTnLst>
                          </p:cTn>
                        </p:par>
                        <p:par>
                          <p:cTn id="68" fill="hold">
                            <p:stCondLst>
                              <p:cond delay="8000"/>
                            </p:stCondLst>
                            <p:childTnLst>
                              <p:par>
                                <p:cTn id="69" presetID="22" presetClass="entr" presetSubtype="4" fill="hold"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down)">
                                      <p:cBhvr>
                                        <p:cTn id="7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8" grpId="0" bldLvl="0" animBg="1"/>
      <p:bldP spid="25" grpId="0" bldLvl="0" animBg="1"/>
      <p:bldP spid="26" grpId="0" bldLvl="0" animBg="1"/>
      <p:bldP spid="27" grpId="0" bldLvl="0" animBg="1"/>
      <p:bldP spid="28" grpId="0" bldLvl="0" animBg="1"/>
      <p:bldP spid="29" grpId="0" bldLvl="0" animBg="1"/>
      <p:bldP spid="30" grpId="0" bldLvl="0" animBg="1"/>
      <p:bldP spid="31"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ltLang="zh-CN"/>
              <a:t>CSS3</a:t>
            </a:r>
            <a:r>
              <a:rPr lang="zh-CN" altLang="en-US"/>
              <a:t>动画的使用过程</a:t>
            </a:r>
            <a:r>
              <a:rPr lang="en-US" altLang="zh-CN"/>
              <a:t>5-4</a:t>
            </a:r>
            <a:endParaRPr lang="en-US" altLang="zh-CN"/>
          </a:p>
        </p:txBody>
      </p:sp>
      <p:sp>
        <p:nvSpPr>
          <p:cNvPr id="280579" name="Rectangle 3"/>
          <p:cNvSpPr>
            <a:spLocks noGrp="1" noChangeArrowheads="1"/>
          </p:cNvSpPr>
          <p:nvPr>
            <p:ph idx="1"/>
          </p:nvPr>
        </p:nvSpPr>
        <p:spPr/>
        <p:txBody>
          <a:bodyPr/>
          <a:lstStyle/>
          <a:p>
            <a:pPr algn="l"/>
            <a:r>
              <a:rPr lang="zh-CN" altLang="en-US" sz="2200">
                <a:sym typeface="+mn-ea"/>
              </a:rPr>
              <a:t>动画的播放次数（animation-iteration-count）</a:t>
            </a:r>
            <a:endParaRPr lang="en-US" altLang="zh-CN" sz="2200"/>
          </a:p>
          <a:p>
            <a:pPr lvl="1"/>
            <a:r>
              <a:rPr lang="zh-CN" altLang="en-US" sz="2000">
                <a:sym typeface="+mn-ea"/>
              </a:rPr>
              <a:t>值通常为整数，默认值为1</a:t>
            </a:r>
            <a:endParaRPr lang="zh-CN" altLang="en-US" sz="2000">
              <a:sym typeface="+mn-ea"/>
            </a:endParaRPr>
          </a:p>
          <a:p>
            <a:pPr lvl="1"/>
            <a:r>
              <a:rPr lang="zh-CN" altLang="en-US" sz="2000">
                <a:sym typeface="+mn-ea"/>
              </a:rPr>
              <a:t>特殊值infinite，表示动画无限次播放</a:t>
            </a:r>
            <a:endParaRPr lang="zh-CN" altLang="en-US" sz="2200">
              <a:sym typeface="+mn-ea"/>
            </a:endParaRPr>
          </a:p>
          <a:p>
            <a:pPr lvl="0"/>
            <a:r>
              <a:rPr lang="zh-CN" altLang="en-US" sz="2200">
                <a:sym typeface="+mn-ea"/>
              </a:rPr>
              <a:t>动画的播放方向（animation-direction）</a:t>
            </a:r>
            <a:endParaRPr lang="zh-CN" altLang="en-US" sz="2200">
              <a:sym typeface="+mn-ea"/>
            </a:endParaRPr>
          </a:p>
          <a:p>
            <a:pPr lvl="1"/>
            <a:r>
              <a:rPr lang="zh-CN" altLang="en-US" sz="2000">
                <a:sym typeface="+mn-ea"/>
              </a:rPr>
              <a:t>normal，动画每次都是循环向前播放</a:t>
            </a:r>
            <a:endParaRPr lang="zh-CN" altLang="en-US" sz="2000">
              <a:sym typeface="+mn-ea"/>
            </a:endParaRPr>
          </a:p>
          <a:p>
            <a:pPr lvl="1"/>
            <a:r>
              <a:rPr lang="zh-CN" altLang="en-US" sz="2000">
                <a:sym typeface="+mn-ea"/>
              </a:rPr>
              <a:t>alternate，动画播放为偶数次则向前播放</a:t>
            </a:r>
            <a:endParaRPr lang="zh-CN" altLang="en-US" sz="2000">
              <a:sym typeface="+mn-ea"/>
            </a:endParaRPr>
          </a:p>
          <a:p>
            <a:pPr lvl="0"/>
            <a:r>
              <a:rPr lang="zh-CN" altLang="en-US" sz="2200">
                <a:sym typeface="+mn-ea"/>
              </a:rPr>
              <a:t>动画的播放状态（animation-play-state）</a:t>
            </a:r>
            <a:endParaRPr lang="zh-CN" altLang="en-US" sz="2200">
              <a:sym typeface="+mn-ea"/>
            </a:endParaRPr>
          </a:p>
          <a:p>
            <a:pPr lvl="1"/>
            <a:r>
              <a:rPr lang="zh-CN" altLang="en-US" sz="2000">
                <a:sym typeface="+mn-ea"/>
              </a:rPr>
              <a:t>running将暂停的动画重新播放</a:t>
            </a:r>
            <a:endParaRPr lang="zh-CN" altLang="en-US" sz="2000">
              <a:sym typeface="+mn-ea"/>
            </a:endParaRPr>
          </a:p>
          <a:p>
            <a:pPr lvl="1"/>
            <a:r>
              <a:rPr lang="zh-CN" altLang="en-US" sz="2000">
                <a:sym typeface="+mn-ea"/>
              </a:rPr>
              <a:t>paused将正在播放的元素动画停下来</a:t>
            </a:r>
            <a:endParaRPr lang="zh-CN" altLang="en-US" sz="2000"/>
          </a:p>
          <a:p>
            <a:pPr lvl="1" indent="-609600" algn="l"/>
            <a:endParaRPr lang="zh-CN" altLang="en-US" sz="2380"/>
          </a:p>
          <a:p>
            <a:pPr lvl="1" indent="-609600" algn="l"/>
            <a:endParaRPr lang="zh-CN" altLang="en-US" sz="2380"/>
          </a:p>
          <a:p>
            <a:pPr lvl="0" algn="l"/>
            <a:endParaRPr lang="zh-CN" altLang="en-US" sz="2380"/>
          </a:p>
        </p:txBody>
      </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ltLang="zh-CN"/>
              <a:t>CSS3</a:t>
            </a:r>
            <a:r>
              <a:rPr lang="zh-CN" altLang="en-US"/>
              <a:t>动画的使用过程</a:t>
            </a:r>
            <a:r>
              <a:rPr lang="en-US" altLang="zh-CN"/>
              <a:t>5-5</a:t>
            </a:r>
            <a:endParaRPr lang="en-US" altLang="zh-CN"/>
          </a:p>
        </p:txBody>
      </p:sp>
      <p:sp>
        <p:nvSpPr>
          <p:cNvPr id="280579" name="Rectangle 3"/>
          <p:cNvSpPr>
            <a:spLocks noGrp="1" noChangeArrowheads="1"/>
          </p:cNvSpPr>
          <p:nvPr>
            <p:ph idx="1"/>
          </p:nvPr>
        </p:nvSpPr>
        <p:spPr/>
        <p:txBody>
          <a:bodyPr/>
          <a:lstStyle/>
          <a:p>
            <a:pPr lvl="0"/>
            <a:r>
              <a:rPr lang="zh-CN" altLang="en-US"/>
              <a:t>动画发生的操作（</a:t>
            </a:r>
            <a:r>
              <a:rPr lang="en-US" altLang="zh-CN"/>
              <a:t>animation-fill-mode</a:t>
            </a:r>
            <a:r>
              <a:rPr lang="zh-CN" altLang="en-US"/>
              <a:t>）</a:t>
            </a:r>
            <a:endParaRPr lang="en-US" altLang="zh-CN"/>
          </a:p>
          <a:p>
            <a:pPr lvl="1"/>
            <a:r>
              <a:rPr lang="en-US" altLang="zh-CN"/>
              <a:t>forwards</a:t>
            </a:r>
            <a:r>
              <a:rPr lang="zh-CN" altLang="zh-CN"/>
              <a:t>表示动画在结束后继续应用最后关键帧的位置</a:t>
            </a:r>
            <a:endParaRPr lang="en-US" altLang="zh-CN"/>
          </a:p>
          <a:p>
            <a:pPr lvl="1"/>
            <a:r>
              <a:rPr lang="en-US" altLang="zh-CN"/>
              <a:t>backwards</a:t>
            </a:r>
            <a:r>
              <a:rPr lang="zh-CN" altLang="zh-CN"/>
              <a:t>表示会在向元素应用动画样式时迅速应用动画的初始帧</a:t>
            </a:r>
            <a:endParaRPr lang="en-US" altLang="zh-CN"/>
          </a:p>
          <a:p>
            <a:pPr lvl="1"/>
            <a:r>
              <a:rPr lang="en-US" altLang="zh-CN"/>
              <a:t>both</a:t>
            </a:r>
            <a:r>
              <a:rPr lang="zh-CN" altLang="zh-CN"/>
              <a:t>表示元素动画同时具有</a:t>
            </a:r>
            <a:r>
              <a:rPr lang="en-US" altLang="zh-CN"/>
              <a:t>forwards</a:t>
            </a:r>
            <a:r>
              <a:rPr lang="zh-CN" altLang="zh-CN"/>
              <a:t>和</a:t>
            </a:r>
            <a:r>
              <a:rPr lang="en-US" altLang="zh-CN"/>
              <a:t>backwards</a:t>
            </a:r>
            <a:r>
              <a:rPr lang="zh-CN" altLang="zh-CN"/>
              <a:t>的效果</a:t>
            </a:r>
            <a:endParaRPr lang="zh-CN" altLang="zh-CN"/>
          </a:p>
        </p:txBody>
      </p:sp>
      <p:grpSp>
        <p:nvGrpSpPr>
          <p:cNvPr id="25" name="组合 24"/>
          <p:cNvGrpSpPr/>
          <p:nvPr/>
        </p:nvGrpSpPr>
        <p:grpSpPr>
          <a:xfrm>
            <a:off x="2251075" y="4077970"/>
            <a:ext cx="4497705" cy="427990"/>
            <a:chOff x="1403648" y="3795886"/>
            <a:chExt cx="5714808" cy="321469"/>
          </a:xfrm>
        </p:grpSpPr>
        <p:sp>
          <p:nvSpPr>
            <p:cNvPr id="26" name="圆角矩形 25"/>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7" name="圆角矩形 26"/>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28"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13"/>
            <p:cNvSpPr txBox="1"/>
            <p:nvPr/>
          </p:nvSpPr>
          <p:spPr bwMode="auto">
            <a:xfrm>
              <a:off x="1975694" y="3829273"/>
              <a:ext cx="5142762"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16</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animation</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3" name="灯片编号占位符 2"/>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Calibri" panose="020F0502020204030204" pitchFamily="34" charset="0"/>
              </a:rPr>
              <a:t>练习</a:t>
            </a:r>
            <a:r>
              <a:rPr lang="en-US" altLang="zh-CN" dirty="0">
                <a:sym typeface="Calibri" panose="020F0502020204030204" pitchFamily="34" charset="0"/>
              </a:rPr>
              <a:t>4</a:t>
            </a:r>
            <a:r>
              <a:rPr lang="zh-CN" altLang="en-US" dirty="0">
                <a:sym typeface="Calibri" panose="020F0502020204030204" pitchFamily="34" charset="0"/>
              </a:rPr>
              <a:t>：</a:t>
            </a:r>
            <a:r>
              <a:rPr lang="zh-CN" altLang="en-US">
                <a:sym typeface="+mn-ea"/>
              </a:rPr>
              <a:t>制作</a:t>
            </a:r>
            <a:r>
              <a:rPr lang="en-US" altLang="zh-CN">
                <a:sym typeface="+mn-ea"/>
              </a:rPr>
              <a:t>QQ</a:t>
            </a:r>
            <a:r>
              <a:rPr lang="zh-CN" altLang="en-US">
                <a:sym typeface="+mn-ea"/>
              </a:rPr>
              <a:t>彩贝导航</a:t>
            </a:r>
            <a:endParaRPr lang="zh-CN" altLang="en-US"/>
          </a:p>
        </p:txBody>
      </p:sp>
      <p:sp>
        <p:nvSpPr>
          <p:cNvPr id="76801" name="Rectangle 3"/>
          <p:cNvSpPr>
            <a:spLocks noGrp="1" noChangeArrowheads="1"/>
          </p:cNvSpPr>
          <p:nvPr>
            <p:ph idx="1"/>
          </p:nvPr>
        </p:nvSpPr>
        <p:spPr>
          <a:xfrm>
            <a:off x="677545" y="1015365"/>
            <a:ext cx="7725410" cy="3394075"/>
          </a:xfrm>
        </p:spPr>
        <p:txBody>
          <a:bodyPr/>
          <a:lstStyle/>
          <a:p>
            <a:r>
              <a:rPr lang="zh-CN" altLang="en-US" dirty="0"/>
              <a:t>需求说明</a:t>
            </a:r>
            <a:endParaRPr lang="en-US" dirty="0"/>
          </a:p>
          <a:p>
            <a:pPr lvl="1"/>
            <a:r>
              <a:rPr lang="zh-CN" altLang="en-US" sz="2000" dirty="0" smtClean="0">
                <a:sym typeface="+mn-ea"/>
              </a:rPr>
              <a:t>使用</a:t>
            </a:r>
            <a:r>
              <a:rPr lang="zh-CN" altLang="en-US" sz="2000" dirty="0">
                <a:sym typeface="+mn-ea"/>
              </a:rPr>
              <a:t>定位属性把图片“赚”和“花”设置到相对应的位置</a:t>
            </a:r>
            <a:r>
              <a:rPr lang="zh-CN" altLang="en-US" sz="2000" dirty="0" smtClean="0">
                <a:sym typeface="+mn-ea"/>
              </a:rPr>
              <a:t>上</a:t>
            </a:r>
            <a:endParaRPr lang="zh-CN" altLang="en-US" sz="2000" dirty="0"/>
          </a:p>
          <a:p>
            <a:pPr lvl="1"/>
            <a:r>
              <a:rPr lang="zh-CN" altLang="en-US" sz="2000" dirty="0" smtClean="0">
                <a:sym typeface="+mn-ea"/>
              </a:rPr>
              <a:t>使用</a:t>
            </a:r>
            <a:r>
              <a:rPr lang="en-US" altLang="zh-CN" sz="2000" dirty="0">
                <a:sym typeface="+mn-ea"/>
              </a:rPr>
              <a:t>animation</a:t>
            </a:r>
            <a:r>
              <a:rPr lang="zh-CN" altLang="en-US" sz="2000" dirty="0">
                <a:sym typeface="+mn-ea"/>
              </a:rPr>
              <a:t>属性给中间的“赚”和“花”图片设置动画，动画效果为鼠标移入“赚”图片的时候变为“赚积分”，并且是从左到右缓慢展开的</a:t>
            </a:r>
            <a:r>
              <a:rPr lang="zh-CN" altLang="en-US" sz="2000" dirty="0" smtClean="0">
                <a:sym typeface="+mn-ea"/>
              </a:rPr>
              <a:t>效果</a:t>
            </a:r>
            <a:endParaRPr lang="zh-CN" altLang="en-US" sz="2000" dirty="0" smtClean="0"/>
          </a:p>
          <a:p>
            <a:pPr lvl="1"/>
            <a:r>
              <a:rPr lang="zh-CN" altLang="en-US" sz="2000" dirty="0" smtClean="0">
                <a:sym typeface="+mn-ea"/>
              </a:rPr>
              <a:t>使用</a:t>
            </a:r>
            <a:r>
              <a:rPr lang="en-US" altLang="zh-CN" sz="2000" dirty="0" smtClean="0">
                <a:sym typeface="+mn-ea"/>
              </a:rPr>
              <a:t>transition</a:t>
            </a:r>
            <a:r>
              <a:rPr lang="zh-CN" altLang="en-US" sz="2000" dirty="0" smtClean="0">
                <a:sym typeface="+mn-ea"/>
              </a:rPr>
              <a:t>属性给右边的“论”图片设置动画，效果为鼠标移入旋转</a:t>
            </a:r>
            <a:r>
              <a:rPr lang="en-US" altLang="zh-CN" sz="2000" dirty="0" smtClean="0">
                <a:sym typeface="+mn-ea"/>
              </a:rPr>
              <a:t>360°</a:t>
            </a:r>
            <a:endParaRPr lang="en-US" dirty="0"/>
          </a:p>
          <a:p>
            <a:pPr lvl="2"/>
            <a:endParaRPr lang="en-US" dirty="0"/>
          </a:p>
          <a:p>
            <a:pPr lvl="2"/>
            <a:endParaRPr lang="en-US" dirty="0"/>
          </a:p>
          <a:p>
            <a:pPr lvl="2"/>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1572895" y="3493770"/>
            <a:ext cx="6208395" cy="1485265"/>
          </a:xfrm>
          <a:prstGeom prst="rect">
            <a:avLst/>
          </a:prstGeom>
        </p:spPr>
      </p:pic>
      <p:sp>
        <p:nvSpPr>
          <p:cNvPr id="6" name="灯片编号占位符 5"/>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zh-CN" altLang="en-US"/>
              <a:t>共性问题集中讲解</a:t>
            </a:r>
            <a:endParaRPr lang="zh-CN" altLang="en-US"/>
          </a:p>
        </p:txBody>
      </p:sp>
      <p:sp>
        <p:nvSpPr>
          <p:cNvPr id="25604" name="内容占位符 2"/>
          <p:cNvSpPr>
            <a:spLocks noGrp="1"/>
          </p:cNvSpPr>
          <p:nvPr>
            <p:ph idx="1"/>
          </p:nvPr>
        </p:nvSpPr>
        <p:spPr/>
        <p:txBody>
          <a:bodyPr/>
          <a:lstStyle/>
          <a:p>
            <a:r>
              <a:rPr lang="zh-CN" altLang="en-US"/>
              <a:t>常见问题及解决办法</a:t>
            </a:r>
            <a:endParaRPr lang="en-US" altLang="zh-CN"/>
          </a:p>
          <a:p>
            <a:r>
              <a:rPr lang="zh-CN" altLang="en-US"/>
              <a:t>代码规范问题</a:t>
            </a:r>
            <a:endParaRPr lang="zh-CN" altLang="en-US"/>
          </a:p>
          <a:p>
            <a:r>
              <a:rPr lang="zh-CN" altLang="en-US"/>
              <a:t>调试技巧</a:t>
            </a:r>
            <a:endParaRPr lang="en-US" altLang="zh-CN"/>
          </a:p>
          <a:p>
            <a:endParaRPr lang="zh-CN" altLang="en-US"/>
          </a:p>
          <a:p>
            <a:endParaRPr lang="zh-CN" altLang="en-US" dirty="0"/>
          </a:p>
        </p:txBody>
      </p:sp>
      <p:grpSp>
        <p:nvGrpSpPr>
          <p:cNvPr id="32772" name="组合 29"/>
          <p:cNvGrpSpPr/>
          <p:nvPr/>
        </p:nvGrpSpPr>
        <p:grpSpPr bwMode="auto">
          <a:xfrm>
            <a:off x="1857376" y="2411017"/>
            <a:ext cx="5929313" cy="1544241"/>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75" name="组合 7"/>
            <p:cNvGrpSpPr/>
            <p:nvPr/>
          </p:nvGrpSpPr>
          <p:grpSpPr bwMode="auto">
            <a:xfrm>
              <a:off x="1924031" y="3214688"/>
              <a:ext cx="5862678" cy="2058989"/>
              <a:chOff x="2066315" y="2227264"/>
              <a:chExt cx="5862756" cy="2059018"/>
            </a:xfrm>
          </p:grpSpPr>
          <p:grpSp>
            <p:nvGrpSpPr>
              <p:cNvPr id="32776"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81"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878142"/>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2777"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Calibri" panose="020F0502020204030204" pitchFamily="34" charset="0"/>
              </a:rPr>
              <a:t>总结</a:t>
            </a:r>
            <a:endParaRPr lang="zh-CN" altLang="en-US"/>
          </a:p>
        </p:txBody>
      </p:sp>
      <p:sp>
        <p:nvSpPr>
          <p:cNvPr id="77825" name="内容占位符 11"/>
          <p:cNvSpPr>
            <a:spLocks noGrp="1" noChangeArrowheads="1"/>
          </p:cNvSpPr>
          <p:nvPr>
            <p:ph idx="1"/>
          </p:nvPr>
        </p:nvSpPr>
        <p:spPr/>
        <p:txBody>
          <a:bodyPr/>
          <a:lstStyle/>
          <a:p>
            <a:pPr>
              <a:buFont typeface="Wingdings" panose="05000000000000000000" pitchFamily="2" charset="2"/>
              <a:buChar char="u"/>
            </a:pPr>
            <a:r>
              <a:rPr lang="zh-CN" altLang="en-US" dirty="0"/>
              <a:t>如何利用</a:t>
            </a:r>
            <a:r>
              <a:rPr lang="en-US" altLang="zh-CN">
                <a:sym typeface="+mn-ea"/>
              </a:rPr>
              <a:t>border-radius</a:t>
            </a:r>
            <a:r>
              <a:rPr lang="zh-CN" altLang="en-US">
                <a:sym typeface="+mn-ea"/>
              </a:rPr>
              <a:t>实现圆形？</a:t>
            </a:r>
            <a:endParaRPr lang="zh-CN" altLang="en-US">
              <a:sym typeface="+mn-ea"/>
            </a:endParaRPr>
          </a:p>
          <a:p>
            <a:pPr>
              <a:buFont typeface="Wingdings" panose="05000000000000000000" pitchFamily="2" charset="2"/>
              <a:buChar char="u"/>
            </a:pPr>
            <a:r>
              <a:rPr lang="en-US" altLang="zh-CN" dirty="0"/>
              <a:t>2D</a:t>
            </a:r>
            <a:r>
              <a:rPr lang="zh-CN" altLang="en-US" dirty="0"/>
              <a:t>变形函数有哪些？</a:t>
            </a:r>
            <a:endParaRPr lang="zh-CN" altLang="en-US" dirty="0"/>
          </a:p>
          <a:p>
            <a:pPr>
              <a:buFont typeface="Wingdings" panose="05000000000000000000" pitchFamily="2" charset="2"/>
              <a:buChar char="u"/>
            </a:pPr>
            <a:r>
              <a:rPr lang="zh-CN" altLang="zh-CN">
                <a:sym typeface="+mn-ea"/>
              </a:rPr>
              <a:t>过渡的触发机制有哪几种方式？</a:t>
            </a:r>
            <a:endParaRPr lang="zh-CN" altLang="zh-CN">
              <a:sym typeface="+mn-ea"/>
            </a:endParaRPr>
          </a:p>
          <a:p>
            <a:pPr>
              <a:buFont typeface="Wingdings" panose="05000000000000000000" pitchFamily="2" charset="2"/>
              <a:buChar char="u"/>
            </a:pPr>
            <a:r>
              <a:rPr lang="zh-CN" altLang="en-US" dirty="0"/>
              <a:t>如何设置与调用关键帧？</a:t>
            </a:r>
            <a:endParaRPr lang="zh-CN" altLang="en-US" dirty="0"/>
          </a:p>
          <a:p>
            <a:endParaRPr lang="zh-CN" altLang="en-US" dirty="0"/>
          </a:p>
        </p:txBody>
      </p:sp>
      <p:sp>
        <p:nvSpPr>
          <p:cNvPr id="4" name="灯片编号占位符 3"/>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矩形 2"/>
          <p:cNvSpPr/>
          <p:nvPr/>
        </p:nvSpPr>
        <p:spPr>
          <a:xfrm>
            <a:off x="0" y="1361440"/>
            <a:ext cx="9144000" cy="2232025"/>
          </a:xfrm>
          <a:prstGeom prst="rect">
            <a:avLst/>
          </a:prstGeom>
          <a:solidFill>
            <a:srgbClr val="009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2_03"/>
          <p:cNvPicPr>
            <a:picLocks noChangeAspect="1"/>
          </p:cNvPicPr>
          <p:nvPr/>
        </p:nvPicPr>
        <p:blipFill>
          <a:blip r:embed="rId1"/>
          <a:stretch>
            <a:fillRect/>
          </a:stretch>
        </p:blipFill>
        <p:spPr>
          <a:xfrm>
            <a:off x="2028190" y="1599565"/>
            <a:ext cx="5252720" cy="1293495"/>
          </a:xfrm>
          <a:prstGeom prst="rect">
            <a:avLst/>
          </a:prstGeom>
        </p:spPr>
      </p:pic>
      <p:sp>
        <p:nvSpPr>
          <p:cNvPr id="8" name="文本框 7"/>
          <p:cNvSpPr txBox="1"/>
          <p:nvPr/>
        </p:nvSpPr>
        <p:spPr>
          <a:xfrm>
            <a:off x="1875790" y="1892935"/>
            <a:ext cx="5241925" cy="706755"/>
          </a:xfrm>
          <a:prstGeom prst="rect">
            <a:avLst/>
          </a:prstGeom>
          <a:noFill/>
        </p:spPr>
        <p:txBody>
          <a:bodyPr wrap="square" rtlCol="0">
            <a:spAutoFit/>
          </a:bodyPr>
          <a:lstStyle/>
          <a:p>
            <a:pPr lvl="1" algn="ctr" defTabSz="914400"/>
            <a:r>
              <a:rPr lang="zh-CN" altLang="zh-CN" sz="4000" b="1" kern="1400" spc="300">
                <a:solidFill>
                  <a:schemeClr val="bg1"/>
                </a:solidFill>
                <a:uFillTx/>
                <a:latin typeface="微软雅黑" panose="020B0503020204020204" pitchFamily="34" charset="-122"/>
                <a:ea typeface="微软雅黑" panose="020B0503020204020204" pitchFamily="34" charset="-122"/>
                <a:cs typeface="+mj-cs"/>
                <a:sym typeface="Calibri" panose="020F0502020204030204" pitchFamily="34" charset="0"/>
              </a:rPr>
              <a:t>问题及作业</a:t>
            </a:r>
            <a:endParaRPr lang="zh-CN" altLang="zh-CN" sz="4000" b="1" kern="1400" spc="300">
              <a:solidFill>
                <a:schemeClr val="bg1"/>
              </a:solidFill>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9" name="文本框 8"/>
          <p:cNvSpPr txBox="1"/>
          <p:nvPr/>
        </p:nvSpPr>
        <p:spPr>
          <a:xfrm>
            <a:off x="2662555" y="2835910"/>
            <a:ext cx="3811905" cy="521970"/>
          </a:xfrm>
          <a:prstGeom prst="rect">
            <a:avLst/>
          </a:prstGeom>
          <a:noFill/>
        </p:spPr>
        <p:txBody>
          <a:bodyPr wrap="square" rtlCol="0">
            <a:spAutoFit/>
          </a:bodyPr>
          <a:lstStyle/>
          <a:p>
            <a:pPr lvl="0" algn="ctr" eaLnBrk="0" fontAlgn="base" hangingPunct="0"/>
            <a:r>
              <a:rPr lang="zh-CN" altLang="en-US" sz="2800" spc="300" dirty="0">
                <a:solidFill>
                  <a:schemeClr val="bg1"/>
                </a:solidFill>
                <a:uFillTx/>
                <a:latin typeface="微软雅黑" panose="020B0503020204020204" pitchFamily="34" charset="-122"/>
                <a:ea typeface="微软雅黑" panose="020B0503020204020204" pitchFamily="34" charset="-122"/>
                <a:cs typeface="+mn-ea"/>
                <a:sym typeface="微软雅黑" panose="020B0503020204020204" pitchFamily="34" charset="-122"/>
              </a:rPr>
              <a:t>集中问题</a:t>
            </a:r>
            <a:r>
              <a:rPr lang="en-US" altLang="zh-CN" sz="2800" spc="300" dirty="0">
                <a:solidFill>
                  <a:schemeClr val="bg1"/>
                </a:solidFill>
                <a:uFillTx/>
                <a:latin typeface="微软雅黑" panose="020B0503020204020204" pitchFamily="34" charset="-122"/>
                <a:ea typeface="微软雅黑" panose="020B0503020204020204" pitchFamily="34" charset="-122"/>
                <a:cs typeface="+mn-ea"/>
                <a:sym typeface="微软雅黑" panose="020B0503020204020204" pitchFamily="34" charset="-122"/>
              </a:rPr>
              <a:t>&amp;</a:t>
            </a:r>
            <a:r>
              <a:rPr lang="zh-CN" altLang="en-US" sz="2800" spc="300" dirty="0">
                <a:solidFill>
                  <a:schemeClr val="bg1"/>
                </a:solidFill>
                <a:uFillTx/>
                <a:latin typeface="微软雅黑" panose="020B0503020204020204" pitchFamily="34" charset="-122"/>
                <a:ea typeface="微软雅黑" panose="020B0503020204020204" pitchFamily="34" charset="-122"/>
                <a:cs typeface="+mn-ea"/>
                <a:sym typeface="微软雅黑" panose="020B0503020204020204" pitchFamily="34" charset="-122"/>
              </a:rPr>
              <a:t>课后作业</a:t>
            </a:r>
            <a:endParaRPr lang="zh-CN" altLang="en-US" sz="2800" spc="300" dirty="0">
              <a:solidFill>
                <a:schemeClr val="bg1"/>
              </a:solidFill>
              <a:uFillTx/>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 name="灯片编号占位符 3"/>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4112" y="1125980"/>
            <a:ext cx="2280301" cy="2247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4"/>
          <p:cNvSpPr txBox="1">
            <a:spLocks noChangeArrowheads="1"/>
          </p:cNvSpPr>
          <p:nvPr/>
        </p:nvSpPr>
        <p:spPr bwMode="auto">
          <a:xfrm>
            <a:off x="1948114" y="3397423"/>
            <a:ext cx="2444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A0C101"/>
                </a:solidFill>
                <a:latin typeface="微软雅黑" panose="020B0503020204020204" pitchFamily="34" charset="-122"/>
                <a:ea typeface="微软雅黑" panose="020B0503020204020204" pitchFamily="34" charset="-122"/>
              </a:rPr>
              <a:t>扫一扫 关注课工场</a:t>
            </a:r>
            <a:endParaRPr lang="zh-CN" altLang="en-US" sz="2000" b="1" dirty="0">
              <a:solidFill>
                <a:srgbClr val="A0C101"/>
              </a:solidFill>
              <a:latin typeface="微软雅黑" panose="020B0503020204020204" pitchFamily="34" charset="-122"/>
              <a:ea typeface="微软雅黑" panose="020B0503020204020204" pitchFamily="34" charset="-122"/>
            </a:endParaRPr>
          </a:p>
        </p:txBody>
      </p:sp>
      <p:sp>
        <p:nvSpPr>
          <p:cNvPr id="10" name="文本框 5"/>
          <p:cNvSpPr txBox="1">
            <a:spLocks noChangeArrowheads="1"/>
          </p:cNvSpPr>
          <p:nvPr/>
        </p:nvSpPr>
        <p:spPr bwMode="auto">
          <a:xfrm>
            <a:off x="4825510" y="3397422"/>
            <a:ext cx="24431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A0C101"/>
                </a:solidFill>
                <a:latin typeface="微软雅黑" panose="020B0503020204020204" pitchFamily="34" charset="-122"/>
                <a:ea typeface="微软雅黑" panose="020B0503020204020204" pitchFamily="34" charset="-122"/>
              </a:rPr>
              <a:t>扫一扫 下载</a:t>
            </a:r>
            <a:r>
              <a:rPr lang="en-US" altLang="zh-CN" sz="2000" b="1" dirty="0">
                <a:solidFill>
                  <a:srgbClr val="A0C101"/>
                </a:solidFill>
                <a:latin typeface="微软雅黑" panose="020B0503020204020204" pitchFamily="34" charset="-122"/>
                <a:ea typeface="微软雅黑" panose="020B0503020204020204" pitchFamily="34" charset="-122"/>
              </a:rPr>
              <a:t>APP</a:t>
            </a:r>
            <a:endParaRPr lang="en-US" altLang="zh-CN" sz="2000" b="1" dirty="0">
              <a:solidFill>
                <a:srgbClr val="A0C101"/>
              </a:solidFill>
              <a:latin typeface="微软雅黑" panose="020B0503020204020204" pitchFamily="34" charset="-122"/>
              <a:ea typeface="微软雅黑" panose="020B0503020204020204" pitchFamily="34" charset="-122"/>
            </a:endParaRPr>
          </a:p>
        </p:txBody>
      </p:sp>
      <p:pic>
        <p:nvPicPr>
          <p:cNvPr id="11" name="图片 2" descr="微信图片_201901251549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125979"/>
            <a:ext cx="2247632" cy="2247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zh-CN"/>
              <a:t>圆角边框</a:t>
            </a:r>
            <a:endParaRPr lang="zh-CN" altLang="zh-CN" smtClean="0"/>
          </a:p>
        </p:txBody>
      </p:sp>
      <p:sp>
        <p:nvSpPr>
          <p:cNvPr id="5" name="内容占位符 4"/>
          <p:cNvSpPr>
            <a:spLocks noGrp="1"/>
          </p:cNvSpPr>
          <p:nvPr>
            <p:ph idx="1"/>
          </p:nvPr>
        </p:nvSpPr>
        <p:spPr/>
        <p:txBody>
          <a:bodyPr/>
          <a:lstStyle/>
          <a:p>
            <a:endParaRPr lang="en-US" altLang="zh-CN"/>
          </a:p>
          <a:p>
            <a:endParaRPr lang="zh-CN" altLang="zh-CN"/>
          </a:p>
          <a:p>
            <a:r>
              <a:rPr lang="zh-CN" altLang="zh-CN"/>
              <a:t>四个属性值按</a:t>
            </a:r>
            <a:r>
              <a:rPr lang="zh-CN" altLang="zh-CN">
                <a:solidFill>
                  <a:srgbClr val="FF0000"/>
                </a:solidFill>
              </a:rPr>
              <a:t>顺时针排列</a:t>
            </a:r>
            <a:endParaRPr lang="zh-CN" altLang="zh-CN">
              <a:solidFill>
                <a:srgbClr val="FF0000"/>
              </a:solidFill>
            </a:endParaRPr>
          </a:p>
        </p:txBody>
      </p:sp>
      <p:sp>
        <p:nvSpPr>
          <p:cNvPr id="11" name="AutoShape 7"/>
          <p:cNvSpPr>
            <a:spLocks noChangeArrowheads="1"/>
          </p:cNvSpPr>
          <p:nvPr/>
        </p:nvSpPr>
        <p:spPr bwMode="auto">
          <a:xfrm>
            <a:off x="671555" y="1314646"/>
            <a:ext cx="5304272" cy="369676"/>
          </a:xfrm>
          <a:prstGeom prst="roundRect">
            <a:avLst>
              <a:gd name="adj" fmla="val 0"/>
            </a:avLst>
          </a:prstGeom>
          <a:solidFill>
            <a:srgbClr val="EDF5FD"/>
          </a:solidFill>
          <a:ln w="50800" cap="flat" cmpd="sng" algn="ctr">
            <a:solidFill>
              <a:srgbClr val="0B9FDD"/>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sv-SE" altLang="zh-CN" sz="1350" b="1" dirty="0">
                <a:solidFill>
                  <a:schemeClr val="accent5">
                    <a:lumMod val="10000"/>
                  </a:schemeClr>
                </a:solidFill>
                <a:latin typeface="+mn-lt"/>
              </a:rPr>
              <a:t>border-radius: 20px  10px  50px  </a:t>
            </a:r>
            <a:r>
              <a:rPr lang="sv-SE" altLang="zh-CN" sz="1350" b="1" dirty="0" smtClean="0">
                <a:solidFill>
                  <a:schemeClr val="accent5">
                    <a:lumMod val="10000"/>
                  </a:schemeClr>
                </a:solidFill>
                <a:latin typeface="+mn-lt"/>
              </a:rPr>
              <a:t>30px</a:t>
            </a:r>
            <a:r>
              <a:rPr lang="en-US" altLang="zh-CN" sz="1350" b="1" dirty="0" smtClean="0">
                <a:solidFill>
                  <a:schemeClr val="accent5">
                    <a:lumMod val="10000"/>
                  </a:schemeClr>
                </a:solidFill>
                <a:latin typeface="+mn-lt"/>
              </a:rPr>
              <a:t>;</a:t>
            </a:r>
            <a:endParaRPr lang="en-US" altLang="zh-CN" sz="1350" b="1" dirty="0" smtClean="0">
              <a:solidFill>
                <a:schemeClr val="accent5">
                  <a:lumMod val="10000"/>
                </a:schemeClr>
              </a:solidFill>
              <a:latin typeface="+mn-lt"/>
            </a:endParaRPr>
          </a:p>
        </p:txBody>
      </p:sp>
      <p:pic>
        <p:nvPicPr>
          <p:cNvPr id="4" name="图片 3"/>
          <p:cNvPicPr>
            <a:picLocks noChangeAspect="1"/>
          </p:cNvPicPr>
          <p:nvPr/>
        </p:nvPicPr>
        <p:blipFill>
          <a:blip r:embed="rId1"/>
          <a:stretch>
            <a:fillRect/>
          </a:stretch>
        </p:blipFill>
        <p:spPr>
          <a:xfrm>
            <a:off x="3264218" y="2395696"/>
            <a:ext cx="2492693" cy="1900238"/>
          </a:xfrm>
          <a:prstGeom prst="rect">
            <a:avLst/>
          </a:prstGeom>
        </p:spPr>
      </p:pic>
      <p:grpSp>
        <p:nvGrpSpPr>
          <p:cNvPr id="28" name="组合 27"/>
          <p:cNvGrpSpPr/>
          <p:nvPr/>
        </p:nvGrpSpPr>
        <p:grpSpPr>
          <a:xfrm>
            <a:off x="154305" y="914400"/>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2" cstate="screen"/>
            <a:srcRect/>
            <a:stretch>
              <a:fillRect/>
            </a:stretch>
          </p:blipFill>
          <p:spPr>
            <a:xfrm>
              <a:off x="5713" y="3816"/>
              <a:ext cx="440" cy="439"/>
            </a:xfrm>
            <a:prstGeom prst="rect">
              <a:avLst/>
            </a:prstGeom>
          </p:spPr>
        </p:pic>
      </p:grpSp>
      <p:grpSp>
        <p:nvGrpSpPr>
          <p:cNvPr id="10" name="组合 9"/>
          <p:cNvGrpSpPr/>
          <p:nvPr/>
        </p:nvGrpSpPr>
        <p:grpSpPr>
          <a:xfrm>
            <a:off x="2266950" y="4456430"/>
            <a:ext cx="4497705" cy="427990"/>
            <a:chOff x="1403648" y="3795886"/>
            <a:chExt cx="5714808" cy="321469"/>
          </a:xfrm>
        </p:grpSpPr>
        <p:sp>
          <p:nvSpPr>
            <p:cNvPr id="12" name="圆角矩形 11"/>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13" name="圆角矩形 12"/>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14"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3"/>
            <p:cNvSpPr txBox="1"/>
            <p:nvPr/>
          </p:nvSpPr>
          <p:spPr bwMode="auto">
            <a:xfrm>
              <a:off x="2243563" y="3829273"/>
              <a:ext cx="4874893"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01</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border-radius</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2" name="灯片编号占位符 1"/>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r>
              <a:rPr lang="zh-CN" altLang="en-US"/>
              <a:t> 使用</a:t>
            </a:r>
            <a:r>
              <a:rPr lang="en-US" altLang="zh-CN"/>
              <a:t>border-radius</a:t>
            </a:r>
            <a:r>
              <a:rPr lang="zh-CN" altLang="en-US"/>
              <a:t>制作特殊图形</a:t>
            </a:r>
            <a:endParaRPr lang="en-US" altLang="zh-CN"/>
          </a:p>
        </p:txBody>
      </p:sp>
      <p:sp>
        <p:nvSpPr>
          <p:cNvPr id="3" name="内容占位符 2"/>
          <p:cNvSpPr>
            <a:spLocks noGrp="1"/>
          </p:cNvSpPr>
          <p:nvPr>
            <p:ph idx="1"/>
          </p:nvPr>
        </p:nvSpPr>
        <p:spPr/>
        <p:txBody>
          <a:bodyPr/>
          <a:lstStyle/>
          <a:p>
            <a:r>
              <a:rPr lang="zh-CN" altLang="zh-CN" sz="2100"/>
              <a:t>圆形</a:t>
            </a:r>
            <a:endParaRPr lang="en-US" altLang="zh-CN" sz="2100"/>
          </a:p>
          <a:p>
            <a:pPr lvl="1"/>
            <a:r>
              <a:rPr lang="zh-CN" altLang="zh-CN" sz="1875"/>
              <a:t>利用</a:t>
            </a:r>
            <a:r>
              <a:rPr lang="en-US" altLang="zh-CN" sz="1875"/>
              <a:t>border-radius</a:t>
            </a:r>
            <a:r>
              <a:rPr lang="zh-CN" altLang="zh-CN" sz="1875"/>
              <a:t>属性制作圆</a:t>
            </a:r>
            <a:r>
              <a:rPr lang="zh-CN" altLang="en-US" sz="1875"/>
              <a:t>形的</a:t>
            </a:r>
            <a:r>
              <a:rPr lang="zh-CN" altLang="zh-CN" sz="1875"/>
              <a:t>两个要点</a:t>
            </a:r>
            <a:endParaRPr lang="en-US" altLang="zh-CN" sz="1875"/>
          </a:p>
          <a:p>
            <a:pPr lvl="2"/>
            <a:r>
              <a:rPr lang="zh-CN" altLang="zh-CN" sz="1650"/>
              <a:t>元素的宽度和高度必须相同</a:t>
            </a:r>
            <a:endParaRPr lang="zh-CN" altLang="zh-CN" sz="1650"/>
          </a:p>
          <a:p>
            <a:pPr lvl="2"/>
            <a:r>
              <a:rPr lang="zh-CN" altLang="zh-CN" sz="1650"/>
              <a:t>圆角的半径为元素宽度的一半，或者直接设置圆角半径值为</a:t>
            </a:r>
            <a:r>
              <a:rPr lang="en-US" altLang="zh-CN" sz="1650"/>
              <a:t>50%</a:t>
            </a:r>
            <a:endParaRPr lang="en-US" altLang="zh-CN" sz="1650" smtClean="0"/>
          </a:p>
        </p:txBody>
      </p:sp>
      <p:sp>
        <p:nvSpPr>
          <p:cNvPr id="10" name="AutoShape 6"/>
          <p:cNvSpPr>
            <a:spLocks noChangeArrowheads="1"/>
          </p:cNvSpPr>
          <p:nvPr/>
        </p:nvSpPr>
        <p:spPr bwMode="auto">
          <a:xfrm>
            <a:off x="1042035" y="2734786"/>
            <a:ext cx="2678906" cy="1453991"/>
          </a:xfrm>
          <a:prstGeom prst="roundRect">
            <a:avLst>
              <a:gd name="adj" fmla="val 1201"/>
            </a:avLst>
          </a:prstGeom>
          <a:solidFill>
            <a:srgbClr val="EDF5FD"/>
          </a:solidFill>
          <a:ln w="50800" cap="flat" cmpd="sng" algn="ctr">
            <a:solidFill>
              <a:srgbClr val="0B9FDD"/>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1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div{</a:t>
            </a:r>
            <a:endParaRPr lang="en-US" altLang="zh-CN" sz="1350" b="1" dirty="0">
              <a:solidFill>
                <a:schemeClr val="accent5">
                  <a:lumMod val="10000"/>
                </a:schemeClr>
              </a:solidFill>
              <a:latin typeface="+mn-lt"/>
              <a:ea typeface="黑体" panose="02010600030101010101" pitchFamily="49" charset="-122"/>
            </a:endParaRPr>
          </a:p>
          <a:p>
            <a:pPr defTabSz="381000">
              <a:lnSpc>
                <a:spcPct val="11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width: 100px;</a:t>
            </a:r>
            <a:endParaRPr lang="en-US" altLang="zh-CN" sz="1350" b="1" dirty="0">
              <a:solidFill>
                <a:schemeClr val="accent5">
                  <a:lumMod val="10000"/>
                </a:schemeClr>
              </a:solidFill>
              <a:latin typeface="+mn-lt"/>
              <a:ea typeface="黑体" panose="02010600030101010101" pitchFamily="49" charset="-122"/>
            </a:endParaRPr>
          </a:p>
          <a:p>
            <a:pPr defTabSz="381000">
              <a:lnSpc>
                <a:spcPct val="11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height: 100px;</a:t>
            </a:r>
            <a:endParaRPr lang="en-US" altLang="zh-CN" sz="1350" b="1" dirty="0">
              <a:solidFill>
                <a:schemeClr val="accent5">
                  <a:lumMod val="10000"/>
                </a:schemeClr>
              </a:solidFill>
              <a:latin typeface="+mn-lt"/>
              <a:ea typeface="黑体" panose="02010600030101010101" pitchFamily="49" charset="-122"/>
            </a:endParaRPr>
          </a:p>
          <a:p>
            <a:pPr defTabSz="381000">
              <a:lnSpc>
                <a:spcPct val="11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border: 4px solid red;</a:t>
            </a:r>
            <a:endParaRPr lang="en-US" altLang="zh-CN" sz="1350" b="1" dirty="0">
              <a:solidFill>
                <a:schemeClr val="accent5">
                  <a:lumMod val="10000"/>
                </a:schemeClr>
              </a:solidFill>
              <a:latin typeface="+mn-lt"/>
              <a:ea typeface="黑体" panose="02010600030101010101" pitchFamily="49" charset="-122"/>
            </a:endParaRPr>
          </a:p>
          <a:p>
            <a:pPr defTabSz="381000">
              <a:lnSpc>
                <a:spcPct val="11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a:t>
            </a:r>
            <a:r>
              <a:rPr lang="en-US" altLang="zh-CN" sz="1350" b="1" dirty="0">
                <a:solidFill>
                  <a:srgbClr val="FF0000"/>
                </a:solidFill>
                <a:latin typeface="+mn-lt"/>
                <a:ea typeface="黑体" panose="02010600030101010101" pitchFamily="49" charset="-122"/>
              </a:rPr>
              <a:t>border-radius: 50%;</a:t>
            </a:r>
            <a:endParaRPr lang="en-US" altLang="zh-CN" sz="1350" b="1" dirty="0">
              <a:solidFill>
                <a:srgbClr val="FF0000"/>
              </a:solidFill>
              <a:latin typeface="+mn-lt"/>
              <a:ea typeface="黑体" panose="02010600030101010101" pitchFamily="49" charset="-122"/>
            </a:endParaRPr>
          </a:p>
          <a:p>
            <a:pPr defTabSz="381000">
              <a:lnSpc>
                <a:spcPct val="11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a:t>
            </a:r>
            <a:endParaRPr lang="en-US" altLang="zh-CN" sz="1350" b="1" dirty="0">
              <a:solidFill>
                <a:schemeClr val="accent5">
                  <a:lumMod val="10000"/>
                </a:schemeClr>
              </a:solidFill>
              <a:latin typeface="+mn-lt"/>
              <a:ea typeface="黑体" panose="02010600030101010101" pitchFamily="49" charset="-122"/>
            </a:endParaRPr>
          </a:p>
        </p:txBody>
      </p:sp>
      <p:pic>
        <p:nvPicPr>
          <p:cNvPr id="7" name="图片 6"/>
          <p:cNvPicPr>
            <a:picLocks noChangeAspect="1"/>
          </p:cNvPicPr>
          <p:nvPr/>
        </p:nvPicPr>
        <p:blipFill>
          <a:blip r:embed="rId1"/>
          <a:stretch>
            <a:fillRect/>
          </a:stretch>
        </p:blipFill>
        <p:spPr>
          <a:xfrm>
            <a:off x="4300061" y="2693670"/>
            <a:ext cx="2015014" cy="1536383"/>
          </a:xfrm>
          <a:prstGeom prst="rect">
            <a:avLst/>
          </a:prstGeom>
        </p:spPr>
      </p:pic>
      <p:grpSp>
        <p:nvGrpSpPr>
          <p:cNvPr id="28" name="组合 27"/>
          <p:cNvGrpSpPr/>
          <p:nvPr/>
        </p:nvGrpSpPr>
        <p:grpSpPr>
          <a:xfrm>
            <a:off x="369570" y="2421255"/>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2" cstate="screen"/>
            <a:srcRect/>
            <a:stretch>
              <a:fillRect/>
            </a:stretch>
          </p:blipFill>
          <p:spPr>
            <a:xfrm>
              <a:off x="5713" y="3816"/>
              <a:ext cx="440" cy="439"/>
            </a:xfrm>
            <a:prstGeom prst="rect">
              <a:avLst/>
            </a:prstGeom>
          </p:spPr>
        </p:pic>
      </p:grpSp>
      <p:grpSp>
        <p:nvGrpSpPr>
          <p:cNvPr id="18" name="组合 17"/>
          <p:cNvGrpSpPr/>
          <p:nvPr/>
        </p:nvGrpSpPr>
        <p:grpSpPr>
          <a:xfrm>
            <a:off x="1908175" y="4384675"/>
            <a:ext cx="4497705" cy="427990"/>
            <a:chOff x="1403648" y="3795886"/>
            <a:chExt cx="5714808" cy="321469"/>
          </a:xfrm>
        </p:grpSpPr>
        <p:sp>
          <p:nvSpPr>
            <p:cNvPr id="19" name="圆角矩形 18"/>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20" name="圆角矩形 19"/>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21"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3"/>
            <p:cNvSpPr txBox="1"/>
            <p:nvPr/>
          </p:nvSpPr>
          <p:spPr bwMode="auto">
            <a:xfrm>
              <a:off x="1975694" y="3829273"/>
              <a:ext cx="5142762"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02</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border-radius</a:t>
              </a:r>
              <a:r>
                <a:rPr lang="zh-CN" altLang="en-US" sz="1600" b="1" noProof="1">
                  <a:solidFill>
                    <a:schemeClr val="bg1"/>
                  </a:solidFill>
                  <a:latin typeface="黑体" panose="02010600030101010101" pitchFamily="49" charset="-122"/>
                  <a:ea typeface="黑体" panose="02010600030101010101" pitchFamily="49" charset="-122"/>
                  <a:cs typeface="+mn-ea"/>
                </a:rPr>
                <a:t>制作特殊图形</a:t>
              </a:r>
              <a:endParaRPr lang="zh-CN" altLang="en-US"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4" name="灯片编号占位符 3"/>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盒子阴影</a:t>
            </a:r>
            <a:endParaRPr lang="zh-CN" altLang="en-US"/>
          </a:p>
        </p:txBody>
      </p:sp>
      <p:sp>
        <p:nvSpPr>
          <p:cNvPr id="9" name="AutoShape 7"/>
          <p:cNvSpPr>
            <a:spLocks noChangeArrowheads="1"/>
          </p:cNvSpPr>
          <p:nvPr/>
        </p:nvSpPr>
        <p:spPr bwMode="auto">
          <a:xfrm>
            <a:off x="684591" y="1611626"/>
            <a:ext cx="5304272" cy="267893"/>
          </a:xfrm>
          <a:prstGeom prst="roundRect">
            <a:avLst>
              <a:gd name="adj" fmla="val 0"/>
            </a:avLst>
          </a:prstGeom>
          <a:solidFill>
            <a:srgbClr val="EDF5FD"/>
          </a:solidFill>
          <a:ln w="50800" cap="flat" cmpd="sng" algn="ctr">
            <a:solidFill>
              <a:srgbClr val="0B9FDD"/>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10000"/>
              </a:lnSpc>
              <a:spcBef>
                <a:spcPct val="20000"/>
              </a:spcBef>
              <a:buClr>
                <a:schemeClr val="tx2"/>
              </a:buClr>
              <a:defRPr/>
            </a:pPr>
            <a:r>
              <a:rPr lang="en-US" altLang="zh-CN" sz="1350" b="1" dirty="0" err="1">
                <a:solidFill>
                  <a:schemeClr val="accent5">
                    <a:lumMod val="10000"/>
                  </a:schemeClr>
                </a:solidFill>
                <a:latin typeface="+mn-lt"/>
              </a:rPr>
              <a:t>box-shadow:h-shadow v-shadow blur spread color inset;</a:t>
            </a:r>
            <a:endParaRPr lang="en-US" altLang="zh-CN" sz="1350" b="1" dirty="0" smtClean="0">
              <a:solidFill>
                <a:schemeClr val="accent5">
                  <a:lumMod val="10000"/>
                </a:schemeClr>
              </a:solidFill>
              <a:latin typeface="+mn-lt"/>
            </a:endParaRPr>
          </a:p>
        </p:txBody>
      </p:sp>
      <p:sp>
        <p:nvSpPr>
          <p:cNvPr id="21" name="Line 12"/>
          <p:cNvSpPr>
            <a:spLocks noChangeShapeType="1"/>
          </p:cNvSpPr>
          <p:nvPr/>
        </p:nvSpPr>
        <p:spPr bwMode="auto">
          <a:xfrm flipH="1" flipV="1">
            <a:off x="3336925" y="1808480"/>
            <a:ext cx="53340" cy="403860"/>
          </a:xfrm>
          <a:prstGeom prst="line">
            <a:avLst/>
          </a:prstGeom>
          <a:ln cmpd="sng">
            <a:solidFill>
              <a:srgbClr val="0B9FDD"/>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sz="1350"/>
          </a:p>
        </p:txBody>
      </p:sp>
      <p:sp>
        <p:nvSpPr>
          <p:cNvPr id="12" name="Line 12"/>
          <p:cNvSpPr>
            <a:spLocks noChangeShapeType="1"/>
          </p:cNvSpPr>
          <p:nvPr/>
        </p:nvSpPr>
        <p:spPr bwMode="auto">
          <a:xfrm>
            <a:off x="1843405" y="1335405"/>
            <a:ext cx="111760" cy="363220"/>
          </a:xfrm>
          <a:prstGeom prst="line">
            <a:avLst/>
          </a:prstGeom>
          <a:ln cmpd="sng">
            <a:solidFill>
              <a:srgbClr val="0B9FDD"/>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sz="1350"/>
          </a:p>
        </p:txBody>
      </p:sp>
      <p:sp>
        <p:nvSpPr>
          <p:cNvPr id="18" name="Line 12"/>
          <p:cNvSpPr>
            <a:spLocks noChangeShapeType="1"/>
          </p:cNvSpPr>
          <p:nvPr/>
        </p:nvSpPr>
        <p:spPr bwMode="auto">
          <a:xfrm flipH="1">
            <a:off x="2806065" y="1301750"/>
            <a:ext cx="132080" cy="397510"/>
          </a:xfrm>
          <a:prstGeom prst="line">
            <a:avLst/>
          </a:prstGeom>
          <a:ln cmpd="sng">
            <a:solidFill>
              <a:srgbClr val="0B9FDD"/>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sz="1350" b="1" dirty="0"/>
          </a:p>
        </p:txBody>
      </p:sp>
      <p:sp>
        <p:nvSpPr>
          <p:cNvPr id="36" name="Line 12"/>
          <p:cNvSpPr>
            <a:spLocks noChangeShapeType="1"/>
          </p:cNvSpPr>
          <p:nvPr/>
        </p:nvSpPr>
        <p:spPr bwMode="auto">
          <a:xfrm flipH="1">
            <a:off x="3859530" y="1299845"/>
            <a:ext cx="163830" cy="398780"/>
          </a:xfrm>
          <a:prstGeom prst="line">
            <a:avLst/>
          </a:prstGeom>
          <a:ln cmpd="sng">
            <a:solidFill>
              <a:srgbClr val="0B9FDD"/>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sz="1350"/>
          </a:p>
        </p:txBody>
      </p:sp>
      <p:sp>
        <p:nvSpPr>
          <p:cNvPr id="39" name="Line 12"/>
          <p:cNvSpPr>
            <a:spLocks noChangeShapeType="1"/>
          </p:cNvSpPr>
          <p:nvPr/>
        </p:nvSpPr>
        <p:spPr bwMode="auto">
          <a:xfrm flipH="1" flipV="1">
            <a:off x="4194175" y="1807845"/>
            <a:ext cx="92075" cy="387350"/>
          </a:xfrm>
          <a:prstGeom prst="line">
            <a:avLst/>
          </a:prstGeom>
          <a:ln cmpd="sng">
            <a:solidFill>
              <a:srgbClr val="0B9FDD"/>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sz="1350"/>
          </a:p>
        </p:txBody>
      </p:sp>
      <p:sp>
        <p:nvSpPr>
          <p:cNvPr id="13" name="AutoShape 6"/>
          <p:cNvSpPr>
            <a:spLocks noChangeArrowheads="1"/>
          </p:cNvSpPr>
          <p:nvPr/>
        </p:nvSpPr>
        <p:spPr bwMode="auto">
          <a:xfrm>
            <a:off x="691991" y="2738120"/>
            <a:ext cx="4823936" cy="1729264"/>
          </a:xfrm>
          <a:prstGeom prst="roundRect">
            <a:avLst>
              <a:gd name="adj" fmla="val 1201"/>
            </a:avLst>
          </a:prstGeom>
          <a:solidFill>
            <a:srgbClr val="EDF5FD"/>
          </a:solidFill>
          <a:ln w="50800" cap="flat" cmpd="sng" algn="ctr">
            <a:solidFill>
              <a:srgbClr val="0B9FDD"/>
            </a:solidFill>
            <a:prstDash val="solid"/>
            <a:round/>
            <a:headEnd type="none" w="med" len="med"/>
            <a:tailEnd type="none" w="med" len="med"/>
          </a:ln>
          <a:effectLst>
            <a:outerShdw blurRad="38100" sx="101000" sy="101000" algn="ctr" rotWithShape="0">
              <a:prstClr val="black">
                <a:alpha val="10000"/>
              </a:prstClr>
            </a:outerShdw>
          </a:effectLst>
        </p:spPr>
        <p:txBody>
          <a:bodyPr/>
          <a:p>
            <a:pPr defTabSz="381000">
              <a:lnSpc>
                <a:spcPct val="10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div{</a:t>
            </a:r>
            <a:endParaRPr lang="en-US" altLang="zh-CN" sz="1350" b="1" dirty="0">
              <a:solidFill>
                <a:schemeClr val="accent5">
                  <a:lumMod val="10000"/>
                </a:schemeClr>
              </a:solidFill>
              <a:latin typeface="+mn-lt"/>
              <a:ea typeface="黑体" panose="02010600030101010101" pitchFamily="49" charset="-122"/>
            </a:endParaRPr>
          </a:p>
          <a:p>
            <a:pPr defTabSz="381000">
              <a:lnSpc>
                <a:spcPct val="10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width: 100px;</a:t>
            </a:r>
            <a:endParaRPr lang="en-US" altLang="zh-CN" sz="1350" b="1" dirty="0">
              <a:solidFill>
                <a:schemeClr val="accent5">
                  <a:lumMod val="10000"/>
                </a:schemeClr>
              </a:solidFill>
              <a:latin typeface="+mn-lt"/>
              <a:ea typeface="黑体" panose="02010600030101010101" pitchFamily="49" charset="-122"/>
            </a:endParaRPr>
          </a:p>
          <a:p>
            <a:pPr defTabSz="381000">
              <a:lnSpc>
                <a:spcPct val="10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height: 100px;</a:t>
            </a:r>
            <a:endParaRPr lang="en-US" altLang="zh-CN" sz="1350" b="1" dirty="0">
              <a:solidFill>
                <a:schemeClr val="accent5">
                  <a:lumMod val="10000"/>
                </a:schemeClr>
              </a:solidFill>
              <a:latin typeface="+mn-lt"/>
              <a:ea typeface="黑体" panose="02010600030101010101" pitchFamily="49" charset="-122"/>
            </a:endParaRPr>
          </a:p>
          <a:p>
            <a:pPr defTabSz="381000">
              <a:lnSpc>
                <a:spcPct val="10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border: 1px solid red;</a:t>
            </a:r>
            <a:endParaRPr lang="en-US" altLang="zh-CN" sz="1350" b="1" dirty="0">
              <a:solidFill>
                <a:schemeClr val="accent5">
                  <a:lumMod val="10000"/>
                </a:schemeClr>
              </a:solidFill>
              <a:latin typeface="+mn-lt"/>
              <a:ea typeface="黑体" panose="02010600030101010101" pitchFamily="49" charset="-122"/>
            </a:endParaRPr>
          </a:p>
          <a:p>
            <a:pPr defTabSz="381000">
              <a:lnSpc>
                <a:spcPct val="10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border-radius: 8px;</a:t>
            </a:r>
            <a:endParaRPr lang="en-US" altLang="zh-CN" sz="1350" b="1" dirty="0">
              <a:solidFill>
                <a:schemeClr val="accent5">
                  <a:lumMod val="10000"/>
                </a:schemeClr>
              </a:solidFill>
              <a:latin typeface="+mn-lt"/>
              <a:ea typeface="黑体" panose="02010600030101010101" pitchFamily="49" charset="-122"/>
            </a:endParaRPr>
          </a:p>
          <a:p>
            <a:pPr defTabSz="381000">
              <a:lnSpc>
                <a:spcPct val="10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margin: 20px;</a:t>
            </a:r>
            <a:endParaRPr lang="en-US" altLang="zh-CN" sz="1350" b="1" dirty="0">
              <a:solidFill>
                <a:schemeClr val="accent5">
                  <a:lumMod val="10000"/>
                </a:schemeClr>
              </a:solidFill>
              <a:latin typeface="+mn-lt"/>
              <a:ea typeface="黑体" panose="02010600030101010101" pitchFamily="49" charset="-122"/>
            </a:endParaRPr>
          </a:p>
          <a:p>
            <a:pPr defTabSz="381000">
              <a:lnSpc>
                <a:spcPct val="10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      box-shadow: inset 3px 3px 10px #06c;   /*内阴影*</a:t>
            </a:r>
            <a:endParaRPr lang="en-US" altLang="zh-CN" sz="1350" b="1" dirty="0">
              <a:solidFill>
                <a:schemeClr val="accent5">
                  <a:lumMod val="10000"/>
                </a:schemeClr>
              </a:solidFill>
              <a:latin typeface="+mn-lt"/>
              <a:ea typeface="黑体" panose="02010600030101010101" pitchFamily="49" charset="-122"/>
            </a:endParaRPr>
          </a:p>
          <a:p>
            <a:pPr defTabSz="381000">
              <a:lnSpc>
                <a:spcPct val="100000"/>
              </a:lnSpc>
              <a:buClr>
                <a:schemeClr val="folHlink"/>
              </a:buClr>
              <a:buSzPct val="60000"/>
              <a:buFont typeface="Wingdings" panose="05000000000000000000" pitchFamily="2" charset="2"/>
              <a:buNone/>
            </a:pPr>
            <a:r>
              <a:rPr lang="en-US" altLang="zh-CN" sz="1350" b="1" dirty="0">
                <a:solidFill>
                  <a:schemeClr val="accent5">
                    <a:lumMod val="10000"/>
                  </a:schemeClr>
                </a:solidFill>
                <a:latin typeface="+mn-lt"/>
                <a:ea typeface="黑体" panose="02010600030101010101" pitchFamily="49" charset="-122"/>
              </a:rPr>
              <a:t>}</a:t>
            </a:r>
            <a:endParaRPr lang="en-US" altLang="zh-CN" sz="1350" b="1" dirty="0">
              <a:solidFill>
                <a:schemeClr val="accent5">
                  <a:lumMod val="10000"/>
                </a:schemeClr>
              </a:solidFill>
              <a:latin typeface="+mn-lt"/>
              <a:ea typeface="黑体" panose="02010600030101010101" pitchFamily="49" charset="-122"/>
            </a:endParaRPr>
          </a:p>
        </p:txBody>
      </p:sp>
      <p:pic>
        <p:nvPicPr>
          <p:cNvPr id="19" name="图片 18"/>
          <p:cNvPicPr>
            <a:picLocks noChangeAspect="1"/>
          </p:cNvPicPr>
          <p:nvPr/>
        </p:nvPicPr>
        <p:blipFill>
          <a:blip r:embed="rId1"/>
          <a:stretch>
            <a:fillRect/>
          </a:stretch>
        </p:blipFill>
        <p:spPr>
          <a:xfrm>
            <a:off x="5839778" y="2727643"/>
            <a:ext cx="2360771" cy="1739741"/>
          </a:xfrm>
          <a:prstGeom prst="rect">
            <a:avLst/>
          </a:prstGeom>
        </p:spPr>
      </p:pic>
      <p:grpSp>
        <p:nvGrpSpPr>
          <p:cNvPr id="3" name="组合 2"/>
          <p:cNvGrpSpPr/>
          <p:nvPr/>
        </p:nvGrpSpPr>
        <p:grpSpPr>
          <a:xfrm>
            <a:off x="154305" y="2277745"/>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2" cstate="screen"/>
            <a:srcRect/>
            <a:stretch>
              <a:fillRect/>
            </a:stretch>
          </p:blipFill>
          <p:spPr>
            <a:xfrm>
              <a:off x="5713" y="3816"/>
              <a:ext cx="440" cy="439"/>
            </a:xfrm>
            <a:prstGeom prst="rect">
              <a:avLst/>
            </a:prstGeom>
          </p:spPr>
        </p:pic>
      </p:grpSp>
      <p:grpSp>
        <p:nvGrpSpPr>
          <p:cNvPr id="4" name="组合 3"/>
          <p:cNvGrpSpPr/>
          <p:nvPr/>
        </p:nvGrpSpPr>
        <p:grpSpPr>
          <a:xfrm>
            <a:off x="137160" y="997585"/>
            <a:ext cx="436880" cy="549275"/>
            <a:chOff x="4662" y="3788"/>
            <a:chExt cx="688" cy="865"/>
          </a:xfrm>
        </p:grpSpPr>
        <p:sp>
          <p:nvSpPr>
            <p:cNvPr id="5" name="TextBox 65"/>
            <p:cNvSpPr txBox="1"/>
            <p:nvPr/>
          </p:nvSpPr>
          <p:spPr>
            <a:xfrm>
              <a:off x="4662"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语法</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6" name="图片 5" descr="C:\Users\Lenovo\Desktop\icon\书籍.png书籍"/>
            <p:cNvPicPr>
              <a:picLocks noChangeAspect="1"/>
            </p:cNvPicPr>
            <p:nvPr/>
          </p:nvPicPr>
          <p:blipFill>
            <a:blip r:embed="rId3" cstate="screen"/>
            <a:srcRect/>
            <a:stretch>
              <a:fillRect/>
            </a:stretch>
          </p:blipFill>
          <p:spPr>
            <a:xfrm>
              <a:off x="4758" y="3788"/>
              <a:ext cx="495" cy="495"/>
            </a:xfrm>
            <a:prstGeom prst="rect">
              <a:avLst/>
            </a:prstGeom>
          </p:spPr>
        </p:pic>
      </p:grpSp>
      <p:sp>
        <p:nvSpPr>
          <p:cNvPr id="8" name="AutoShape 9"/>
          <p:cNvSpPr>
            <a:spLocks noChangeArrowheads="1"/>
          </p:cNvSpPr>
          <p:nvPr/>
        </p:nvSpPr>
        <p:spPr bwMode="auto">
          <a:xfrm>
            <a:off x="1155065" y="740410"/>
            <a:ext cx="1131570" cy="561552"/>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l" fontAlgn="base"/>
            <a:r>
              <a:rPr sz="1350" b="1" strike="noStrike" noProof="1">
                <a:solidFill>
                  <a:schemeClr val="bg1"/>
                </a:solidFill>
                <a:latin typeface="+mn-lt"/>
                <a:ea typeface="黑体" panose="02010600030101010101" pitchFamily="49" charset="-122"/>
              </a:rPr>
              <a:t>水平阴影的位置</a:t>
            </a:r>
            <a:endParaRPr sz="1350" b="1" strike="noStrike" noProof="1">
              <a:solidFill>
                <a:schemeClr val="bg1"/>
              </a:solidFill>
              <a:latin typeface="+mn-lt"/>
              <a:ea typeface="黑体" panose="02010600030101010101" pitchFamily="49" charset="-122"/>
            </a:endParaRPr>
          </a:p>
        </p:txBody>
      </p:sp>
      <p:sp>
        <p:nvSpPr>
          <p:cNvPr id="30" name="AutoShape 9"/>
          <p:cNvSpPr>
            <a:spLocks noChangeArrowheads="1"/>
          </p:cNvSpPr>
          <p:nvPr/>
        </p:nvSpPr>
        <p:spPr bwMode="auto">
          <a:xfrm>
            <a:off x="2446655" y="740410"/>
            <a:ext cx="1131570" cy="559576"/>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l" fontAlgn="base"/>
            <a:r>
              <a:rPr lang="zh-CN" sz="1350" b="1" strike="noStrike" noProof="1">
                <a:solidFill>
                  <a:schemeClr val="bg1"/>
                </a:solidFill>
                <a:latin typeface="+mn-lt"/>
                <a:ea typeface="黑体" panose="02010600030101010101" pitchFamily="49" charset="-122"/>
              </a:rPr>
              <a:t>垂直</a:t>
            </a:r>
            <a:r>
              <a:rPr sz="1350" b="1" strike="noStrike" noProof="1">
                <a:solidFill>
                  <a:schemeClr val="bg1"/>
                </a:solidFill>
                <a:latin typeface="+mn-lt"/>
                <a:ea typeface="黑体" panose="02010600030101010101" pitchFamily="49" charset="-122"/>
              </a:rPr>
              <a:t>阴影的位置</a:t>
            </a:r>
            <a:endParaRPr sz="1350" b="1" strike="noStrike" noProof="1">
              <a:solidFill>
                <a:schemeClr val="bg1"/>
              </a:solidFill>
              <a:latin typeface="+mn-lt"/>
              <a:ea typeface="黑体" panose="02010600030101010101" pitchFamily="49" charset="-122"/>
            </a:endParaRPr>
          </a:p>
        </p:txBody>
      </p:sp>
      <p:sp>
        <p:nvSpPr>
          <p:cNvPr id="31" name="AutoShape 9"/>
          <p:cNvSpPr>
            <a:spLocks noChangeArrowheads="1"/>
          </p:cNvSpPr>
          <p:nvPr/>
        </p:nvSpPr>
        <p:spPr bwMode="auto">
          <a:xfrm>
            <a:off x="2938145" y="2212340"/>
            <a:ext cx="921385" cy="331443"/>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l" fontAlgn="base"/>
            <a:r>
              <a:rPr lang="zh-CN" sz="1350" b="1" strike="noStrike" noProof="1">
                <a:solidFill>
                  <a:schemeClr val="bg1"/>
                </a:solidFill>
                <a:latin typeface="+mn-lt"/>
                <a:ea typeface="黑体" panose="02010600030101010101" pitchFamily="49" charset="-122"/>
              </a:rPr>
              <a:t>模糊距离</a:t>
            </a:r>
            <a:endParaRPr lang="zh-CN" sz="1350" b="1" strike="noStrike" noProof="1">
              <a:solidFill>
                <a:schemeClr val="bg1"/>
              </a:solidFill>
              <a:latin typeface="+mn-lt"/>
              <a:ea typeface="黑体" panose="02010600030101010101" pitchFamily="49" charset="-122"/>
            </a:endParaRPr>
          </a:p>
        </p:txBody>
      </p:sp>
      <p:sp>
        <p:nvSpPr>
          <p:cNvPr id="32" name="AutoShape 9"/>
          <p:cNvSpPr>
            <a:spLocks noChangeArrowheads="1"/>
          </p:cNvSpPr>
          <p:nvPr/>
        </p:nvSpPr>
        <p:spPr bwMode="auto">
          <a:xfrm>
            <a:off x="3787140" y="968375"/>
            <a:ext cx="1130935" cy="333617"/>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sz="1350" b="1" strike="noStrike" noProof="1">
                <a:solidFill>
                  <a:schemeClr val="bg1"/>
                </a:solidFill>
                <a:latin typeface="+mn-lt"/>
                <a:ea typeface="黑体" panose="02010600030101010101" pitchFamily="49" charset="-122"/>
              </a:rPr>
              <a:t>阴影的大小</a:t>
            </a:r>
            <a:endParaRPr lang="zh-CN" sz="1350" b="1" strike="noStrike" noProof="1">
              <a:solidFill>
                <a:schemeClr val="bg1"/>
              </a:solidFill>
              <a:latin typeface="+mn-lt"/>
              <a:ea typeface="黑体" panose="02010600030101010101" pitchFamily="49" charset="-122"/>
            </a:endParaRPr>
          </a:p>
        </p:txBody>
      </p:sp>
      <p:sp>
        <p:nvSpPr>
          <p:cNvPr id="33" name="AutoShape 9"/>
          <p:cNvSpPr>
            <a:spLocks noChangeArrowheads="1"/>
          </p:cNvSpPr>
          <p:nvPr/>
        </p:nvSpPr>
        <p:spPr bwMode="auto">
          <a:xfrm>
            <a:off x="3926840" y="2212340"/>
            <a:ext cx="1130935" cy="331445"/>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sz="1350" b="1" strike="noStrike" noProof="1">
                <a:solidFill>
                  <a:schemeClr val="bg1"/>
                </a:solidFill>
                <a:latin typeface="+mn-lt"/>
                <a:ea typeface="黑体" panose="02010600030101010101" pitchFamily="49" charset="-122"/>
              </a:rPr>
              <a:t>阴影的颜色</a:t>
            </a:r>
            <a:endParaRPr lang="zh-CN" sz="1350" b="1" strike="noStrike" noProof="1">
              <a:solidFill>
                <a:schemeClr val="bg1"/>
              </a:solidFill>
              <a:latin typeface="+mn-lt"/>
              <a:ea typeface="黑体" panose="02010600030101010101" pitchFamily="49" charset="-122"/>
            </a:endParaRPr>
          </a:p>
        </p:txBody>
      </p:sp>
      <p:sp>
        <p:nvSpPr>
          <p:cNvPr id="34" name="Line 12"/>
          <p:cNvSpPr>
            <a:spLocks noChangeShapeType="1"/>
          </p:cNvSpPr>
          <p:nvPr/>
        </p:nvSpPr>
        <p:spPr bwMode="auto">
          <a:xfrm flipH="1">
            <a:off x="4599305" y="1263650"/>
            <a:ext cx="527685" cy="434340"/>
          </a:xfrm>
          <a:prstGeom prst="line">
            <a:avLst/>
          </a:prstGeom>
          <a:ln cmpd="sng">
            <a:solidFill>
              <a:srgbClr val="0B9FDD"/>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sz="1350"/>
          </a:p>
        </p:txBody>
      </p:sp>
      <p:sp>
        <p:nvSpPr>
          <p:cNvPr id="35" name="AutoShape 9"/>
          <p:cNvSpPr>
            <a:spLocks noChangeArrowheads="1"/>
          </p:cNvSpPr>
          <p:nvPr/>
        </p:nvSpPr>
        <p:spPr bwMode="auto">
          <a:xfrm>
            <a:off x="5029200" y="771525"/>
            <a:ext cx="1016635" cy="563726"/>
          </a:xfrm>
          <a:prstGeom prst="roundRect">
            <a:avLst>
              <a:gd name="adj" fmla="val 16667"/>
            </a:avLst>
          </a:prstGeom>
          <a:solidFill>
            <a:srgbClr val="009ADA"/>
          </a:solidFill>
        </p:spPr>
        <p:style>
          <a:lnRef idx="3">
            <a:schemeClr val="lt1"/>
          </a:lnRef>
          <a:fillRef idx="1">
            <a:schemeClr val="accent1"/>
          </a:fillRef>
          <a:effectRef idx="1">
            <a:schemeClr val="accent1"/>
          </a:effectRef>
          <a:fontRef idx="minor">
            <a:schemeClr val="lt1"/>
          </a:fontRef>
        </p:style>
        <p:txBody>
          <a:bodyPr wrap="square">
            <a:spAutoFit/>
          </a:bodyPr>
          <a:p>
            <a:pPr marL="224155" indent="-224155" algn="ctr" fontAlgn="base"/>
            <a:r>
              <a:rPr lang="zh-CN" altLang="en-US" sz="1350" b="1" strike="noStrike" noProof="1">
                <a:solidFill>
                  <a:schemeClr val="bg1"/>
                </a:solidFill>
                <a:latin typeface="+mn-lt"/>
                <a:ea typeface="黑体" panose="02010600030101010101" pitchFamily="49" charset="-122"/>
              </a:rPr>
              <a:t>阴影类型</a:t>
            </a:r>
            <a:endParaRPr lang="zh-CN" altLang="en-US" sz="1350" b="1" strike="noStrike" noProof="1">
              <a:solidFill>
                <a:schemeClr val="bg1"/>
              </a:solidFill>
              <a:latin typeface="+mn-lt"/>
              <a:ea typeface="黑体" panose="02010600030101010101" pitchFamily="49" charset="-122"/>
            </a:endParaRPr>
          </a:p>
          <a:p>
            <a:pPr marL="224155" indent="-224155" algn="ctr" fontAlgn="base"/>
            <a:r>
              <a:rPr lang="zh-CN" altLang="en-US" sz="1350" b="1" strike="noStrike" noProof="1">
                <a:solidFill>
                  <a:schemeClr val="bg1"/>
                </a:solidFill>
                <a:latin typeface="+mn-lt"/>
                <a:ea typeface="黑体" panose="02010600030101010101" pitchFamily="49" charset="-122"/>
              </a:rPr>
              <a:t>内阴影</a:t>
            </a:r>
            <a:endParaRPr lang="zh-CN" altLang="en-US" sz="1350" b="1" strike="noStrike" noProof="1">
              <a:solidFill>
                <a:schemeClr val="bg1"/>
              </a:solidFill>
              <a:latin typeface="+mn-lt"/>
              <a:ea typeface="黑体" panose="02010600030101010101" pitchFamily="49" charset="-122"/>
            </a:endParaRPr>
          </a:p>
        </p:txBody>
      </p:sp>
      <p:grpSp>
        <p:nvGrpSpPr>
          <p:cNvPr id="41" name="组合 40"/>
          <p:cNvGrpSpPr/>
          <p:nvPr/>
        </p:nvGrpSpPr>
        <p:grpSpPr>
          <a:xfrm>
            <a:off x="1908175" y="4599940"/>
            <a:ext cx="4497705" cy="427990"/>
            <a:chOff x="1403648" y="3795886"/>
            <a:chExt cx="5714808" cy="321469"/>
          </a:xfrm>
        </p:grpSpPr>
        <p:sp>
          <p:nvSpPr>
            <p:cNvPr id="42" name="圆角矩形 41"/>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43" name="圆角矩形 42"/>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44"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13"/>
            <p:cNvSpPr txBox="1"/>
            <p:nvPr/>
          </p:nvSpPr>
          <p:spPr bwMode="auto">
            <a:xfrm>
              <a:off x="1975694" y="3829273"/>
              <a:ext cx="5142762"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03</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box-shadow</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7" name="灯片编号占位符 6"/>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left)">
                                      <p:cBhvr>
                                        <p:cTn id="31" dur="500"/>
                                        <p:tgtEl>
                                          <p:spTgt spid="32"/>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up)">
                                      <p:cBhvr>
                                        <p:cTn id="35" dur="500"/>
                                        <p:tgtEl>
                                          <p:spTgt spid="36"/>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4500"/>
                            </p:stCondLst>
                            <p:childTnLst>
                              <p:par>
                                <p:cTn id="41" presetID="22" presetClass="entr" presetSubtype="4" fill="hold"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down)">
                                      <p:cBhvr>
                                        <p:cTn id="43" dur="500"/>
                                        <p:tgtEl>
                                          <p:spTgt spid="39"/>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500"/>
                                        <p:tgtEl>
                                          <p:spTgt spid="35"/>
                                        </p:tgtEl>
                                      </p:cBhvr>
                                    </p:animEffect>
                                  </p:childTnLst>
                                </p:cTn>
                              </p:par>
                            </p:childTnLst>
                          </p:cTn>
                        </p:par>
                        <p:par>
                          <p:cTn id="48" fill="hold">
                            <p:stCondLst>
                              <p:cond delay="5500"/>
                            </p:stCondLst>
                            <p:childTnLst>
                              <p:par>
                                <p:cTn id="49" presetID="22" presetClass="entr" presetSubtype="1"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up)">
                                      <p:cBhvr>
                                        <p:cTn id="51" dur="500"/>
                                        <p:tgtEl>
                                          <p:spTgt spid="3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childTnLst>
                          </p:cTn>
                        </p:par>
                        <p:par>
                          <p:cTn id="57" fill="hold">
                            <p:stCondLst>
                              <p:cond delay="500"/>
                            </p:stCondLst>
                            <p:childTnLst>
                              <p:par>
                                <p:cTn id="58" presetID="22" presetClass="entr" presetSubtype="8" fill="hold" grpId="1"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left)">
                                      <p:cBhvr>
                                        <p:cTn id="60" dur="500"/>
                                        <p:tgtEl>
                                          <p:spTgt spid="13"/>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childTnLst>
                          </p:cTn>
                        </p:par>
                        <p:par>
                          <p:cTn id="65" fill="hold">
                            <p:stCondLst>
                              <p:cond delay="1500"/>
                            </p:stCondLst>
                            <p:childTnLst>
                              <p:par>
                                <p:cTn id="66" presetID="22" presetClass="entr" presetSubtype="8" fill="hold" nodeType="after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wipe(left)">
                                      <p:cBhvr>
                                        <p:cTn id="6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bldLvl="0" animBg="1"/>
      <p:bldP spid="8" grpId="0" bldLvl="0" animBg="1"/>
      <p:bldP spid="30" grpId="0" bldLvl="0" animBg="1"/>
      <p:bldP spid="31" grpId="0" bldLvl="0" animBg="1"/>
      <p:bldP spid="32" grpId="0" bldLvl="0" animBg="1"/>
      <p:bldP spid="33" grpId="0" bldLvl="0" animBg="1"/>
      <p:bldP spid="3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CSS3</a:t>
            </a:r>
            <a:r>
              <a:rPr lang="zh-CN" altLang="en-US" dirty="0" smtClean="0">
                <a:sym typeface="+mn-ea"/>
              </a:rPr>
              <a:t>背景</a:t>
            </a:r>
            <a:endParaRPr lang="zh-CN" altLang="en-US" dirty="0" smtClean="0">
              <a:sym typeface="+mn-ea"/>
            </a:endParaRPr>
          </a:p>
        </p:txBody>
      </p:sp>
      <p:sp>
        <p:nvSpPr>
          <p:cNvPr id="4" name="内容占位符 3"/>
          <p:cNvSpPr>
            <a:spLocks noGrp="1"/>
          </p:cNvSpPr>
          <p:nvPr>
            <p:ph idx="1"/>
          </p:nvPr>
        </p:nvSpPr>
        <p:spPr/>
        <p:txBody>
          <a:bodyPr/>
          <a:lstStyle/>
          <a:p>
            <a:pPr lvl="0"/>
            <a:r>
              <a:rPr lang="en-US" altLang="zh-CN" sz="2400">
                <a:sym typeface="+mn-ea"/>
              </a:rPr>
              <a:t>background-size</a:t>
            </a:r>
            <a:endParaRPr lang="zh-CN" altLang="en-US" sz="2400" noProof="1"/>
          </a:p>
          <a:p>
            <a:pPr lvl="1"/>
            <a:r>
              <a:rPr lang="zh-CN" altLang="en-US" sz="2400">
                <a:sym typeface="+mn-ea"/>
              </a:rPr>
              <a:t>规定背景图片的尺寸</a:t>
            </a:r>
            <a:endParaRPr lang="zh-CN" altLang="en-US" sz="2400">
              <a:sym typeface="+mn-ea"/>
            </a:endParaRPr>
          </a:p>
          <a:p>
            <a:pPr lvl="0"/>
            <a:r>
              <a:rPr lang="zh-CN" altLang="en-US" sz="2400">
                <a:sym typeface="+mn-ea"/>
              </a:rPr>
              <a:t>background-</a:t>
            </a:r>
            <a:r>
              <a:rPr lang="en-US" altLang="zh-CN" sz="2400">
                <a:sym typeface="+mn-ea"/>
              </a:rPr>
              <a:t>o</a:t>
            </a:r>
            <a:r>
              <a:rPr lang="zh-CN" altLang="en-US" sz="2400">
                <a:sym typeface="+mn-ea"/>
              </a:rPr>
              <a:t>rigin</a:t>
            </a:r>
            <a:endParaRPr lang="zh-CN" altLang="en-US" sz="2400" noProof="1"/>
          </a:p>
          <a:p>
            <a:pPr lvl="1"/>
            <a:r>
              <a:rPr lang="zh-CN" altLang="en-US" sz="2400">
                <a:sym typeface="+mn-ea"/>
              </a:rPr>
              <a:t>规定背景图片的定位区域</a:t>
            </a:r>
            <a:endParaRPr lang="zh-CN" altLang="en-US" sz="2400">
              <a:sym typeface="+mn-ea"/>
            </a:endParaRPr>
          </a:p>
          <a:p>
            <a:pPr lvl="0"/>
            <a:r>
              <a:rPr lang="zh-CN" altLang="en-US" sz="2400">
                <a:sym typeface="+mn-ea"/>
              </a:rPr>
              <a:t>background-clip</a:t>
            </a:r>
            <a:endParaRPr lang="zh-CN" altLang="en-US" sz="2400" noProof="1"/>
          </a:p>
          <a:p>
            <a:pPr lvl="1"/>
            <a:r>
              <a:rPr lang="zh-CN" altLang="en-US" sz="2400">
                <a:sym typeface="+mn-ea"/>
              </a:rPr>
              <a:t>规定背景的绘制区域</a:t>
            </a:r>
            <a:endParaRPr lang="zh-CN" altLang="en-US"/>
          </a:p>
        </p:txBody>
      </p:sp>
      <p:sp>
        <p:nvSpPr>
          <p:cNvPr id="3" name="灯片编号占位符 2"/>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en-US" altLang="zh-CN"/>
              <a:t>background-size</a:t>
            </a:r>
            <a:r>
              <a:rPr lang="zh-CN" altLang="en-US"/>
              <a:t>属性</a:t>
            </a:r>
            <a:endParaRPr lang="zh-CN" altLang="en-US"/>
          </a:p>
        </p:txBody>
      </p:sp>
      <p:grpSp>
        <p:nvGrpSpPr>
          <p:cNvPr id="11" name="组合 10"/>
          <p:cNvGrpSpPr/>
          <p:nvPr/>
        </p:nvGrpSpPr>
        <p:grpSpPr>
          <a:xfrm>
            <a:off x="154305" y="842645"/>
            <a:ext cx="436880" cy="531495"/>
            <a:chOff x="5589" y="3816"/>
            <a:chExt cx="688" cy="837"/>
          </a:xfrm>
        </p:grpSpPr>
        <p:sp>
          <p:nvSpPr>
            <p:cNvPr id="56" name="TextBox 65"/>
            <p:cNvSpPr txBox="1"/>
            <p:nvPr/>
          </p:nvSpPr>
          <p:spPr>
            <a:xfrm>
              <a:off x="5589" y="4267"/>
              <a:ext cx="688" cy="386"/>
            </a:xfrm>
            <a:prstGeom prst="rect">
              <a:avLst/>
            </a:prstGeom>
            <a:noFill/>
            <a:effectLst/>
          </p:spPr>
          <p:txBody>
            <a:bodyPr wrap="none" rtlCol="0">
              <a:spAutoFit/>
            </a:bodyPr>
            <a:p>
              <a:pPr algn="ctr"/>
              <a:r>
                <a:rPr lang="zh-CN" altLang="en-US" sz="1000" b="1" dirty="0">
                  <a:solidFill>
                    <a:srgbClr val="0099D8"/>
                  </a:solidFill>
                  <a:latin typeface="Arial" panose="020B0604020202020204" pitchFamily="34" charset="0"/>
                  <a:ea typeface="微软雅黑" panose="020B0503020204020204" pitchFamily="34" charset="-122"/>
                </a:rPr>
                <a:t>示例</a:t>
              </a:r>
              <a:endParaRPr lang="zh-CN" altLang="en-US" sz="1000" b="1" dirty="0">
                <a:solidFill>
                  <a:srgbClr val="0099D8"/>
                </a:solidFill>
                <a:latin typeface="Arial" panose="020B0604020202020204" pitchFamily="34" charset="0"/>
                <a:ea typeface="微软雅黑" panose="020B0503020204020204" pitchFamily="34" charset="-122"/>
              </a:endParaRPr>
            </a:p>
          </p:txBody>
        </p:sp>
        <p:pic>
          <p:nvPicPr>
            <p:cNvPr id="57" name="图片 56" descr="C:\Users\Lenovo\Desktop\icon\电脑.png电脑"/>
            <p:cNvPicPr>
              <a:picLocks noChangeAspect="1"/>
            </p:cNvPicPr>
            <p:nvPr/>
          </p:nvPicPr>
          <p:blipFill>
            <a:blip r:embed="rId1" cstate="screen"/>
            <a:srcRect/>
            <a:stretch>
              <a:fillRect/>
            </a:stretch>
          </p:blipFill>
          <p:spPr>
            <a:xfrm>
              <a:off x="5713" y="3816"/>
              <a:ext cx="440" cy="439"/>
            </a:xfrm>
            <a:prstGeom prst="rect">
              <a:avLst/>
            </a:prstGeom>
          </p:spPr>
        </p:pic>
      </p:grpSp>
      <p:graphicFrame>
        <p:nvGraphicFramePr>
          <p:cNvPr id="12" name="Group 29"/>
          <p:cNvGraphicFramePr>
            <a:graphicFrameLocks noGrp="1"/>
          </p:cNvGraphicFramePr>
          <p:nvPr/>
        </p:nvGraphicFramePr>
        <p:xfrm>
          <a:off x="581025" y="1069975"/>
          <a:ext cx="8204200" cy="2820670"/>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417955"/>
                <a:gridCol w="6786245"/>
              </a:tblGrid>
              <a:tr h="400050">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值</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c>
                  <a:txBody>
                    <a:bodyPr/>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rPr>
                        <a:t>说明</a:t>
                      </a:r>
                      <a:endParaRPr kumimoji="0" lang="zh-CN" altLang="en-US" sz="1600" b="1"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9ADA"/>
                    </a:solidFill>
                  </a:tcPr>
                </a:tc>
              </a:tr>
              <a:tr h="436880">
                <a:tc>
                  <a: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length</a:t>
                      </a:r>
                      <a:endPar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设置背景图片高度和宽度。第一个值设置宽度，第二个值设置的高度。如果只给出一个值，第二个是设置为"</a:t>
                      </a: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auto</a:t>
                      </a: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(自动)"</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822960">
                <a:tc>
                  <a: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percentage</a:t>
                      </a:r>
                      <a:endPar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rPr>
                        <a:t>将计算相对于背景定位区域的百分比。第一个值设置宽度，第二个值设置的高度。如果只给出一个值，第二个是设置为"auto(自动)"</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r h="444500">
                <a:tc>
                  <a: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cover</a:t>
                      </a:r>
                      <a:endParaRPr kumimoji="0" lang="en-US"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此时会保持图像的纵横比并将图像缩放成将完全覆盖背景定位区域的最小大小</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accent5">
                        <a:lumMod val="20000"/>
                        <a:lumOff val="80000"/>
                      </a:schemeClr>
                    </a:solidFill>
                  </a:tcPr>
                </a:tc>
              </a:tr>
              <a:tr h="439420">
                <a:tc>
                  <a:txBody>
                    <a:bodyPr/>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contain</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c>
                  <a:txBody>
                    <a:bodyPr/>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此时会保持图像的纵横比并将图像缩放成将适合背景定位区域的最大大小</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chemeClr val="bg1">
                        <a:lumMod val="95000"/>
                      </a:schemeClr>
                    </a:solidFill>
                  </a:tcPr>
                </a:tc>
              </a:tr>
            </a:tbl>
          </a:graphicData>
        </a:graphic>
      </p:graphicFrame>
      <p:pic>
        <p:nvPicPr>
          <p:cNvPr id="2" name="图片 1"/>
          <p:cNvPicPr>
            <a:picLocks noChangeAspect="1"/>
          </p:cNvPicPr>
          <p:nvPr/>
        </p:nvPicPr>
        <p:blipFill>
          <a:blip r:embed="rId2"/>
          <a:stretch>
            <a:fillRect/>
          </a:stretch>
        </p:blipFill>
        <p:spPr>
          <a:xfrm>
            <a:off x="5334476" y="744220"/>
            <a:ext cx="1999774" cy="3497580"/>
          </a:xfrm>
          <a:prstGeom prst="rect">
            <a:avLst/>
          </a:prstGeom>
        </p:spPr>
      </p:pic>
      <p:sp>
        <p:nvSpPr>
          <p:cNvPr id="25" name="AutoShape 3"/>
          <p:cNvSpPr>
            <a:spLocks noChangeArrowheads="1"/>
          </p:cNvSpPr>
          <p:nvPr/>
        </p:nvSpPr>
        <p:spPr bwMode="auto">
          <a:xfrm>
            <a:off x="592931" y="1189355"/>
            <a:ext cx="4134803" cy="2698909"/>
          </a:xfrm>
          <a:prstGeom prst="roundRect">
            <a:avLst>
              <a:gd name="adj" fmla="val 0"/>
            </a:avLst>
          </a:prstGeom>
          <a:solidFill>
            <a:srgbClr val="A6EBD1">
              <a:alpha val="22000"/>
            </a:srgbClr>
          </a:solidFill>
          <a:ln w="50800" cap="flat" cmpd="sng" algn="ctr">
            <a:solidFill>
              <a:srgbClr val="0B9FDD"/>
            </a:solidFill>
            <a:prstDash val="solid"/>
            <a:round/>
            <a:headEnd type="none" w="med" len="med"/>
            <a:tailEnd type="none" w="med" len="med"/>
          </a:ln>
          <a:effectLst>
            <a:outerShdw blurRad="38100" sx="101000" sy="101000" algn="ctr" rotWithShape="0">
              <a:prstClr val="black">
                <a:alpha val="10000"/>
              </a:prstClr>
            </a:outerShdw>
          </a:effectLst>
        </p:spPr>
        <p:txBody>
          <a:bodyPr>
            <a:noAutofit/>
          </a:bodyPr>
          <a:p>
            <a:pPr lvl="0" algn="l" defTabSz="1218565"/>
            <a:r>
              <a:rPr lang="en-US" altLang="zh-CN" sz="1350" b="1" dirty="0">
                <a:solidFill>
                  <a:schemeClr val="accent5">
                    <a:lumMod val="10000"/>
                  </a:schemeClr>
                </a:solidFill>
                <a:latin typeface="+mn-lt"/>
                <a:ea typeface="黑体" panose="02010600030101010101" pitchFamily="49" charset="-122"/>
                <a:sym typeface="+mn-ea"/>
              </a:rPr>
              <a:t>.img1{</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      background-size:</a:t>
            </a:r>
            <a:r>
              <a:rPr lang="en-US" altLang="zh-CN" sz="1350" b="1" dirty="0">
                <a:solidFill>
                  <a:srgbClr val="FF0000"/>
                </a:solidFill>
                <a:latin typeface="+mn-lt"/>
                <a:ea typeface="黑体" panose="02010600030101010101" pitchFamily="49" charset="-122"/>
                <a:sym typeface="+mn-ea"/>
              </a:rPr>
              <a:t>60px 90px</a:t>
            </a:r>
            <a:r>
              <a:rPr lang="en-US" altLang="zh-CN" sz="1350" b="1" dirty="0">
                <a:solidFill>
                  <a:schemeClr val="accent5">
                    <a:lumMod val="10000"/>
                  </a:schemeClr>
                </a:solidFill>
                <a:latin typeface="+mn-lt"/>
                <a:ea typeface="黑体" panose="02010600030101010101" pitchFamily="49" charset="-122"/>
                <a:sym typeface="+mn-ea"/>
              </a:rPr>
              <a:t>;</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.img2{</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      background-size: </a:t>
            </a:r>
            <a:r>
              <a:rPr lang="en-US" altLang="zh-CN" sz="1350" b="1" dirty="0">
                <a:solidFill>
                  <a:srgbClr val="FF0000"/>
                </a:solidFill>
                <a:latin typeface="+mn-lt"/>
                <a:ea typeface="黑体" panose="02010600030101010101" pitchFamily="49" charset="-122"/>
                <a:sym typeface="+mn-ea"/>
              </a:rPr>
              <a:t>100% 100%</a:t>
            </a:r>
            <a:r>
              <a:rPr lang="en-US" altLang="zh-CN" sz="1350" b="1" dirty="0">
                <a:solidFill>
                  <a:schemeClr val="accent5">
                    <a:lumMod val="10000"/>
                  </a:schemeClr>
                </a:solidFill>
                <a:latin typeface="+mn-lt"/>
                <a:ea typeface="黑体" panose="02010600030101010101" pitchFamily="49" charset="-122"/>
                <a:sym typeface="+mn-ea"/>
              </a:rPr>
              <a:t>;</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.img3{</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      background-size:</a:t>
            </a:r>
            <a:r>
              <a:rPr lang="en-US" altLang="zh-CN" sz="1350" b="1" dirty="0">
                <a:solidFill>
                  <a:srgbClr val="FF0000"/>
                </a:solidFill>
                <a:latin typeface="+mn-lt"/>
                <a:ea typeface="黑体" panose="02010600030101010101" pitchFamily="49" charset="-122"/>
                <a:sym typeface="+mn-ea"/>
              </a:rPr>
              <a:t>cover</a:t>
            </a:r>
            <a:r>
              <a:rPr lang="en-US" altLang="zh-CN" sz="1350" b="1" dirty="0">
                <a:solidFill>
                  <a:schemeClr val="accent5">
                    <a:lumMod val="10000"/>
                  </a:schemeClr>
                </a:solidFill>
                <a:latin typeface="+mn-lt"/>
                <a:ea typeface="黑体" panose="02010600030101010101" pitchFamily="49" charset="-122"/>
                <a:sym typeface="+mn-ea"/>
              </a:rPr>
              <a:t>;</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.img4{</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      background-size:</a:t>
            </a:r>
            <a:r>
              <a:rPr lang="en-US" altLang="zh-CN" sz="1350" b="1" dirty="0">
                <a:solidFill>
                  <a:srgbClr val="FF0000"/>
                </a:solidFill>
                <a:latin typeface="+mn-lt"/>
                <a:ea typeface="黑体" panose="02010600030101010101" pitchFamily="49" charset="-122"/>
                <a:sym typeface="+mn-ea"/>
              </a:rPr>
              <a:t>contain</a:t>
            </a:r>
            <a:r>
              <a:rPr lang="en-US" altLang="zh-CN" sz="1350" b="1" dirty="0">
                <a:solidFill>
                  <a:schemeClr val="accent5">
                    <a:lumMod val="10000"/>
                  </a:schemeClr>
                </a:solidFill>
                <a:latin typeface="+mn-lt"/>
                <a:ea typeface="黑体" panose="02010600030101010101" pitchFamily="49" charset="-122"/>
                <a:sym typeface="+mn-ea"/>
              </a:rPr>
              <a:t>;</a:t>
            </a:r>
            <a:endParaRPr lang="en-US" altLang="zh-CN" sz="1350" b="1" dirty="0">
              <a:solidFill>
                <a:schemeClr val="accent5">
                  <a:lumMod val="10000"/>
                </a:schemeClr>
              </a:solidFill>
              <a:latin typeface="+mn-lt"/>
              <a:ea typeface="黑体" panose="02010600030101010101" pitchFamily="49" charset="-122"/>
              <a:sym typeface="+mn-ea"/>
            </a:endParaRPr>
          </a:p>
          <a:p>
            <a:pPr lvl="0" algn="l" defTabSz="1218565"/>
            <a:r>
              <a:rPr lang="en-US" altLang="zh-CN" sz="1350" b="1" dirty="0">
                <a:solidFill>
                  <a:schemeClr val="accent5">
                    <a:lumMod val="10000"/>
                  </a:schemeClr>
                </a:solidFill>
                <a:latin typeface="+mn-lt"/>
                <a:ea typeface="黑体" panose="02010600030101010101" pitchFamily="49" charset="-122"/>
                <a:sym typeface="+mn-ea"/>
              </a:rPr>
              <a:t>}</a:t>
            </a:r>
            <a:endParaRPr lang="en-US" altLang="zh-CN" sz="1350" b="1" dirty="0">
              <a:solidFill>
                <a:schemeClr val="accent5">
                  <a:lumMod val="10000"/>
                </a:schemeClr>
              </a:solidFill>
              <a:latin typeface="+mn-lt"/>
              <a:ea typeface="黑体" panose="02010600030101010101" pitchFamily="49" charset="-122"/>
              <a:sym typeface="+mn-ea"/>
            </a:endParaRPr>
          </a:p>
        </p:txBody>
      </p:sp>
      <p:grpSp>
        <p:nvGrpSpPr>
          <p:cNvPr id="41" name="组合 40"/>
          <p:cNvGrpSpPr/>
          <p:nvPr/>
        </p:nvGrpSpPr>
        <p:grpSpPr>
          <a:xfrm>
            <a:off x="2051685" y="4384675"/>
            <a:ext cx="4497705" cy="427990"/>
            <a:chOff x="1403648" y="3795886"/>
            <a:chExt cx="5714808" cy="321469"/>
          </a:xfrm>
        </p:grpSpPr>
        <p:sp>
          <p:nvSpPr>
            <p:cNvPr id="42" name="圆角矩形 41"/>
            <p:cNvSpPr/>
            <p:nvPr/>
          </p:nvSpPr>
          <p:spPr bwMode="auto">
            <a:xfrm>
              <a:off x="1403648" y="3795886"/>
              <a:ext cx="500044"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sp>
          <p:nvSpPr>
            <p:cNvPr id="43" name="圆角矩形 42"/>
            <p:cNvSpPr/>
            <p:nvPr/>
          </p:nvSpPr>
          <p:spPr bwMode="auto">
            <a:xfrm>
              <a:off x="1975126" y="3795886"/>
              <a:ext cx="5143330" cy="321469"/>
            </a:xfrm>
            <a:prstGeom prst="roundRect">
              <a:avLst/>
            </a:prstGeom>
            <a:solidFill>
              <a:srgbClr val="00B0F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p>
              <a:pPr algn="ctr">
                <a:defRPr/>
              </a:pPr>
              <a:endParaRPr lang="zh-CN" altLang="en-US"/>
            </a:p>
          </p:txBody>
        </p:sp>
        <p:pic>
          <p:nvPicPr>
            <p:cNvPr id="44"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827363"/>
              <a:ext cx="571479" cy="256555"/>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13"/>
            <p:cNvSpPr txBox="1"/>
            <p:nvPr/>
          </p:nvSpPr>
          <p:spPr bwMode="auto">
            <a:xfrm>
              <a:off x="1975694" y="3829273"/>
              <a:ext cx="5142762" cy="253264"/>
            </a:xfrm>
            <a:prstGeom prst="rect">
              <a:avLst/>
            </a:prstGeom>
            <a:noFill/>
            <a:effectLst/>
          </p:spPr>
          <p:txBody>
            <a:bodyPr wrap="square">
              <a:spAutoFit/>
            </a:bodyPr>
            <a:p>
              <a:pPr algn="ctr">
                <a:defRPr/>
              </a:pPr>
              <a:r>
                <a:rPr lang="zh-CN" altLang="en-US" sz="1600" b="1" noProof="1">
                  <a:solidFill>
                    <a:srgbClr val="FFFFFF"/>
                  </a:solidFill>
                  <a:latin typeface="黑体" panose="02010600030101010101" pitchFamily="49" charset="-122"/>
                  <a:ea typeface="黑体" panose="02010600030101010101" pitchFamily="49" charset="-122"/>
                  <a:cs typeface="+mn-ea"/>
                </a:rPr>
                <a:t>演示示</a:t>
              </a:r>
              <a:r>
                <a:rPr lang="zh-CN" altLang="en-US" sz="1600" b="1" noProof="1">
                  <a:solidFill>
                    <a:schemeClr val="bg1"/>
                  </a:solidFill>
                  <a:latin typeface="黑体" panose="02010600030101010101" pitchFamily="49" charset="-122"/>
                  <a:ea typeface="黑体" panose="02010600030101010101" pitchFamily="49" charset="-122"/>
                  <a:cs typeface="+mn-ea"/>
                </a:rPr>
                <a:t>例</a:t>
              </a:r>
              <a:r>
                <a:rPr lang="en-US" altLang="zh-CN" sz="1600" b="1" noProof="1">
                  <a:solidFill>
                    <a:schemeClr val="bg1"/>
                  </a:solidFill>
                  <a:latin typeface="黑体" panose="02010600030101010101" pitchFamily="49" charset="-122"/>
                  <a:ea typeface="黑体" panose="02010600030101010101" pitchFamily="49" charset="-122"/>
                  <a:cs typeface="+mn-ea"/>
                </a:rPr>
                <a:t>04</a:t>
              </a:r>
              <a:r>
                <a:rPr lang="zh-CN" altLang="en-US" sz="1600" b="1" noProof="1">
                  <a:solidFill>
                    <a:schemeClr val="bg1"/>
                  </a:solidFill>
                  <a:latin typeface="黑体" panose="02010600030101010101" pitchFamily="49" charset="-122"/>
                  <a:ea typeface="黑体" panose="02010600030101010101" pitchFamily="49" charset="-122"/>
                  <a:cs typeface="+mn-ea"/>
                </a:rPr>
                <a:t>：</a:t>
              </a:r>
              <a:r>
                <a:rPr lang="en-US" altLang="zh-CN" sz="1600" b="1" noProof="1">
                  <a:solidFill>
                    <a:schemeClr val="bg1"/>
                  </a:solidFill>
                  <a:latin typeface="黑体" panose="02010600030101010101" pitchFamily="49" charset="-122"/>
                  <a:ea typeface="黑体" panose="02010600030101010101" pitchFamily="49" charset="-122"/>
                  <a:cs typeface="+mn-ea"/>
                </a:rPr>
                <a:t>background-size</a:t>
              </a:r>
              <a:endParaRPr lang="en-US" altLang="zh-CN" sz="1600" b="1" spc="300" noProof="1" dirty="0">
                <a:solidFill>
                  <a:schemeClr val="bg1"/>
                </a:solidFill>
                <a:latin typeface="黑体" panose="02010600030101010101" pitchFamily="49" charset="-122"/>
                <a:ea typeface="黑体" panose="02010600030101010101" pitchFamily="49" charset="-122"/>
                <a:cs typeface="+mn-ea"/>
                <a:sym typeface="+mn-ea"/>
              </a:endParaRPr>
            </a:p>
          </p:txBody>
        </p:sp>
      </p:grpSp>
      <p:sp>
        <p:nvSpPr>
          <p:cNvPr id="3" name="灯片编号占位符 2"/>
          <p:cNvSpPr>
            <a:spLocks noGrp="1"/>
          </p:cNvSpPr>
          <p:nvPr>
            <p:ph type="sldNum" sz="quarter" idx="11"/>
          </p:nvPr>
        </p:nvSpPr>
        <p:spPr/>
        <p:txBody>
          <a:bodyPr/>
          <a:p>
            <a:fld id="{0C913308-F349-4B6D-A68A-DD1791B4A57B}" type="slidenum">
              <a:rPr lang="zh-CN" altLang="en-US" smtClean="0"/>
            </a:fld>
            <a:r>
              <a:rPr lang="en-US" altLang="zh-CN" dirty="0"/>
              <a:t>/47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7550</Words>
  <Application>WPS 演示</Application>
  <PresentationFormat>全屏显示(16:9)</PresentationFormat>
  <Paragraphs>887</Paragraphs>
  <Slides>47</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Arial</vt:lpstr>
      <vt:lpstr>宋体</vt:lpstr>
      <vt:lpstr>Wingdings</vt:lpstr>
      <vt:lpstr>微软雅黑</vt:lpstr>
      <vt:lpstr>Wingdings</vt:lpstr>
      <vt:lpstr>Webdings</vt:lpstr>
      <vt:lpstr>Calibri</vt:lpstr>
      <vt:lpstr>Times New Roman</vt:lpstr>
      <vt:lpstr>黑体</vt:lpstr>
      <vt:lpstr>Arial Unicode MS</vt:lpstr>
      <vt:lpstr>1_自定义设计方案</vt:lpstr>
      <vt:lpstr>CSS3基础及动画</vt:lpstr>
      <vt:lpstr>PowerPoint 演示文稿</vt:lpstr>
      <vt:lpstr>本课目标</vt:lpstr>
      <vt:lpstr>CSS3边框</vt:lpstr>
      <vt:lpstr>圆角边框</vt:lpstr>
      <vt:lpstr>  使用border-radius制作特殊图形</vt:lpstr>
      <vt:lpstr>盒子阴影</vt:lpstr>
      <vt:lpstr>CSS3背景</vt:lpstr>
      <vt:lpstr>background-size属性</vt:lpstr>
      <vt:lpstr>background-origin/clip属性</vt:lpstr>
      <vt:lpstr>CSS3渐变</vt:lpstr>
      <vt:lpstr>线性渐变</vt:lpstr>
      <vt:lpstr>径向渐变</vt:lpstr>
      <vt:lpstr>CSS3文本效果</vt:lpstr>
      <vt:lpstr>text-shadow属性</vt:lpstr>
      <vt:lpstr>text-overflow 属性</vt:lpstr>
      <vt:lpstr>CSS3字体</vt:lpstr>
      <vt:lpstr>练习1：制作家用电器商品分类页面</vt:lpstr>
      <vt:lpstr>共性问题集中讲解</vt:lpstr>
      <vt:lpstr>CSS3变形2-1</vt:lpstr>
      <vt:lpstr>CSS3变形2-2</vt:lpstr>
      <vt:lpstr>2D位移</vt:lpstr>
      <vt:lpstr>一个方向上的偏移</vt:lpstr>
      <vt:lpstr>2D缩放</vt:lpstr>
      <vt:lpstr>2D倾斜</vt:lpstr>
      <vt:lpstr>2D旋转</vt:lpstr>
      <vt:lpstr>练习2：制作旋转按钮</vt:lpstr>
      <vt:lpstr>共性问题集中讲解</vt:lpstr>
      <vt:lpstr>CSS3过渡2-1</vt:lpstr>
      <vt:lpstr>CSS3过渡2-2</vt:lpstr>
      <vt:lpstr>过渡属性的使用3-1</vt:lpstr>
      <vt:lpstr>过渡属性的使用3-2</vt:lpstr>
      <vt:lpstr>过渡属性的使用3-3</vt:lpstr>
      <vt:lpstr>过渡的触发机制</vt:lpstr>
      <vt:lpstr>练习3：制作多彩照片墙</vt:lpstr>
      <vt:lpstr>共性问题集中讲解</vt:lpstr>
      <vt:lpstr>CSS3动画</vt:lpstr>
      <vt:lpstr>CSS3动画的使用过程5-1</vt:lpstr>
      <vt:lpstr>CSS3动画的使用过程5-2</vt:lpstr>
      <vt:lpstr>CSS3动画的使用过程5-3</vt:lpstr>
      <vt:lpstr>CSS3动画的使用过程5-4</vt:lpstr>
      <vt:lpstr>CSS3动画的使用过程5-5</vt:lpstr>
      <vt:lpstr>练习4：制作QQ彩贝导航</vt:lpstr>
      <vt:lpstr>共性问题集中讲解</vt:lpstr>
      <vt:lpstr>总结</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meng.zhang(张萌)</dc:creator>
  <cp:lastModifiedBy>zhengzhe.sun</cp:lastModifiedBy>
  <cp:revision>597</cp:revision>
  <dcterms:created xsi:type="dcterms:W3CDTF">2013-09-17T02:35:00Z</dcterms:created>
  <dcterms:modified xsi:type="dcterms:W3CDTF">2019-02-26T13:00:21Z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