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3" r:id="rId2"/>
    <p:sldId id="290" r:id="rId3"/>
    <p:sldId id="315" r:id="rId4"/>
    <p:sldId id="316" r:id="rId5"/>
    <p:sldId id="317" r:id="rId6"/>
    <p:sldId id="318" r:id="rId7"/>
    <p:sldId id="342" r:id="rId8"/>
    <p:sldId id="320" r:id="rId9"/>
    <p:sldId id="321" r:id="rId10"/>
    <p:sldId id="322" r:id="rId11"/>
    <p:sldId id="343" r:id="rId12"/>
    <p:sldId id="323" r:id="rId13"/>
    <p:sldId id="324" r:id="rId14"/>
    <p:sldId id="325" r:id="rId15"/>
    <p:sldId id="326" r:id="rId16"/>
    <p:sldId id="327" r:id="rId17"/>
    <p:sldId id="328" r:id="rId18"/>
    <p:sldId id="330" r:id="rId19"/>
    <p:sldId id="332" r:id="rId20"/>
    <p:sldId id="331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12" r:id="rId31"/>
    <p:sldId id="394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88904" autoAdjust="0"/>
  </p:normalViewPr>
  <p:slideViewPr>
    <p:cSldViewPr>
      <p:cViewPr varScale="1">
        <p:scale>
          <a:sx n="146" d="100"/>
          <a:sy n="146" d="100"/>
        </p:scale>
        <p:origin x="640" y="168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5383213" y="0"/>
            <a:ext cx="11337926" cy="6378575"/>
          </a:xfrm>
          <a:ln>
            <a:miter lim="800000"/>
          </a:ln>
        </p:spPr>
      </p:sp>
      <p:sp>
        <p:nvSpPr>
          <p:cNvPr id="49155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569913" y="1122363"/>
            <a:ext cx="8072437" cy="5256212"/>
          </a:xfrm>
        </p:spPr>
        <p:txBody>
          <a:bodyPr/>
          <a:lstStyle/>
          <a:p>
            <a:pPr marL="0" lvl="1" eaLnBrk="1" hangingPunct="1"/>
            <a:r>
              <a:rPr lang="zh-CN" altLang="en-US"/>
              <a:t>每个</a:t>
            </a:r>
            <a:r>
              <a:rPr lang="en-US" altLang="zh-CN"/>
              <a:t>PPT</a:t>
            </a:r>
            <a:r>
              <a:rPr lang="zh-CN" altLang="en-US"/>
              <a:t>最后要进行总结，总结不是简单的技能点罗列，要突出重难点。</a:t>
            </a:r>
            <a:endParaRPr lang="en-US">
              <a:ea typeface="宋体" panose="02010600030101010101" pitchFamily="2" charset="-122"/>
            </a:endParaRPr>
          </a:p>
          <a:p>
            <a:pPr marL="0" lvl="1" eaLnBrk="1" hangingPunct="1"/>
            <a:r>
              <a:rPr lang="zh-CN" altLang="en-US"/>
              <a:t>推荐可以采用问答的方式。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119188" y="0"/>
            <a:ext cx="2311401" cy="1300163"/>
          </a:xfrm>
          <a:ln>
            <a:miter lim="800000"/>
          </a:ln>
        </p:spPr>
      </p:sp>
      <p:sp>
        <p:nvSpPr>
          <p:cNvPr id="4096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569913" y="1122363"/>
            <a:ext cx="8072437" cy="5256212"/>
          </a:xfrm>
        </p:spPr>
        <p:txBody>
          <a:bodyPr/>
          <a:lstStyle/>
          <a:p>
            <a:pPr marL="0" lvl="1">
              <a:spcBef>
                <a:spcPct val="30000"/>
              </a:spcBef>
            </a:pPr>
            <a:r>
              <a:rPr lang="zh-CN" altLang="en-US"/>
              <a:t>要求强调会干什么、能干什么。在目标的重点、难点右侧，插入“重点”、“难点”图片，以引起学员重视。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400175" y="2147482688"/>
            <a:ext cx="0" cy="0"/>
          </a:xfrm>
          <a:ln>
            <a:miter lim="800000"/>
          </a:ln>
        </p:spPr>
      </p:sp>
      <p:sp>
        <p:nvSpPr>
          <p:cNvPr id="41987" name="Rectangle 3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684213" y="4341813"/>
            <a:ext cx="5486400" cy="4114800"/>
          </a:xfrm>
        </p:spPr>
        <p:txBody>
          <a:bodyPr/>
          <a:lstStyle/>
          <a:p>
            <a:pPr eaLnBrk="1" hangingPunct="1"/>
            <a:r>
              <a:rPr lang="en-US" altLang="zh-CN"/>
              <a:t>String:</a:t>
            </a:r>
            <a:r>
              <a:rPr lang="zh-CN" altLang="en-US"/>
              <a:t>字符串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/>
              <a:t>char:</a:t>
            </a:r>
            <a:r>
              <a:rPr lang="zh-CN" altLang="en-US"/>
              <a:t>单个字符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/>
              <a:t>Boolean:</a:t>
            </a:r>
            <a:r>
              <a:rPr lang="zh-CN" altLang="en-US"/>
              <a:t>布尔类型，真、假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引用数据类型说一下：类、接口和数组，这些知识后续会讲解，这里先点一下。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5383213" y="0"/>
            <a:ext cx="11334751" cy="6376988"/>
          </a:xfrm>
          <a:ln>
            <a:miter lim="800000"/>
          </a:ln>
        </p:spPr>
      </p:sp>
      <p:sp>
        <p:nvSpPr>
          <p:cNvPr id="45059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568325" y="1120775"/>
            <a:ext cx="8072438" cy="5256213"/>
          </a:xfrm>
          <a:noFill/>
        </p:spPr>
        <p:txBody>
          <a:bodyPr/>
          <a:lstStyle/>
          <a:p>
            <a:pPr marL="0" lvl="1" eaLnBrk="1" hangingPunct="1"/>
            <a:r>
              <a:rPr lang="zh-CN" altLang="en-US"/>
              <a:t>每个</a:t>
            </a:r>
            <a:r>
              <a:rPr lang="en-US" altLang="zh-CN"/>
              <a:t>PPT</a:t>
            </a:r>
            <a:r>
              <a:rPr lang="zh-CN" altLang="en-US"/>
              <a:t>最后要进行总结，总结不是简单的技能点罗列，要突出重难点。</a:t>
            </a:r>
            <a:endParaRPr lang="en-US">
              <a:ea typeface="宋体" panose="02010600030101010101" pitchFamily="2" charset="-122"/>
            </a:endParaRPr>
          </a:p>
          <a:p>
            <a:pPr marL="0" lvl="1" eaLnBrk="1" hangingPunct="1"/>
            <a:r>
              <a:rPr lang="zh-CN" altLang="en-US"/>
              <a:t>推荐可以采用问答的方式。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2147482688"/>
            <a:ext cx="0" cy="2147011200"/>
          </a:xfrm>
          <a:ln>
            <a:miter lim="800000"/>
          </a:ln>
        </p:spPr>
      </p:sp>
      <p:sp>
        <p:nvSpPr>
          <p:cNvPr id="43011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569913" y="1122363"/>
            <a:ext cx="8072437" cy="5256212"/>
          </a:xfrm>
        </p:spPr>
        <p:txBody>
          <a:bodyPr/>
          <a:lstStyle/>
          <a:p>
            <a:pPr marL="0" lvl="1">
              <a:spcBef>
                <a:spcPct val="30000"/>
              </a:spcBef>
            </a:pPr>
            <a:r>
              <a:rPr lang="zh-CN" altLang="en-US"/>
              <a:t>“课堂练习”部分：明确需求说明和完成时间，并提供效果图，或者在做练习前，先当场演示。</a:t>
            </a:r>
            <a:endParaRPr lang="en-US">
              <a:ea typeface="宋体" panose="02010600030101010101" pitchFamily="2" charset="-122"/>
            </a:endParaRPr>
          </a:p>
          <a:p>
            <a:pPr marL="0" lvl="1">
              <a:spcBef>
                <a:spcPct val="30000"/>
              </a:spcBef>
            </a:pPr>
            <a:r>
              <a:rPr lang="zh-CN" altLang="en-US"/>
              <a:t>注意：每个课堂练习的完成时间需要控制在</a:t>
            </a:r>
            <a:r>
              <a:rPr lang="en-US" altLang="zh-CN"/>
              <a:t>10-15</a:t>
            </a:r>
            <a:r>
              <a:rPr lang="zh-CN" altLang="en-US"/>
              <a:t>分钟。</a:t>
            </a:r>
            <a:endParaRPr lang="en-US">
              <a:ea typeface="宋体" panose="02010600030101010101" pitchFamily="2" charset="-122"/>
            </a:endParaRPr>
          </a:p>
          <a:p>
            <a:pPr marL="0" lvl="1">
              <a:spcBef>
                <a:spcPct val="30000"/>
              </a:spcBef>
            </a:pPr>
            <a:r>
              <a:rPr lang="zh-CN" altLang="en-US"/>
              <a:t>对于学员做的过程中，出现的共性问题进行集中讲解。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0" y="0"/>
            <a:ext cx="1588" cy="0"/>
          </a:xfrm>
          <a:ln>
            <a:miter lim="800000"/>
          </a:ln>
        </p:spPr>
      </p:sp>
      <p:sp>
        <p:nvSpPr>
          <p:cNvPr id="44035" name="Rectangle 3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684213" y="4341813"/>
            <a:ext cx="5486400" cy="4114800"/>
          </a:xfrm>
        </p:spPr>
        <p:txBody>
          <a:bodyPr/>
          <a:lstStyle/>
          <a:p>
            <a:pPr eaLnBrk="1" hangingPunct="1"/>
            <a:r>
              <a:rPr lang="zh-CN" altLang="en-US"/>
              <a:t>演示出错信息及改后的结果，讲解当强制转换时，精度有损失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073507188" y="0"/>
            <a:ext cx="0" cy="0"/>
          </a:xfrm>
          <a:ln>
            <a:miter lim="800000"/>
          </a:ln>
        </p:spPr>
      </p:sp>
      <p:sp>
        <p:nvSpPr>
          <p:cNvPr id="460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569913" y="1122363"/>
            <a:ext cx="8072437" cy="5256212"/>
          </a:xfrm>
          <a:noFill/>
        </p:spPr>
        <p:txBody>
          <a:bodyPr/>
          <a:lstStyle/>
          <a:p>
            <a:pPr marL="0" lvl="1">
              <a:spcBef>
                <a:spcPct val="30000"/>
              </a:spcBef>
            </a:pPr>
            <a:r>
              <a:rPr lang="zh-CN" altLang="en-US"/>
              <a:t>“课堂练习”部分：明确需求说明和完成时间，并提供效果图，或者在做练习前，先当场演示。</a:t>
            </a:r>
            <a:endParaRPr lang="en-US">
              <a:ea typeface="宋体" panose="02010600030101010101" pitchFamily="2" charset="-122"/>
            </a:endParaRPr>
          </a:p>
          <a:p>
            <a:pPr marL="0" lvl="1">
              <a:spcBef>
                <a:spcPct val="30000"/>
              </a:spcBef>
            </a:pPr>
            <a:r>
              <a:rPr lang="zh-CN" altLang="en-US"/>
              <a:t>注意：每个课堂练习的完成时间需要控制在</a:t>
            </a:r>
            <a:r>
              <a:rPr lang="en-US" altLang="zh-CN"/>
              <a:t>10-15</a:t>
            </a:r>
            <a:r>
              <a:rPr lang="zh-CN" altLang="en-US"/>
              <a:t>分钟。</a:t>
            </a:r>
            <a:endParaRPr lang="en-US">
              <a:ea typeface="宋体" panose="02010600030101010101" pitchFamily="2" charset="-122"/>
            </a:endParaRPr>
          </a:p>
          <a:p>
            <a:pPr marL="0" lvl="1">
              <a:spcBef>
                <a:spcPct val="30000"/>
              </a:spcBef>
            </a:pPr>
            <a:r>
              <a:rPr lang="zh-CN" altLang="en-US"/>
              <a:t>对于学员做的过程中，出现的共性问题进行集中讲解。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EDBE9CA-1995-47B5-96FE-75866965D0A1}" type="slidenum">
              <a:rPr lang="zh-CN" altLang="en-US" sz="1200">
                <a:latin typeface="Calibri" panose="020F0502020204030204" pitchFamily="34" charset="0"/>
              </a:rPr>
              <a:t>26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9413" y="684213"/>
            <a:ext cx="6096000" cy="3429000"/>
          </a:xfrm>
          <a:ln>
            <a:miter lim="800000"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单目（一元）运算符：</a:t>
            </a:r>
            <a:r>
              <a:rPr lang="en-US" altLang="zh-CN"/>
              <a:t>++</a:t>
            </a:r>
            <a:r>
              <a:rPr lang="zh-CN" altLang="en-US"/>
              <a:t>、</a:t>
            </a:r>
            <a:r>
              <a:rPr lang="en-US" altLang="zh-CN"/>
              <a:t>--</a:t>
            </a:r>
          </a:p>
          <a:p>
            <a:pPr eaLnBrk="1" hangingPunct="1"/>
            <a:r>
              <a:rPr lang="zh-CN" altLang="en-US"/>
              <a:t>双目（二元）运算符：</a:t>
            </a:r>
            <a:r>
              <a:rPr lang="en-US" altLang="zh-CN"/>
              <a:t>+</a:t>
            </a:r>
            <a:r>
              <a:rPr lang="zh-CN" altLang="en-US"/>
              <a:t>、</a:t>
            </a:r>
            <a:r>
              <a:rPr lang="en-US" altLang="zh-CN"/>
              <a:t>-</a:t>
            </a:r>
            <a:r>
              <a:rPr lang="zh-CN" altLang="en-US"/>
              <a:t>等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endParaRPr 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9413" y="684213"/>
            <a:ext cx="6096000" cy="3429000"/>
          </a:xfrm>
          <a:ln>
            <a:miter lim="800000"/>
          </a:ln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marL="0" lvl="1" eaLnBrk="1" hangingPunct="1"/>
            <a:r>
              <a:rPr lang="zh-CN" altLang="en-US"/>
              <a:t>“课堂练习”部分：明确需求说明和完成时间，并提供效果图，或者在做练习前，先当场演示。</a:t>
            </a:r>
            <a:endParaRPr lang="en-US">
              <a:ea typeface="宋体" panose="02010600030101010101" pitchFamily="2" charset="-122"/>
            </a:endParaRPr>
          </a:p>
          <a:p>
            <a:pPr marL="0" lvl="1" eaLnBrk="1" hangingPunct="1"/>
            <a:r>
              <a:rPr lang="zh-CN" altLang="en-US"/>
              <a:t>注意：每个课堂练习的完成时间需要控制在</a:t>
            </a:r>
            <a:r>
              <a:rPr lang="en-US" altLang="zh-CN"/>
              <a:t>10-15</a:t>
            </a:r>
            <a:r>
              <a:rPr lang="zh-CN" altLang="en-US"/>
              <a:t>分钟。</a:t>
            </a:r>
            <a:endParaRPr lang="en-US">
              <a:ea typeface="宋体" panose="02010600030101010101" pitchFamily="2" charset="-122"/>
            </a:endParaRPr>
          </a:p>
          <a:p>
            <a:pPr marL="0" lvl="1" eaLnBrk="1" hangingPunct="1"/>
            <a:r>
              <a:rPr lang="zh-CN" altLang="en-US"/>
              <a:t>对于学员做的过程中，出现的共性问题进行集中讲解。</a:t>
            </a:r>
            <a:endParaRPr lang="zh-CN" altLang="en-US" sz="140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EADCE48-2020-49C6-8A04-DF3DB87097BD}" type="slidenum">
              <a:rPr lang="zh-CN" altLang="en-US" sz="1200">
                <a:latin typeface="Calibri" panose="020F0502020204030204" pitchFamily="34" charset="0"/>
              </a:rPr>
              <a:t>27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/31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变量和数据类型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数据类型举例</a:t>
            </a:r>
          </a:p>
        </p:txBody>
      </p:sp>
      <p:sp>
        <p:nvSpPr>
          <p:cNvPr id="15363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27</a:t>
            </a:r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使用变量完成如下操作</a:t>
            </a:r>
            <a:endParaRPr lang="en-US" dirty="0"/>
          </a:p>
          <a:p>
            <a:pPr lvl="1"/>
            <a:r>
              <a:rPr lang="zh-CN" altLang="en-US" dirty="0"/>
              <a:t>输出</a:t>
            </a:r>
            <a:r>
              <a:rPr lang="en-US" altLang="zh-CN" dirty="0"/>
              <a:t>Java</a:t>
            </a:r>
            <a:r>
              <a:rPr lang="zh-CN" altLang="en-US" dirty="0"/>
              <a:t>课考试最高分：</a:t>
            </a:r>
            <a:r>
              <a:rPr lang="en-US" altLang="zh-CN" dirty="0"/>
              <a:t>98.5</a:t>
            </a:r>
            <a:endParaRPr lang="zh-CN" altLang="en-US" dirty="0"/>
          </a:p>
          <a:p>
            <a:pPr lvl="1"/>
            <a:r>
              <a:rPr lang="zh-CN" altLang="en-US" dirty="0"/>
              <a:t>输出最高分学员姓名：张三</a:t>
            </a:r>
          </a:p>
          <a:p>
            <a:pPr lvl="1"/>
            <a:r>
              <a:rPr lang="zh-CN" altLang="en-US" dirty="0"/>
              <a:t>输出最高分学员性别：男</a:t>
            </a:r>
          </a:p>
        </p:txBody>
      </p:sp>
      <p:sp>
        <p:nvSpPr>
          <p:cNvPr id="15365" name="AutoShape 17"/>
          <p:cNvSpPr>
            <a:spLocks noChangeArrowheads="1"/>
          </p:cNvSpPr>
          <p:nvPr/>
        </p:nvSpPr>
        <p:spPr bwMode="auto">
          <a:xfrm>
            <a:off x="1331913" y="3148013"/>
            <a:ext cx="4572000" cy="300082"/>
          </a:xfrm>
          <a:prstGeom prst="roundRect">
            <a:avLst>
              <a:gd name="adj" fmla="val 0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  <a:sym typeface="宋体" panose="02010600030101010101" pitchFamily="2" charset="-122"/>
              </a:rPr>
              <a:t>提示：字符串的连接使用“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  <a:sym typeface="Calibri" panose="020F0502020204030204" pitchFamily="34" charset="0"/>
              </a:rPr>
              <a:t>+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  <a:sym typeface="宋体" panose="02010600030101010101" pitchFamily="2" charset="-122"/>
              </a:rPr>
              <a:t>”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267744" y="4504115"/>
            <a:ext cx="4394502" cy="371891"/>
            <a:chOff x="1403648" y="3795886"/>
            <a:chExt cx="5842480" cy="371891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6"/>
            <p:cNvSpPr txBox="1"/>
            <p:nvPr/>
          </p:nvSpPr>
          <p:spPr bwMode="auto">
            <a:xfrm>
              <a:off x="2717103" y="3829223"/>
              <a:ext cx="3958045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1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：不同类型变量存取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3812739-4A60-4BEE-9A83-4A6CEC4609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27</a:t>
            </a:r>
          </a:p>
        </p:txBody>
      </p:sp>
      <p:sp>
        <p:nvSpPr>
          <p:cNvPr id="22531" name="内容占位符 11"/>
          <p:cNvSpPr>
            <a:spLocks noGrp="1" noChangeArrowheads="1"/>
          </p:cNvSpPr>
          <p:nvPr>
            <p:ph idx="1"/>
          </p:nvPr>
        </p:nvSpPr>
        <p:spPr>
          <a:xfrm>
            <a:off x="466725" y="484188"/>
            <a:ext cx="8229600" cy="361315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  <a:p>
            <a:r>
              <a:rPr lang="zh-CN" altLang="en-US" dirty="0">
                <a:sym typeface="Arial" panose="020B0604020202020204" pitchFamily="34" charset="0"/>
              </a:rPr>
              <a:t>需求说明</a:t>
            </a:r>
          </a:p>
          <a:p>
            <a:pPr lvl="1"/>
            <a:r>
              <a:rPr lang="zh-CN" altLang="en-US" dirty="0">
                <a:sym typeface="黑体" panose="02010600030101010101" pitchFamily="49" charset="-122"/>
              </a:rPr>
              <a:t>使用变量存储数据，实现个人简历信息的输出</a:t>
            </a:r>
            <a:endParaRPr lang="en-US" dirty="0">
              <a:sym typeface="黑体" panose="02010600030101010101" pitchFamily="49" charset="-122"/>
            </a:endParaRPr>
          </a:p>
          <a:p>
            <a:endParaRPr lang="en-US" dirty="0">
              <a:sym typeface="黑体" panose="0201060003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22532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练习</a:t>
            </a: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1</a:t>
            </a: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：输出个人简历</a:t>
            </a:r>
          </a:p>
        </p:txBody>
      </p:sp>
      <p:pic>
        <p:nvPicPr>
          <p:cNvPr id="22533" name="Picture 7" descr="C:\Documents and Settings\zhen.yuan\桌面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068513"/>
            <a:ext cx="4305300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48F39AE-23A7-404C-AA22-57627C4B11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en-US" altLang="zh-CN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4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27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1871662" y="1528806"/>
            <a:ext cx="5400675" cy="15696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final int NUM = 10;</a:t>
            </a:r>
            <a:endParaRPr lang="zh-CN" altLang="en-US" sz="1600" b="1">
              <a:solidFill>
                <a:schemeClr val="accent5">
                  <a:lumMod val="10000"/>
                </a:schemeClr>
              </a:solidFill>
              <a:sym typeface="Calibri" panose="020F0502020204030204" pitchFamily="34" charset="0"/>
            </a:endParaRP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final double PI = 3.14;</a:t>
            </a:r>
            <a:endParaRPr lang="zh-CN" altLang="en-US" sz="1600" b="1">
              <a:solidFill>
                <a:schemeClr val="accent5">
                  <a:lumMod val="10000"/>
                </a:schemeClr>
              </a:solidFill>
              <a:sym typeface="Calibri" panose="020F0502020204030204" pitchFamily="34" charset="0"/>
            </a:endParaRP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int r = 2;	</a:t>
            </a:r>
            <a:endParaRPr lang="zh-CN" altLang="en-US" sz="1600" b="1">
              <a:solidFill>
                <a:schemeClr val="accent5">
                  <a:lumMod val="10000"/>
                </a:schemeClr>
              </a:solidFill>
              <a:sym typeface="Calibri" panose="020F0502020204030204" pitchFamily="34" charset="0"/>
            </a:endParaRP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double area = PI * r * r;</a:t>
            </a:r>
            <a:endParaRPr lang="zh-CN" altLang="en-US" sz="1600" b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6388" name="AutoShape 7"/>
          <p:cNvSpPr>
            <a:spLocks noChangeArrowheads="1"/>
          </p:cNvSpPr>
          <p:nvPr/>
        </p:nvSpPr>
        <p:spPr bwMode="auto">
          <a:xfrm>
            <a:off x="1785938" y="965200"/>
            <a:ext cx="5378450" cy="332006"/>
          </a:xfrm>
          <a:prstGeom prst="flowChartAlternateProcess">
            <a:avLst/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  <a:sym typeface="宋体" panose="02010600030101010101" pitchFamily="2" charset="-122"/>
              </a:rPr>
              <a:t>在程序运行中，其值不能改变的量如何表示？</a:t>
            </a:r>
            <a:endParaRPr lang="en-US" sz="1350" b="1" dirty="0">
              <a:solidFill>
                <a:schemeClr val="bg1"/>
              </a:solidFill>
              <a:ea typeface="黑体" panose="0201060003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20486" name="AutoShape 4"/>
          <p:cNvSpPr>
            <a:spLocks noChangeArrowheads="1"/>
          </p:cNvSpPr>
          <p:nvPr/>
        </p:nvSpPr>
        <p:spPr bwMode="auto">
          <a:xfrm>
            <a:off x="1904419" y="3098466"/>
            <a:ext cx="5378450" cy="1169551"/>
          </a:xfrm>
          <a:prstGeom prst="roundRect">
            <a:avLst>
              <a:gd name="adj" fmla="val 0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  <a:sym typeface="Calibri" panose="020F0502020204030204" pitchFamily="34" charset="0"/>
              </a:rPr>
              <a:t>优点：比较安全</a:t>
            </a:r>
          </a:p>
          <a:p>
            <a:pPr marL="224155" indent="-224155" fontAlgn="base"/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  <a:sym typeface="Calibri" panose="020F0502020204030204" pitchFamily="34" charset="0"/>
              </a:rPr>
              <a:t>推荐做法：</a:t>
            </a:r>
            <a:endParaRPr lang="en-US" sz="1350" b="1" dirty="0">
              <a:solidFill>
                <a:schemeClr val="bg1"/>
              </a:solidFill>
              <a:ea typeface="黑体" panose="02010600030101010101" pitchFamily="49" charset="-122"/>
              <a:sym typeface="Calibri" panose="020F0502020204030204" pitchFamily="34" charset="0"/>
            </a:endParaRPr>
          </a:p>
          <a:p>
            <a:pPr marL="224155" indent="-224155" fontAlgn="base"/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  <a:sym typeface="Calibri" panose="020F0502020204030204" pitchFamily="34" charset="0"/>
              </a:rPr>
              <a:t>（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  <a:sym typeface="Calibri" panose="020F0502020204030204" pitchFamily="34" charset="0"/>
              </a:rPr>
              <a:t>1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  <a:sym typeface="Calibri" panose="020F0502020204030204" pitchFamily="34" charset="0"/>
              </a:rPr>
              <a:t>）常量名通常大写</a:t>
            </a:r>
            <a:endParaRPr lang="en-US" sz="1350" b="1" dirty="0">
              <a:solidFill>
                <a:schemeClr val="bg1"/>
              </a:solidFill>
              <a:ea typeface="黑体" panose="02010600030101010101" pitchFamily="49" charset="-122"/>
              <a:sym typeface="Calibri" panose="020F0502020204030204" pitchFamily="34" charset="0"/>
            </a:endParaRPr>
          </a:p>
          <a:p>
            <a:pPr marL="224155" indent="-224155" fontAlgn="base"/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  <a:sym typeface="Calibri" panose="020F0502020204030204" pitchFamily="34" charset="0"/>
              </a:rPr>
              <a:t>（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  <a:sym typeface="Calibri" panose="020F0502020204030204" pitchFamily="34" charset="0"/>
              </a:rPr>
              <a:t>2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  <a:sym typeface="Calibri" panose="020F0502020204030204" pitchFamily="34" charset="0"/>
              </a:rPr>
              <a:t>）不同字符使用下划线分隔</a:t>
            </a:r>
            <a:endParaRPr lang="en-US" sz="1350" b="1" dirty="0">
              <a:solidFill>
                <a:schemeClr val="bg1"/>
              </a:solidFill>
              <a:ea typeface="黑体" panose="02010600030101010101" pitchFamily="49" charset="-122"/>
              <a:sym typeface="Calibri" panose="020F0502020204030204" pitchFamily="34" charset="0"/>
            </a:endParaRPr>
          </a:p>
          <a:p>
            <a:pPr marL="224155" indent="-224155" fontAlgn="base"/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  <a:sym typeface="宋体" panose="02010600030101010101" pitchFamily="2" charset="-122"/>
              </a:rPr>
              <a:t>（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  <a:sym typeface="Calibri" panose="020F0502020204030204" pitchFamily="34" charset="0"/>
              </a:rPr>
              <a:t>3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  <a:sym typeface="宋体" panose="02010600030101010101" pitchFamily="2" charset="-122"/>
              </a:rPr>
              <a:t>）只能被赋值一次，通常定义时即对其初始化</a:t>
            </a:r>
            <a:endParaRPr lang="en-US" sz="1350" b="1" dirty="0">
              <a:solidFill>
                <a:schemeClr val="bg1"/>
              </a:solidFill>
              <a:ea typeface="黑体" panose="0201060003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16390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常量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267744" y="4504115"/>
            <a:ext cx="4394502" cy="371891"/>
            <a:chOff x="1403648" y="3795886"/>
            <a:chExt cx="5842480" cy="371891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6"/>
            <p:cNvSpPr txBox="1"/>
            <p:nvPr/>
          </p:nvSpPr>
          <p:spPr bwMode="auto">
            <a:xfrm>
              <a:off x="3129487" y="3829223"/>
              <a:ext cx="3133274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2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：常量的使用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94760" y="915566"/>
            <a:ext cx="436880" cy="549275"/>
            <a:chOff x="314008" y="938530"/>
            <a:chExt cx="436880" cy="549275"/>
          </a:xfrm>
        </p:grpSpPr>
        <p:sp>
          <p:nvSpPr>
            <p:cNvPr id="16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7" name="图片 16" descr="疑问 gray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DDAB0C1-9973-46BC-B03A-407110F3E9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nimBg="1"/>
      <p:bldP spid="2048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27</a:t>
            </a:r>
          </a:p>
        </p:txBody>
      </p:sp>
      <p:sp>
        <p:nvSpPr>
          <p:cNvPr id="17411" name="AutoShape 7"/>
          <p:cNvSpPr>
            <a:spLocks noChangeArrowheads="1"/>
          </p:cNvSpPr>
          <p:nvPr/>
        </p:nvSpPr>
        <p:spPr bwMode="auto">
          <a:xfrm>
            <a:off x="1116013" y="987425"/>
            <a:ext cx="4929187" cy="374571"/>
          </a:xfrm>
          <a:prstGeom prst="flowChartAlternateProcess">
            <a:avLst/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0030101010101" pitchFamily="49" charset="-122"/>
                <a:sym typeface="宋体" panose="02010600030101010101" pitchFamily="2" charset="-122"/>
              </a:rPr>
              <a:t>在程序运行中，如何接收用户键盘输入的值？</a:t>
            </a:r>
            <a:endParaRPr lang="en-US" sz="1600" b="1" dirty="0">
              <a:solidFill>
                <a:schemeClr val="bg1"/>
              </a:solidFill>
              <a:ea typeface="黑体" panose="0201060003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21508" name="Rectangle 14"/>
          <p:cNvSpPr/>
          <p:nvPr/>
        </p:nvSpPr>
        <p:spPr>
          <a:xfrm>
            <a:off x="612775" y="1563688"/>
            <a:ext cx="6215063" cy="2357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noProof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使用</a:t>
            </a:r>
            <a:r>
              <a:rPr lang="en-US" altLang="x-none" sz="2400" b="1" noProof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Scanner</a:t>
            </a:r>
            <a:endParaRPr lang="zh-CN" altLang="en-US" sz="2400" b="1" noProof="1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0030101010101" pitchFamily="49" charset="-122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第一步：导入</a:t>
            </a:r>
            <a:r>
              <a:rPr lang="en-US" altLang="x-none" sz="2200" noProof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Scanner</a:t>
            </a: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类</a:t>
            </a:r>
            <a:endParaRPr lang="en-US" altLang="x-none" sz="2200" noProof="1">
              <a:latin typeface="微软雅黑" panose="020B0503020204020204" pitchFamily="34" charset="-122"/>
              <a:ea typeface="微软雅黑" panose="020B0503020204020204" pitchFamily="34" charset="-122"/>
              <a:sym typeface="黑体" panose="02010600030101010101" pitchFamily="49" charset="-122"/>
            </a:endParaRP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</a:pPr>
            <a:endParaRPr lang="zh-CN" altLang="en-US" sz="2200" noProof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第二步：创建</a:t>
            </a:r>
            <a:r>
              <a:rPr lang="en-US" altLang="x-none" sz="2200" noProof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Scanner</a:t>
            </a: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对象</a:t>
            </a:r>
            <a:endParaRPr lang="en-US" altLang="x-none" sz="2200" noProof="1">
              <a:latin typeface="微软雅黑" panose="020B0503020204020204" pitchFamily="34" charset="-122"/>
              <a:ea typeface="微软雅黑" panose="020B0503020204020204" pitchFamily="34" charset="-122"/>
              <a:sym typeface="黑体" panose="02010600030101010101" pitchFamily="49" charset="-122"/>
            </a:endParaRP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</a:pPr>
            <a:endParaRPr lang="zh-CN" altLang="en-US" sz="2200" noProof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第三步：获得键盘输入的数据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endParaRPr lang="zh-CN" altLang="en-US" sz="2200" noProof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endParaRPr lang="zh-CN" altLang="en-US" sz="2200" noProof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1547664" y="2427734"/>
            <a:ext cx="2879725" cy="40862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sym typeface="Arial" panose="020B0604020202020204" pitchFamily="34" charset="0"/>
              </a:rPr>
              <a:t>import </a:t>
            </a:r>
            <a:r>
              <a:rPr lang="en-US" altLang="zh-CN" dirty="0" err="1">
                <a:sym typeface="Arial" panose="020B0604020202020204" pitchFamily="34" charset="0"/>
              </a:rPr>
              <a:t>java.util</a:t>
            </a:r>
            <a:r>
              <a:rPr lang="en-US" altLang="zh-CN" dirty="0">
                <a:sym typeface="Arial" panose="020B0604020202020204" pitchFamily="34" charset="0"/>
              </a:rPr>
              <a:t>.*;</a:t>
            </a:r>
          </a:p>
        </p:txBody>
      </p:sp>
      <p:sp>
        <p:nvSpPr>
          <p:cNvPr id="21510" name="AutoShape 5"/>
          <p:cNvSpPr>
            <a:spLocks noChangeArrowheads="1"/>
          </p:cNvSpPr>
          <p:nvPr/>
        </p:nvSpPr>
        <p:spPr bwMode="auto">
          <a:xfrm>
            <a:off x="1547664" y="3219822"/>
            <a:ext cx="4824413" cy="40862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sym typeface="Arial" panose="020B0604020202020204" pitchFamily="34" charset="0"/>
              </a:rPr>
              <a:t>Scanner input = new Scanner(System.in);</a:t>
            </a:r>
          </a:p>
        </p:txBody>
      </p:sp>
      <p:sp>
        <p:nvSpPr>
          <p:cNvPr id="21511" name="AutoShape 5"/>
          <p:cNvSpPr>
            <a:spLocks noChangeArrowheads="1"/>
          </p:cNvSpPr>
          <p:nvPr/>
        </p:nvSpPr>
        <p:spPr bwMode="auto">
          <a:xfrm>
            <a:off x="1547664" y="4083918"/>
            <a:ext cx="3671887" cy="40862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dirty="0" err="1">
                <a:sym typeface="Arial" panose="020B0604020202020204" pitchFamily="34" charset="0"/>
              </a:rPr>
              <a:t>int</a:t>
            </a:r>
            <a:r>
              <a:rPr lang="en-US" altLang="zh-CN" dirty="0">
                <a:sym typeface="Arial" panose="020B0604020202020204" pitchFamily="34" charset="0"/>
              </a:rPr>
              <a:t> now = </a:t>
            </a:r>
            <a:r>
              <a:rPr lang="en-US" altLang="zh-CN" dirty="0" err="1">
                <a:sym typeface="Arial" panose="020B0604020202020204" pitchFamily="34" charset="0"/>
              </a:rPr>
              <a:t>input.nextInt</a:t>
            </a:r>
            <a:r>
              <a:rPr lang="en-US" altLang="zh-CN" dirty="0">
                <a:sym typeface="Arial" panose="020B0604020202020204" pitchFamily="34" charset="0"/>
              </a:rPr>
              <a:t>();</a:t>
            </a:r>
          </a:p>
        </p:txBody>
      </p:sp>
      <p:sp>
        <p:nvSpPr>
          <p:cNvPr id="17416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Scanner的使用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267744" y="4648131"/>
            <a:ext cx="4394502" cy="371891"/>
            <a:chOff x="1403648" y="3795886"/>
            <a:chExt cx="5842480" cy="371891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6"/>
            <p:cNvSpPr txBox="1"/>
            <p:nvPr/>
          </p:nvSpPr>
          <p:spPr bwMode="auto">
            <a:xfrm>
              <a:off x="2919568" y="3829223"/>
              <a:ext cx="3553117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3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：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Scanner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的使用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0704" y="843558"/>
            <a:ext cx="436880" cy="549275"/>
            <a:chOff x="314008" y="938530"/>
            <a:chExt cx="436880" cy="549275"/>
          </a:xfrm>
        </p:grpSpPr>
        <p:sp>
          <p:nvSpPr>
            <p:cNvPr id="18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9" name="图片 18" descr="疑问 gray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6EE5A1C-7C88-4FAC-A88C-E9EF77114B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0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6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ldLvl="0"/>
      <p:bldP spid="21509" grpId="0" bldLvl="0" animBg="1"/>
      <p:bldP spid="21510" grpId="0" bldLvl="0" animBg="1"/>
      <p:bldP spid="2151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27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ym typeface="Arial" panose="020B0604020202020204" pitchFamily="34" charset="0"/>
              </a:rPr>
              <a:t>需求说明</a:t>
            </a: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使用</a:t>
            </a:r>
            <a:r>
              <a:rPr lang="en-US" altLang="zh-CN" dirty="0">
                <a:sym typeface="Arial" panose="020B0604020202020204" pitchFamily="34" charset="0"/>
              </a:rPr>
              <a:t>Scanner</a:t>
            </a:r>
            <a:r>
              <a:rPr lang="zh-CN" altLang="en-US" dirty="0">
                <a:sym typeface="Arial" panose="020B0604020202020204" pitchFamily="34" charset="0"/>
              </a:rPr>
              <a:t>类获取键盘输入的会员卡号，并将该数据存储在变量中，输出这个变量的信息</a:t>
            </a:r>
            <a:endParaRPr lang="en-US" dirty="0">
              <a:sym typeface="Arial" panose="020B0604020202020204" pitchFamily="34" charset="0"/>
            </a:endParaRPr>
          </a:p>
          <a:p>
            <a:pPr lvl="1"/>
            <a:endParaRPr lang="zh-CN" altLang="en-US" dirty="0">
              <a:sym typeface="黑体" panose="02010600030101010101" pitchFamily="49" charset="-122"/>
            </a:endParaRPr>
          </a:p>
          <a:p>
            <a:pPr lvl="1"/>
            <a:endParaRPr lang="zh-CN" altLang="en-US" dirty="0">
              <a:sym typeface="Arial" panose="020B0604020202020204" pitchFamily="34" charset="0"/>
            </a:endParaRPr>
          </a:p>
          <a:p>
            <a:endParaRPr lang="zh-CN" altLang="en-US" dirty="0">
              <a:sym typeface="Arial" panose="020B0604020202020204" pitchFamily="34" charset="0"/>
            </a:endParaRPr>
          </a:p>
        </p:txBody>
      </p:sp>
      <p:pic>
        <p:nvPicPr>
          <p:cNvPr id="18436" name="Picture 7" descr="C:\Documents and Settings\zhen.yuan\桌面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427288"/>
            <a:ext cx="4143375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练习</a:t>
            </a: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2</a:t>
            </a: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：输入并显示会员卡号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B9254D-1362-4AB4-8B2D-271684254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27</a:t>
            </a:r>
          </a:p>
        </p:txBody>
      </p:sp>
      <p:sp>
        <p:nvSpPr>
          <p:cNvPr id="19459" name="Rectangle 13"/>
          <p:cNvSpPr>
            <a:spLocks noChangeArrowheads="1"/>
          </p:cNvSpPr>
          <p:nvPr/>
        </p:nvSpPr>
        <p:spPr bwMode="auto">
          <a:xfrm>
            <a:off x="642938" y="911225"/>
            <a:ext cx="7634287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某班第一次</a:t>
            </a:r>
            <a:r>
              <a:rPr lang="en-US" altLang="zh-CN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Java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考试平均分</a:t>
            </a:r>
            <a:r>
              <a:rPr lang="en-US" altLang="zh-CN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81.29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，第二次比第一次多</a:t>
            </a:r>
            <a:r>
              <a:rPr lang="en-US" altLang="zh-CN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2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分，计算第二次考试平均分？</a:t>
            </a:r>
          </a:p>
        </p:txBody>
      </p:sp>
      <p:sp>
        <p:nvSpPr>
          <p:cNvPr id="24580" name="AutoShape 13"/>
          <p:cNvSpPr>
            <a:spLocks noChangeArrowheads="1"/>
          </p:cNvSpPr>
          <p:nvPr/>
        </p:nvSpPr>
        <p:spPr bwMode="auto">
          <a:xfrm>
            <a:off x="1071563" y="2035175"/>
            <a:ext cx="6092725" cy="1477328"/>
          </a:xfrm>
          <a:prstGeom prst="roundRect">
            <a:avLst>
              <a:gd name="adj" fmla="val 22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sym typeface="宋体" panose="02010600030101010101" pitchFamily="2" charset="-122"/>
              </a:rPr>
              <a:t> </a:t>
            </a:r>
            <a:r>
              <a:rPr lang="en-US" altLang="zh-CN" b="1" dirty="0">
                <a:sym typeface="Calibri" panose="020F0502020204030204" pitchFamily="34" charset="0"/>
              </a:rPr>
              <a:t>double </a:t>
            </a:r>
            <a:r>
              <a:rPr lang="en-US" altLang="zh-CN" b="1" dirty="0" err="1">
                <a:sym typeface="Calibri" panose="020F0502020204030204" pitchFamily="34" charset="0"/>
              </a:rPr>
              <a:t>firstAvg</a:t>
            </a:r>
            <a:r>
              <a:rPr lang="en-US" altLang="zh-CN" b="1" dirty="0">
                <a:sym typeface="Calibri" panose="020F0502020204030204" pitchFamily="34" charset="0"/>
              </a:rPr>
              <a:t> = 81.29;  //</a:t>
            </a:r>
            <a:r>
              <a:rPr lang="zh-CN" altLang="en-US" b="1" dirty="0">
                <a:sym typeface="宋体" panose="02010600030101010101" pitchFamily="2" charset="-122"/>
              </a:rPr>
              <a:t>第一次平均分</a:t>
            </a:r>
          </a:p>
          <a:p>
            <a:pPr lvl="1"/>
            <a:r>
              <a:rPr lang="zh-CN" altLang="en-US" b="1" dirty="0">
                <a:sym typeface="宋体" panose="02010600030101010101" pitchFamily="2" charset="-122"/>
              </a:rPr>
              <a:t>  </a:t>
            </a:r>
            <a:r>
              <a:rPr lang="en-US" altLang="zh-CN" b="1" dirty="0">
                <a:sym typeface="Calibri" panose="020F0502020204030204" pitchFamily="34" charset="0"/>
              </a:rPr>
              <a:t>double </a:t>
            </a:r>
            <a:r>
              <a:rPr lang="en-US" altLang="zh-CN" b="1" dirty="0" err="1">
                <a:sym typeface="Calibri" panose="020F0502020204030204" pitchFamily="34" charset="0"/>
              </a:rPr>
              <a:t>secondAvg</a:t>
            </a:r>
            <a:r>
              <a:rPr lang="en-US" altLang="zh-CN" b="1" dirty="0">
                <a:sym typeface="Calibri" panose="020F0502020204030204" pitchFamily="34" charset="0"/>
              </a:rPr>
              <a:t>;         //</a:t>
            </a:r>
            <a:r>
              <a:rPr lang="zh-CN" altLang="en-US" b="1" dirty="0">
                <a:sym typeface="宋体" panose="02010600030101010101" pitchFamily="2" charset="-122"/>
              </a:rPr>
              <a:t>第二次平均分</a:t>
            </a:r>
          </a:p>
          <a:p>
            <a:pPr lvl="1"/>
            <a:r>
              <a:rPr lang="zh-CN" altLang="en-US" b="1" dirty="0">
                <a:sym typeface="宋体" panose="02010600030101010101" pitchFamily="2" charset="-122"/>
              </a:rPr>
              <a:t>  </a:t>
            </a:r>
            <a:r>
              <a:rPr lang="en-US" altLang="zh-CN" b="1" dirty="0" err="1">
                <a:sym typeface="Calibri" panose="020F0502020204030204" pitchFamily="34" charset="0"/>
              </a:rPr>
              <a:t>int</a:t>
            </a:r>
            <a:r>
              <a:rPr lang="en-US" altLang="zh-CN" b="1" dirty="0">
                <a:sym typeface="Calibri" panose="020F0502020204030204" pitchFamily="34" charset="0"/>
              </a:rPr>
              <a:t> rise = 2;</a:t>
            </a:r>
            <a:endParaRPr lang="zh-CN" altLang="en-US" b="1" dirty="0">
              <a:sym typeface="Calibri" panose="020F0502020204030204" pitchFamily="34" charset="0"/>
            </a:endParaRPr>
          </a:p>
          <a:p>
            <a:pPr lvl="1"/>
            <a:r>
              <a:rPr lang="en-US" altLang="zh-CN" b="1" dirty="0">
                <a:sym typeface="Calibri" panose="020F0502020204030204" pitchFamily="34" charset="0"/>
              </a:rPr>
              <a:t>  </a:t>
            </a:r>
            <a:r>
              <a:rPr lang="en-US" altLang="zh-CN" b="1" dirty="0" err="1">
                <a:sym typeface="Calibri" panose="020F0502020204030204" pitchFamily="34" charset="0"/>
              </a:rPr>
              <a:t>secondAvg</a:t>
            </a:r>
            <a:r>
              <a:rPr lang="en-US" altLang="zh-CN" b="1" dirty="0">
                <a:sym typeface="Calibri" panose="020F0502020204030204" pitchFamily="34" charset="0"/>
              </a:rPr>
              <a:t> = </a:t>
            </a:r>
            <a:r>
              <a:rPr lang="en-US" altLang="zh-CN" b="1" dirty="0" err="1">
                <a:sym typeface="Calibri" panose="020F0502020204030204" pitchFamily="34" charset="0"/>
              </a:rPr>
              <a:t>firstAvg</a:t>
            </a:r>
            <a:r>
              <a:rPr lang="en-US" altLang="zh-CN" b="1" dirty="0">
                <a:sym typeface="Calibri" panose="020F0502020204030204" pitchFamily="34" charset="0"/>
              </a:rPr>
              <a:t> + rise;</a:t>
            </a:r>
            <a:endParaRPr lang="zh-CN" altLang="en-US" b="1" dirty="0">
              <a:sym typeface="Calibri" panose="020F0502020204030204" pitchFamily="34" charset="0"/>
            </a:endParaRPr>
          </a:p>
          <a:p>
            <a:pPr lvl="1"/>
            <a:r>
              <a:rPr lang="en-US" altLang="zh-CN" b="1" dirty="0">
                <a:sym typeface="Calibri" panose="020F0502020204030204" pitchFamily="34" charset="0"/>
              </a:rPr>
              <a:t>   </a:t>
            </a:r>
            <a:r>
              <a:rPr lang="en-US" altLang="zh-CN" b="1" dirty="0" err="1">
                <a:sym typeface="Calibri" panose="020F0502020204030204" pitchFamily="34" charset="0"/>
              </a:rPr>
              <a:t>System.out.println</a:t>
            </a:r>
            <a:r>
              <a:rPr lang="en-US" altLang="zh-CN" b="1" dirty="0">
                <a:sym typeface="Calibri" panose="020F0502020204030204" pitchFamily="34" charset="0"/>
              </a:rPr>
              <a:t>("</a:t>
            </a:r>
            <a:r>
              <a:rPr lang="en-US" b="1" dirty="0" err="1">
                <a:sym typeface="Calibri" panose="020F0502020204030204" pitchFamily="34" charset="0"/>
              </a:rPr>
              <a:t>第二次平均</a:t>
            </a:r>
            <a:r>
              <a:rPr lang="zh-CN" altLang="en-US" b="1" dirty="0">
                <a:sym typeface="宋体" panose="02010600030101010101" pitchFamily="2" charset="-122"/>
              </a:rPr>
              <a:t>分是：</a:t>
            </a:r>
            <a:r>
              <a:rPr lang="en-US" altLang="zh-CN" b="1" dirty="0">
                <a:sym typeface="Calibri" panose="020F0502020204030204" pitchFamily="34" charset="0"/>
              </a:rPr>
              <a:t>"  + </a:t>
            </a:r>
            <a:r>
              <a:rPr lang="en-US" altLang="zh-CN" b="1" dirty="0" err="1">
                <a:sym typeface="Calibri" panose="020F0502020204030204" pitchFamily="34" charset="0"/>
              </a:rPr>
              <a:t>secondAvg</a:t>
            </a:r>
            <a:r>
              <a:rPr lang="en-US" altLang="zh-CN" b="1" dirty="0">
                <a:sym typeface="Calibri" panose="020F0502020204030204" pitchFamily="34" charset="0"/>
              </a:rPr>
              <a:t>);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287586" y="2851522"/>
            <a:ext cx="3500438" cy="3683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24582" name="图片 11" descr="图2.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613" y="1673648"/>
            <a:ext cx="264795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自动类型转换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267744" y="4587974"/>
            <a:ext cx="4394502" cy="371891"/>
            <a:chOff x="1403648" y="3795886"/>
            <a:chExt cx="5842480" cy="371891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6"/>
            <p:cNvSpPr txBox="1"/>
            <p:nvPr/>
          </p:nvSpPr>
          <p:spPr bwMode="auto">
            <a:xfrm>
              <a:off x="3266948" y="3829223"/>
              <a:ext cx="2858351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4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：类型转换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E744F4-C9D6-40A2-9F82-B2004A0882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ldLvl="0" animBg="1"/>
      <p:bldP spid="2458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27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规则</a:t>
            </a:r>
            <a:r>
              <a:rPr lang="en-US" altLang="zh-CN" dirty="0"/>
              <a:t>1</a:t>
            </a:r>
            <a:r>
              <a:rPr lang="zh-CN" altLang="en-US" dirty="0"/>
              <a:t>：如果一个操作数为</a:t>
            </a:r>
            <a:r>
              <a:rPr lang="en-US" altLang="zh-CN" dirty="0"/>
              <a:t>double</a:t>
            </a:r>
            <a:r>
              <a:rPr lang="zh-CN" altLang="en-US" dirty="0"/>
              <a:t>型，则整个表达式可提升为</a:t>
            </a:r>
            <a:r>
              <a:rPr lang="en-US" altLang="zh-CN" dirty="0"/>
              <a:t>double</a:t>
            </a:r>
            <a:r>
              <a:rPr lang="zh-CN" altLang="en-US" dirty="0"/>
              <a:t>型</a:t>
            </a:r>
          </a:p>
          <a:p>
            <a:endParaRPr lang="zh-CN" altLang="en-US" dirty="0"/>
          </a:p>
          <a:p>
            <a:r>
              <a:rPr lang="zh-CN" altLang="en-US" dirty="0"/>
              <a:t>规则</a:t>
            </a:r>
            <a:r>
              <a:rPr lang="en-US" altLang="zh-CN" dirty="0"/>
              <a:t>2</a:t>
            </a:r>
            <a:r>
              <a:rPr lang="zh-CN" altLang="en-US" dirty="0"/>
              <a:t>：满足自动类型转换的条件</a:t>
            </a:r>
          </a:p>
          <a:p>
            <a:pPr lvl="1"/>
            <a:r>
              <a:rPr lang="zh-CN" altLang="en-US" dirty="0"/>
              <a:t>两种类型要兼容</a:t>
            </a:r>
          </a:p>
          <a:p>
            <a:pPr lvl="2"/>
            <a:r>
              <a:rPr lang="zh-CN" altLang="en-US" dirty="0"/>
              <a:t>数值类型（整型和浮点型）互相兼容</a:t>
            </a:r>
          </a:p>
          <a:p>
            <a:pPr lvl="1"/>
            <a:r>
              <a:rPr lang="zh-CN" altLang="en-US" dirty="0"/>
              <a:t>目标类型大于源类型： </a:t>
            </a:r>
          </a:p>
          <a:p>
            <a:pPr lvl="2"/>
            <a:r>
              <a:rPr lang="zh-CN" altLang="en-US" dirty="0"/>
              <a:t>例如：</a:t>
            </a:r>
            <a:r>
              <a:rPr lang="en-US" altLang="zh-CN" dirty="0"/>
              <a:t>double </a:t>
            </a:r>
            <a:r>
              <a:rPr lang="zh-CN" altLang="en-US" dirty="0"/>
              <a:t>型大于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型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自动类型转换规则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FB070E-9CF9-4A81-99BC-7D92687F2D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27</a:t>
            </a:r>
          </a:p>
        </p:txBody>
      </p:sp>
      <p:sp>
        <p:nvSpPr>
          <p:cNvPr id="26627" name="AutoShape 2"/>
          <p:cNvSpPr>
            <a:spLocks noChangeArrowheads="1"/>
          </p:cNvSpPr>
          <p:nvPr/>
        </p:nvSpPr>
        <p:spPr bwMode="auto">
          <a:xfrm>
            <a:off x="468313" y="3363913"/>
            <a:ext cx="7840662" cy="102155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>
                <a:sym typeface="Calibri" panose="020F0502020204030204" pitchFamily="34" charset="0"/>
              </a:rPr>
              <a:t>int before = 20;     //apple</a:t>
            </a:r>
            <a:r>
              <a:rPr lang="zh-CN" altLang="en-US">
                <a:sym typeface="宋体" panose="02010600030101010101" pitchFamily="2" charset="-122"/>
              </a:rPr>
              <a:t>笔记本市场份额</a:t>
            </a:r>
          </a:p>
          <a:p>
            <a:pPr lvl="1"/>
            <a:r>
              <a:rPr lang="en-US" altLang="zh-CN">
                <a:sym typeface="Calibri" panose="020F0502020204030204" pitchFamily="34" charset="0"/>
              </a:rPr>
              <a:t>double rise = 9.8;     //</a:t>
            </a:r>
            <a:r>
              <a:rPr lang="zh-CN" altLang="en-US">
                <a:sym typeface="宋体" panose="02010600030101010101" pitchFamily="2" charset="-122"/>
              </a:rPr>
              <a:t>增长的份额</a:t>
            </a:r>
          </a:p>
          <a:p>
            <a:pPr lvl="1"/>
            <a:r>
              <a:rPr lang="en-US" altLang="zh-CN">
                <a:sym typeface="Calibri" panose="020F0502020204030204" pitchFamily="34" charset="0"/>
              </a:rPr>
              <a:t>int now = before + rise;    //</a:t>
            </a:r>
            <a:r>
              <a:rPr lang="zh-CN" altLang="en-US">
                <a:sym typeface="宋体" panose="02010600030101010101" pitchFamily="2" charset="-122"/>
              </a:rPr>
              <a:t>现在的份额</a:t>
            </a:r>
            <a:endParaRPr lang="zh-CN" altLang="en-US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1116013" y="2085975"/>
            <a:ext cx="777716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</a:t>
            </a:r>
            <a:endParaRPr lang="zh-CN" altLang="en-US"/>
          </a:p>
        </p:txBody>
      </p:sp>
      <p:sp>
        <p:nvSpPr>
          <p:cNvPr id="21509" name="AutoShape 9"/>
          <p:cNvSpPr>
            <a:spLocks noChangeArrowheads="1"/>
          </p:cNvSpPr>
          <p:nvPr/>
        </p:nvSpPr>
        <p:spPr bwMode="auto">
          <a:xfrm>
            <a:off x="684213" y="987425"/>
            <a:ext cx="2592387" cy="102155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dirty="0" err="1">
                <a:sym typeface="Calibri" panose="020F0502020204030204" pitchFamily="34" charset="0"/>
              </a:rPr>
              <a:t>int</a:t>
            </a:r>
            <a:r>
              <a:rPr lang="en-US" altLang="zh-CN" dirty="0">
                <a:sym typeface="Calibri" panose="020F0502020204030204" pitchFamily="34" charset="0"/>
              </a:rPr>
              <a:t>  b  = (</a:t>
            </a:r>
            <a:r>
              <a:rPr lang="en-US" altLang="zh-CN" dirty="0" err="1">
                <a:sym typeface="Calibri" panose="020F0502020204030204" pitchFamily="34" charset="0"/>
              </a:rPr>
              <a:t>int</a:t>
            </a:r>
            <a:r>
              <a:rPr lang="en-US" altLang="zh-CN" dirty="0">
                <a:sym typeface="Calibri" panose="020F0502020204030204" pitchFamily="34" charset="0"/>
              </a:rPr>
              <a:t>)10.2;</a:t>
            </a:r>
            <a:endParaRPr lang="zh-CN" altLang="en-US" dirty="0">
              <a:sym typeface="Calibri" panose="020F0502020204030204" pitchFamily="34" charset="0"/>
            </a:endParaRPr>
          </a:p>
          <a:p>
            <a:pPr lvl="1"/>
            <a:r>
              <a:rPr lang="en-US" altLang="zh-CN" dirty="0">
                <a:sym typeface="Calibri" panose="020F0502020204030204" pitchFamily="34" charset="0"/>
              </a:rPr>
              <a:t>double a = 10;</a:t>
            </a:r>
            <a:endParaRPr lang="zh-CN" altLang="en-US" dirty="0">
              <a:sym typeface="Calibri" panose="020F0502020204030204" pitchFamily="34" charset="0"/>
            </a:endParaRPr>
          </a:p>
          <a:p>
            <a:pPr lvl="1"/>
            <a:r>
              <a:rPr lang="en-US" altLang="zh-CN" dirty="0" err="1">
                <a:sym typeface="Calibri" panose="020F0502020204030204" pitchFamily="34" charset="0"/>
              </a:rPr>
              <a:t>int</a:t>
            </a:r>
            <a:r>
              <a:rPr lang="en-US" altLang="zh-CN" dirty="0">
                <a:sym typeface="Calibri" panose="020F0502020204030204" pitchFamily="34" charset="0"/>
              </a:rPr>
              <a:t> c = (</a:t>
            </a:r>
            <a:r>
              <a:rPr lang="en-US" altLang="zh-CN" dirty="0" err="1">
                <a:sym typeface="Calibri" panose="020F0502020204030204" pitchFamily="34" charset="0"/>
              </a:rPr>
              <a:t>int</a:t>
            </a:r>
            <a:r>
              <a:rPr lang="en-US" altLang="zh-CN" dirty="0">
                <a:sym typeface="Calibri" panose="020F0502020204030204" pitchFamily="34" charset="0"/>
              </a:rPr>
              <a:t>)a;</a:t>
            </a:r>
            <a:endParaRPr lang="zh-CN" altLang="en-US" dirty="0"/>
          </a:p>
        </p:txBody>
      </p:sp>
      <p:sp>
        <p:nvSpPr>
          <p:cNvPr id="26630" name="Rectangle 24"/>
          <p:cNvSpPr>
            <a:spLocks noChangeArrowheads="1"/>
          </p:cNvSpPr>
          <p:nvPr/>
        </p:nvSpPr>
        <p:spPr bwMode="auto">
          <a:xfrm>
            <a:off x="107950" y="2500313"/>
            <a:ext cx="8713788" cy="8112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去年</a:t>
            </a:r>
            <a:r>
              <a:rPr lang="en-US" altLang="zh-CN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Apple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笔记本所占市场份额是</a:t>
            </a:r>
            <a:r>
              <a:rPr lang="en-US" altLang="zh-CN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，今年增长市场份额是</a:t>
            </a:r>
            <a:r>
              <a:rPr lang="en-US" altLang="zh-CN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9.8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，求今年所占份额？</a:t>
            </a:r>
          </a:p>
        </p:txBody>
      </p:sp>
      <p:sp>
        <p:nvSpPr>
          <p:cNvPr id="21511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强制类型转换规则</a:t>
            </a:r>
          </a:p>
        </p:txBody>
      </p:sp>
      <p:sp>
        <p:nvSpPr>
          <p:cNvPr id="26632" name="Rectangle 3"/>
          <p:cNvSpPr>
            <a:spLocks noChangeArrowheads="1"/>
          </p:cNvSpPr>
          <p:nvPr/>
        </p:nvSpPr>
        <p:spPr bwMode="auto">
          <a:xfrm>
            <a:off x="1084263" y="1564421"/>
            <a:ext cx="1511300" cy="358775"/>
          </a:xfrm>
          <a:prstGeom prst="rect">
            <a:avLst/>
          </a:prstGeom>
          <a:solidFill>
            <a:srgbClr val="4F81BD">
              <a:alpha val="0"/>
            </a:srgbClr>
          </a:solidFill>
          <a:ln w="2857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C65A78-648A-4FD0-9DA9-CF3A4B3DF8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ldLvl="0" animBg="1"/>
      <p:bldP spid="2663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27</a:t>
            </a:r>
          </a:p>
        </p:txBody>
      </p:sp>
      <p:sp>
        <p:nvSpPr>
          <p:cNvPr id="23555" name="Rectangle 26"/>
          <p:cNvSpPr>
            <a:spLocks noChangeArrowheads="1"/>
          </p:cNvSpPr>
          <p:nvPr/>
        </p:nvSpPr>
        <p:spPr bwMode="auto">
          <a:xfrm>
            <a:off x="612775" y="1276350"/>
            <a:ext cx="7489825" cy="811213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学员王浩的</a:t>
            </a:r>
            <a:r>
              <a:rPr lang="en-US" altLang="zh-CN"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Java</a:t>
            </a:r>
            <a:r>
              <a:rPr lang="zh-CN" altLang="en-US"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成绩是</a:t>
            </a:r>
            <a:r>
              <a:rPr lang="en-US" altLang="zh-CN"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80</a:t>
            </a:r>
            <a:r>
              <a:rPr lang="zh-CN" altLang="en-US"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分，学员张萌的</a:t>
            </a:r>
            <a:r>
              <a:rPr lang="en-US" altLang="zh-CN"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Java</a:t>
            </a:r>
            <a:r>
              <a:rPr lang="zh-CN" altLang="en-US"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成绩与王浩的相同，输出张萌的成绩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赋值运算符</a:t>
            </a:r>
          </a:p>
        </p:txBody>
      </p:sp>
      <p:sp>
        <p:nvSpPr>
          <p:cNvPr id="23557" name="AutoShape 2"/>
          <p:cNvSpPr>
            <a:spLocks noChangeArrowheads="1"/>
          </p:cNvSpPr>
          <p:nvPr/>
        </p:nvSpPr>
        <p:spPr bwMode="auto">
          <a:xfrm>
            <a:off x="828675" y="2428875"/>
            <a:ext cx="3384550" cy="338554"/>
          </a:xfrm>
          <a:prstGeom prst="roundRect">
            <a:avLst>
              <a:gd name="adj" fmla="val 0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0030101010101" pitchFamily="49" charset="-122"/>
                <a:sym typeface="Calibri" panose="020F0502020204030204" pitchFamily="34" charset="0"/>
              </a:rPr>
              <a:t>变量名      </a:t>
            </a:r>
            <a:r>
              <a:rPr lang="en-US" altLang="zh-CN" sz="1600" b="1" dirty="0">
                <a:solidFill>
                  <a:schemeClr val="bg1"/>
                </a:solidFill>
                <a:ea typeface="黑体" panose="02010600030101010101" pitchFamily="49" charset="-122"/>
                <a:sym typeface="Calibri" panose="020F0502020204030204" pitchFamily="34" charset="0"/>
              </a:rPr>
              <a:t>=      </a:t>
            </a:r>
            <a:r>
              <a:rPr lang="zh-CN" altLang="en-US" sz="1600" b="1" dirty="0">
                <a:solidFill>
                  <a:schemeClr val="bg1"/>
                </a:solidFill>
                <a:ea typeface="黑体" panose="02010600030101010101" pitchFamily="49" charset="-122"/>
                <a:sym typeface="Calibri" panose="020F0502020204030204" pitchFamily="34" charset="0"/>
              </a:rPr>
              <a:t>表达式</a:t>
            </a:r>
            <a:r>
              <a:rPr lang="en-US" altLang="zh-CN" sz="1600" b="1" dirty="0">
                <a:solidFill>
                  <a:schemeClr val="bg1"/>
                </a:solidFill>
                <a:ea typeface="黑体" panose="02010600030101010101" pitchFamily="49" charset="-122"/>
                <a:sym typeface="Calibri" panose="020F0502020204030204" pitchFamily="34" charset="0"/>
              </a:rPr>
              <a:t>;</a:t>
            </a:r>
            <a:endParaRPr lang="zh-CN" altLang="en-US" sz="1600" b="1" dirty="0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16390" name="AutoShape 22"/>
          <p:cNvSpPr>
            <a:spLocks noChangeArrowheads="1"/>
          </p:cNvSpPr>
          <p:nvPr/>
        </p:nvSpPr>
        <p:spPr bwMode="auto">
          <a:xfrm>
            <a:off x="828675" y="3219450"/>
            <a:ext cx="6732588" cy="338554"/>
          </a:xfrm>
          <a:prstGeom prst="roundRect">
            <a:avLst>
              <a:gd name="adj" fmla="val 0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0030101010101" pitchFamily="49" charset="-122"/>
                <a:sym typeface="宋体" panose="02010600030101010101" pitchFamily="2" charset="-122"/>
              </a:rPr>
              <a:t>表达式就是符号（如加号、减号）与操作数（如</a:t>
            </a:r>
            <a:r>
              <a:rPr lang="en-US" altLang="zh-CN" sz="1600" b="1" dirty="0">
                <a:solidFill>
                  <a:schemeClr val="bg1"/>
                </a:solidFill>
                <a:ea typeface="黑体" panose="02010600030101010101" pitchFamily="49" charset="-122"/>
                <a:sym typeface="Calibri" panose="020F0502020204030204" pitchFamily="34" charset="0"/>
              </a:rPr>
              <a:t>b</a:t>
            </a:r>
            <a:r>
              <a:rPr lang="zh-CN" altLang="en-US" sz="1600" b="1" dirty="0">
                <a:solidFill>
                  <a:schemeClr val="bg1"/>
                </a:solidFill>
                <a:ea typeface="黑体" panose="0201060003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1600" b="1" dirty="0">
                <a:solidFill>
                  <a:schemeClr val="bg1"/>
                </a:solidFill>
                <a:ea typeface="黑体" panose="02010600030101010101" pitchFamily="49" charset="-122"/>
                <a:sym typeface="Calibri" panose="020F0502020204030204" pitchFamily="34" charset="0"/>
              </a:rPr>
              <a:t>3</a:t>
            </a:r>
            <a:r>
              <a:rPr lang="zh-CN" altLang="en-US" sz="1600" b="1" dirty="0">
                <a:solidFill>
                  <a:schemeClr val="bg1"/>
                </a:solidFill>
                <a:ea typeface="黑体" panose="02010600030101010101" pitchFamily="49" charset="-122"/>
                <a:sym typeface="宋体" panose="02010600030101010101" pitchFamily="2" charset="-122"/>
              </a:rPr>
              <a:t>等）的组合</a:t>
            </a:r>
            <a:endParaRPr lang="zh-CN" altLang="en-US" sz="1600" b="1" dirty="0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60417A5-0C04-406E-9E1B-C208A5E863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27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基本的算术运算</a:t>
            </a:r>
            <a:endParaRPr 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复合算术运算符</a:t>
            </a:r>
            <a:endParaRPr 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5604" name="AutoShape 5"/>
          <p:cNvSpPr>
            <a:spLocks noChangeArrowheads="1"/>
          </p:cNvSpPr>
          <p:nvPr/>
        </p:nvSpPr>
        <p:spPr bwMode="auto">
          <a:xfrm>
            <a:off x="1331913" y="1636713"/>
            <a:ext cx="4464050" cy="46409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+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、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-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、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*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、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/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、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%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、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++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、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--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  <a:sym typeface="Calibri" panose="020F0502020204030204" pitchFamily="34" charset="0"/>
            </a:endParaRP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1260475" y="3292475"/>
            <a:ext cx="4535488" cy="46409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+=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、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-=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、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*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=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、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/=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、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%=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  <a:sym typeface="Calibri" panose="020F0502020204030204" pitchFamily="34" charset="0"/>
            </a:endParaRPr>
          </a:p>
        </p:txBody>
      </p:sp>
      <p:sp>
        <p:nvSpPr>
          <p:cNvPr id="25606" name="Rectangle 2"/>
          <p:cNvSpPr>
            <a:spLocks noGrp="1" noChangeArrowheads="1"/>
          </p:cNvSpPr>
          <p:nvPr/>
        </p:nvSpPr>
        <p:spPr bwMode="auto">
          <a:xfrm>
            <a:off x="395288" y="-920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算数运算符2-1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E70C37-16BD-4119-BF20-BECC633295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12C872-DA00-4A3C-AABC-09AD94471C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27</a:t>
            </a:r>
          </a:p>
        </p:txBody>
      </p:sp>
      <p:sp>
        <p:nvSpPr>
          <p:cNvPr id="24579" name="内容占位符 19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如何借助变量以及赋值运算符实现两个数据的交换？</a:t>
            </a:r>
          </a:p>
        </p:txBody>
      </p:sp>
      <p:sp>
        <p:nvSpPr>
          <p:cNvPr id="24580" name="AutoShape 3"/>
          <p:cNvSpPr>
            <a:spLocks noChangeArrowheads="1"/>
          </p:cNvSpPr>
          <p:nvPr/>
        </p:nvSpPr>
        <p:spPr bwMode="auto">
          <a:xfrm>
            <a:off x="828675" y="1708150"/>
            <a:ext cx="5400675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>
                <a:sym typeface="Calibri" panose="020F0502020204030204" pitchFamily="34" charset="0"/>
              </a:rPr>
              <a:t>int num1=8;</a:t>
            </a:r>
            <a:endParaRPr lang="zh-CN" altLang="en-US">
              <a:sym typeface="宋体" panose="02010600030101010101" pitchFamily="2" charset="-122"/>
            </a:endParaRPr>
          </a:p>
          <a:p>
            <a:pPr lvl="1"/>
            <a:r>
              <a:rPr lang="en-US" altLang="zh-CN">
                <a:sym typeface="Calibri" panose="020F0502020204030204" pitchFamily="34" charset="0"/>
              </a:rPr>
              <a:t>int num2=9;</a:t>
            </a:r>
            <a:endParaRPr lang="zh-CN" altLang="en-US">
              <a:sym typeface="宋体" panose="02010600030101010101" pitchFamily="2" charset="-122"/>
            </a:endParaRPr>
          </a:p>
          <a:p>
            <a:pPr lvl="1"/>
            <a:r>
              <a:rPr lang="en-US" altLang="zh-CN">
                <a:sym typeface="Calibri" panose="020F0502020204030204" pitchFamily="34" charset="0"/>
              </a:rPr>
              <a:t>_____________________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赋值运算符的应用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979712" y="4504115"/>
            <a:ext cx="4394502" cy="371891"/>
            <a:chOff x="1403648" y="3795886"/>
            <a:chExt cx="5842480" cy="371891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6"/>
            <p:cNvSpPr txBox="1"/>
            <p:nvPr/>
          </p:nvSpPr>
          <p:spPr bwMode="auto">
            <a:xfrm>
              <a:off x="2717101" y="3829223"/>
              <a:ext cx="3958045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5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：实现两个数据交换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6CF1EB-FF30-473D-A18A-CEBCB80C86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3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b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算数运算符2-2</a:t>
            </a:r>
            <a:b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</a:b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AutoShape 2"/>
          <p:cNvSpPr>
            <a:spLocks noChangeArrowheads="1"/>
          </p:cNvSpPr>
          <p:nvPr/>
        </p:nvSpPr>
        <p:spPr bwMode="auto">
          <a:xfrm>
            <a:off x="683568" y="1312863"/>
            <a:ext cx="4574233" cy="34163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b="1" dirty="0" err="1">
                <a:sym typeface="Calibri" panose="020F0502020204030204" pitchFamily="34" charset="0"/>
              </a:rPr>
              <a:t>int</a:t>
            </a:r>
            <a:r>
              <a:rPr lang="en-US" altLang="zh-CN" b="1" dirty="0">
                <a:sym typeface="Calibri" panose="020F0502020204030204" pitchFamily="34" charset="0"/>
              </a:rPr>
              <a:t> num1 = 5; </a:t>
            </a:r>
            <a:endParaRPr lang="zh-CN" altLang="en-US" b="1" dirty="0">
              <a:sym typeface="Calibri" panose="020F0502020204030204" pitchFamily="34" charset="0"/>
            </a:endParaRPr>
          </a:p>
          <a:p>
            <a:pPr lvl="1"/>
            <a:r>
              <a:rPr lang="en-US" altLang="zh-CN" b="1" dirty="0" err="1">
                <a:sym typeface="Calibri" panose="020F0502020204030204" pitchFamily="34" charset="0"/>
              </a:rPr>
              <a:t>int</a:t>
            </a:r>
            <a:r>
              <a:rPr lang="en-US" altLang="zh-CN" b="1" dirty="0">
                <a:sym typeface="Calibri" panose="020F0502020204030204" pitchFamily="34" charset="0"/>
              </a:rPr>
              <a:t> num2 = 2; </a:t>
            </a:r>
            <a:endParaRPr lang="zh-CN" altLang="en-US" b="1" dirty="0">
              <a:sym typeface="Calibri" panose="020F0502020204030204" pitchFamily="34" charset="0"/>
            </a:endParaRPr>
          </a:p>
          <a:p>
            <a:pPr lvl="1"/>
            <a:r>
              <a:rPr lang="en-US" altLang="zh-CN" b="1" dirty="0" err="1">
                <a:sym typeface="Calibri" panose="020F0502020204030204" pitchFamily="34" charset="0"/>
              </a:rPr>
              <a:t>int</a:t>
            </a:r>
            <a:r>
              <a:rPr lang="en-US" altLang="zh-CN" b="1" dirty="0">
                <a:sym typeface="Calibri" panose="020F0502020204030204" pitchFamily="34" charset="0"/>
              </a:rPr>
              <a:t> a = num1 % num2;</a:t>
            </a:r>
            <a:endParaRPr lang="zh-CN" altLang="en-US" b="1" dirty="0">
              <a:sym typeface="Calibri" panose="020F0502020204030204" pitchFamily="34" charset="0"/>
            </a:endParaRPr>
          </a:p>
          <a:p>
            <a:pPr lvl="1"/>
            <a:r>
              <a:rPr lang="en-US" altLang="zh-CN" b="1" dirty="0" err="1">
                <a:sym typeface="Calibri" panose="020F0502020204030204" pitchFamily="34" charset="0"/>
              </a:rPr>
              <a:t>int</a:t>
            </a:r>
            <a:r>
              <a:rPr lang="en-US" altLang="zh-CN" b="1" dirty="0">
                <a:sym typeface="Calibri" panose="020F0502020204030204" pitchFamily="34" charset="0"/>
              </a:rPr>
              <a:t> b = num1 / num2;</a:t>
            </a:r>
            <a:endParaRPr lang="zh-CN" altLang="en-US" b="1" dirty="0">
              <a:sym typeface="Calibri" panose="020F0502020204030204" pitchFamily="34" charset="0"/>
            </a:endParaRPr>
          </a:p>
          <a:p>
            <a:pPr lvl="1"/>
            <a:r>
              <a:rPr lang="en-US" altLang="zh-CN" b="1" dirty="0" err="1">
                <a:sym typeface="Calibri" panose="020F0502020204030204" pitchFamily="34" charset="0"/>
              </a:rPr>
              <a:t>System.out.println</a:t>
            </a:r>
            <a:r>
              <a:rPr lang="en-US" altLang="zh-CN" b="1" dirty="0">
                <a:sym typeface="Calibri" panose="020F0502020204030204" pitchFamily="34" charset="0"/>
              </a:rPr>
              <a:t>(num1 + " % " + num2 + "= " + a);</a:t>
            </a:r>
            <a:endParaRPr lang="zh-CN" altLang="en-US" b="1" dirty="0">
              <a:sym typeface="Calibri" panose="020F0502020204030204" pitchFamily="34" charset="0"/>
            </a:endParaRPr>
          </a:p>
          <a:p>
            <a:pPr lvl="1"/>
            <a:r>
              <a:rPr lang="en-US" altLang="zh-CN" b="1" dirty="0" err="1">
                <a:sym typeface="Calibri" panose="020F0502020204030204" pitchFamily="34" charset="0"/>
              </a:rPr>
              <a:t>System.out.println</a:t>
            </a:r>
            <a:r>
              <a:rPr lang="en-US" altLang="zh-CN" b="1" dirty="0">
                <a:sym typeface="Calibri" panose="020F0502020204030204" pitchFamily="34" charset="0"/>
              </a:rPr>
              <a:t>(num1 + " / " + num2 + " = " + b);</a:t>
            </a:r>
            <a:endParaRPr lang="zh-CN" altLang="en-US" b="1" dirty="0">
              <a:sym typeface="Calibri" panose="020F0502020204030204" pitchFamily="34" charset="0"/>
            </a:endParaRPr>
          </a:p>
          <a:p>
            <a:pPr lvl="1"/>
            <a:r>
              <a:rPr lang="en-US" altLang="zh-CN" b="1" dirty="0">
                <a:sym typeface="Calibri" panose="020F0502020204030204" pitchFamily="34" charset="0"/>
              </a:rPr>
              <a:t>num1++;</a:t>
            </a:r>
            <a:endParaRPr lang="zh-CN" altLang="en-US" b="1" dirty="0">
              <a:sym typeface="Calibri" panose="020F0502020204030204" pitchFamily="34" charset="0"/>
            </a:endParaRPr>
          </a:p>
          <a:p>
            <a:pPr lvl="1"/>
            <a:r>
              <a:rPr lang="en-US" altLang="zh-CN" b="1" dirty="0">
                <a:sym typeface="Calibri" panose="020F0502020204030204" pitchFamily="34" charset="0"/>
              </a:rPr>
              <a:t>num2- -; </a:t>
            </a:r>
            <a:endParaRPr lang="zh-CN" altLang="en-US" b="1" dirty="0">
              <a:sym typeface="Calibri" panose="020F0502020204030204" pitchFamily="34" charset="0"/>
            </a:endParaRPr>
          </a:p>
          <a:p>
            <a:pPr lvl="1"/>
            <a:r>
              <a:rPr lang="en-US" altLang="zh-CN" b="1" dirty="0" err="1">
                <a:sym typeface="Calibri" panose="020F0502020204030204" pitchFamily="34" charset="0"/>
              </a:rPr>
              <a:t>System.out.println</a:t>
            </a:r>
            <a:r>
              <a:rPr lang="en-US" altLang="zh-CN" b="1" dirty="0">
                <a:sym typeface="Calibri" panose="020F0502020204030204" pitchFamily="34" charset="0"/>
              </a:rPr>
              <a:t>("num1 = " + num1);</a:t>
            </a:r>
            <a:endParaRPr lang="zh-CN" altLang="en-US" b="1" dirty="0">
              <a:sym typeface="Calibri" panose="020F0502020204030204" pitchFamily="34" charset="0"/>
            </a:endParaRPr>
          </a:p>
          <a:p>
            <a:pPr lvl="1"/>
            <a:r>
              <a:rPr lang="en-US" altLang="zh-CN" b="1" dirty="0" err="1">
                <a:sym typeface="Calibri" panose="020F0502020204030204" pitchFamily="34" charset="0"/>
              </a:rPr>
              <a:t>System.out.println</a:t>
            </a:r>
            <a:r>
              <a:rPr lang="en-US" altLang="zh-CN" b="1" dirty="0">
                <a:sym typeface="Calibri" panose="020F0502020204030204" pitchFamily="34" charset="0"/>
              </a:rPr>
              <a:t>("num2 = " + num2);</a:t>
            </a:r>
            <a:endParaRPr lang="zh-CN" altLang="en-US" b="1" dirty="0">
              <a:sym typeface="Calibri" panose="020F0502020204030204" pitchFamily="34" charset="0"/>
            </a:endParaRPr>
          </a:p>
        </p:txBody>
      </p:sp>
      <p:sp>
        <p:nvSpPr>
          <p:cNvPr id="19460" name="AutoShape 3"/>
          <p:cNvSpPr>
            <a:spLocks noChangeArrowheads="1"/>
          </p:cNvSpPr>
          <p:nvPr/>
        </p:nvSpPr>
        <p:spPr bwMode="auto">
          <a:xfrm>
            <a:off x="6802438" y="2571750"/>
            <a:ext cx="1585986" cy="6463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b="1" dirty="0">
                <a:sym typeface="Calibri" panose="020F0502020204030204" pitchFamily="34" charset="0"/>
              </a:rPr>
              <a:t>5 % 2= 1</a:t>
            </a:r>
            <a:endParaRPr lang="zh-CN" altLang="en-US" b="1" dirty="0">
              <a:sym typeface="Calibri" panose="020F0502020204030204" pitchFamily="34" charset="0"/>
            </a:endParaRPr>
          </a:p>
          <a:p>
            <a:pPr lvl="1"/>
            <a:r>
              <a:rPr lang="en-US" altLang="zh-CN" b="1" dirty="0">
                <a:sym typeface="Calibri" panose="020F0502020204030204" pitchFamily="34" charset="0"/>
              </a:rPr>
              <a:t>5 / 2 = 2</a:t>
            </a:r>
            <a:endParaRPr lang="zh-CN" altLang="en-US" b="1" dirty="0"/>
          </a:p>
        </p:txBody>
      </p:sp>
      <p:sp>
        <p:nvSpPr>
          <p:cNvPr id="26629" name="Rectangle 4"/>
          <p:cNvSpPr>
            <a:spLocks noGrp="1" noChangeArrowheads="1"/>
          </p:cNvSpPr>
          <p:nvPr>
            <p:ph idx="1"/>
          </p:nvPr>
        </p:nvSpPr>
        <p:spPr>
          <a:xfrm>
            <a:off x="179388" y="915988"/>
            <a:ext cx="8229600" cy="40011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下面代码片断的输出结果是什么？ </a:t>
            </a:r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5291138" y="2715766"/>
            <a:ext cx="1365250" cy="444500"/>
          </a:xfrm>
          <a:prstGeom prst="rightArrow">
            <a:avLst>
              <a:gd name="adj1" fmla="val 51861"/>
              <a:gd name="adj2" fmla="val 87920"/>
            </a:avLst>
          </a:prstGeom>
          <a:solidFill>
            <a:srgbClr val="E4FCE4"/>
          </a:solidFill>
          <a:ln w="19050">
            <a:solidFill>
              <a:srgbClr val="00B0F0"/>
            </a:solidFill>
            <a:miter lim="800000"/>
          </a:ln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</a:pPr>
            <a:r>
              <a:rPr lang="zh-CN" altLang="en-US" sz="1400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输出</a:t>
            </a:r>
            <a:endParaRPr lang="zh-CN" altLang="en-US" sz="1400"/>
          </a:p>
        </p:txBody>
      </p:sp>
      <p:sp>
        <p:nvSpPr>
          <p:cNvPr id="19463" name="AutoShape 10"/>
          <p:cNvSpPr>
            <a:spLocks noChangeArrowheads="1"/>
          </p:cNvSpPr>
          <p:nvPr/>
        </p:nvSpPr>
        <p:spPr bwMode="auto">
          <a:xfrm>
            <a:off x="6802437" y="3795886"/>
            <a:ext cx="1965325" cy="6463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b="1" dirty="0">
                <a:sym typeface="Calibri" panose="020F0502020204030204" pitchFamily="34" charset="0"/>
              </a:rPr>
              <a:t>num1 = 6</a:t>
            </a:r>
            <a:endParaRPr lang="zh-CN" altLang="en-US" b="1" dirty="0">
              <a:sym typeface="Calibri" panose="020F0502020204030204" pitchFamily="34" charset="0"/>
            </a:endParaRPr>
          </a:p>
          <a:p>
            <a:pPr lvl="1"/>
            <a:r>
              <a:rPr lang="en-US" altLang="zh-CN" b="1" dirty="0">
                <a:sym typeface="Calibri" panose="020F0502020204030204" pitchFamily="34" charset="0"/>
              </a:rPr>
              <a:t>num2 = 1</a:t>
            </a:r>
            <a:endParaRPr lang="zh-CN" altLang="en-US" b="1" dirty="0"/>
          </a:p>
        </p:txBody>
      </p:sp>
      <p:sp>
        <p:nvSpPr>
          <p:cNvPr id="19464" name="AutoShape 11"/>
          <p:cNvSpPr>
            <a:spLocks noChangeArrowheads="1"/>
          </p:cNvSpPr>
          <p:nvPr/>
        </p:nvSpPr>
        <p:spPr bwMode="auto">
          <a:xfrm>
            <a:off x="5291138" y="3939902"/>
            <a:ext cx="1366837" cy="455612"/>
          </a:xfrm>
          <a:prstGeom prst="rightArrow">
            <a:avLst>
              <a:gd name="adj1" fmla="val 51861"/>
              <a:gd name="adj2" fmla="val 85958"/>
            </a:avLst>
          </a:prstGeom>
          <a:solidFill>
            <a:srgbClr val="E4FCE4"/>
          </a:solidFill>
          <a:ln w="19050">
            <a:solidFill>
              <a:srgbClr val="00B0F0"/>
            </a:solidFill>
            <a:miter lim="800000"/>
          </a:ln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</a:pPr>
            <a:r>
              <a:rPr lang="zh-CN" altLang="en-US" sz="1400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输出</a:t>
            </a:r>
            <a:endParaRPr lang="zh-CN" altLang="en-US" sz="1400"/>
          </a:p>
        </p:txBody>
      </p:sp>
      <p:sp>
        <p:nvSpPr>
          <p:cNvPr id="26633" name="Rectangle 2"/>
          <p:cNvSpPr>
            <a:spLocks noGrp="1" noChangeArrowheads="1"/>
          </p:cNvSpPr>
          <p:nvPr/>
        </p:nvSpPr>
        <p:spPr bwMode="auto">
          <a:xfrm>
            <a:off x="538163" y="-16510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4C5F3AC-0ADF-4B11-BD5E-41733AC64C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6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ldLvl="0" animBg="1"/>
      <p:bldP spid="19462" grpId="0" bldLvl="0" animBg="1"/>
      <p:bldP spid="19463" grpId="0" bldLvl="0" animBg="1"/>
      <p:bldP spid="1946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8229600" cy="708025"/>
          </a:xfrm>
        </p:spPr>
        <p:txBody>
          <a:bodyPr/>
          <a:lstStyle/>
          <a:p>
            <a:b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dirty="0">
                <a:latin typeface="Arial" panose="020B0604020202020204" pitchFamily="34" charset="0"/>
              </a:rPr>
              <a:t>练习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：求四位会员卡号之和</a:t>
            </a:r>
            <a:b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27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键盘输入四位数字的会员卡号</a:t>
            </a:r>
            <a:endParaRPr lang="en-US" dirty="0"/>
          </a:p>
          <a:p>
            <a:pPr lvl="1"/>
            <a:r>
              <a:rPr lang="zh-CN" altLang="en-US" dirty="0"/>
              <a:t>使用“</a:t>
            </a:r>
            <a:r>
              <a:rPr lang="en-US" altLang="zh-CN" dirty="0"/>
              <a:t>/</a:t>
            </a:r>
            <a:r>
              <a:rPr lang="zh-CN" altLang="en-US" dirty="0"/>
              <a:t>”和“</a:t>
            </a:r>
            <a:r>
              <a:rPr lang="en-US" altLang="zh-CN" dirty="0"/>
              <a:t>%</a:t>
            </a:r>
            <a:r>
              <a:rPr lang="zh-CN" altLang="en-US" dirty="0"/>
              <a:t>”运算符分解获得会员卡各个位上的数字</a:t>
            </a:r>
            <a:endParaRPr lang="en-US" dirty="0"/>
          </a:p>
          <a:p>
            <a:pPr lvl="1"/>
            <a:r>
              <a:rPr lang="zh-CN" altLang="en-US" dirty="0"/>
              <a:t>将各个位上数字求和</a:t>
            </a:r>
            <a:endParaRPr lang="en-US" dirty="0"/>
          </a:p>
          <a:p>
            <a:pPr lvl="1"/>
            <a:endParaRPr lang="zh-CN" altLang="en-US" dirty="0">
              <a:sym typeface="Arial" panose="020B0604020202020204" pitchFamily="34" charset="0"/>
            </a:endParaRPr>
          </a:p>
          <a:p>
            <a:endParaRPr lang="zh-CN" altLang="en-US" dirty="0">
              <a:sym typeface="Arial" panose="020B0604020202020204" pitchFamily="34" charset="0"/>
            </a:endParaRPr>
          </a:p>
        </p:txBody>
      </p:sp>
      <p:pic>
        <p:nvPicPr>
          <p:cNvPr id="27653" name="Picture 7" descr="C:\Documents and Settings\zhen.yuan\桌面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146425"/>
            <a:ext cx="342582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2"/>
          <p:cNvSpPr>
            <a:spLocks noGrp="1" noChangeArrowheads="1"/>
          </p:cNvSpPr>
          <p:nvPr/>
        </p:nvSpPr>
        <p:spPr bwMode="auto">
          <a:xfrm>
            <a:off x="466725" y="-236538"/>
            <a:ext cx="8229600" cy="85725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E26F33-D986-4429-AF34-9C6BF438D3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AutoShape 9"/>
          <p:cNvSpPr>
            <a:spLocks noChangeArrowheads="1"/>
          </p:cNvSpPr>
          <p:nvPr/>
        </p:nvSpPr>
        <p:spPr bwMode="auto">
          <a:xfrm>
            <a:off x="1423988" y="3393446"/>
            <a:ext cx="5715000" cy="923330"/>
          </a:xfrm>
          <a:prstGeom prst="roundRect">
            <a:avLst>
              <a:gd name="adj" fmla="val 0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=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为赋值运算符，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==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为等于运算符</a:t>
            </a:r>
            <a:endParaRPr lang="en-US" sz="1350" b="1" dirty="0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fontAlgn="base"/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关系表达式的结果为布尔值</a:t>
            </a:r>
            <a:endParaRPr lang="en-US" sz="1350" b="1" dirty="0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fontAlgn="base"/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&gt;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、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&lt;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、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&gt;=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、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&lt;= 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运算符的优先级别高于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==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、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!=</a:t>
            </a:r>
          </a:p>
          <a:p>
            <a:pPr marL="224155" indent="-224155" fontAlgn="base"/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&gt;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、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&lt;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、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&gt;=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、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&lt;=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运算符只支持数值类型的数据比较</a:t>
            </a:r>
          </a:p>
        </p:txBody>
      </p:sp>
      <p:graphicFrame>
        <p:nvGraphicFramePr>
          <p:cNvPr id="22535" name="表格 22534"/>
          <p:cNvGraphicFramePr/>
          <p:nvPr/>
        </p:nvGraphicFramePr>
        <p:xfrm>
          <a:off x="611188" y="987425"/>
          <a:ext cx="6524625" cy="2133600"/>
        </p:xfrm>
        <a:graphic>
          <a:graphicData uri="http://schemas.openxmlformats.org/drawingml/2006/table">
            <a:tbl>
              <a:tblPr/>
              <a:tblGrid>
                <a:gridCol w="12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运算符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含义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范例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结果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==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等于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5==6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!=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不等于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5!=6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&gt;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大于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5&gt;6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&lt;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小于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5&lt;6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&gt;=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大于等于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5&gt;=6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&lt;=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小于等于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5&lt;=6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718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关系运算符</a:t>
            </a:r>
          </a:p>
        </p:txBody>
      </p:sp>
      <p:sp>
        <p:nvSpPr>
          <p:cNvPr id="60" name="TextBox 65"/>
          <p:cNvSpPr txBox="1"/>
          <p:nvPr/>
        </p:nvSpPr>
        <p:spPr>
          <a:xfrm>
            <a:off x="678498" y="3649980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注意</a:t>
            </a:r>
          </a:p>
        </p:txBody>
      </p:sp>
      <p:pic>
        <p:nvPicPr>
          <p:cNvPr id="61" name="图片 60" descr="C:\Users\Lenovo\Desktop\icon\注意(1).png注意(1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2793" y="3378200"/>
            <a:ext cx="288290" cy="24955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1BCEF64-4DE9-4F42-AC8B-48044A8F17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/>
        </p:nvSpPr>
        <p:spPr bwMode="auto">
          <a:xfrm>
            <a:off x="466725" y="12382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逻辑运算符</a:t>
            </a:r>
          </a:p>
        </p:txBody>
      </p:sp>
      <p:sp>
        <p:nvSpPr>
          <p:cNvPr id="29699" name="AutoShape 9"/>
          <p:cNvSpPr>
            <a:spLocks noChangeArrowheads="1"/>
          </p:cNvSpPr>
          <p:nvPr/>
        </p:nvSpPr>
        <p:spPr bwMode="auto">
          <a:xfrm>
            <a:off x="684213" y="2716213"/>
            <a:ext cx="6624637" cy="507831"/>
          </a:xfrm>
          <a:prstGeom prst="roundRect">
            <a:avLst>
              <a:gd name="adj" fmla="val 509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如果第一个操作数已经能确定表达式的值，第二个操作数就不必计算了；</a:t>
            </a:r>
          </a:p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优先级别</a:t>
            </a:r>
            <a:r>
              <a:rPr 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 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! &gt; &amp;&amp; &gt; ||</a:t>
            </a:r>
          </a:p>
        </p:txBody>
      </p:sp>
      <p:graphicFrame>
        <p:nvGraphicFramePr>
          <p:cNvPr id="23557" name="表格 23556"/>
          <p:cNvGraphicFramePr/>
          <p:nvPr/>
        </p:nvGraphicFramePr>
        <p:xfrm>
          <a:off x="641350" y="1019175"/>
          <a:ext cx="6597650" cy="14097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运算符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含义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运算规则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&amp;&amp;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短路</a:t>
                      </a:r>
                      <a:r>
                        <a:rPr lang="zh-CN" altLang="en-US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与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两个操作数都是</a:t>
                      </a: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true</a:t>
                      </a:r>
                      <a:r>
                        <a:rPr lang="zh-CN" altLang="en-US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，结果才是</a:t>
                      </a: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||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短路</a:t>
                      </a:r>
                      <a:r>
                        <a:rPr lang="zh-CN" altLang="en-US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或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两个操作数一个是</a:t>
                      </a: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true</a:t>
                      </a:r>
                      <a:r>
                        <a:rPr lang="zh-CN" altLang="en-US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，结果就是</a:t>
                      </a: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 rowSpan="2"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!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非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操作数为true，结果为false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操作数为false，结果为true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9A85F3-460A-4F97-B24D-D67F6BA699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8229600" cy="708025"/>
          </a:xfrm>
          <a:noFill/>
          <a:ln w="9525">
            <a:noFill/>
            <a:miter lim="800000"/>
          </a:ln>
        </p:spPr>
        <p:txBody>
          <a:bodyPr vert="horz" wrap="square" lIns="0" tIns="0" rIns="91440" bIns="45720" numCol="1" anchor="ctr" anchorCtr="0" compatLnSpc="1"/>
          <a:lstStyle/>
          <a:p>
            <a:br>
              <a:rPr lang="zh-CN" altLang="en-US">
                <a:solidFill>
                  <a:srgbClr val="009ADA"/>
                </a:solidFill>
              </a:rPr>
            </a:br>
            <a:r>
              <a:rPr lang="zh-CN" altLang="en-US">
                <a:solidFill>
                  <a:srgbClr val="009ADA"/>
                </a:solidFill>
              </a:rPr>
              <a:t>逻辑运算符</a:t>
            </a:r>
            <a:br>
              <a:rPr lang="zh-CN" altLang="en-US">
                <a:solidFill>
                  <a:srgbClr val="009ADA"/>
                </a:solidFill>
              </a:rPr>
            </a:br>
            <a:endParaRPr lang="zh-CN" altLang="en-US">
              <a:solidFill>
                <a:srgbClr val="009ADA"/>
              </a:solidFill>
            </a:endParaRPr>
          </a:p>
        </p:txBody>
      </p:sp>
      <p:sp>
        <p:nvSpPr>
          <p:cNvPr id="30723" name="AutoShape 4"/>
          <p:cNvSpPr>
            <a:spLocks noChangeArrowheads="1"/>
          </p:cNvSpPr>
          <p:nvPr/>
        </p:nvSpPr>
        <p:spPr bwMode="auto">
          <a:xfrm>
            <a:off x="1071563" y="1500188"/>
            <a:ext cx="6884987" cy="1211937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x=8;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y=9;</a:t>
            </a:r>
          </a:p>
          <a:p>
            <a:pPr lvl="1"/>
            <a:r>
              <a:rPr lang="es-ES" altLang="en-US" dirty="0"/>
              <a:t>System.out.println((++x==y)&amp;&amp;(++x!=y));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(x);</a:t>
            </a:r>
            <a:endParaRPr lang="zh-CN" altLang="en-US" dirty="0"/>
          </a:p>
        </p:txBody>
      </p:sp>
      <p:sp>
        <p:nvSpPr>
          <p:cNvPr id="24579" name="AutoShape 5"/>
          <p:cNvSpPr>
            <a:spLocks noChangeArrowheads="1"/>
          </p:cNvSpPr>
          <p:nvPr/>
        </p:nvSpPr>
        <p:spPr bwMode="auto">
          <a:xfrm>
            <a:off x="5940425" y="1995488"/>
            <a:ext cx="1928813" cy="578882"/>
          </a:xfrm>
          <a:prstGeom prst="wedgeRoundRectCallout">
            <a:avLst>
              <a:gd name="adj1" fmla="val -71736"/>
              <a:gd name="adj2" fmla="val -12880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en-US" altLang="zh-CN" sz="1350" b="1">
                <a:solidFill>
                  <a:schemeClr val="bg1"/>
                </a:solidFill>
                <a:ea typeface="黑体" panose="02010600030101010101" pitchFamily="49" charset="-122"/>
              </a:rPr>
              <a:t>true</a:t>
            </a:r>
          </a:p>
          <a:p>
            <a:pPr marL="224155" indent="-224155" algn="ctr" fontAlgn="base"/>
            <a:r>
              <a:rPr lang="en-US" altLang="zh-CN" sz="1350" b="1">
                <a:solidFill>
                  <a:schemeClr val="bg1"/>
                </a:solidFill>
                <a:ea typeface="黑体" panose="02010600030101010101" pitchFamily="49" charset="-122"/>
              </a:rPr>
              <a:t>10</a:t>
            </a:r>
          </a:p>
        </p:txBody>
      </p:sp>
      <p:sp>
        <p:nvSpPr>
          <p:cNvPr id="30725" name="AutoShape 4"/>
          <p:cNvSpPr>
            <a:spLocks noChangeArrowheads="1"/>
          </p:cNvSpPr>
          <p:nvPr/>
        </p:nvSpPr>
        <p:spPr bwMode="auto">
          <a:xfrm>
            <a:off x="1073150" y="3036888"/>
            <a:ext cx="6918325" cy="1211937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x=8;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y=9;</a:t>
            </a:r>
          </a:p>
          <a:p>
            <a:pPr lvl="1"/>
            <a:r>
              <a:rPr lang="es-ES" altLang="en-US" dirty="0"/>
              <a:t>System.out.println(</a:t>
            </a:r>
            <a:r>
              <a:rPr lang="en-US" altLang="zh-CN" dirty="0"/>
              <a:t> (++x!=y)&amp;&amp;(++x==y)</a:t>
            </a:r>
            <a:r>
              <a:rPr lang="es-ES" altLang="en-US" dirty="0"/>
              <a:t>);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(x);</a:t>
            </a:r>
            <a:endParaRPr lang="zh-CN" altLang="en-US" dirty="0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5940425" y="3651250"/>
            <a:ext cx="1928813" cy="578882"/>
          </a:xfrm>
          <a:prstGeom prst="wedgeRoundRectCallout">
            <a:avLst>
              <a:gd name="adj1" fmla="val -71736"/>
              <a:gd name="adj2" fmla="val -12880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en-US" altLang="zh-CN" sz="1350" b="1">
                <a:solidFill>
                  <a:schemeClr val="bg1"/>
                </a:solidFill>
                <a:ea typeface="黑体" panose="02010600030101010101" pitchFamily="49" charset="-122"/>
              </a:rPr>
              <a:t>false</a:t>
            </a:r>
          </a:p>
          <a:p>
            <a:pPr marL="224155" indent="-224155" algn="ctr" fontAlgn="base"/>
            <a:r>
              <a:rPr lang="en-US" altLang="zh-CN" sz="1350" b="1">
                <a:solidFill>
                  <a:schemeClr val="bg1"/>
                </a:solidFill>
                <a:ea typeface="黑体" panose="02010600030101010101" pitchFamily="49" charset="-122"/>
              </a:rPr>
              <a:t>9</a:t>
            </a:r>
          </a:p>
        </p:txBody>
      </p:sp>
      <p:sp>
        <p:nvSpPr>
          <p:cNvPr id="24582" name="内容占位符 2"/>
          <p:cNvSpPr>
            <a:spLocks noChangeArrowheads="1"/>
          </p:cNvSpPr>
          <p:nvPr/>
        </p:nvSpPr>
        <p:spPr bwMode="auto">
          <a:xfrm>
            <a:off x="1044575" y="4587875"/>
            <a:ext cx="6858000" cy="332006"/>
          </a:xfrm>
          <a:prstGeom prst="wedgeRoundRectCallout">
            <a:avLst>
              <a:gd name="adj1" fmla="val 493"/>
              <a:gd name="adj2" fmla="val -47635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课下思考：以上代码中的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&amp;&amp;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变为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49" charset="-122"/>
              </a:rPr>
              <a:t>||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，结果如何？</a:t>
            </a:r>
            <a:endParaRPr lang="en-US" sz="1350" b="1" dirty="0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30728" name="内容占位符 16"/>
          <p:cNvSpPr txBox="1">
            <a:spLocks noChangeArrowheads="1"/>
          </p:cNvSpPr>
          <p:nvPr/>
        </p:nvSpPr>
        <p:spPr bwMode="auto">
          <a:xfrm>
            <a:off x="642938" y="1071563"/>
            <a:ext cx="8072437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>
                <a:sym typeface="Calibri" panose="020F0502020204030204" pitchFamily="34" charset="0"/>
              </a:rPr>
              <a:t>下面代码的运行结果是？</a:t>
            </a:r>
            <a:endParaRPr lang="en-US">
              <a:sym typeface="Calibri" panose="020F0502020204030204" pitchFamily="34" charset="0"/>
            </a:endParaRPr>
          </a:p>
        </p:txBody>
      </p:sp>
      <p:sp>
        <p:nvSpPr>
          <p:cNvPr id="30729" name="Rectangle 2"/>
          <p:cNvSpPr>
            <a:spLocks noGrp="1" noChangeArrowheads="1"/>
          </p:cNvSpPr>
          <p:nvPr/>
        </p:nvSpPr>
        <p:spPr bwMode="auto">
          <a:xfrm>
            <a:off x="466725" y="-236538"/>
            <a:ext cx="8229600" cy="85725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endParaRPr lang="zh-CN" altLang="en-US" sz="2400" b="1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6E0BC7-D3C4-4F9A-A5BD-7FDAEDC968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ldLvl="0" animBg="1"/>
      <p:bldP spid="24581" grpId="0" bldLvl="0" animBg="1"/>
      <p:bldP spid="2458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 descr="clip_image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060450"/>
            <a:ext cx="4014787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AutoShape 4"/>
          <p:cNvSpPr>
            <a:spLocks noChangeArrowheads="1"/>
          </p:cNvSpPr>
          <p:nvPr/>
        </p:nvSpPr>
        <p:spPr bwMode="auto">
          <a:xfrm>
            <a:off x="2197100" y="2284413"/>
            <a:ext cx="3887788" cy="1491615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sv-SE" altLang="en-US" dirty="0"/>
              <a:t>int min;</a:t>
            </a:r>
          </a:p>
          <a:p>
            <a:pPr lvl="1"/>
            <a:r>
              <a:rPr lang="sv-SE" altLang="en-US" dirty="0"/>
              <a:t>min = 5 &lt; 7 ? 5 : 7;</a:t>
            </a:r>
          </a:p>
          <a:p>
            <a:pPr lvl="1"/>
            <a:r>
              <a:rPr lang="sv-SE" altLang="en-US" dirty="0"/>
              <a:t>System.out.println(min);</a:t>
            </a:r>
          </a:p>
          <a:p>
            <a:pPr lvl="1"/>
            <a:r>
              <a:rPr lang="sv-SE" altLang="en-US" dirty="0"/>
              <a:t>min = 10 &lt; 7 ? 10 : 7;</a:t>
            </a:r>
          </a:p>
          <a:p>
            <a:pPr lvl="1"/>
            <a:r>
              <a:rPr lang="sv-SE" altLang="en-US" dirty="0"/>
              <a:t>System.out.println(min);</a:t>
            </a:r>
            <a:endParaRPr lang="en-US" altLang="zh-CN" dirty="0"/>
          </a:p>
        </p:txBody>
      </p:sp>
      <p:sp>
        <p:nvSpPr>
          <p:cNvPr id="31748" name="内容占位符 2"/>
          <p:cNvSpPr>
            <a:spLocks noChangeArrowheads="1"/>
          </p:cNvSpPr>
          <p:nvPr/>
        </p:nvSpPr>
        <p:spPr bwMode="auto">
          <a:xfrm>
            <a:off x="2124075" y="4084638"/>
            <a:ext cx="4032250" cy="332006"/>
          </a:xfrm>
          <a:prstGeom prst="wedgeRoundRectCallout">
            <a:avLst>
              <a:gd name="adj1" fmla="val -29444"/>
              <a:gd name="adj2" fmla="val -51352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49" charset="-122"/>
              </a:rPr>
              <a:t>也称为三目（三元）运算符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条件运算符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005655" y="4587974"/>
            <a:ext cx="4394502" cy="371891"/>
            <a:chOff x="1403648" y="3795886"/>
            <a:chExt cx="5842480" cy="371891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6"/>
            <p:cNvSpPr txBox="1"/>
            <p:nvPr/>
          </p:nvSpPr>
          <p:spPr bwMode="auto">
            <a:xfrm>
              <a:off x="2854563" y="3829223"/>
              <a:ext cx="3683119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6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：判断是否为偶数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0A9DC5-EDAE-4992-AB63-12BF79C179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根据分解后的数字之和，判断用户是否中奖。如果数字之和大于</a:t>
            </a:r>
            <a:r>
              <a:rPr lang="en-US" altLang="zh-CN" dirty="0"/>
              <a:t>20</a:t>
            </a:r>
            <a:r>
              <a:rPr lang="zh-CN" altLang="en-US" dirty="0"/>
              <a:t>，则中奖</a:t>
            </a:r>
            <a:endParaRPr 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32771" name="Picture 7" descr="C:\Documents and Settings\zhen.yuan\桌面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355850"/>
            <a:ext cx="3900487" cy="1339850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rgbClr val="000000">
                <a:alpha val="6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练习</a:t>
            </a: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4</a:t>
            </a: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：判断是否中奖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F833570-C6D3-492E-BAE4-B30B8E962B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单目运算符包括</a:t>
            </a:r>
            <a:r>
              <a:rPr lang="en-US" altLang="zh-CN"/>
              <a:t>!   ++  --</a:t>
            </a:r>
            <a:r>
              <a:rPr lang="zh-CN" altLang="en-US"/>
              <a:t>，优先级别高</a:t>
            </a:r>
            <a:endParaRPr lang="en-US"/>
          </a:p>
          <a:p>
            <a:r>
              <a:rPr lang="zh-CN" altLang="en-US"/>
              <a:t>优先级别最低的是赋值运算符</a:t>
            </a:r>
            <a:endParaRPr lang="en-US"/>
          </a:p>
          <a:p>
            <a:r>
              <a:rPr lang="zh-CN" altLang="en-US"/>
              <a:t>可以通过</a:t>
            </a:r>
            <a:r>
              <a:rPr lang="en-US" altLang="zh-CN"/>
              <a:t>()</a:t>
            </a:r>
            <a:r>
              <a:rPr lang="zh-CN" altLang="en-US"/>
              <a:t>控制表达式的运算顺序，</a:t>
            </a:r>
            <a:r>
              <a:rPr lang="en-US" altLang="zh-CN"/>
              <a:t>()</a:t>
            </a:r>
            <a:r>
              <a:rPr lang="zh-CN" altLang="en-US"/>
              <a:t>优先级最高</a:t>
            </a:r>
            <a:endParaRPr lang="en-US"/>
          </a:p>
          <a:p>
            <a:r>
              <a:rPr lang="zh-CN" altLang="en-US"/>
              <a:t>从右向左结合性的只有赋值运算符、三目运算符和单目运算符</a:t>
            </a:r>
            <a:endParaRPr lang="en-US"/>
          </a:p>
          <a:p>
            <a:r>
              <a:rPr lang="zh-CN" altLang="en-US"/>
              <a:t>算术运算符 </a:t>
            </a:r>
            <a:r>
              <a:rPr lang="en-US" altLang="zh-CN"/>
              <a:t>&gt; </a:t>
            </a:r>
            <a:r>
              <a:rPr lang="zh-CN" altLang="en-US"/>
              <a:t>关系运算符 </a:t>
            </a:r>
            <a:r>
              <a:rPr lang="en-US" altLang="zh-CN"/>
              <a:t>&gt; </a:t>
            </a:r>
            <a:r>
              <a:rPr lang="zh-CN" altLang="en-US"/>
              <a:t>逻辑运算符</a:t>
            </a:r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运算符优先级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810BC9-1DA9-4F5E-B35F-06B2514F3C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27</a:t>
            </a:r>
          </a:p>
        </p:txBody>
      </p:sp>
      <p:sp>
        <p:nvSpPr>
          <p:cNvPr id="29698" name="内容占位符 11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buFont typeface="Wingdings" pitchFamily="2" charset="2"/>
              <a:buChar char="u"/>
            </a:pPr>
            <a:r>
              <a:rPr lang="zh-CN" altLang="en-US" dirty="0"/>
              <a:t>变量的概念和使用</a:t>
            </a:r>
          </a:p>
          <a:p>
            <a:r>
              <a:rPr lang="zh-CN" altLang="en-US" dirty="0"/>
              <a:t>数据类型转换包括自动类型转换和强制类型转换</a:t>
            </a:r>
            <a:endParaRPr lang="en-US" dirty="0"/>
          </a:p>
          <a:p>
            <a:r>
              <a:rPr lang="en-US" dirty="0"/>
              <a:t>Scanner</a:t>
            </a:r>
            <a:r>
              <a:rPr lang="zh-CN" altLang="en-US" dirty="0"/>
              <a:t>类可以从键盘获取输入的信息</a:t>
            </a:r>
            <a:endParaRPr lang="en-US" altLang="zh-CN" dirty="0"/>
          </a:p>
          <a:p>
            <a:r>
              <a:rPr lang="zh-CN" altLang="en-US" dirty="0"/>
              <a:t>赋值运算符、算术运算符、关系运算符、逻辑运算符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4820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总结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503849D-5406-4282-88B2-F80D733CF3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27</a:t>
            </a:r>
          </a:p>
        </p:txBody>
      </p:sp>
      <p:sp>
        <p:nvSpPr>
          <p:cNvPr id="8195" name="内容占位符 16"/>
          <p:cNvSpPr>
            <a:spLocks noGrp="1" noChangeArrowheads="1"/>
          </p:cNvSpPr>
          <p:nvPr>
            <p:ph idx="1"/>
          </p:nvPr>
        </p:nvSpPr>
        <p:spPr>
          <a:xfrm>
            <a:off x="690562" y="1212077"/>
            <a:ext cx="7762875" cy="3394075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掌握标识符和关键字</a:t>
            </a:r>
            <a:endParaRPr lang="en-US" dirty="0"/>
          </a:p>
          <a:p>
            <a:r>
              <a:rPr lang="zh-CN" altLang="en-US" dirty="0"/>
              <a:t>掌握变量和常量的使用</a:t>
            </a:r>
            <a:endParaRPr lang="en-US" dirty="0"/>
          </a:p>
          <a:p>
            <a:r>
              <a:rPr lang="zh-CN" altLang="en-US" dirty="0"/>
              <a:t>了解</a:t>
            </a:r>
            <a:r>
              <a:rPr lang="en-US" altLang="zh-CN" dirty="0"/>
              <a:t>Java</a:t>
            </a:r>
            <a:r>
              <a:rPr lang="zh-CN" altLang="en-US" dirty="0"/>
              <a:t>中的数据类型</a:t>
            </a:r>
            <a:endParaRPr lang="en-US" dirty="0"/>
          </a:p>
          <a:p>
            <a:r>
              <a:rPr lang="zh-CN" altLang="en-US" dirty="0"/>
              <a:t>掌握数据类型转换</a:t>
            </a:r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本课目标</a:t>
            </a:r>
          </a:p>
        </p:txBody>
      </p:sp>
      <p:pic>
        <p:nvPicPr>
          <p:cNvPr id="7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12261" y="1203598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45800" y="2571750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438BC3-D808-4BC8-8850-08AA8A9828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0C9C0F8-58C1-4A8B-B38C-0A73C88C12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ChangeArrowheads="1"/>
          </p:cNvSpPr>
          <p:nvPr/>
        </p:nvSpPr>
        <p:spPr bwMode="auto">
          <a:xfrm>
            <a:off x="6216650" y="2717800"/>
            <a:ext cx="1884363" cy="374571"/>
          </a:xfrm>
          <a:prstGeom prst="roundRect">
            <a:avLst>
              <a:gd name="adj" fmla="val 16667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zh-CN" sz="1600" dirty="0">
                <a:solidFill>
                  <a:schemeClr val="lt1"/>
                </a:solidFill>
                <a:sym typeface="Calibri" panose="020F0502020204030204" pitchFamily="34" charset="0"/>
              </a:rPr>
              <a:t>1000*(1+5%)</a:t>
            </a:r>
            <a:endParaRPr lang="zh-CN" altLang="en-US" sz="1600" dirty="0">
              <a:solidFill>
                <a:schemeClr val="lt1"/>
              </a:solidFill>
            </a:endParaRP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6300788" y="1958975"/>
            <a:ext cx="1271587" cy="408623"/>
          </a:xfrm>
          <a:prstGeom prst="roundRect">
            <a:avLst>
              <a:gd name="adj" fmla="val 16667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endParaRPr lang="zh-CN" altLang="zh-CN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9234" name="AutoShape 6"/>
          <p:cNvSpPr>
            <a:spLocks noChangeArrowheads="1"/>
          </p:cNvSpPr>
          <p:nvPr/>
        </p:nvSpPr>
        <p:spPr bwMode="auto">
          <a:xfrm>
            <a:off x="513505" y="1947674"/>
            <a:ext cx="3251746" cy="1328023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内 存</a:t>
            </a:r>
            <a:endParaRPr lang="en-US" altLang="zh-CN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dirty="0">
              <a:sym typeface="宋体" panose="02010600030101010101" pitchFamily="2" charset="-122"/>
            </a:endParaRPr>
          </a:p>
          <a:p>
            <a:pPr lvl="1"/>
            <a:endParaRPr lang="en-US" altLang="zh-CN" dirty="0">
              <a:solidFill>
                <a:schemeClr val="lt1"/>
              </a:solidFill>
              <a:sym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chemeClr val="lt1"/>
                </a:solidFill>
                <a:sym typeface="宋体" panose="02010600030101010101" pitchFamily="2" charset="-122"/>
              </a:rPr>
              <a:t>  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2214563" y="2447925"/>
            <a:ext cx="1071562" cy="519351"/>
          </a:xfrm>
          <a:prstGeom prst="ellipse">
            <a:avLst/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endParaRPr lang="zh-CN" altLang="zh-CN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12296" name="Text Box 8"/>
          <p:cNvSpPr>
            <a:spLocks noChangeArrowheads="1"/>
          </p:cNvSpPr>
          <p:nvPr/>
        </p:nvSpPr>
        <p:spPr bwMode="auto">
          <a:xfrm>
            <a:off x="6286500" y="1965325"/>
            <a:ext cx="22336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350" b="1" dirty="0">
                <a:ea typeface="黑体" panose="02010600030101010101" pitchFamily="49" charset="-122"/>
                <a:sym typeface="Calibri" panose="020F0502020204030204" pitchFamily="34" charset="0"/>
              </a:rPr>
              <a:t>1000</a:t>
            </a:r>
            <a:endParaRPr lang="zh-CN" altLang="en-US" sz="1350" b="1" dirty="0">
              <a:ea typeface="黑体" panose="02010600030101010101" pitchFamily="49" charset="-122"/>
            </a:endParaRPr>
          </a:p>
        </p:txBody>
      </p:sp>
      <p:sp>
        <p:nvSpPr>
          <p:cNvPr id="12297" name="AutoShape 11"/>
          <p:cNvSpPr>
            <a:spLocks noChangeArrowheads="1"/>
          </p:cNvSpPr>
          <p:nvPr/>
        </p:nvSpPr>
        <p:spPr bwMode="auto">
          <a:xfrm>
            <a:off x="3851275" y="2012950"/>
            <a:ext cx="2260600" cy="646986"/>
          </a:xfrm>
          <a:prstGeom prst="wedgeRoundRectCallout">
            <a:avLst>
              <a:gd name="adj1" fmla="val -49866"/>
              <a:gd name="adj2" fmla="val 2968"/>
              <a:gd name="adj3" fmla="val 16667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变量：一个数据</a:t>
            </a:r>
          </a:p>
          <a:p>
            <a:pPr lvl="1"/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存储空间的表示      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8" name="Oval 13"/>
          <p:cNvSpPr>
            <a:spLocks noChangeArrowheads="1"/>
          </p:cNvSpPr>
          <p:nvPr/>
        </p:nvSpPr>
        <p:spPr bwMode="auto">
          <a:xfrm>
            <a:off x="928688" y="2770188"/>
            <a:ext cx="1171575" cy="421972"/>
          </a:xfrm>
          <a:prstGeom prst="ellipse">
            <a:avLst/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zh-CN" sz="1350" b="1" dirty="0">
                <a:solidFill>
                  <a:schemeClr val="tx1"/>
                </a:solidFill>
                <a:ea typeface="黑体" panose="02010600030101010101" pitchFamily="49" charset="-122"/>
                <a:sym typeface="Calibri" panose="020F0502020204030204" pitchFamily="34" charset="0"/>
              </a:rPr>
              <a:t>98.76</a:t>
            </a:r>
            <a:endParaRPr lang="zh-CN" altLang="en-US" sz="1350" b="1" dirty="0">
              <a:solidFill>
                <a:schemeClr val="tx1"/>
              </a:solidFill>
              <a:ea typeface="黑体" panose="02010600030101010101" pitchFamily="49" charset="-122"/>
            </a:endParaRPr>
          </a:p>
        </p:txBody>
      </p:sp>
      <p:sp>
        <p:nvSpPr>
          <p:cNvPr id="12299" name="AutoShape 14"/>
          <p:cNvSpPr>
            <a:spLocks noChangeArrowheads="1"/>
          </p:cNvSpPr>
          <p:nvPr/>
        </p:nvSpPr>
        <p:spPr bwMode="auto">
          <a:xfrm>
            <a:off x="2051050" y="3524250"/>
            <a:ext cx="6194425" cy="374571"/>
          </a:xfrm>
          <a:prstGeom prst="wedgeRoundRectCallout">
            <a:avLst>
              <a:gd name="adj1" fmla="val -142"/>
              <a:gd name="adj2" fmla="val -56130"/>
              <a:gd name="adj3" fmla="val 16667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不同数据存入具有不同内存地址的空间，相互独立     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0" name="AutoShape 20"/>
          <p:cNvSpPr>
            <a:spLocks noChangeArrowheads="1"/>
          </p:cNvSpPr>
          <p:nvPr/>
        </p:nvSpPr>
        <p:spPr bwMode="auto">
          <a:xfrm>
            <a:off x="1476375" y="4156075"/>
            <a:ext cx="6119813" cy="374571"/>
          </a:xfrm>
          <a:prstGeom prst="roundRect">
            <a:avLst>
              <a:gd name="adj" fmla="val 16667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已经将数据存入内存，但是： 怎么找到存入的数据？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7" name="Text Box 21"/>
          <p:cNvSpPr>
            <a:spLocks noChangeArrowheads="1"/>
          </p:cNvSpPr>
          <p:nvPr/>
        </p:nvSpPr>
        <p:spPr bwMode="auto">
          <a:xfrm>
            <a:off x="714375" y="911225"/>
            <a:ext cx="7929563" cy="10795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在银行存1000元钱，银行一年的利息5%，那一年之后钱变成了多少？</a:t>
            </a:r>
          </a:p>
        </p:txBody>
      </p:sp>
      <p:cxnSp>
        <p:nvCxnSpPr>
          <p:cNvPr id="12302" name="直接箭头连接符 21"/>
          <p:cNvCxnSpPr>
            <a:cxnSpLocks noChangeShapeType="1"/>
          </p:cNvCxnSpPr>
          <p:nvPr/>
        </p:nvCxnSpPr>
        <p:spPr bwMode="auto">
          <a:xfrm flipV="1">
            <a:off x="3286125" y="2297113"/>
            <a:ext cx="568325" cy="258762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直接箭头连接符 27"/>
          <p:cNvCxnSpPr>
            <a:cxnSpLocks noChangeShapeType="1"/>
          </p:cNvCxnSpPr>
          <p:nvPr/>
        </p:nvCxnSpPr>
        <p:spPr bwMode="auto">
          <a:xfrm rot="16200000" flipH="1">
            <a:off x="1822451" y="3279775"/>
            <a:ext cx="425450" cy="161925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4" name="Text Box 9"/>
          <p:cNvSpPr>
            <a:spLocks noChangeArrowheads="1"/>
          </p:cNvSpPr>
          <p:nvPr/>
        </p:nvSpPr>
        <p:spPr bwMode="auto">
          <a:xfrm>
            <a:off x="2206625" y="2549525"/>
            <a:ext cx="1079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350" b="1" dirty="0">
                <a:ea typeface="黑体" panose="02010600030101010101" pitchFamily="49" charset="-122"/>
                <a:sym typeface="Calibri" panose="020F0502020204030204" pitchFamily="34" charset="0"/>
              </a:rPr>
              <a:t>1050</a:t>
            </a:r>
            <a:endParaRPr lang="zh-CN" altLang="en-US" sz="1350" b="1" dirty="0">
              <a:ea typeface="黑体" panose="02010600030101010101" pitchFamily="49" charset="-122"/>
            </a:endParaRPr>
          </a:p>
        </p:txBody>
      </p:sp>
      <p:sp>
        <p:nvSpPr>
          <p:cNvPr id="12305" name="Line 10"/>
          <p:cNvSpPr>
            <a:spLocks noChangeShapeType="1"/>
          </p:cNvSpPr>
          <p:nvPr/>
        </p:nvSpPr>
        <p:spPr bwMode="auto">
          <a:xfrm flipH="1" flipV="1">
            <a:off x="3286125" y="2716213"/>
            <a:ext cx="2941638" cy="160337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变量2-1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C7308F-42B5-452D-B0CE-A51B8460FA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4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44 0.00347 L -0.43559 0.0978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0" y="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29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6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0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4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9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5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6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65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ldLvl="0" animBg="1"/>
      <p:bldP spid="12290" grpId="1" bldLvl="0" animBg="1"/>
      <p:bldP spid="12291" grpId="0" bldLvl="0" animBg="1"/>
      <p:bldP spid="12291" grpId="1" animBg="1"/>
      <p:bldP spid="12295" grpId="0" bldLvl="0" animBg="1"/>
      <p:bldP spid="12296" grpId="0" bldLvl="0"/>
      <p:bldP spid="12296" grpId="1" bldLvl="0"/>
      <p:bldP spid="12296" grpId="2" bldLvl="0"/>
      <p:bldP spid="12297" grpId="0" bldLvl="0" animBg="1"/>
      <p:bldP spid="12298" grpId="0" bldLvl="0" animBg="1"/>
      <p:bldP spid="12299" grpId="0" bldLvl="0" animBg="1"/>
      <p:bldP spid="12300" grpId="0" bldLvl="0" animBg="1"/>
      <p:bldP spid="12304" grpId="0" bldLvl="0"/>
      <p:bldP spid="12305" grpId="0" animBg="1"/>
      <p:bldP spid="1230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27</a:t>
            </a: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1116013" y="1554163"/>
            <a:ext cx="2160587" cy="369332"/>
          </a:xfrm>
          <a:prstGeom prst="roundRect">
            <a:avLst>
              <a:gd name="adj" fmla="val 0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lt1"/>
                </a:solidFill>
                <a:latin typeface="黑体" panose="02010600030101010101" pitchFamily="49" charset="-122"/>
                <a:ea typeface="黑体" panose="02010600030101010101" pitchFamily="49" charset="-122"/>
                <a:sym typeface="宋体" panose="02010600030101010101" pitchFamily="2" charset="-122"/>
              </a:rPr>
              <a:t>房间</a:t>
            </a:r>
            <a:r>
              <a:rPr lang="zh-CN" altLang="en-US" dirty="0">
                <a:solidFill>
                  <a:schemeClr val="lt1"/>
                </a:solidFill>
                <a:sym typeface="宋体" panose="02010600030101010101" pitchFamily="2" charset="-122"/>
              </a:rPr>
              <a:t>                   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1116013" y="2092325"/>
            <a:ext cx="2160587" cy="369332"/>
          </a:xfrm>
          <a:prstGeom prst="roundRect">
            <a:avLst>
              <a:gd name="adj" fmla="val 0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黑体" panose="02010600030101010101" pitchFamily="49" charset="-122"/>
                <a:ea typeface="黑体" panose="02010600030101010101" pitchFamily="49" charset="-122"/>
                <a:sym typeface="宋体" panose="02010600030101010101" pitchFamily="2" charset="-122"/>
              </a:rPr>
              <a:t>房间名字             </a:t>
            </a:r>
            <a:endParaRPr lang="zh-CN" altLang="en-US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1116013" y="2633663"/>
            <a:ext cx="2160587" cy="369332"/>
          </a:xfrm>
          <a:prstGeom prst="roundRect">
            <a:avLst>
              <a:gd name="adj" fmla="val 0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黑体" panose="02010600030101010101" pitchFamily="49" charset="-122"/>
                <a:ea typeface="黑体" panose="02010600030101010101" pitchFamily="49" charset="-122"/>
                <a:sym typeface="宋体" panose="02010600030101010101" pitchFamily="2" charset="-122"/>
              </a:rPr>
              <a:t>房间类型            </a:t>
            </a:r>
            <a:endParaRPr lang="zh-CN" altLang="en-US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1116013" y="3173413"/>
            <a:ext cx="2160587" cy="369332"/>
          </a:xfrm>
          <a:prstGeom prst="roundRect">
            <a:avLst>
              <a:gd name="adj" fmla="val 0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黑体" panose="02010600030101010101" pitchFamily="49" charset="-122"/>
                <a:ea typeface="黑体" panose="02010600030101010101" pitchFamily="49" charset="-122"/>
                <a:sym typeface="宋体" panose="02010600030101010101" pitchFamily="2" charset="-122"/>
              </a:rPr>
              <a:t>入住的客人         </a:t>
            </a:r>
            <a:endParaRPr lang="zh-CN" altLang="en-US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5365750" y="1554163"/>
            <a:ext cx="2016125" cy="408623"/>
          </a:xfrm>
          <a:prstGeom prst="roundRect">
            <a:avLst>
              <a:gd name="adj" fmla="val 16667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dirty="0"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变量</a:t>
            </a:r>
            <a:r>
              <a:rPr lang="zh-CN" altLang="en-US" dirty="0">
                <a:solidFill>
                  <a:schemeClr val="lt1"/>
                </a:solidFill>
                <a:sym typeface="Arial" panose="020B0604020202020204" pitchFamily="34" charset="0"/>
              </a:rPr>
              <a:t>                     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5365750" y="2093913"/>
            <a:ext cx="2016125" cy="408623"/>
          </a:xfrm>
          <a:prstGeom prst="roundRect">
            <a:avLst>
              <a:gd name="adj" fmla="val 16667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dirty="0">
                <a:solidFill>
                  <a:schemeClr val="lt1"/>
                </a:solidFill>
                <a:sym typeface="Arial" panose="020B0604020202020204" pitchFamily="34" charset="0"/>
              </a:rPr>
              <a:t> </a:t>
            </a:r>
            <a:r>
              <a:rPr lang="zh-CN" altLang="en-US" dirty="0"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变量名                </a:t>
            </a:r>
            <a:endParaRPr lang="zh-CN" altLang="en-US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5365750" y="2635250"/>
            <a:ext cx="2014538" cy="408623"/>
          </a:xfrm>
          <a:prstGeom prst="roundRect">
            <a:avLst>
              <a:gd name="adj" fmla="val 16667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dirty="0">
                <a:solidFill>
                  <a:schemeClr val="lt1"/>
                </a:solidFill>
                <a:sym typeface="Arial" panose="020B0604020202020204" pitchFamily="34" charset="0"/>
              </a:rPr>
              <a:t> </a:t>
            </a:r>
            <a:r>
              <a:rPr lang="zh-CN" altLang="en-US" dirty="0"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变量类型            </a:t>
            </a:r>
            <a:endParaRPr lang="zh-CN" altLang="en-US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auto">
          <a:xfrm>
            <a:off x="5364163" y="3173413"/>
            <a:ext cx="2087562" cy="408623"/>
          </a:xfrm>
          <a:prstGeom prst="roundRect">
            <a:avLst>
              <a:gd name="adj" fmla="val 16667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dirty="0">
                <a:solidFill>
                  <a:schemeClr val="lt1"/>
                </a:solidFill>
                <a:sym typeface="Arial" panose="020B0604020202020204" pitchFamily="34" charset="0"/>
              </a:rPr>
              <a:t> </a:t>
            </a:r>
            <a:r>
              <a:rPr lang="zh-CN" altLang="en-US" dirty="0"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变量值                 </a:t>
            </a:r>
            <a:endParaRPr lang="zh-CN" altLang="en-US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0251" name="Text Box 21"/>
          <p:cNvSpPr>
            <a:spLocks noChangeArrowheads="1"/>
          </p:cNvSpPr>
          <p:nvPr/>
        </p:nvSpPr>
        <p:spPr bwMode="auto">
          <a:xfrm>
            <a:off x="785813" y="955675"/>
            <a:ext cx="7929562" cy="10795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内存地址不好记，怎么办？</a:t>
            </a:r>
          </a:p>
        </p:txBody>
      </p:sp>
      <p:sp>
        <p:nvSpPr>
          <p:cNvPr id="13324" name="矩形 24"/>
          <p:cNvSpPr>
            <a:spLocks noChangeArrowheads="1"/>
          </p:cNvSpPr>
          <p:nvPr/>
        </p:nvSpPr>
        <p:spPr bwMode="auto">
          <a:xfrm>
            <a:off x="785813" y="3819525"/>
            <a:ext cx="7143750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通过变量名可以简单快速地找到数据</a:t>
            </a:r>
          </a:p>
        </p:txBody>
      </p:sp>
      <p:sp>
        <p:nvSpPr>
          <p:cNvPr id="10253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变量2-2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FF9662-4633-486E-9E94-8DC0A4062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bldLvl="0" animBg="1"/>
      <p:bldP spid="13320" grpId="0" bldLvl="0" animBg="1"/>
      <p:bldP spid="13321" grpId="0" bldLvl="0" animBg="1"/>
      <p:bldP spid="13322" grpId="0" bldLvl="0" animBg="1"/>
      <p:bldP spid="13324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7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字、下、美、人、数、骆驼有意义</a:t>
            </a:r>
          </a:p>
          <a:p>
            <a:r>
              <a:rPr lang="zh-CN" altLang="en-US"/>
              <a:t>不能使用关键字，如</a:t>
            </a:r>
            <a:r>
              <a:rPr lang="en-US" altLang="zh-CN"/>
              <a:t>public</a:t>
            </a:r>
            <a:r>
              <a:rPr lang="zh-CN" altLang="en-US"/>
              <a:t>、</a:t>
            </a:r>
            <a:r>
              <a:rPr lang="en-US" altLang="zh-CN"/>
              <a:t>class</a:t>
            </a:r>
            <a:endParaRPr lang="zh-CN" altLang="en-US"/>
          </a:p>
        </p:txBody>
      </p:sp>
      <p:sp>
        <p:nvSpPr>
          <p:cNvPr id="14339" name="AutoShape 4"/>
          <p:cNvSpPr>
            <a:spLocks noChangeArrowheads="1"/>
          </p:cNvSpPr>
          <p:nvPr/>
        </p:nvSpPr>
        <p:spPr bwMode="auto">
          <a:xfrm>
            <a:off x="1404938" y="2355850"/>
            <a:ext cx="1584325" cy="51077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principal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4340" name="AutoShape 6"/>
          <p:cNvSpPr>
            <a:spLocks noChangeArrowheads="1"/>
          </p:cNvSpPr>
          <p:nvPr/>
        </p:nvSpPr>
        <p:spPr bwMode="auto">
          <a:xfrm>
            <a:off x="1404938" y="3579813"/>
            <a:ext cx="1584325" cy="51077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marks_3</a:t>
            </a:r>
            <a:endParaRPr lang="zh-CN" altLang="en-US" sz="1600" b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4341" name="AutoShape 7"/>
          <p:cNvSpPr>
            <a:spLocks noChangeArrowheads="1"/>
          </p:cNvSpPr>
          <p:nvPr/>
        </p:nvSpPr>
        <p:spPr bwMode="auto">
          <a:xfrm>
            <a:off x="3492500" y="2355850"/>
            <a:ext cx="1944688" cy="51077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$lastname</a:t>
            </a:r>
            <a:endParaRPr lang="zh-CN" altLang="en-US" sz="1600" b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4342" name="AutoShape 9"/>
          <p:cNvSpPr>
            <a:spLocks noChangeArrowheads="1"/>
          </p:cNvSpPr>
          <p:nvPr/>
        </p:nvSpPr>
        <p:spPr bwMode="auto">
          <a:xfrm>
            <a:off x="1404938" y="3003550"/>
            <a:ext cx="1584325" cy="51077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123rate</a:t>
            </a:r>
            <a:endParaRPr lang="zh-CN" altLang="en-US" sz="1600" b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4343" name="AutoShape 10"/>
          <p:cNvSpPr>
            <a:spLocks noChangeArrowheads="1"/>
          </p:cNvSpPr>
          <p:nvPr/>
        </p:nvSpPr>
        <p:spPr bwMode="auto">
          <a:xfrm>
            <a:off x="3492500" y="3003550"/>
            <a:ext cx="1944688" cy="51077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discount%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4344" name="AutoShape 11"/>
          <p:cNvSpPr>
            <a:spLocks noChangeArrowheads="1"/>
          </p:cNvSpPr>
          <p:nvPr/>
        </p:nvSpPr>
        <p:spPr bwMode="auto">
          <a:xfrm>
            <a:off x="3492500" y="3651250"/>
            <a:ext cx="1871663" cy="51077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zip code</a:t>
            </a:r>
            <a:endParaRPr lang="zh-CN" altLang="en-US" sz="1600" b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1273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变量命名规则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FFC1B9F-3DE0-4D8E-8881-D922A7CCEA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9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ldLvl="0" animBg="1"/>
      <p:bldP spid="14340" grpId="0" bldLvl="0" animBg="1"/>
      <p:bldP spid="14341" grpId="0" bldLvl="0" animBg="1"/>
      <p:bldP spid="14342" grpId="0" bldLvl="0" animBg="1"/>
      <p:bldP spid="14343" grpId="0" bldLvl="0" animBg="1"/>
      <p:bldP spid="1434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27</a:t>
            </a:r>
          </a:p>
        </p:txBody>
      </p:sp>
      <p:sp>
        <p:nvSpPr>
          <p:cNvPr id="15364" name="Oval 3"/>
          <p:cNvSpPr>
            <a:spLocks noChangeArrowheads="1"/>
          </p:cNvSpPr>
          <p:nvPr/>
        </p:nvSpPr>
        <p:spPr bwMode="auto">
          <a:xfrm rot="497257">
            <a:off x="4265613" y="1485900"/>
            <a:ext cx="4583112" cy="2012950"/>
          </a:xfrm>
          <a:prstGeom prst="ellipse">
            <a:avLst/>
          </a:prstGeom>
          <a:solidFill>
            <a:srgbClr val="4BACC6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5365" name="Text Box 4"/>
          <p:cNvSpPr>
            <a:spLocks noChangeArrowheads="1"/>
          </p:cNvSpPr>
          <p:nvPr/>
        </p:nvSpPr>
        <p:spPr bwMode="auto">
          <a:xfrm>
            <a:off x="3282950" y="3910013"/>
            <a:ext cx="26225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数据属于不同类别</a:t>
            </a:r>
            <a:endParaRPr lang="zh-CN" altLang="en-US"/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5795963" y="2081213"/>
            <a:ext cx="847725" cy="350837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FFFFFF"/>
                </a:solidFill>
                <a:sym typeface="Arial" panose="020B0604020202020204" pitchFamily="34" charset="0"/>
              </a:rPr>
              <a:t>非洲     </a:t>
            </a:r>
            <a:endParaRPr lang="zh-CN" altLang="en-US"/>
          </a:p>
        </p:txBody>
      </p:sp>
      <p:sp>
        <p:nvSpPr>
          <p:cNvPr id="15367" name="AutoShape 6"/>
          <p:cNvSpPr>
            <a:spLocks noChangeArrowheads="1"/>
          </p:cNvSpPr>
          <p:nvPr/>
        </p:nvSpPr>
        <p:spPr bwMode="auto">
          <a:xfrm>
            <a:off x="5065713" y="3028950"/>
            <a:ext cx="3662362" cy="34925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r>
              <a:rPr lang="en-US" altLang="zh-CN" b="1">
                <a:solidFill>
                  <a:srgbClr val="FFFFFF"/>
                </a:solidFill>
                <a:sym typeface="Arial" panose="020B0604020202020204" pitchFamily="34" charset="0"/>
              </a:rPr>
              <a:t>The quick brown fox     </a:t>
            </a:r>
            <a:endParaRPr lang="zh-CN" altLang="en-US"/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>
            <a:off x="5610225" y="4171950"/>
            <a:ext cx="977900" cy="34925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r>
              <a:rPr lang="en-US" altLang="zh-CN" b="1">
                <a:solidFill>
                  <a:srgbClr val="FFFFFF"/>
                </a:solidFill>
                <a:sym typeface="Arial" panose="020B0604020202020204" pitchFamily="34" charset="0"/>
              </a:rPr>
              <a:t> TRUE      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4117975" y="1260475"/>
            <a:ext cx="8826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 </a:t>
            </a:r>
            <a:endParaRPr lang="zh-CN" altLang="en-US"/>
          </a:p>
        </p:txBody>
      </p:sp>
      <p:sp>
        <p:nvSpPr>
          <p:cNvPr id="15370" name="Text Box 9"/>
          <p:cNvSpPr>
            <a:spLocks noChangeArrowheads="1"/>
          </p:cNvSpPr>
          <p:nvPr/>
        </p:nvSpPr>
        <p:spPr bwMode="auto">
          <a:xfrm>
            <a:off x="5353050" y="3444875"/>
            <a:ext cx="109696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非数值</a:t>
            </a:r>
            <a:endParaRPr lang="zh-CN" altLang="en-US"/>
          </a:p>
        </p:txBody>
      </p:sp>
      <p:sp>
        <p:nvSpPr>
          <p:cNvPr id="15371" name="Oval 10"/>
          <p:cNvSpPr>
            <a:spLocks noChangeArrowheads="1"/>
          </p:cNvSpPr>
          <p:nvPr/>
        </p:nvSpPr>
        <p:spPr bwMode="auto">
          <a:xfrm rot="-1007260">
            <a:off x="190500" y="1536700"/>
            <a:ext cx="4210050" cy="2017713"/>
          </a:xfrm>
          <a:prstGeom prst="ellipse">
            <a:avLst/>
          </a:prstGeom>
          <a:solidFill>
            <a:srgbClr val="8CB3E3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5372" name="Text Box 11"/>
          <p:cNvSpPr>
            <a:spLocks noChangeArrowheads="1"/>
          </p:cNvSpPr>
          <p:nvPr/>
        </p:nvSpPr>
        <p:spPr bwMode="auto">
          <a:xfrm>
            <a:off x="2246313" y="3514725"/>
            <a:ext cx="7937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数值</a:t>
            </a:r>
            <a:endParaRPr lang="zh-CN" altLang="en-US"/>
          </a:p>
        </p:txBody>
      </p:sp>
      <p:sp>
        <p:nvSpPr>
          <p:cNvPr id="15373" name="Oval 12"/>
          <p:cNvSpPr>
            <a:spLocks noChangeArrowheads="1"/>
          </p:cNvSpPr>
          <p:nvPr/>
        </p:nvSpPr>
        <p:spPr bwMode="auto">
          <a:xfrm rot="-1872032">
            <a:off x="249238" y="2281238"/>
            <a:ext cx="1939925" cy="66992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5374" name="Oval 13"/>
          <p:cNvSpPr>
            <a:spLocks noChangeArrowheads="1"/>
          </p:cNvSpPr>
          <p:nvPr/>
        </p:nvSpPr>
        <p:spPr bwMode="auto">
          <a:xfrm rot="5400000">
            <a:off x="2057400" y="1962150"/>
            <a:ext cx="2209800" cy="81915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5375" name="Text Box 14"/>
          <p:cNvSpPr>
            <a:spLocks noChangeArrowheads="1"/>
          </p:cNvSpPr>
          <p:nvPr/>
        </p:nvSpPr>
        <p:spPr bwMode="auto">
          <a:xfrm>
            <a:off x="990600" y="3162300"/>
            <a:ext cx="7937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整型</a:t>
            </a:r>
            <a:endParaRPr lang="zh-CN" altLang="en-US"/>
          </a:p>
        </p:txBody>
      </p:sp>
      <p:sp>
        <p:nvSpPr>
          <p:cNvPr id="15376" name="Text Box 15"/>
          <p:cNvSpPr>
            <a:spLocks noChangeArrowheads="1"/>
          </p:cNvSpPr>
          <p:nvPr/>
        </p:nvSpPr>
        <p:spPr bwMode="auto">
          <a:xfrm>
            <a:off x="2951163" y="3194050"/>
            <a:ext cx="109696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非整型</a:t>
            </a:r>
            <a:endParaRPr lang="zh-CN" altLang="en-US"/>
          </a:p>
        </p:txBody>
      </p:sp>
      <p:sp>
        <p:nvSpPr>
          <p:cNvPr id="15377" name="AutoShape 16"/>
          <p:cNvSpPr>
            <a:spLocks noChangeArrowheads="1"/>
          </p:cNvSpPr>
          <p:nvPr/>
        </p:nvSpPr>
        <p:spPr bwMode="auto">
          <a:xfrm>
            <a:off x="3200400" y="3829050"/>
            <a:ext cx="1471613" cy="349250"/>
          </a:xfrm>
          <a:prstGeom prst="roundRect">
            <a:avLst>
              <a:gd name="adj" fmla="val 16667"/>
            </a:avLst>
          </a:prstGeom>
          <a:solidFill>
            <a:srgbClr val="8CB3E3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9002.12</a:t>
            </a:r>
            <a:endParaRPr lang="zh-CN" altLang="en-US"/>
          </a:p>
        </p:txBody>
      </p:sp>
      <p:sp>
        <p:nvSpPr>
          <p:cNvPr id="15378" name="AutoShape 17"/>
          <p:cNvSpPr>
            <a:spLocks noChangeArrowheads="1"/>
          </p:cNvSpPr>
          <p:nvPr/>
        </p:nvSpPr>
        <p:spPr bwMode="auto">
          <a:xfrm>
            <a:off x="5243513" y="3600450"/>
            <a:ext cx="741362" cy="349250"/>
          </a:xfrm>
          <a:prstGeom prst="roundRect">
            <a:avLst>
              <a:gd name="adj" fmla="val 16667"/>
            </a:avLst>
          </a:prstGeom>
          <a:solidFill>
            <a:srgbClr val="8CB3E3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999</a:t>
            </a:r>
            <a:endParaRPr lang="zh-CN" altLang="en-US"/>
          </a:p>
        </p:txBody>
      </p:sp>
      <p:sp>
        <p:nvSpPr>
          <p:cNvPr id="15379" name="AutoShape 18"/>
          <p:cNvSpPr>
            <a:spLocks noChangeArrowheads="1"/>
          </p:cNvSpPr>
          <p:nvPr/>
        </p:nvSpPr>
        <p:spPr bwMode="auto">
          <a:xfrm>
            <a:off x="2901950" y="2686050"/>
            <a:ext cx="1836738" cy="34925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sym typeface="Arial" panose="020B0604020202020204" pitchFamily="34" charset="0"/>
              </a:rPr>
              <a:t>9/12/2003</a:t>
            </a:r>
            <a:endParaRPr lang="zh-CN" altLang="en-US"/>
          </a:p>
        </p:txBody>
      </p:sp>
      <p:sp>
        <p:nvSpPr>
          <p:cNvPr id="15380" name="AutoShape 19"/>
          <p:cNvSpPr>
            <a:spLocks noChangeArrowheads="1"/>
          </p:cNvSpPr>
          <p:nvPr/>
        </p:nvSpPr>
        <p:spPr bwMode="auto">
          <a:xfrm>
            <a:off x="2855913" y="2171700"/>
            <a:ext cx="1106487" cy="349250"/>
          </a:xfrm>
          <a:prstGeom prst="roundRect">
            <a:avLst>
              <a:gd name="adj" fmla="val 16667"/>
            </a:avLst>
          </a:prstGeom>
          <a:solidFill>
            <a:srgbClr val="8CB3E3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2.175</a:t>
            </a:r>
            <a:endParaRPr lang="zh-CN" altLang="en-US"/>
          </a:p>
        </p:txBody>
      </p:sp>
      <p:sp>
        <p:nvSpPr>
          <p:cNvPr id="15381" name="AutoShape 20"/>
          <p:cNvSpPr>
            <a:spLocks noChangeArrowheads="1"/>
          </p:cNvSpPr>
          <p:nvPr/>
        </p:nvSpPr>
        <p:spPr bwMode="auto">
          <a:xfrm>
            <a:off x="850900" y="2622550"/>
            <a:ext cx="741363" cy="349250"/>
          </a:xfrm>
          <a:prstGeom prst="roundRect">
            <a:avLst>
              <a:gd name="adj" fmla="val 16667"/>
            </a:avLst>
          </a:prstGeom>
          <a:solidFill>
            <a:srgbClr val="8CB3E3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123</a:t>
            </a:r>
            <a:endParaRPr lang="zh-CN" altLang="en-US"/>
          </a:p>
        </p:txBody>
      </p:sp>
      <p:sp>
        <p:nvSpPr>
          <p:cNvPr id="15382" name="AutoShape 21"/>
          <p:cNvSpPr>
            <a:spLocks noChangeArrowheads="1"/>
          </p:cNvSpPr>
          <p:nvPr/>
        </p:nvSpPr>
        <p:spPr bwMode="auto">
          <a:xfrm>
            <a:off x="2308225" y="3216275"/>
            <a:ext cx="823913" cy="350838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FFFFFF"/>
                </a:solidFill>
                <a:sym typeface="Arial" panose="020B0604020202020204" pitchFamily="34" charset="0"/>
              </a:rPr>
              <a:t> 陈扬   </a:t>
            </a:r>
            <a:endParaRPr lang="zh-CN" altLang="en-US"/>
          </a:p>
        </p:txBody>
      </p:sp>
      <p:sp>
        <p:nvSpPr>
          <p:cNvPr id="15383" name="Oval 22"/>
          <p:cNvSpPr>
            <a:spLocks noChangeArrowheads="1"/>
          </p:cNvSpPr>
          <p:nvPr/>
        </p:nvSpPr>
        <p:spPr bwMode="auto">
          <a:xfrm>
            <a:off x="34925" y="1006475"/>
            <a:ext cx="9109075" cy="394176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5384" name="Line 23"/>
          <p:cNvSpPr>
            <a:spLocks noChangeShapeType="1"/>
          </p:cNvSpPr>
          <p:nvPr/>
        </p:nvSpPr>
        <p:spPr bwMode="auto">
          <a:xfrm>
            <a:off x="6705600" y="1778000"/>
            <a:ext cx="0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385" name="Line 24"/>
          <p:cNvSpPr>
            <a:spLocks noChangeShapeType="1"/>
          </p:cNvSpPr>
          <p:nvPr/>
        </p:nvSpPr>
        <p:spPr bwMode="auto">
          <a:xfrm>
            <a:off x="2438400" y="2159000"/>
            <a:ext cx="0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387" name="Line 26"/>
          <p:cNvSpPr>
            <a:spLocks noChangeShapeType="1"/>
          </p:cNvSpPr>
          <p:nvPr/>
        </p:nvSpPr>
        <p:spPr bwMode="auto">
          <a:xfrm>
            <a:off x="1066800" y="3330575"/>
            <a:ext cx="365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5388" name="Line 27"/>
          <p:cNvSpPr>
            <a:spLocks noChangeShapeType="1"/>
          </p:cNvSpPr>
          <p:nvPr/>
        </p:nvSpPr>
        <p:spPr bwMode="auto">
          <a:xfrm>
            <a:off x="1066800" y="3290888"/>
            <a:ext cx="0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 flipV="1">
            <a:off x="1086687" y="3582738"/>
            <a:ext cx="36353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5390" name="Line 29"/>
          <p:cNvSpPr>
            <a:spLocks noChangeShapeType="1"/>
          </p:cNvSpPr>
          <p:nvPr/>
        </p:nvSpPr>
        <p:spPr bwMode="auto">
          <a:xfrm>
            <a:off x="3962400" y="3359150"/>
            <a:ext cx="43844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5392" name="Line 31"/>
          <p:cNvSpPr>
            <a:spLocks noChangeShapeType="1"/>
          </p:cNvSpPr>
          <p:nvPr/>
        </p:nvSpPr>
        <p:spPr bwMode="auto">
          <a:xfrm>
            <a:off x="3984314" y="3575971"/>
            <a:ext cx="420545" cy="133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5393" name="Line 32"/>
          <p:cNvSpPr>
            <a:spLocks noChangeShapeType="1"/>
          </p:cNvSpPr>
          <p:nvPr/>
        </p:nvSpPr>
        <p:spPr bwMode="auto">
          <a:xfrm>
            <a:off x="6700838" y="2403475"/>
            <a:ext cx="1587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394" name="Line 33"/>
          <p:cNvSpPr>
            <a:spLocks noChangeShapeType="1"/>
          </p:cNvSpPr>
          <p:nvPr/>
        </p:nvSpPr>
        <p:spPr bwMode="auto">
          <a:xfrm>
            <a:off x="6681838" y="2752725"/>
            <a:ext cx="463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5395" name="Text Box 34"/>
          <p:cNvSpPr>
            <a:spLocks noChangeArrowheads="1"/>
          </p:cNvSpPr>
          <p:nvPr/>
        </p:nvSpPr>
        <p:spPr bwMode="auto">
          <a:xfrm>
            <a:off x="7436644" y="2524292"/>
            <a:ext cx="733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char</a:t>
            </a:r>
            <a:endParaRPr lang="zh-CN" altLang="en-US" dirty="0"/>
          </a:p>
        </p:txBody>
      </p:sp>
      <p:sp>
        <p:nvSpPr>
          <p:cNvPr id="15396" name="Line 35"/>
          <p:cNvSpPr>
            <a:spLocks noChangeShapeType="1"/>
          </p:cNvSpPr>
          <p:nvPr/>
        </p:nvSpPr>
        <p:spPr bwMode="auto">
          <a:xfrm>
            <a:off x="2478147" y="1778000"/>
            <a:ext cx="4248150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5397" name="Line 36"/>
          <p:cNvSpPr>
            <a:spLocks noChangeShapeType="1"/>
          </p:cNvSpPr>
          <p:nvPr/>
        </p:nvSpPr>
        <p:spPr bwMode="auto">
          <a:xfrm>
            <a:off x="4495800" y="1416050"/>
            <a:ext cx="0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398" name="Text Box 37"/>
          <p:cNvSpPr>
            <a:spLocks noChangeArrowheads="1"/>
          </p:cNvSpPr>
          <p:nvPr/>
        </p:nvSpPr>
        <p:spPr bwMode="auto">
          <a:xfrm>
            <a:off x="5989638" y="2101850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ea typeface="黑体" panose="02010600030101010101" pitchFamily="49" charset="-122"/>
                <a:sym typeface="Arial" panose="020B0604020202020204" pitchFamily="34" charset="0"/>
              </a:rPr>
              <a:t>非数值</a:t>
            </a:r>
            <a:endParaRPr lang="zh-CN" altLang="en-US" dirty="0"/>
          </a:p>
        </p:txBody>
      </p:sp>
      <p:sp>
        <p:nvSpPr>
          <p:cNvPr id="15399" name="Text Box 38"/>
          <p:cNvSpPr>
            <a:spLocks noChangeArrowheads="1"/>
          </p:cNvSpPr>
          <p:nvPr/>
        </p:nvSpPr>
        <p:spPr bwMode="auto">
          <a:xfrm>
            <a:off x="2054225" y="190976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ea typeface="黑体" panose="02010600030101010101" pitchFamily="49" charset="-122"/>
                <a:sym typeface="Arial" panose="020B0604020202020204" pitchFamily="34" charset="0"/>
              </a:rPr>
              <a:t>数值</a:t>
            </a:r>
            <a:endParaRPr lang="zh-CN" altLang="en-US" dirty="0"/>
          </a:p>
        </p:txBody>
      </p:sp>
      <p:sp>
        <p:nvSpPr>
          <p:cNvPr id="15400" name="Line 39"/>
          <p:cNvSpPr>
            <a:spLocks noChangeShapeType="1"/>
          </p:cNvSpPr>
          <p:nvPr/>
        </p:nvSpPr>
        <p:spPr bwMode="auto">
          <a:xfrm>
            <a:off x="1082676" y="2476417"/>
            <a:ext cx="0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401" name="Text Box 40"/>
          <p:cNvSpPr>
            <a:spLocks noChangeArrowheads="1"/>
          </p:cNvSpPr>
          <p:nvPr/>
        </p:nvSpPr>
        <p:spPr bwMode="auto">
          <a:xfrm>
            <a:off x="765970" y="2841164"/>
            <a:ext cx="79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ea typeface="黑体" panose="02010600030101010101" pitchFamily="49" charset="-122"/>
                <a:sym typeface="Arial" panose="020B0604020202020204" pitchFamily="34" charset="0"/>
              </a:rPr>
              <a:t>整型</a:t>
            </a:r>
            <a:endParaRPr lang="zh-CN" altLang="en-US" dirty="0"/>
          </a:p>
        </p:txBody>
      </p:sp>
      <p:sp>
        <p:nvSpPr>
          <p:cNvPr id="15402" name="Line 41"/>
          <p:cNvSpPr>
            <a:spLocks noChangeShapeType="1"/>
          </p:cNvSpPr>
          <p:nvPr/>
        </p:nvSpPr>
        <p:spPr bwMode="auto">
          <a:xfrm>
            <a:off x="3962400" y="2559050"/>
            <a:ext cx="0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403" name="Line 42"/>
          <p:cNvSpPr>
            <a:spLocks noChangeShapeType="1"/>
          </p:cNvSpPr>
          <p:nvPr/>
        </p:nvSpPr>
        <p:spPr bwMode="auto">
          <a:xfrm>
            <a:off x="1044533" y="2513012"/>
            <a:ext cx="2895599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5404" name="Line 43"/>
          <p:cNvSpPr>
            <a:spLocks noChangeShapeType="1"/>
          </p:cNvSpPr>
          <p:nvPr/>
        </p:nvSpPr>
        <p:spPr bwMode="auto">
          <a:xfrm>
            <a:off x="2438400" y="1803400"/>
            <a:ext cx="0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405" name="Text Box 44"/>
          <p:cNvSpPr>
            <a:spLocks noChangeArrowheads="1"/>
          </p:cNvSpPr>
          <p:nvPr/>
        </p:nvSpPr>
        <p:spPr bwMode="auto">
          <a:xfrm>
            <a:off x="1490580" y="3058909"/>
            <a:ext cx="544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rgbClr val="0000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</a:t>
            </a:r>
            <a:endParaRPr lang="zh-CN" altLang="en-US" dirty="0"/>
          </a:p>
        </p:txBody>
      </p:sp>
      <p:sp>
        <p:nvSpPr>
          <p:cNvPr id="15406" name="Text Box 45"/>
          <p:cNvSpPr>
            <a:spLocks noChangeArrowheads="1"/>
          </p:cNvSpPr>
          <p:nvPr/>
        </p:nvSpPr>
        <p:spPr bwMode="auto">
          <a:xfrm>
            <a:off x="1494675" y="3331327"/>
            <a:ext cx="615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……</a:t>
            </a:r>
            <a:endParaRPr lang="zh-CN" altLang="en-US" dirty="0"/>
          </a:p>
        </p:txBody>
      </p:sp>
      <p:sp>
        <p:nvSpPr>
          <p:cNvPr id="15407" name="Text Box 46"/>
          <p:cNvSpPr>
            <a:spLocks noChangeArrowheads="1"/>
          </p:cNvSpPr>
          <p:nvPr/>
        </p:nvSpPr>
        <p:spPr bwMode="auto">
          <a:xfrm>
            <a:off x="4400849" y="3446463"/>
            <a:ext cx="771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float</a:t>
            </a:r>
            <a:endParaRPr lang="zh-CN" altLang="en-US" dirty="0"/>
          </a:p>
        </p:txBody>
      </p:sp>
      <p:sp>
        <p:nvSpPr>
          <p:cNvPr id="15408" name="Text Box 47"/>
          <p:cNvSpPr>
            <a:spLocks noChangeArrowheads="1"/>
          </p:cNvSpPr>
          <p:nvPr/>
        </p:nvSpPr>
        <p:spPr bwMode="auto">
          <a:xfrm>
            <a:off x="4400849" y="3093787"/>
            <a:ext cx="1066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double</a:t>
            </a:r>
            <a:endParaRPr lang="zh-CN" altLang="en-US" dirty="0"/>
          </a:p>
        </p:txBody>
      </p:sp>
      <p:sp>
        <p:nvSpPr>
          <p:cNvPr id="15409" name="Line 48"/>
          <p:cNvSpPr>
            <a:spLocks noChangeShapeType="1"/>
          </p:cNvSpPr>
          <p:nvPr/>
        </p:nvSpPr>
        <p:spPr bwMode="auto">
          <a:xfrm>
            <a:off x="3962400" y="3308350"/>
            <a:ext cx="0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410" name="Text Box 49"/>
          <p:cNvSpPr>
            <a:spLocks noChangeArrowheads="1"/>
          </p:cNvSpPr>
          <p:nvPr/>
        </p:nvSpPr>
        <p:spPr bwMode="auto">
          <a:xfrm>
            <a:off x="3502085" y="2873375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ea typeface="黑体" panose="02010600030101010101" pitchFamily="49" charset="-122"/>
                <a:sym typeface="Arial" panose="020B0604020202020204" pitchFamily="34" charset="0"/>
              </a:rPr>
              <a:t>浮点型</a:t>
            </a:r>
            <a:endParaRPr lang="zh-CN" altLang="en-US" dirty="0"/>
          </a:p>
        </p:txBody>
      </p:sp>
      <p:sp>
        <p:nvSpPr>
          <p:cNvPr id="15411" name="Line 50"/>
          <p:cNvSpPr>
            <a:spLocks noChangeShapeType="1"/>
          </p:cNvSpPr>
          <p:nvPr/>
        </p:nvSpPr>
        <p:spPr bwMode="auto">
          <a:xfrm>
            <a:off x="6705642" y="2739460"/>
            <a:ext cx="1587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412" name="Line 51"/>
          <p:cNvSpPr>
            <a:spLocks noChangeShapeType="1"/>
          </p:cNvSpPr>
          <p:nvPr/>
        </p:nvSpPr>
        <p:spPr bwMode="auto">
          <a:xfrm>
            <a:off x="6705600" y="3124868"/>
            <a:ext cx="478580" cy="182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5413" name="Text Box 52"/>
          <p:cNvSpPr>
            <a:spLocks noChangeArrowheads="1"/>
          </p:cNvSpPr>
          <p:nvPr/>
        </p:nvSpPr>
        <p:spPr bwMode="auto">
          <a:xfrm>
            <a:off x="7436644" y="3249065"/>
            <a:ext cx="923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String</a:t>
            </a:r>
            <a:endParaRPr lang="zh-CN" altLang="en-US" dirty="0"/>
          </a:p>
        </p:txBody>
      </p:sp>
      <p:sp>
        <p:nvSpPr>
          <p:cNvPr id="15414" name="Text Box 54"/>
          <p:cNvSpPr>
            <a:spLocks noChangeArrowheads="1"/>
          </p:cNvSpPr>
          <p:nvPr/>
        </p:nvSpPr>
        <p:spPr bwMode="auto">
          <a:xfrm>
            <a:off x="1770063" y="1114425"/>
            <a:ext cx="58515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数据类型                         </a:t>
            </a:r>
            <a:endParaRPr lang="zh-CN" altLang="en-US"/>
          </a:p>
        </p:txBody>
      </p:sp>
      <p:sp>
        <p:nvSpPr>
          <p:cNvPr id="15415" name="Line 23"/>
          <p:cNvSpPr>
            <a:spLocks noChangeShapeType="1"/>
          </p:cNvSpPr>
          <p:nvPr/>
        </p:nvSpPr>
        <p:spPr bwMode="auto">
          <a:xfrm>
            <a:off x="6701631" y="3079502"/>
            <a:ext cx="0" cy="5048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5416" name="Line 51"/>
          <p:cNvSpPr>
            <a:spLocks noChangeShapeType="1"/>
          </p:cNvSpPr>
          <p:nvPr/>
        </p:nvSpPr>
        <p:spPr bwMode="auto">
          <a:xfrm>
            <a:off x="6687343" y="3469358"/>
            <a:ext cx="496837" cy="509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5417" name="Text Box 52"/>
          <p:cNvSpPr>
            <a:spLocks noChangeArrowheads="1"/>
          </p:cNvSpPr>
          <p:nvPr/>
        </p:nvSpPr>
        <p:spPr bwMode="auto">
          <a:xfrm>
            <a:off x="7367588" y="2842752"/>
            <a:ext cx="12176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0000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boolean</a:t>
            </a:r>
            <a:endParaRPr lang="zh-CN" altLang="en-US" dirty="0"/>
          </a:p>
        </p:txBody>
      </p:sp>
      <p:sp>
        <p:nvSpPr>
          <p:cNvPr id="15418" name="AutoShape 5"/>
          <p:cNvSpPr>
            <a:spLocks noChangeArrowheads="1"/>
          </p:cNvSpPr>
          <p:nvPr/>
        </p:nvSpPr>
        <p:spPr bwMode="auto">
          <a:xfrm>
            <a:off x="4773613" y="4011613"/>
            <a:ext cx="4196257" cy="1021556"/>
          </a:xfrm>
          <a:prstGeom prst="wedgeRoundRectCallout">
            <a:avLst>
              <a:gd name="adj1" fmla="val 5509"/>
              <a:gd name="adj2" fmla="val -100306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lvl="1"/>
            <a:r>
              <a:rPr lang="en-US" altLang="zh-CN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sym typeface="Arial" panose="020B0604020202020204" pitchFamily="34" charset="0"/>
              </a:rPr>
              <a:t>String</a:t>
            </a:r>
            <a:r>
              <a:rPr lang="zh-CN" altLang="en-US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sym typeface="Arial" panose="020B0604020202020204" pitchFamily="34" charset="0"/>
              </a:rPr>
              <a:t>不是基本数据类型，</a:t>
            </a:r>
            <a:endParaRPr lang="en-US" b="1" dirty="0">
              <a:solidFill>
                <a:schemeClr val="bg1"/>
              </a:solidFill>
              <a:latin typeface="黑体" pitchFamily="2" charset="-122"/>
              <a:ea typeface="黑体" pitchFamily="2" charset="-122"/>
              <a:sym typeface="Arial" panose="020B0604020202020204" pitchFamily="34" charset="0"/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sym typeface="Arial" panose="020B0604020202020204" pitchFamily="34" charset="0"/>
              </a:rPr>
              <a:t>是引用数据类型，它是</a:t>
            </a:r>
            <a:r>
              <a:rPr lang="en-US" altLang="zh-CN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sym typeface="Arial" panose="020B0604020202020204" pitchFamily="34" charset="0"/>
              </a:rPr>
              <a:t>Java</a:t>
            </a:r>
            <a:endParaRPr lang="zh-CN" altLang="en-US" b="1" dirty="0">
              <a:solidFill>
                <a:schemeClr val="bg1"/>
              </a:solidFill>
              <a:latin typeface="黑体" pitchFamily="2" charset="-122"/>
              <a:ea typeface="黑体" pitchFamily="2" charset="-122"/>
              <a:sym typeface="Arial" panose="020B0604020202020204" pitchFamily="34" charset="0"/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sym typeface="Arial" panose="020B0604020202020204" pitchFamily="34" charset="0"/>
              </a:rPr>
              <a:t>提供的一个类</a:t>
            </a:r>
            <a:endParaRPr lang="en-US" b="1" dirty="0">
              <a:solidFill>
                <a:schemeClr val="bg1"/>
              </a:solidFill>
              <a:latin typeface="黑体" pitchFamily="2" charset="-122"/>
              <a:ea typeface="黑体" pitchFamily="2" charset="-122"/>
              <a:sym typeface="Arial" panose="020B0604020202020204" pitchFamily="34" charset="0"/>
            </a:endParaRPr>
          </a:p>
        </p:txBody>
      </p:sp>
      <p:sp>
        <p:nvSpPr>
          <p:cNvPr id="12346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Java常用数据类型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6C0677-5B1C-422E-AA4A-34FEA27E8C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28542E-6 C 0.00382 -0.03803 0.00781 -0.07582 0.00937 -0.090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116 C 0.00834 -0.00232 0.01667 -0.00325 -0.01389 0.00533 C -0.04444 0.01368 -0.17968 0.06283 -0.18368 0.04939 C -0.18767 0.03594 -0.06823 -0.04892 -0.03784 -0.0748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9.24784E-7 C -0.23889 -0.01634 -0.4776 -0.03268 -0.56285 -0.06227 C -0.64809 -0.09155 -0.57986 -0.13409 -0.51163 -0.17694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13" y="-884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31718E-6 L -0.09323 -0.2703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0" y="-131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6 -0.00061 C -0.09497 -0.02527 -0.17761 -0.04963 -0.18177 -0.0783 C -0.18594 -0.10696 -0.11181 -0.13933 -0.03768 -0.17139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-85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208 C 0.03628 -0.10417 0.07257 -0.20602 0.12326 -0.25995 C 0.17395 -0.31366 0.24218 -0.34722 0.30451 -0.325 C 0.36684 -0.30278 0.43211 -0.21458 0.49757 -0.12639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00" y="-169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1344E-6 L 0.075 -0.2225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1112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28 0.01264 C 0.10642 0.08878 0.17656 0.16461 0.18975 0.21763 C 0.20295 0.27034 0.15573 0.34279 0.11545 0.32922 C 0.07517 0.31597 0.01146 0.22626 -0.05209 0.13687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1649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5.28634E-6 C -0.02951 -0.07535 -0.05885 -0.1507 -0.04184 -0.19869 C -0.02483 -0.24669 0.04878 -0.28865 0.10226 -0.28865 C 0.15573 -0.28865 0.21736 -0.24367 0.27899 -0.19869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1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9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>
                                      <p:cBhvr>
                                        <p:cTn id="43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>
                                      <p:cBhvr>
                                        <p:cTn id="51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55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59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64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68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71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4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7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80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83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86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89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92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95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98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01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04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07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0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3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6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9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22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25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28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1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4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7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40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43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4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49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53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57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60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63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67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ldLvl="0" animBg="1"/>
      <p:bldP spid="15365" grpId="0" bldLvl="0"/>
      <p:bldP spid="15366" grpId="0" bldLvl="0" animBg="1"/>
      <p:bldP spid="15367" grpId="0" bldLvl="0" animBg="1"/>
      <p:bldP spid="15368" grpId="0" bldLvl="0" animBg="1"/>
      <p:bldP spid="15370" grpId="0" bldLvl="0"/>
      <p:bldP spid="15371" grpId="0" bldLvl="0" animBg="1"/>
      <p:bldP spid="15372" grpId="0" bldLvl="0"/>
      <p:bldP spid="15373" grpId="0" bldLvl="0" animBg="1"/>
      <p:bldP spid="15374" grpId="0" bldLvl="0" animBg="1"/>
      <p:bldP spid="15375" grpId="0" bldLvl="0"/>
      <p:bldP spid="15376" grpId="0" bldLvl="0"/>
      <p:bldP spid="15377" grpId="0" bldLvl="0" animBg="1"/>
      <p:bldP spid="15378" grpId="0" bldLvl="0" animBg="1"/>
      <p:bldP spid="15379" grpId="0" bldLvl="0" animBg="1"/>
      <p:bldP spid="15380" grpId="0" bldLvl="0" animBg="1"/>
      <p:bldP spid="15381" grpId="0" bldLvl="0" animBg="1"/>
      <p:bldP spid="15382" grpId="0" bldLvl="0" animBg="1"/>
      <p:bldP spid="15383" grpId="0" bldLvl="0" animBg="1"/>
      <p:bldP spid="15384" grpId="0" animBg="1"/>
      <p:bldP spid="15385" grpId="0" animBg="1"/>
      <p:bldP spid="15387" grpId="0" animBg="1"/>
      <p:bldP spid="15388" grpId="0" animBg="1"/>
      <p:bldP spid="15389" grpId="0" animBg="1"/>
      <p:bldP spid="15390" grpId="0" animBg="1"/>
      <p:bldP spid="15392" grpId="0" animBg="1"/>
      <p:bldP spid="15393" grpId="0" animBg="1"/>
      <p:bldP spid="15394" grpId="0" animBg="1"/>
      <p:bldP spid="15395" grpId="0" bldLvl="0"/>
      <p:bldP spid="15396" grpId="0" animBg="1"/>
      <p:bldP spid="15397" grpId="0" animBg="1"/>
      <p:bldP spid="15398" grpId="0" bldLvl="0"/>
      <p:bldP spid="15399" grpId="0" bldLvl="0"/>
      <p:bldP spid="15400" grpId="0" animBg="1"/>
      <p:bldP spid="15401" grpId="0" bldLvl="0"/>
      <p:bldP spid="15402" grpId="0" animBg="1"/>
      <p:bldP spid="15403" grpId="0" animBg="1"/>
      <p:bldP spid="15404" grpId="0" animBg="1"/>
      <p:bldP spid="15405" grpId="0" bldLvl="0"/>
      <p:bldP spid="15406" grpId="0" bldLvl="0"/>
      <p:bldP spid="15407" grpId="0" bldLvl="0"/>
      <p:bldP spid="15408" grpId="0" bldLvl="0"/>
      <p:bldP spid="15409" grpId="0" animBg="1"/>
      <p:bldP spid="15410" grpId="0" bldLvl="0"/>
      <p:bldP spid="15411" grpId="0" animBg="1"/>
      <p:bldP spid="15412" grpId="0" animBg="1"/>
      <p:bldP spid="15413" grpId="0" bldLvl="0"/>
      <p:bldP spid="15414" grpId="0" bldLvl="0"/>
      <p:bldP spid="15415" grpId="0" animBg="1"/>
      <p:bldP spid="15416" grpId="0" animBg="1"/>
      <p:bldP spid="15417" grpId="0" bldLvl="0"/>
      <p:bldP spid="1541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27</a:t>
            </a:r>
          </a:p>
        </p:txBody>
      </p:sp>
      <p:graphicFrame>
        <p:nvGraphicFramePr>
          <p:cNvPr id="17411" name="表格 17410"/>
          <p:cNvGraphicFramePr/>
          <p:nvPr/>
        </p:nvGraphicFramePr>
        <p:xfrm>
          <a:off x="685800" y="987425"/>
          <a:ext cx="7847013" cy="3598863"/>
        </p:xfrm>
        <a:graphic>
          <a:graphicData uri="http://schemas.openxmlformats.org/drawingml/2006/table">
            <a:tbl>
              <a:tblPr/>
              <a:tblGrid>
                <a:gridCol w="130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1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aseline="0" dirty="0">
                          <a:solidFill>
                            <a:schemeClr val="bg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  <a:sym typeface="黑体" panose="02010600030101010101" pitchFamily="49" charset="-122"/>
                        </a:rPr>
                        <a:t>数据类型</a:t>
                      </a:r>
                      <a:endParaRPr lang="en-US" altLang="x-none" sz="2000" baseline="0" dirty="0">
                        <a:solidFill>
                          <a:schemeClr val="bg1"/>
                        </a:solidFill>
                        <a:latin typeface="黑体" panose="02010600030101010101" pitchFamily="49" charset="-122"/>
                        <a:ea typeface="黑体" panose="02010600030101010101" pitchFamily="49" charset="-122"/>
                        <a:sym typeface="黑体" panose="0201060003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aseline="0" dirty="0">
                          <a:solidFill>
                            <a:schemeClr val="bg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  <a:sym typeface="黑体" panose="02010600030101010101" pitchFamily="49" charset="-122"/>
                        </a:rPr>
                        <a:t>大小</a:t>
                      </a:r>
                      <a:endParaRPr lang="en-US" altLang="x-none" sz="2000" baseline="0" dirty="0">
                        <a:solidFill>
                          <a:schemeClr val="bg1"/>
                        </a:solidFill>
                        <a:latin typeface="黑体" panose="02010600030101010101" pitchFamily="49" charset="-122"/>
                        <a:ea typeface="黑体" panose="02010600030101010101" pitchFamily="49" charset="-122"/>
                        <a:sym typeface="黑体" panose="0201060003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aseline="0" dirty="0">
                          <a:solidFill>
                            <a:schemeClr val="bg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  <a:sym typeface="黑体" panose="02010600030101010101" pitchFamily="49" charset="-122"/>
                        </a:rPr>
                        <a:t>取值范围</a:t>
                      </a:r>
                      <a:endParaRPr lang="en-US" altLang="x-none" sz="2000" baseline="0" dirty="0">
                        <a:solidFill>
                          <a:schemeClr val="bg1"/>
                        </a:solidFill>
                        <a:latin typeface="黑体" panose="02010600030101010101" pitchFamily="49" charset="-122"/>
                        <a:ea typeface="黑体" panose="02010600030101010101" pitchFamily="49" charset="-122"/>
                        <a:sym typeface="黑体" panose="0201060003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byte</a:t>
                      </a:r>
                    </a:p>
                  </a:txBody>
                  <a:tcPr anchor="ctr">
                    <a:lnL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字节</a:t>
                      </a: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位</a:t>
                      </a:r>
                    </a:p>
                  </a:txBody>
                  <a:tcPr anchor="ctr">
                    <a:lnL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-128  ~ +127</a:t>
                      </a:r>
                    </a:p>
                  </a:txBody>
                  <a:tcPr anchor="ctr">
                    <a:lnL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162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int</a:t>
                      </a:r>
                    </a:p>
                  </a:txBody>
                  <a:tcPr anchor="ctr">
                    <a:lnL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字节</a:t>
                      </a: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位</a:t>
                      </a:r>
                    </a:p>
                  </a:txBody>
                  <a:tcPr anchor="ctr">
                    <a:lnL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-2147483648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（</a:t>
                      </a: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-2</a:t>
                      </a:r>
                      <a:r>
                        <a:rPr lang="en-US" altLang="x-none" sz="18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31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）</a:t>
                      </a: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 ~ + 2147483647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（</a:t>
                      </a: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2</a:t>
                      </a:r>
                      <a:r>
                        <a:rPr lang="en-US" altLang="x-none" sz="18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31</a:t>
                      </a: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49" charset="-122"/>
                        <a:sym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short</a:t>
                      </a:r>
                    </a:p>
                  </a:txBody>
                  <a:tcPr anchor="ctr">
                    <a:lnL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字节</a:t>
                      </a: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16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位</a:t>
                      </a:r>
                    </a:p>
                  </a:txBody>
                  <a:tcPr anchor="ctr">
                    <a:lnL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-32768 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（</a:t>
                      </a: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-2</a:t>
                      </a:r>
                      <a:r>
                        <a:rPr lang="en-US" altLang="x-none" sz="18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15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）</a:t>
                      </a: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 ~  + 32767 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（</a:t>
                      </a: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+2</a:t>
                      </a:r>
                      <a:r>
                        <a:rPr lang="en-US" altLang="x-none" sz="18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15</a:t>
                      </a: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0030101010101" pitchFamily="49" charset="-122"/>
                        <a:sym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long</a:t>
                      </a:r>
                    </a:p>
                  </a:txBody>
                  <a:tcPr anchor="ctr">
                    <a:lnL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字节</a:t>
                      </a: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64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位</a:t>
                      </a:r>
                    </a:p>
                  </a:txBody>
                  <a:tcPr anchor="ctr">
                    <a:lnL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-2</a:t>
                      </a:r>
                      <a:r>
                        <a:rPr lang="en-US" altLang="x-none" sz="18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63</a:t>
                      </a: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  ~ + 2</a:t>
                      </a:r>
                      <a:r>
                        <a:rPr lang="en-US" altLang="x-none" sz="18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63</a:t>
                      </a: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-1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58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float</a:t>
                      </a:r>
                    </a:p>
                  </a:txBody>
                  <a:tcPr anchor="ctr">
                    <a:lnL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字节</a:t>
                      </a: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位浮点数</a:t>
                      </a:r>
                    </a:p>
                  </a:txBody>
                  <a:tcPr anchor="ctr">
                    <a:lnL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1.4E-45 ~ 3.4E+38 , -1.4E-45 ~ -3.4E+38</a:t>
                      </a:r>
                    </a:p>
                  </a:txBody>
                  <a:tcPr anchor="ctr">
                    <a:lnL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05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double</a:t>
                      </a:r>
                    </a:p>
                  </a:txBody>
                  <a:tcPr anchor="ctr">
                    <a:lnL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字节</a:t>
                      </a: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64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位浮点数</a:t>
                      </a:r>
                    </a:p>
                  </a:txBody>
                  <a:tcPr anchor="ctr">
                    <a:lnL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49" charset="-122"/>
                          <a:sym typeface="Times New Roman" panose="02020603050405020304" pitchFamily="18" charset="0"/>
                        </a:rPr>
                        <a:t>4.9E-324 ~ 1.7E+308, -4.9E-324 ~ -1.7E+308</a:t>
                      </a:r>
                    </a:p>
                  </a:txBody>
                  <a:tcPr anchor="ctr">
                    <a:lnL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50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数据类型说明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F09E8C0-4BFC-4310-956F-0077B36159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361315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000" dirty="0"/>
              <a:t>第一步：声明变量，根据数据类型在内存申请空间</a:t>
            </a:r>
          </a:p>
          <a:p>
            <a:endParaRPr lang="zh-CN" altLang="en-US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000" dirty="0">
                <a:sym typeface="宋体" panose="02010600030101010101" pitchFamily="2" charset="-122"/>
              </a:rPr>
              <a:t>第二步：赋值，即“将数据存储至对应的内存空间”</a:t>
            </a:r>
          </a:p>
          <a:p>
            <a:endParaRPr lang="zh-CN" altLang="en-US" dirty="0">
              <a:sym typeface="宋体" panose="02010600030101010101" pitchFamily="2" charset="-122"/>
            </a:endParaRPr>
          </a:p>
          <a:p>
            <a:r>
              <a:rPr lang="zh-CN" altLang="en-US" sz="2000" dirty="0">
                <a:sym typeface="宋体" panose="02010600030101010101" pitchFamily="2" charset="-122"/>
              </a:rPr>
              <a:t>第一步和第二步可以合并</a:t>
            </a:r>
          </a:p>
          <a:p>
            <a:pPr marL="0" indent="0">
              <a:buNone/>
            </a:pPr>
            <a:endParaRPr lang="zh-CN" altLang="en-US" dirty="0">
              <a:sym typeface="宋体" panose="02010600030101010101" pitchFamily="2" charset="-122"/>
            </a:endParaRPr>
          </a:p>
          <a:p>
            <a:r>
              <a:rPr lang="zh-CN" altLang="en-US" sz="2000" dirty="0">
                <a:sym typeface="宋体" panose="02010600030101010101" pitchFamily="2" charset="-122"/>
              </a:rPr>
              <a:t>第三步：使用变量，即“取出数据使用”</a:t>
            </a:r>
            <a:endParaRPr lang="zh-CN" altLang="en-US" sz="2000" dirty="0"/>
          </a:p>
          <a:p>
            <a:endParaRPr lang="zh-CN" altLang="en-US" dirty="0">
              <a:sym typeface="宋体" panose="02010600030101010101" pitchFamily="2" charset="-122"/>
            </a:endParaRPr>
          </a:p>
          <a:p>
            <a:endParaRPr lang="zh-CN" altLang="en-US" dirty="0">
              <a:sym typeface="宋体" panose="02010600030101010101" pitchFamily="2" charset="-122"/>
            </a:endParaRP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       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14339" name="AutoShape 8"/>
          <p:cNvSpPr>
            <a:spLocks noChangeArrowheads="1"/>
          </p:cNvSpPr>
          <p:nvPr/>
        </p:nvSpPr>
        <p:spPr bwMode="auto">
          <a:xfrm>
            <a:off x="1187450" y="1492250"/>
            <a:ext cx="3021013" cy="338554"/>
          </a:xfrm>
          <a:prstGeom prst="roundRect">
            <a:avLst>
              <a:gd name="adj" fmla="val 0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0030101010101" pitchFamily="49" charset="-122"/>
                <a:sym typeface="宋体" panose="02010600030101010101" pitchFamily="2" charset="-122"/>
              </a:rPr>
              <a:t>数据类型    变量名；               </a:t>
            </a:r>
            <a:endParaRPr lang="zh-CN" altLang="en-US" sz="1600" b="1" dirty="0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14340" name="AutoShape 10"/>
          <p:cNvSpPr>
            <a:spLocks noChangeArrowheads="1"/>
          </p:cNvSpPr>
          <p:nvPr/>
        </p:nvSpPr>
        <p:spPr bwMode="auto">
          <a:xfrm>
            <a:off x="4787900" y="1420813"/>
            <a:ext cx="2305050" cy="51077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int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 money;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4341" name="AutoShape 17"/>
          <p:cNvSpPr>
            <a:spLocks noChangeArrowheads="1"/>
          </p:cNvSpPr>
          <p:nvPr/>
        </p:nvSpPr>
        <p:spPr bwMode="auto">
          <a:xfrm>
            <a:off x="1187450" y="2283718"/>
            <a:ext cx="3021013" cy="338554"/>
          </a:xfrm>
          <a:prstGeom prst="roundRect">
            <a:avLst>
              <a:gd name="adj" fmla="val 0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  <a:sym typeface="宋体" panose="02010600030101010101" pitchFamily="2" charset="-122"/>
              </a:rPr>
              <a:t>变量名 </a:t>
            </a:r>
            <a:r>
              <a:rPr lang="en-US" altLang="zh-CN" sz="1600" b="1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  <a:sym typeface="Calibri" panose="020F0502020204030204" pitchFamily="34" charset="0"/>
              </a:rPr>
              <a:t>= </a:t>
            </a:r>
            <a:r>
              <a:rPr lang="zh-CN" altLang="en-US" sz="1600" b="1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  <a:sym typeface="宋体" panose="02010600030101010101" pitchFamily="2" charset="-122"/>
              </a:rPr>
              <a:t>数值；</a:t>
            </a:r>
            <a:endParaRPr lang="zh-CN" altLang="en-US" sz="1600" b="1" dirty="0">
              <a:solidFill>
                <a:schemeClr val="bg1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4342" name="AutoShape 18"/>
          <p:cNvSpPr>
            <a:spLocks noChangeArrowheads="1"/>
          </p:cNvSpPr>
          <p:nvPr/>
        </p:nvSpPr>
        <p:spPr bwMode="auto">
          <a:xfrm>
            <a:off x="4789835" y="2276996"/>
            <a:ext cx="2230437" cy="51077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money = 1000 ;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4343" name="AutoShape 19"/>
          <p:cNvSpPr>
            <a:spLocks noChangeArrowheads="1"/>
          </p:cNvSpPr>
          <p:nvPr/>
        </p:nvSpPr>
        <p:spPr bwMode="auto">
          <a:xfrm>
            <a:off x="1187450" y="3075806"/>
            <a:ext cx="2954338" cy="338554"/>
          </a:xfrm>
          <a:prstGeom prst="roundRect">
            <a:avLst>
              <a:gd name="adj" fmla="val 0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0030101010101" pitchFamily="49" charset="-122"/>
                <a:sym typeface="宋体" panose="02010600030101010101" pitchFamily="2" charset="-122"/>
              </a:rPr>
              <a:t>数据类型    变量名</a:t>
            </a:r>
            <a:r>
              <a:rPr lang="en-US" altLang="zh-CN" sz="1600" b="1" dirty="0">
                <a:solidFill>
                  <a:schemeClr val="bg1"/>
                </a:solidFill>
                <a:ea typeface="黑体" panose="02010600030101010101" pitchFamily="49" charset="-122"/>
                <a:sym typeface="Calibri" panose="020F0502020204030204" pitchFamily="34" charset="0"/>
              </a:rPr>
              <a:t>=</a:t>
            </a:r>
            <a:r>
              <a:rPr lang="zh-CN" altLang="en-US" sz="1600" b="1" dirty="0">
                <a:solidFill>
                  <a:schemeClr val="bg1"/>
                </a:solidFill>
                <a:ea typeface="黑体" panose="02010600030101010101" pitchFamily="49" charset="-122"/>
                <a:sym typeface="宋体" panose="02010600030101010101" pitchFamily="2" charset="-122"/>
              </a:rPr>
              <a:t>数值；               </a:t>
            </a:r>
            <a:endParaRPr lang="zh-CN" altLang="en-US" sz="1600" b="1" dirty="0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14344" name="AutoShape 20"/>
          <p:cNvSpPr>
            <a:spLocks noChangeArrowheads="1"/>
          </p:cNvSpPr>
          <p:nvPr/>
        </p:nvSpPr>
        <p:spPr bwMode="auto">
          <a:xfrm>
            <a:off x="4810026" y="3003798"/>
            <a:ext cx="2354262" cy="51077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int money = 1000; </a:t>
            </a:r>
            <a:endParaRPr lang="zh-CN" altLang="en-US" sz="1600" b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4345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变量声明及使用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55E5127-AE97-462C-BA33-19D62E7BB1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en-US" altLang="zh-CN"/>
              <a:t>/31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2075</Words>
  <Application>Microsoft Macintosh PowerPoint</Application>
  <PresentationFormat>全屏显示(16:9)</PresentationFormat>
  <Paragraphs>392</Paragraphs>
  <Slides>31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黑体</vt:lpstr>
      <vt:lpstr>微软雅黑</vt:lpstr>
      <vt:lpstr>Arial</vt:lpstr>
      <vt:lpstr>Calibri</vt:lpstr>
      <vt:lpstr>Webdings</vt:lpstr>
      <vt:lpstr>Wingdings</vt:lpstr>
      <vt:lpstr>1_自定义设计方案</vt:lpstr>
      <vt:lpstr>变量和数据类型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算数运算符2-2 </vt:lpstr>
      <vt:lpstr> 练习3：求四位会员卡号之和 </vt:lpstr>
      <vt:lpstr>PowerPoint 演示文稿</vt:lpstr>
      <vt:lpstr>PowerPoint 演示文稿</vt:lpstr>
      <vt:lpstr> 逻辑运算符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qg736</cp:lastModifiedBy>
  <cp:revision>569</cp:revision>
  <dcterms:created xsi:type="dcterms:W3CDTF">2013-09-17T02:35:00Z</dcterms:created>
  <dcterms:modified xsi:type="dcterms:W3CDTF">2019-05-10T00:36:16Z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