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2" r:id="rId26"/>
    <p:sldId id="394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3" d="100"/>
          <a:sy n="103" d="100"/>
        </p:scale>
        <p:origin x="7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10B5E44-DE4E-4B76-9805-6BFE29893D90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美国火星探测器的后台控制程序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网站的后台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70D881-105A-4639-8444-E68F069E1F64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美国火星探测器的后台控制程序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网站的后台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教学指导：将语法和流程图对照着讲解多重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Else if</a:t>
            </a:r>
            <a:r>
              <a:rPr lang="zh-CN" altLang="en-US"/>
              <a:t>分支的数量没有限制，但是为了代码的可读性，还是不要在</a:t>
            </a:r>
            <a:r>
              <a:rPr lang="en-US" altLang="zh-CN"/>
              <a:t>if</a:t>
            </a:r>
            <a:r>
              <a:rPr lang="zh-CN" altLang="en-US"/>
              <a:t>后面加入太多的</a:t>
            </a:r>
            <a:r>
              <a:rPr lang="en-US" altLang="zh-CN"/>
              <a:t>else if</a:t>
            </a:r>
            <a:r>
              <a:rPr lang="zh-CN" altLang="en-US"/>
              <a:t>，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如果必须使用这种形式，则把尽可能先满足的条件放在前面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050AA6-1ADD-4309-900E-A6C19252E6E7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教学指导：将语法和流程图对照着讲解多重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529B3C8-9CB8-4189-B0B3-EC5875A27A81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，教员分析问题，问题中有多个条件考虑使用多重</a:t>
            </a:r>
            <a:r>
              <a:rPr lang="en-US" altLang="zh-CN"/>
              <a:t>if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，教员演示</a:t>
            </a:r>
            <a:r>
              <a:rPr lang="zh-CN" altLang="en-US">
                <a:ea typeface="黑体" panose="02010600030101010101" pitchFamily="2" charset="-122"/>
              </a:rPr>
              <a:t>使用多重</a:t>
            </a:r>
            <a:r>
              <a:rPr lang="en-US" altLang="zh-CN">
                <a:ea typeface="黑体" panose="02010600030101010101" pitchFamily="2" charset="-122"/>
              </a:rPr>
              <a:t>if</a:t>
            </a:r>
            <a:r>
              <a:rPr lang="zh-CN" altLang="en-US">
                <a:ea typeface="黑体" panose="02010600030101010101" pitchFamily="2" charset="-122"/>
              </a:rPr>
              <a:t>选择结构解决问题</a:t>
            </a:r>
            <a:r>
              <a:rPr lang="en-US" altLang="zh-CN">
                <a:ea typeface="黑体" panose="02010600030101010101" pitchFamily="2" charset="-122"/>
              </a:rPr>
              <a:t>1</a:t>
            </a:r>
            <a:r>
              <a:rPr lang="zh-CN" altLang="en-US">
                <a:ea typeface="黑体" panose="02010600030101010101" pitchFamily="2" charset="-122"/>
              </a:rPr>
              <a:t>让学员意识到此种方式的不足，</a:t>
            </a:r>
            <a:endParaRPr lang="en-US">
              <a:ea typeface="黑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黑体" panose="02010600030101010101" pitchFamily="2" charset="-122"/>
              </a:rPr>
              <a:t>（此示例的代码教员课前准备好，课堂上不需要现场敲）</a:t>
            </a:r>
            <a:endParaRPr lang="en-US">
              <a:ea typeface="黑体" panose="02010600030101010101" pitchFamily="2" charset="-122"/>
            </a:endParaRP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，回到</a:t>
            </a:r>
            <a:r>
              <a:rPr lang="en-US" altLang="zh-CN"/>
              <a:t>PPT</a:t>
            </a:r>
            <a:r>
              <a:rPr lang="zh-CN" altLang="en-US"/>
              <a:t>总结代码缺点：结构复杂，啰嗦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，再次分析问题：发现多个条件均为等值判断，并提出更好的解决办法</a:t>
            </a:r>
            <a:r>
              <a:rPr lang="en-US" altLang="zh-CN"/>
              <a:t>---</a:t>
            </a:r>
            <a:r>
              <a:rPr lang="zh-CN" altLang="en-US"/>
              <a:t>使用</a:t>
            </a:r>
            <a:r>
              <a:rPr lang="en-US" altLang="zh-CN"/>
              <a:t>switch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8F12104-80FF-4A9D-BB76-07C3164E36F4}" type="slidenum">
              <a:rPr lang="zh-CN" altLang="en-US" sz="1200">
                <a:latin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F43A2EF-078D-4FA6-9B3E-FCA8B4B1FAB5}" type="slidenum">
              <a:rPr lang="zh-CN" altLang="en-US" sz="1200">
                <a:latin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教学指导：演示时在某些</a:t>
            </a:r>
            <a:r>
              <a:rPr lang="en-US" altLang="zh-CN"/>
              <a:t>case</a:t>
            </a:r>
            <a:r>
              <a:rPr lang="zh-CN" altLang="en-US"/>
              <a:t>中添加</a:t>
            </a:r>
            <a:r>
              <a:rPr lang="en-US" altLang="zh-CN"/>
              <a:t>break</a:t>
            </a:r>
            <a:r>
              <a:rPr lang="zh-CN" altLang="en-US"/>
              <a:t>看一看效果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选择结构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785813" y="936625"/>
            <a:ext cx="7818437" cy="1046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vl="2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vl="4" indent="0" fontAlgn="base">
              <a:spcBef>
                <a:spcPct val="20000"/>
              </a:spcBef>
              <a:spcAft>
                <a:spcPct val="0"/>
              </a:spcAft>
              <a:buClr>
                <a:srgbClr val="56BEEE"/>
              </a:buClr>
              <a:buFont typeface="Wingdings" panose="05000000000000000000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Calibri" panose="020F0502020204030204" pitchFamily="34" charset="0"/>
              </a:rPr>
              <a:t>如果张浩</a:t>
            </a:r>
            <a:r>
              <a:rPr lang="en-US" altLang="zh-CN" dirty="0">
                <a:sym typeface="Calibri" panose="020F0502020204030204" pitchFamily="34" charset="0"/>
              </a:rPr>
              <a:t>Java</a:t>
            </a:r>
            <a:r>
              <a:rPr lang="zh-CN" altLang="en-US" dirty="0">
                <a:sym typeface="Calibri" panose="020F0502020204030204" pitchFamily="34" charset="0"/>
              </a:rPr>
              <a:t>考试成绩大于</a:t>
            </a:r>
            <a:r>
              <a:rPr lang="en-US" altLang="zh-CN" dirty="0">
                <a:sym typeface="Calibri" panose="020F0502020204030204" pitchFamily="34" charset="0"/>
              </a:rPr>
              <a:t>90</a:t>
            </a:r>
            <a:r>
              <a:rPr lang="zh-CN" altLang="en-US" dirty="0">
                <a:sym typeface="Calibri" panose="020F0502020204030204" pitchFamily="34" charset="0"/>
              </a:rPr>
              <a:t>分，老师就奖励他一个</a:t>
            </a:r>
            <a:r>
              <a:rPr lang="en-US" altLang="zh-CN" dirty="0">
                <a:sym typeface="Calibri" panose="020F0502020204030204" pitchFamily="34" charset="0"/>
              </a:rPr>
              <a:t>iPhone</a:t>
            </a:r>
            <a:r>
              <a:rPr lang="zh-CN" altLang="en-US" dirty="0">
                <a:sym typeface="Calibri" panose="020F0502020204030204" pitchFamily="34" charset="0"/>
              </a:rPr>
              <a:t>6s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</a:p>
          <a:p>
            <a:r>
              <a:rPr lang="zh-CN" altLang="en-US" dirty="0">
                <a:sym typeface="Calibri" panose="020F0502020204030204" pitchFamily="34" charset="0"/>
              </a:rPr>
              <a:t> 否则老师就罚他蹲马步</a:t>
            </a: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1259632" y="4011910"/>
            <a:ext cx="5327650" cy="400110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zh-CN" altLang="en-US" sz="2000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使用</a:t>
            </a:r>
            <a:r>
              <a:rPr lang="en-US" altLang="zh-CN" sz="2000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if-else</a:t>
            </a:r>
            <a:r>
              <a:rPr lang="zh-CN" altLang="en-US" sz="2000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选择结构实现</a:t>
            </a:r>
          </a:p>
        </p:txBody>
      </p:sp>
      <p:sp>
        <p:nvSpPr>
          <p:cNvPr id="18436" name="AutoShape 7"/>
          <p:cNvSpPr>
            <a:spLocks noChangeArrowheads="1"/>
          </p:cNvSpPr>
          <p:nvPr/>
        </p:nvSpPr>
        <p:spPr bwMode="auto">
          <a:xfrm>
            <a:off x="971549" y="2183885"/>
            <a:ext cx="6408763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if (score &gt; 90) {</a:t>
            </a:r>
          </a:p>
          <a:p>
            <a:pPr lvl="1"/>
            <a:r>
              <a:rPr lang="en-US" altLang="zh-CN" sz="1600" b="1" dirty="0"/>
              <a:t>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老师说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不错，奖励一个</a:t>
            </a:r>
            <a:r>
              <a:rPr lang="en-US" altLang="zh-CN" sz="1600" b="1" dirty="0"/>
              <a:t>iPhone</a:t>
            </a:r>
            <a:r>
              <a:rPr lang="zh-CN" altLang="en-US" sz="1600" b="1" dirty="0"/>
              <a:t>6s！</a:t>
            </a:r>
            <a:r>
              <a:rPr lang="en-US" altLang="zh-CN" sz="1600" b="1" dirty="0"/>
              <a:t>");</a:t>
            </a:r>
          </a:p>
          <a:p>
            <a:pPr lvl="1"/>
            <a:r>
              <a:rPr lang="en-US" altLang="zh-CN" sz="1600" b="1" dirty="0"/>
              <a:t>}</a:t>
            </a:r>
          </a:p>
          <a:p>
            <a:pPr lvl="1"/>
            <a:r>
              <a:rPr lang="en-US" altLang="zh-CN" sz="1600" b="1" dirty="0"/>
              <a:t>if (score &lt;= 90) {</a:t>
            </a:r>
          </a:p>
          <a:p>
            <a:pPr lvl="1"/>
            <a:r>
              <a:rPr lang="en-US" sz="1600" b="1" dirty="0"/>
              <a:t>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(“</a:t>
            </a:r>
            <a:r>
              <a:rPr lang="zh-CN" altLang="en-US" sz="1600" b="1" dirty="0"/>
              <a:t>老师说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惩罚蹲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分钟马步！</a:t>
            </a:r>
            <a:r>
              <a:rPr lang="en-US" altLang="zh-CN" sz="1600" b="1" dirty="0"/>
              <a:t>");</a:t>
            </a:r>
          </a:p>
          <a:p>
            <a:pPr lvl="1"/>
            <a:r>
              <a:rPr lang="en-US" altLang="zh-CN" sz="1600" b="1" dirty="0"/>
              <a:t>}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使用if-else选择结构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95736" y="4576123"/>
            <a:ext cx="4394502" cy="371891"/>
            <a:chOff x="1403648" y="3795886"/>
            <a:chExt cx="5842480" cy="371891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2782106" y="3829223"/>
              <a:ext cx="382804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if-else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138426-F562-458D-AB36-091047B45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nimBg="1"/>
      <p:bldP spid="1843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4"/>
          <p:cNvSpPr>
            <a:spLocks noChangeArrowheads="1"/>
          </p:cNvSpPr>
          <p:nvPr/>
        </p:nvSpPr>
        <p:spPr bwMode="auto">
          <a:xfrm>
            <a:off x="4572000" y="1419225"/>
            <a:ext cx="2476500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if ( </a:t>
            </a:r>
            <a:r>
              <a:rPr lang="zh-CN" altLang="en-US" sz="1600" b="1" dirty="0"/>
              <a:t>条件 </a:t>
            </a:r>
            <a:r>
              <a:rPr lang="en-US" altLang="zh-CN" sz="1600" b="1" dirty="0"/>
              <a:t>) { </a:t>
            </a:r>
          </a:p>
          <a:p>
            <a:pPr lvl="1"/>
            <a:r>
              <a:rPr lang="en-US" sz="1600" b="1" dirty="0"/>
              <a:t>     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代码块</a:t>
            </a:r>
            <a:r>
              <a:rPr lang="en-US" altLang="zh-CN" sz="1600" b="1" dirty="0"/>
              <a:t>1  </a:t>
            </a:r>
          </a:p>
          <a:p>
            <a:pPr lvl="1"/>
            <a:r>
              <a:rPr lang="en-US" sz="1600" b="1" dirty="0"/>
              <a:t> </a:t>
            </a:r>
            <a:r>
              <a:rPr lang="en-US" altLang="zh-CN" sz="1600" b="1" dirty="0"/>
              <a:t>}else { </a:t>
            </a:r>
          </a:p>
          <a:p>
            <a:pPr lvl="1"/>
            <a:r>
              <a:rPr lang="en-US" altLang="zh-CN" sz="1600" b="1" dirty="0"/>
              <a:t>       //</a:t>
            </a:r>
            <a:r>
              <a:rPr lang="zh-CN" altLang="en-US" sz="1600" b="1" dirty="0"/>
              <a:t>代码块</a:t>
            </a:r>
            <a:r>
              <a:rPr lang="en-US" altLang="zh-CN" sz="1600" b="1" dirty="0"/>
              <a:t>2 </a:t>
            </a:r>
          </a:p>
          <a:p>
            <a:pPr lvl="1"/>
            <a:r>
              <a:rPr lang="en-US" altLang="zh-CN" sz="1600" b="1" dirty="0"/>
              <a:t>}</a:t>
            </a:r>
          </a:p>
        </p:txBody>
      </p:sp>
      <p:sp>
        <p:nvSpPr>
          <p:cNvPr id="14339" name="Rectangle 28"/>
          <p:cNvSpPr>
            <a:spLocks noChangeArrowheads="1"/>
          </p:cNvSpPr>
          <p:nvPr/>
        </p:nvSpPr>
        <p:spPr bwMode="auto">
          <a:xfrm>
            <a:off x="0" y="1689100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27"/>
          <p:cNvGraphicFramePr>
            <a:graphicFrameLocks noChangeAspect="1"/>
          </p:cNvGraphicFramePr>
          <p:nvPr/>
        </p:nvGraphicFramePr>
        <p:xfrm>
          <a:off x="828675" y="1419225"/>
          <a:ext cx="33115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2278380" imgH="1866900" progId="Word.Picture.8">
                  <p:embed/>
                </p:oleObj>
              </mc:Choice>
              <mc:Fallback>
                <p:oleObj r:id="rId3" imgW="2278380" imgH="1866900" progId="Word.Picture.8">
                  <p:embed/>
                  <p:pic>
                    <p:nvPicPr>
                      <p:cNvPr id="143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419225"/>
                        <a:ext cx="331152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30"/>
          <p:cNvSpPr>
            <a:spLocks noChangeArrowheads="1"/>
          </p:cNvSpPr>
          <p:nvPr/>
        </p:nvSpPr>
        <p:spPr bwMode="auto">
          <a:xfrm>
            <a:off x="0" y="1093788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940425" y="915988"/>
            <a:ext cx="2286000" cy="561856"/>
          </a:xfrm>
          <a:prstGeom prst="wedgeRoundRectCallout">
            <a:avLst>
              <a:gd name="adj1" fmla="val -42389"/>
              <a:gd name="adj2" fmla="val 7123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只有一条语句时，</a:t>
            </a:r>
            <a:endParaRPr lang="en-US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建议不省略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2" charset="-122"/>
              </a:rPr>
              <a:t>{  }</a:t>
            </a:r>
          </a:p>
        </p:txBody>
      </p:sp>
      <p:sp>
        <p:nvSpPr>
          <p:cNvPr id="1434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使用if-else选择结构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8648E0-DF2C-405F-9E28-08144D5CD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6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对学员的考试成绩评测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&gt;=80 </a:t>
            </a:r>
            <a:r>
              <a:rPr lang="zh-CN" altLang="en-US" dirty="0"/>
              <a:t>：良好 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&gt;=60 </a:t>
            </a:r>
            <a:r>
              <a:rPr lang="zh-CN" altLang="en-US" dirty="0"/>
              <a:t>：中等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&lt;60   </a:t>
            </a:r>
            <a:r>
              <a:rPr lang="zh-CN" altLang="en-US" dirty="0"/>
              <a:t>：差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936625" y="3748088"/>
          <a:ext cx="75088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4000500" imgH="809625" progId="Word.Picture.8">
                  <p:embed/>
                </p:oleObj>
              </mc:Choice>
              <mc:Fallback>
                <p:oleObj r:id="rId3" imgW="4000500" imgH="809625" progId="Word.Picture.8">
                  <p:embed/>
                  <p:pic>
                    <p:nvPicPr>
                      <p:cNvPr id="204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61" r="1253" b="12280"/>
                      <a:stretch>
                        <a:fillRect/>
                      </a:stretch>
                    </p:blipFill>
                    <p:spPr bwMode="auto">
                      <a:xfrm>
                        <a:off x="936625" y="3748088"/>
                        <a:ext cx="75088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411413" y="4660900"/>
            <a:ext cx="3857625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使用多重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if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选择结构</a:t>
            </a:r>
          </a:p>
        </p:txBody>
      </p:sp>
      <p:sp>
        <p:nvSpPr>
          <p:cNvPr id="20485" name="AutoShape 14"/>
          <p:cNvSpPr>
            <a:spLocks noChangeArrowheads="1"/>
          </p:cNvSpPr>
          <p:nvPr/>
        </p:nvSpPr>
        <p:spPr bwMode="auto">
          <a:xfrm>
            <a:off x="1259632" y="2648749"/>
            <a:ext cx="2808312" cy="715089"/>
          </a:xfrm>
          <a:prstGeom prst="wedgeRoundRectCallout">
            <a:avLst>
              <a:gd name="adj1" fmla="val -51178"/>
              <a:gd name="adj2" fmla="val -4617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将成绩分成几个连续区间判断</a:t>
            </a:r>
          </a:p>
        </p:txBody>
      </p:sp>
      <p:sp>
        <p:nvSpPr>
          <p:cNvPr id="20486" name="AutoShape 14"/>
          <p:cNvSpPr>
            <a:spLocks noChangeArrowheads="1"/>
          </p:cNvSpPr>
          <p:nvPr/>
        </p:nvSpPr>
        <p:spPr bwMode="auto">
          <a:xfrm>
            <a:off x="4067944" y="2787774"/>
            <a:ext cx="2232248" cy="715089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单个</a:t>
            </a:r>
            <a:r>
              <a:rPr lang="en-US" altLang="zh-CN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选择结构无法完成</a:t>
            </a:r>
          </a:p>
        </p:txBody>
      </p:sp>
      <p:sp>
        <p:nvSpPr>
          <p:cNvPr id="20487" name="AutoShape 14"/>
          <p:cNvSpPr>
            <a:spLocks noChangeArrowheads="1"/>
          </p:cNvSpPr>
          <p:nvPr/>
        </p:nvSpPr>
        <p:spPr bwMode="auto">
          <a:xfrm>
            <a:off x="6269038" y="3219822"/>
            <a:ext cx="2479674" cy="715089"/>
          </a:xfrm>
          <a:prstGeom prst="wedgeRoundRectCallout">
            <a:avLst>
              <a:gd name="adj1" fmla="val -50106"/>
              <a:gd name="adj2" fmla="val -53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多个</a:t>
            </a:r>
            <a:r>
              <a:rPr lang="en-US" altLang="zh-CN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选择结构麻烦且效率低</a:t>
            </a:r>
          </a:p>
        </p:txBody>
      </p:sp>
      <p:sp>
        <p:nvSpPr>
          <p:cNvPr id="15369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为什么使用多重if选择结构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6164" y="2913464"/>
            <a:ext cx="436880" cy="532130"/>
            <a:chOff x="2317433" y="1741805"/>
            <a:chExt cx="436880" cy="532130"/>
          </a:xfrm>
        </p:grpSpPr>
        <p:sp>
          <p:nvSpPr>
            <p:cNvPr id="13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4" name="图片 13" descr="C:\Users\Lenovo\Desktop\icon\放大镜.png放大镜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A35494-B39E-45AC-8B66-D15EC7F05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  <p:bldP spid="20485" grpId="0" bldLvl="0" animBg="1"/>
      <p:bldP spid="20486" grpId="0" bldLvl="0" animBg="1"/>
      <p:bldP spid="2048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5"/>
          <p:cNvSpPr>
            <a:spLocks noChangeArrowheads="1"/>
          </p:cNvSpPr>
          <p:nvPr/>
        </p:nvSpPr>
        <p:spPr bwMode="auto">
          <a:xfrm>
            <a:off x="5219700" y="915988"/>
            <a:ext cx="240665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 </a:t>
            </a:r>
            <a:r>
              <a:rPr lang="en-US" altLang="zh-CN" b="1" dirty="0"/>
              <a:t>if ( </a:t>
            </a:r>
            <a:r>
              <a:rPr lang="zh-CN" altLang="en-US" b="1" dirty="0"/>
              <a:t>成绩</a:t>
            </a:r>
            <a:r>
              <a:rPr lang="en-US" altLang="zh-CN" b="1" dirty="0"/>
              <a:t>&gt;=80) { </a:t>
            </a:r>
          </a:p>
          <a:p>
            <a:pPr lvl="1"/>
            <a:r>
              <a:rPr lang="en-US" b="1" dirty="0"/>
              <a:t>     </a:t>
            </a:r>
            <a:r>
              <a:rPr lang="en-US" altLang="zh-CN" b="1" dirty="0"/>
              <a:t>//</a:t>
            </a:r>
            <a:r>
              <a:rPr lang="zh-CN" altLang="en-US" b="1" dirty="0"/>
              <a:t>代码块</a:t>
            </a:r>
            <a:r>
              <a:rPr lang="en-US" altLang="zh-CN" b="1" dirty="0"/>
              <a:t>1  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b="1" dirty="0"/>
              <a:t>}</a:t>
            </a:r>
          </a:p>
          <a:p>
            <a:pPr lvl="1"/>
            <a:r>
              <a:rPr lang="en-US" b="1" dirty="0"/>
              <a:t> </a:t>
            </a:r>
            <a:r>
              <a:rPr lang="en-US" altLang="zh-CN" b="1" dirty="0"/>
              <a:t>else if (</a:t>
            </a:r>
            <a:r>
              <a:rPr lang="zh-CN" altLang="en-US" b="1" dirty="0"/>
              <a:t>成绩</a:t>
            </a:r>
            <a:r>
              <a:rPr lang="en-US" altLang="zh-CN" b="1" dirty="0"/>
              <a:t>&gt;=60) { </a:t>
            </a:r>
          </a:p>
          <a:p>
            <a:pPr lvl="1"/>
            <a:r>
              <a:rPr lang="en-US" b="1" dirty="0"/>
              <a:t>     </a:t>
            </a:r>
            <a:r>
              <a:rPr lang="en-US" altLang="zh-CN" b="1" dirty="0"/>
              <a:t>//</a:t>
            </a:r>
            <a:r>
              <a:rPr lang="zh-CN" altLang="en-US" b="1" dirty="0"/>
              <a:t>代码块</a:t>
            </a:r>
            <a:r>
              <a:rPr lang="en-US" altLang="zh-CN" b="1" dirty="0"/>
              <a:t>2 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b="1" dirty="0"/>
              <a:t>}</a:t>
            </a:r>
          </a:p>
          <a:p>
            <a:pPr lvl="1"/>
            <a:r>
              <a:rPr lang="en-US" b="1" dirty="0"/>
              <a:t> </a:t>
            </a:r>
            <a:r>
              <a:rPr lang="en-US" altLang="zh-CN" b="1" dirty="0"/>
              <a:t>else { </a:t>
            </a:r>
          </a:p>
          <a:p>
            <a:pPr lvl="1"/>
            <a:r>
              <a:rPr lang="en-US" b="1" dirty="0"/>
              <a:t>     </a:t>
            </a:r>
            <a:r>
              <a:rPr lang="en-US" altLang="zh-CN" b="1" dirty="0"/>
              <a:t>//</a:t>
            </a:r>
            <a:r>
              <a:rPr lang="zh-CN" altLang="en-US" b="1" dirty="0"/>
              <a:t>代码块</a:t>
            </a:r>
            <a:r>
              <a:rPr lang="en-US" altLang="zh-CN" b="1" dirty="0"/>
              <a:t>3 </a:t>
            </a:r>
          </a:p>
          <a:p>
            <a:pPr lvl="1"/>
            <a:r>
              <a:rPr lang="zh-CN" altLang="en-US" b="1" dirty="0"/>
              <a:t> </a:t>
            </a:r>
            <a:r>
              <a:rPr lang="en-US" altLang="zh-CN" b="1" dirty="0"/>
              <a:t>}</a:t>
            </a:r>
          </a:p>
        </p:txBody>
      </p:sp>
      <p:sp>
        <p:nvSpPr>
          <p:cNvPr id="21507" name="Rectangle 34"/>
          <p:cNvSpPr>
            <a:spLocks noChangeArrowheads="1"/>
          </p:cNvSpPr>
          <p:nvPr/>
        </p:nvSpPr>
        <p:spPr bwMode="auto">
          <a:xfrm>
            <a:off x="5697537" y="1803604"/>
            <a:ext cx="1928813" cy="10597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508" name="Rectangle 35"/>
          <p:cNvSpPr>
            <a:spLocks noChangeArrowheads="1"/>
          </p:cNvSpPr>
          <p:nvPr/>
        </p:nvSpPr>
        <p:spPr bwMode="auto">
          <a:xfrm>
            <a:off x="5697536" y="2945354"/>
            <a:ext cx="1928813" cy="8572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7236296" y="2176378"/>
            <a:ext cx="1687255" cy="33855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可以有多个</a:t>
            </a:r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7308304" y="3145414"/>
            <a:ext cx="1548571" cy="354925"/>
          </a:xfrm>
          <a:prstGeom prst="roundRect">
            <a:avLst>
              <a:gd name="adj" fmla="val 9429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可以省略</a:t>
            </a:r>
          </a:p>
        </p:txBody>
      </p:sp>
      <p:grpSp>
        <p:nvGrpSpPr>
          <p:cNvPr id="16391" name="组合 44"/>
          <p:cNvGrpSpPr/>
          <p:nvPr/>
        </p:nvGrpSpPr>
        <p:grpSpPr bwMode="auto">
          <a:xfrm>
            <a:off x="107950" y="1131888"/>
            <a:ext cx="4929188" cy="2732087"/>
            <a:chOff x="0" y="0"/>
            <a:chExt cx="4929188" cy="3643338"/>
          </a:xfrm>
        </p:grpSpPr>
        <p:sp>
          <p:nvSpPr>
            <p:cNvPr id="16393" name="TextBox 61"/>
            <p:cNvSpPr txBox="1">
              <a:spLocks noChangeArrowheads="1"/>
            </p:cNvSpPr>
            <p:nvPr/>
          </p:nvSpPr>
          <p:spPr bwMode="auto">
            <a:xfrm>
              <a:off x="285750" y="999341"/>
              <a:ext cx="4159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真</a:t>
              </a:r>
            </a:p>
          </p:txBody>
        </p:sp>
        <p:sp>
          <p:nvSpPr>
            <p:cNvPr id="16394" name="TextBox 63"/>
            <p:cNvSpPr txBox="1">
              <a:spLocks noChangeArrowheads="1"/>
            </p:cNvSpPr>
            <p:nvPr/>
          </p:nvSpPr>
          <p:spPr bwMode="auto">
            <a:xfrm>
              <a:off x="1785938" y="356403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假</a:t>
              </a:r>
            </a:p>
          </p:txBody>
        </p:sp>
        <p:grpSp>
          <p:nvGrpSpPr>
            <p:cNvPr id="16395" name="组合 43"/>
            <p:cNvGrpSpPr/>
            <p:nvPr/>
          </p:nvGrpSpPr>
          <p:grpSpPr bwMode="auto">
            <a:xfrm>
              <a:off x="0" y="0"/>
              <a:ext cx="4929188" cy="3643338"/>
              <a:chOff x="0" y="0"/>
              <a:chExt cx="4929188" cy="3643338"/>
            </a:xfrm>
          </p:grpSpPr>
          <p:pic>
            <p:nvPicPr>
              <p:cNvPr id="16396" name="直接箭头连接符 1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582" y="-27610"/>
                <a:ext cx="365760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97" name="直接箭头连接符 2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582" y="1112342"/>
                <a:ext cx="365760" cy="536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98" name="直接箭头连接符 2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582" y="1898726"/>
                <a:ext cx="365760" cy="196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99" name="直接箭头连接符 2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1686" y="2685110"/>
                <a:ext cx="36576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0" name="直接箭头连接符 31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5558" y="2685110"/>
                <a:ext cx="36576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1" name="直接箭头连接符 49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5558" y="2038934"/>
                <a:ext cx="365760" cy="463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2" name="直接箭头连接符 51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582" y="2928950"/>
                <a:ext cx="3749040" cy="359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403" name="任意多边形 56"/>
              <p:cNvGrpSpPr/>
              <p:nvPr/>
            </p:nvGrpSpPr>
            <p:grpSpPr bwMode="auto">
              <a:xfrm>
                <a:off x="1431638" y="734390"/>
                <a:ext cx="1249680" cy="871728"/>
                <a:chOff x="0" y="0"/>
                <a:chExt cx="1249680" cy="871728"/>
              </a:xfrm>
            </p:grpSpPr>
            <p:pic>
              <p:nvPicPr>
                <p:cNvPr id="16414" name="任意多边形 56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49680" cy="8717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15" name="文本框 21523"/>
                <p:cNvSpPr txBox="1">
                  <a:spLocks noChangeArrowheads="1"/>
                </p:cNvSpPr>
                <p:nvPr/>
              </p:nvSpPr>
              <p:spPr bwMode="auto">
                <a:xfrm>
                  <a:off x="68557" y="50634"/>
                  <a:ext cx="1000132" cy="604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6404" name="任意多边形 57"/>
              <p:cNvGrpSpPr/>
              <p:nvPr/>
            </p:nvGrpSpPr>
            <p:grpSpPr bwMode="auto">
              <a:xfrm>
                <a:off x="3144614" y="1667078"/>
                <a:ext cx="1322832" cy="859536"/>
                <a:chOff x="0" y="0"/>
                <a:chExt cx="1322832" cy="859536"/>
              </a:xfrm>
            </p:grpSpPr>
            <p:pic>
              <p:nvPicPr>
                <p:cNvPr id="16412" name="任意多边形 57"/>
                <p:cNvPicPr>
                  <a:picLocks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22832" cy="859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13" name="文本框 21526"/>
                <p:cNvSpPr txBox="1">
                  <a:spLocks noChangeArrowheads="1"/>
                </p:cNvSpPr>
                <p:nvPr/>
              </p:nvSpPr>
              <p:spPr bwMode="auto">
                <a:xfrm>
                  <a:off x="70092" y="46640"/>
                  <a:ext cx="1071570" cy="595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6405" name="TextBox 62"/>
              <p:cNvSpPr txBox="1">
                <a:spLocks noChangeArrowheads="1"/>
              </p:cNvSpPr>
              <p:nvPr/>
            </p:nvSpPr>
            <p:spPr bwMode="auto">
              <a:xfrm>
                <a:off x="1928813" y="1928029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真</a:t>
                </a:r>
              </a:p>
            </p:txBody>
          </p:sp>
          <p:sp>
            <p:nvSpPr>
              <p:cNvPr id="16406" name="TextBox 64"/>
              <p:cNvSpPr txBox="1">
                <a:spLocks noChangeArrowheads="1"/>
              </p:cNvSpPr>
              <p:nvPr/>
            </p:nvSpPr>
            <p:spPr bwMode="auto">
              <a:xfrm>
                <a:off x="3513138" y="1356529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假</a:t>
                </a:r>
              </a:p>
            </p:txBody>
          </p:sp>
          <p:sp>
            <p:nvSpPr>
              <p:cNvPr id="16407" name="菱形 10"/>
              <p:cNvSpPr>
                <a:spLocks noChangeArrowheads="1"/>
              </p:cNvSpPr>
              <p:nvPr/>
            </p:nvSpPr>
            <p:spPr bwMode="auto">
              <a:xfrm>
                <a:off x="0" y="428633"/>
                <a:ext cx="1571625" cy="714375"/>
              </a:xfrm>
              <a:prstGeom prst="diamond">
                <a:avLst/>
              </a:prstGeom>
              <a:solidFill>
                <a:srgbClr val="E4FCE4"/>
              </a:solidFill>
              <a:ln w="9525">
                <a:solidFill>
                  <a:srgbClr val="376092"/>
                </a:solidFill>
                <a:miter lim="800000"/>
              </a:ln>
              <a:effectLst>
                <a:outerShdw dist="127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 anchor="ctr" anchorCtr="1"/>
              <a:lstStyle/>
              <a:p>
                <a:r>
                  <a:rPr lang="zh-CN" altLang="en-US" sz="1400" b="1"/>
                  <a:t>成绩</a:t>
                </a:r>
                <a:r>
                  <a:rPr lang="en-US" altLang="zh-CN" sz="1400" b="1"/>
                  <a:t>&gt;=80</a:t>
                </a:r>
                <a:endParaRPr lang="zh-CN" altLang="en-US" sz="1400" b="1"/>
              </a:p>
            </p:txBody>
          </p:sp>
          <p:sp>
            <p:nvSpPr>
              <p:cNvPr id="16408" name="菱形 13"/>
              <p:cNvSpPr>
                <a:spLocks noChangeArrowheads="1"/>
              </p:cNvSpPr>
              <p:nvPr/>
            </p:nvSpPr>
            <p:spPr bwMode="auto">
              <a:xfrm>
                <a:off x="1714500" y="1356529"/>
                <a:ext cx="1571625" cy="714375"/>
              </a:xfrm>
              <a:prstGeom prst="diamond">
                <a:avLst/>
              </a:prstGeom>
              <a:solidFill>
                <a:srgbClr val="E4FCE4"/>
              </a:solidFill>
              <a:ln w="9525">
                <a:solidFill>
                  <a:srgbClr val="376092"/>
                </a:solidFill>
                <a:miter lim="800000"/>
              </a:ln>
              <a:effectLst>
                <a:outerShdw dist="127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 anchor="ctr" anchorCtr="1"/>
              <a:lstStyle/>
              <a:p>
                <a:r>
                  <a:rPr lang="zh-CN" altLang="en-US" sz="1400" b="1"/>
                  <a:t>成绩</a:t>
                </a:r>
                <a:r>
                  <a:rPr lang="en-US" altLang="zh-CN" sz="1400" b="1"/>
                  <a:t>&gt;=60</a:t>
                </a:r>
                <a:endParaRPr lang="zh-CN" altLang="en-US" sz="1400" b="1"/>
              </a:p>
            </p:txBody>
          </p:sp>
          <p:sp>
            <p:nvSpPr>
              <p:cNvPr id="16409" name="AutoShape 5"/>
              <p:cNvSpPr>
                <a:spLocks noChangeArrowheads="1"/>
              </p:cNvSpPr>
              <p:nvPr/>
            </p:nvSpPr>
            <p:spPr bwMode="auto">
              <a:xfrm>
                <a:off x="71438" y="1427966"/>
                <a:ext cx="1428750" cy="500063"/>
              </a:xfrm>
              <a:prstGeom prst="roundRect">
                <a:avLst>
                  <a:gd name="adj" fmla="val 4065"/>
                </a:avLst>
              </a:prstGeom>
              <a:solidFill>
                <a:srgbClr val="DCE6F2"/>
              </a:solidFill>
              <a:ln w="12700">
                <a:solidFill>
                  <a:srgbClr val="376092"/>
                </a:solidFill>
                <a:round/>
              </a:ln>
              <a:effectLst>
                <a:outerShdw dist="254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</a:pPr>
                <a:r>
                  <a:rPr lang="zh-CN" altLang="en-US" sz="1600" b="1">
                    <a:solidFill>
                      <a:srgbClr val="071215"/>
                    </a:solidFill>
                  </a:rPr>
                  <a:t>代码块</a:t>
                </a:r>
                <a:r>
                  <a:rPr lang="en-US" altLang="zh-CN" sz="1600" b="1">
                    <a:solidFill>
                      <a:srgbClr val="071215"/>
                    </a:solidFill>
                  </a:rPr>
                  <a:t>1</a:t>
                </a:r>
              </a:p>
            </p:txBody>
          </p:sp>
          <p:sp>
            <p:nvSpPr>
              <p:cNvPr id="16410" name="AutoShape 5"/>
              <p:cNvSpPr>
                <a:spLocks noChangeArrowheads="1"/>
              </p:cNvSpPr>
              <p:nvPr/>
            </p:nvSpPr>
            <p:spPr bwMode="auto">
              <a:xfrm>
                <a:off x="1857375" y="2285216"/>
                <a:ext cx="1428750" cy="500063"/>
              </a:xfrm>
              <a:prstGeom prst="roundRect">
                <a:avLst>
                  <a:gd name="adj" fmla="val 4065"/>
                </a:avLst>
              </a:prstGeom>
              <a:solidFill>
                <a:srgbClr val="DCE6F2"/>
              </a:solidFill>
              <a:ln w="12700">
                <a:solidFill>
                  <a:srgbClr val="376092"/>
                </a:solidFill>
                <a:round/>
              </a:ln>
              <a:effectLst>
                <a:outerShdw dist="254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</a:pPr>
                <a:r>
                  <a:rPr lang="zh-CN" altLang="en-US" sz="1600" b="1">
                    <a:solidFill>
                      <a:srgbClr val="071215"/>
                    </a:solidFill>
                  </a:rPr>
                  <a:t>代码块</a:t>
                </a:r>
                <a:r>
                  <a:rPr lang="en-US" altLang="zh-CN" sz="1600" b="1">
                    <a:solidFill>
                      <a:srgbClr val="071215"/>
                    </a:solidFill>
                  </a:rPr>
                  <a:t>2</a:t>
                </a:r>
              </a:p>
            </p:txBody>
          </p:sp>
          <p:sp>
            <p:nvSpPr>
              <p:cNvPr id="16411" name="AutoShape 5"/>
              <p:cNvSpPr>
                <a:spLocks noChangeArrowheads="1"/>
              </p:cNvSpPr>
              <p:nvPr/>
            </p:nvSpPr>
            <p:spPr bwMode="auto">
              <a:xfrm>
                <a:off x="3500438" y="2285216"/>
                <a:ext cx="1428750" cy="500063"/>
              </a:xfrm>
              <a:prstGeom prst="roundRect">
                <a:avLst>
                  <a:gd name="adj" fmla="val 4065"/>
                </a:avLst>
              </a:prstGeom>
              <a:solidFill>
                <a:srgbClr val="DCE6F2"/>
              </a:solidFill>
              <a:ln w="12700">
                <a:solidFill>
                  <a:srgbClr val="376092"/>
                </a:solidFill>
                <a:round/>
              </a:ln>
              <a:effectLst>
                <a:outerShdw dist="254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</a:pPr>
                <a:r>
                  <a:rPr lang="zh-CN" altLang="en-US" sz="1600" b="1">
                    <a:solidFill>
                      <a:srgbClr val="071215"/>
                    </a:solidFill>
                  </a:rPr>
                  <a:t>代码块</a:t>
                </a:r>
                <a:r>
                  <a:rPr lang="en-US" altLang="zh-CN" sz="1600" b="1">
                    <a:solidFill>
                      <a:srgbClr val="071215"/>
                    </a:solidFill>
                  </a:rPr>
                  <a:t>3</a:t>
                </a:r>
              </a:p>
            </p:txBody>
          </p:sp>
        </p:grpSp>
      </p:grpSp>
      <p:sp>
        <p:nvSpPr>
          <p:cNvPr id="16392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什么是多重if选择结构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195736" y="4576123"/>
            <a:ext cx="5040560" cy="371891"/>
            <a:chOff x="1403648" y="3795886"/>
            <a:chExt cx="5959874" cy="371891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2028730" y="3829223"/>
              <a:ext cx="533479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：使用多重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实现考试成绩评测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E7348F-237E-4336-BCFF-1738E8127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bldLvl="0" animBg="1"/>
      <p:bldP spid="21508" grpId="0" bldLvl="0" animBg="1"/>
      <p:bldP spid="21509" grpId="0" bldLvl="0" animBg="1"/>
      <p:bldP spid="215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14"/>
          <p:cNvSpPr>
            <a:spLocks noChangeArrowheads="1"/>
          </p:cNvSpPr>
          <p:nvPr/>
        </p:nvSpPr>
        <p:spPr bwMode="auto">
          <a:xfrm>
            <a:off x="714375" y="1608138"/>
            <a:ext cx="6072188" cy="408623"/>
          </a:xfrm>
          <a:prstGeom prst="wedgeRoundRectCallout">
            <a:avLst>
              <a:gd name="adj1" fmla="val -49884"/>
              <a:gd name="adj2" fmla="val -4673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0030101010101" pitchFamily="2" charset="-122"/>
              </a:rPr>
              <a:t>多重</a:t>
            </a:r>
            <a:r>
              <a:rPr lang="en-US" altLang="zh-CN" b="1" dirty="0">
                <a:solidFill>
                  <a:schemeClr val="bg1"/>
                </a:solidFill>
                <a:ea typeface="黑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bg1"/>
                </a:solidFill>
                <a:ea typeface="黑体" panose="02010600030101010101" pitchFamily="2" charset="-122"/>
              </a:rPr>
              <a:t>选择结构中各个条件的顺序可以任意排列吗？</a:t>
            </a:r>
          </a:p>
        </p:txBody>
      </p:sp>
      <p:sp>
        <p:nvSpPr>
          <p:cNvPr id="23561" name="AutoShape 14"/>
          <p:cNvSpPr>
            <a:spLocks noChangeArrowheads="1"/>
          </p:cNvSpPr>
          <p:nvPr/>
        </p:nvSpPr>
        <p:spPr bwMode="auto">
          <a:xfrm>
            <a:off x="785813" y="2679700"/>
            <a:ext cx="6048375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0030101010101" pitchFamily="2" charset="-122"/>
              </a:rPr>
              <a:t>使用多重</a:t>
            </a:r>
            <a:r>
              <a:rPr lang="en-US" altLang="zh-CN" b="1" dirty="0">
                <a:solidFill>
                  <a:schemeClr val="bg1"/>
                </a:solidFill>
                <a:ea typeface="黑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bg1"/>
                </a:solidFill>
                <a:ea typeface="黑体" panose="02010600030101010101" pitchFamily="2" charset="-122"/>
              </a:rPr>
              <a:t>选择语句处理问题时需要注意顺序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多重if选择结构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26428" y="2129963"/>
            <a:ext cx="436880" cy="516890"/>
            <a:chOff x="989013" y="3074035"/>
            <a:chExt cx="436880" cy="516890"/>
          </a:xfrm>
        </p:grpSpPr>
        <p:sp>
          <p:nvSpPr>
            <p:cNvPr id="12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3" name="图片 12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626428" y="968057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7BF50B-B7F9-4E41-8744-D26E9A5B5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学校举行运动会，百米赛跑跑入</a:t>
            </a:r>
            <a:r>
              <a:rPr lang="en-US" altLang="zh-CN" dirty="0"/>
              <a:t>10 </a:t>
            </a:r>
            <a:r>
              <a:rPr lang="zh-CN" altLang="en-US" dirty="0"/>
              <a:t>秒内的学生有资格进决赛，根据性别分别进入男子组和女子组</a:t>
            </a:r>
            <a:endParaRPr lang="en-US" dirty="0"/>
          </a:p>
          <a:p>
            <a:pPr lvl="1"/>
            <a:r>
              <a:rPr lang="zh-CN" altLang="en-US" dirty="0"/>
              <a:t>提示：字符串的比较使用</a:t>
            </a:r>
            <a:r>
              <a:rPr lang="en-US" altLang="zh-CN" dirty="0"/>
              <a:t>equals()</a:t>
            </a:r>
          </a:p>
          <a:p>
            <a:pPr lvl="2"/>
            <a:r>
              <a:rPr lang="zh-CN" altLang="en-US" dirty="0"/>
              <a:t>如：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435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嵌套if选择结构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555776" y="2283718"/>
            <a:ext cx="352839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2"/>
            <a:r>
              <a:rPr lang="en-US" altLang="zh-CN" b="1" dirty="0" err="1"/>
              <a:t>sex.equals</a:t>
            </a:r>
            <a:r>
              <a:rPr lang="en-US" altLang="zh-CN" b="1" dirty="0"/>
              <a:t>("</a:t>
            </a:r>
            <a:r>
              <a:rPr lang="zh-CN" altLang="en-US" b="1" dirty="0"/>
              <a:t>男</a:t>
            </a:r>
            <a:r>
              <a:rPr lang="en-US" altLang="zh-CN" b="1" dirty="0"/>
              <a:t>");   </a:t>
            </a:r>
            <a:endParaRPr lang="it-IT" alt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2B0D85-6A5C-46E8-A1ED-3E1CD1AEF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auto">
          <a:xfrm>
            <a:off x="5940425" y="1492250"/>
            <a:ext cx="2160588" cy="34493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（条件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1)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（条件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2)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代码块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 else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代码块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 else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代码块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542925" y="1606550"/>
          <a:ext cx="50292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3658870" imgH="2857500" progId="Word.Picture.8">
                  <p:embed/>
                </p:oleObj>
              </mc:Choice>
              <mc:Fallback>
                <p:oleObj r:id="rId3" imgW="3658870" imgH="2857500" progId="Word.Picture.8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606550"/>
                        <a:ext cx="502920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Oval 17"/>
          <p:cNvSpPr>
            <a:spLocks noChangeArrowheads="1"/>
          </p:cNvSpPr>
          <p:nvPr/>
        </p:nvSpPr>
        <p:spPr bwMode="auto">
          <a:xfrm>
            <a:off x="185738" y="2517775"/>
            <a:ext cx="3833812" cy="1868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8605838" y="1057275"/>
            <a:ext cx="309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0030101010101" pitchFamily="2" charset="-122"/>
            </a:endParaRP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3500438" y="214313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3948113" y="1231900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464" name="Rectangle 16"/>
          <p:cNvSpPr>
            <a:spLocks noChangeArrowheads="1"/>
          </p:cNvSpPr>
          <p:nvPr/>
        </p:nvSpPr>
        <p:spPr bwMode="auto">
          <a:xfrm>
            <a:off x="4416425" y="1563688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642938" y="911225"/>
            <a:ext cx="8001000" cy="127419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Calibri" panose="020F0502020204030204" pitchFamily="34" charset="0"/>
              </a:rPr>
              <a:t>嵌套</a:t>
            </a:r>
            <a:r>
              <a:rPr lang="en-US" altLang="zh-CN" dirty="0">
                <a:sym typeface="Calibri" panose="020F0502020204030204" pitchFamily="34" charset="0"/>
              </a:rPr>
              <a:t>if</a:t>
            </a:r>
            <a:r>
              <a:rPr lang="zh-CN" altLang="en-US" dirty="0">
                <a:sym typeface="Calibri" panose="020F0502020204030204" pitchFamily="34" charset="0"/>
              </a:rPr>
              <a:t>控制语句可以通过外层语句和内层语句的协作，增强程序的灵活性</a:t>
            </a:r>
            <a:endParaRPr lang="en-GB" altLang="en-US" dirty="0">
              <a:sym typeface="Calibri" panose="020F0502020204030204" pitchFamily="34" charset="0"/>
            </a:endParaRPr>
          </a:p>
        </p:txBody>
      </p:sp>
      <p:sp>
        <p:nvSpPr>
          <p:cNvPr id="19466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嵌套if选择结构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95536" y="4576123"/>
            <a:ext cx="4941274" cy="371891"/>
            <a:chOff x="1403648" y="3795886"/>
            <a:chExt cx="5842480" cy="371891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812893" y="3829223"/>
              <a:ext cx="376646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：使用嵌套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569648-7161-4344-A704-B15D97224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662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抽奖规则：会员号的百位数字等于产生的随机数字即为幸运会员</a:t>
            </a:r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3" name="图片 14" descr="幸运抽奖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3" y="2197149"/>
            <a:ext cx="282575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17" descr="幸运抽奖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66" y="2182862"/>
            <a:ext cx="28241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573088" y="3590925"/>
            <a:ext cx="74993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产生随机数（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0~9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）的方法如下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487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练习1：实现幸运抽奖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7928" y="3285490"/>
            <a:ext cx="436880" cy="610870"/>
            <a:chOff x="2993073" y="869950"/>
            <a:chExt cx="436880" cy="610870"/>
          </a:xfrm>
        </p:grpSpPr>
        <p:sp>
          <p:nvSpPr>
            <p:cNvPr id="11" name="TextBox 65"/>
            <p:cNvSpPr txBox="1"/>
            <p:nvPr/>
          </p:nvSpPr>
          <p:spPr>
            <a:xfrm>
              <a:off x="2993073" y="123571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提示</a:t>
              </a:r>
            </a:p>
          </p:txBody>
        </p:sp>
        <p:pic>
          <p:nvPicPr>
            <p:cNvPr id="12" name="图片 11" descr="C:\Users\Lenovo\Desktop\icon\提示.png提示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3553" y="869950"/>
              <a:ext cx="375920" cy="375920"/>
            </a:xfrm>
            <a:prstGeom prst="rect">
              <a:avLst/>
            </a:prstGeom>
          </p:spPr>
        </p:pic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410973" y="4110008"/>
            <a:ext cx="4636740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ea typeface="微软雅黑" panose="020B0503020204020204" pitchFamily="34" charset="-122"/>
                <a:sym typeface="Calibri" panose="020F0502020204030204" pitchFamily="34" charset="0"/>
              </a:rPr>
              <a:t> random=(</a:t>
            </a:r>
            <a:r>
              <a:rPr lang="en-US" altLang="zh-CN" b="1" dirty="0" err="1"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b="1" dirty="0">
                <a:ea typeface="微软雅黑" panose="020B0503020204020204" pitchFamily="34" charset="-122"/>
                <a:sym typeface="Calibri" panose="020F0502020204030204" pitchFamily="34" charset="0"/>
              </a:rPr>
              <a:t>)(</a:t>
            </a:r>
            <a:r>
              <a:rPr lang="en-US" altLang="zh-CN" b="1" dirty="0" err="1">
                <a:ea typeface="微软雅黑" panose="020B0503020204020204" pitchFamily="34" charset="-122"/>
                <a:sym typeface="Calibri" panose="020F0502020204030204" pitchFamily="34" charset="0"/>
              </a:rPr>
              <a:t>Math.random</a:t>
            </a:r>
            <a:r>
              <a:rPr lang="en-US" altLang="zh-CN" b="1" dirty="0">
                <a:ea typeface="微软雅黑" panose="020B0503020204020204" pitchFamily="34" charset="-122"/>
                <a:sym typeface="Calibri" panose="020F0502020204030204" pitchFamily="34" charset="0"/>
              </a:rPr>
              <a:t>()*10);</a:t>
            </a:r>
            <a:endParaRPr lang="en-US" alt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ACD234-912B-465A-85F5-074E9C9B1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5"/>
          <p:cNvSpPr>
            <a:spLocks noChangeArrowheads="1"/>
          </p:cNvSpPr>
          <p:nvPr/>
        </p:nvSpPr>
        <p:spPr bwMode="auto">
          <a:xfrm>
            <a:off x="626681" y="3076575"/>
            <a:ext cx="6851650" cy="19431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解决方法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使用多重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选择结构实现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选择结构解决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507" name="Rectangle 20"/>
          <p:cNvSpPr>
            <a:spLocks noChangeArrowheads="1"/>
          </p:cNvSpPr>
          <p:nvPr/>
        </p:nvSpPr>
        <p:spPr bwMode="auto">
          <a:xfrm>
            <a:off x="684213" y="915988"/>
            <a:ext cx="7858125" cy="16748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韩嫣参加计算机编程大赛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如果第一名，参加麻省理工大学组织的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个月夏令营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如果第二名，奖励惠普笔记本电脑一部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如果第三名，奖励移动硬盘一个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否则，不给任何奖励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500563" y="3076575"/>
            <a:ext cx="3087687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缺点：结构复杂，啰嗦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613275" y="3712686"/>
            <a:ext cx="30670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特点：条件为等值判断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为什么使用switch选择结构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46950" y="4299942"/>
            <a:ext cx="7389546" cy="371890"/>
            <a:chOff x="1403648" y="3795886"/>
            <a:chExt cx="6693891" cy="371890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2014945" y="3829222"/>
              <a:ext cx="6082594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6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：多重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 switch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解决等值判断问题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383CA8-C618-4226-AE4E-4EED732B2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  <p:bldP spid="2867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4"/>
          <p:cNvSpPr>
            <a:spLocks noChangeArrowheads="1"/>
          </p:cNvSpPr>
          <p:nvPr/>
        </p:nvSpPr>
        <p:spPr bwMode="auto">
          <a:xfrm>
            <a:off x="1211151" y="915566"/>
            <a:ext cx="2424745" cy="41549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switch (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表达式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      case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	break;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      case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	break;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…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default: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GB" altLang="en-US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0723" name="AutoShape 5"/>
          <p:cNvSpPr>
            <a:spLocks noChangeArrowheads="1"/>
          </p:cNvSpPr>
          <p:nvPr/>
        </p:nvSpPr>
        <p:spPr bwMode="auto">
          <a:xfrm>
            <a:off x="4139952" y="2139702"/>
            <a:ext cx="357187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dirty="0" err="1">
                <a:solidFill>
                  <a:schemeClr val="bg1"/>
                </a:solidFill>
                <a:ea typeface="黑体" panose="02010600030101010101" pitchFamily="2" charset="-122"/>
              </a:rPr>
              <a:t>int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2" charset="-122"/>
              </a:rPr>
              <a:t>short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2" charset="-122"/>
              </a:rPr>
              <a:t>byte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2" charset="-122"/>
              </a:rPr>
              <a:t>char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、</a:t>
            </a:r>
            <a:endParaRPr lang="en-US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枚举类型、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0030101010101" pitchFamily="2" charset="-122"/>
              </a:rPr>
              <a:t>String</a:t>
            </a:r>
            <a:endParaRPr lang="zh-CN" altLang="en-US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907704" y="987574"/>
            <a:ext cx="720725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53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switch选择结构语法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A19B0B-DED6-4108-A6F5-91F1169B3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0" animBg="1"/>
      <p:bldP spid="307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C4014F-BBE4-4BC5-A66F-0775D843A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AutoShape 11"/>
          <p:cNvSpPr>
            <a:spLocks noChangeArrowheads="1"/>
          </p:cNvSpPr>
          <p:nvPr/>
        </p:nvSpPr>
        <p:spPr bwMode="auto">
          <a:xfrm>
            <a:off x="541338" y="989013"/>
            <a:ext cx="8080375" cy="28315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mingCi</a:t>
            </a:r>
            <a:r>
              <a:rPr lang="en-US" altLang="zh-CN" sz="1600" b="1" dirty="0"/>
              <a:t> = 1;</a:t>
            </a:r>
          </a:p>
          <a:p>
            <a:pPr lvl="1"/>
            <a:r>
              <a:rPr lang="en-US" altLang="zh-CN" sz="1600" b="1" dirty="0"/>
              <a:t> switch (</a:t>
            </a:r>
            <a:r>
              <a:rPr lang="en-US" altLang="zh-CN" sz="1600" b="1" dirty="0" err="1"/>
              <a:t>mingCi</a:t>
            </a:r>
            <a:r>
              <a:rPr lang="en-US" altLang="zh-CN" sz="1600" b="1" dirty="0"/>
              <a:t>){</a:t>
            </a:r>
          </a:p>
          <a:p>
            <a:pPr lvl="1"/>
            <a:r>
              <a:rPr lang="en-US" altLang="zh-CN" sz="1600" b="1" dirty="0"/>
              <a:t>	    case 1:</a:t>
            </a:r>
          </a:p>
          <a:p>
            <a:pPr lvl="1"/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参加麻省理工大学组织的1个月夏令营</a:t>
            </a:r>
            <a:r>
              <a:rPr lang="en-US" altLang="zh-CN" sz="1600" b="1" dirty="0"/>
              <a:t>");               </a:t>
            </a:r>
          </a:p>
          <a:p>
            <a:pPr lvl="1"/>
            <a:r>
              <a:rPr lang="en-US" sz="1600" b="1" dirty="0"/>
              <a:t>        </a:t>
            </a:r>
            <a:r>
              <a:rPr lang="en-US" altLang="zh-CN" sz="1600" b="1" dirty="0"/>
              <a:t>case 2:</a:t>
            </a:r>
          </a:p>
          <a:p>
            <a:pPr lvl="1"/>
            <a:r>
              <a:rPr lang="en-US" sz="1600" b="1" dirty="0"/>
              <a:t>   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奖励惠普笔记本电脑一部</a:t>
            </a:r>
            <a:r>
              <a:rPr lang="en-US" altLang="zh-CN" sz="1600" b="1" dirty="0"/>
              <a:t>");                </a:t>
            </a:r>
          </a:p>
          <a:p>
            <a:pPr lvl="1"/>
            <a:r>
              <a:rPr lang="en-US" sz="1600" b="1" dirty="0"/>
              <a:t>        </a:t>
            </a:r>
            <a:r>
              <a:rPr lang="en-US" altLang="zh-CN" sz="1600" b="1" dirty="0"/>
              <a:t>case 3:</a:t>
            </a:r>
          </a:p>
          <a:p>
            <a:pPr lvl="1"/>
            <a:r>
              <a:rPr lang="en-US" sz="1600" b="1" dirty="0"/>
              <a:t>   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奖励移动硬盘一个</a:t>
            </a:r>
            <a:r>
              <a:rPr lang="en-US" altLang="zh-CN" sz="1600" b="1" dirty="0"/>
              <a:t>");                </a:t>
            </a:r>
          </a:p>
          <a:p>
            <a:pPr lvl="1"/>
            <a:r>
              <a:rPr lang="en-US" sz="1600" b="1" dirty="0"/>
              <a:t>        </a:t>
            </a:r>
            <a:r>
              <a:rPr lang="en-US" altLang="zh-CN" sz="1600" b="1" dirty="0"/>
              <a:t>default:</a:t>
            </a:r>
          </a:p>
          <a:p>
            <a:pPr lvl="1"/>
            <a:r>
              <a:rPr lang="en-US" sz="1600" b="1" dirty="0"/>
              <a:t>         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没有任何奖励 </a:t>
            </a:r>
            <a:r>
              <a:rPr lang="en-US" altLang="zh-CN" sz="1600" b="1" dirty="0"/>
              <a:t>");</a:t>
            </a:r>
          </a:p>
          <a:p>
            <a:pPr lvl="1"/>
            <a:r>
              <a:rPr lang="en-US" sz="1600" b="1" dirty="0"/>
              <a:t> </a:t>
            </a:r>
            <a:r>
              <a:rPr lang="en-US" altLang="zh-CN" sz="1600" b="1" dirty="0"/>
              <a:t>}</a:t>
            </a:r>
          </a:p>
        </p:txBody>
      </p:sp>
      <p:sp>
        <p:nvSpPr>
          <p:cNvPr id="31747" name="AutoShape 6"/>
          <p:cNvSpPr>
            <a:spLocks noChangeArrowheads="1"/>
          </p:cNvSpPr>
          <p:nvPr/>
        </p:nvSpPr>
        <p:spPr bwMode="auto">
          <a:xfrm>
            <a:off x="1476375" y="4443413"/>
            <a:ext cx="561657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如果需要每个</a:t>
            </a:r>
            <a:r>
              <a:rPr lang="en-GB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case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执行完后跳出，</a:t>
            </a: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在每个</a:t>
            </a:r>
            <a:r>
              <a:rPr lang="en-GB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case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后不要忘记写</a:t>
            </a:r>
            <a:r>
              <a:rPr lang="en-GB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break;</a:t>
            </a:r>
            <a:endParaRPr lang="en-US" altLang="zh-CN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pic>
        <p:nvPicPr>
          <p:cNvPr id="31748" name="图片 8" descr="switch问题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91" y="3148013"/>
            <a:ext cx="3530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常见错误1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0AAD00-327F-4F90-AFDD-3EFFA0B18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539750" y="1071563"/>
            <a:ext cx="8343900" cy="31393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mingCi</a:t>
            </a:r>
            <a:r>
              <a:rPr lang="en-US" altLang="zh-CN" b="1" dirty="0"/>
              <a:t> = 1;</a:t>
            </a:r>
          </a:p>
          <a:p>
            <a:pPr lvl="1"/>
            <a:r>
              <a:rPr lang="en-US" altLang="zh-CN" b="1" dirty="0"/>
              <a:t>switch (</a:t>
            </a:r>
            <a:r>
              <a:rPr lang="en-US" altLang="zh-CN" b="1" dirty="0" err="1"/>
              <a:t>mingCi</a:t>
            </a:r>
            <a:r>
              <a:rPr lang="en-US" altLang="zh-CN" b="1" dirty="0"/>
              <a:t>){</a:t>
            </a:r>
          </a:p>
          <a:p>
            <a:pPr lvl="1"/>
            <a:r>
              <a:rPr lang="en-US" altLang="zh-CN" b="1" dirty="0"/>
              <a:t>        case 1:</a:t>
            </a:r>
          </a:p>
          <a:p>
            <a:pPr lvl="1"/>
            <a:r>
              <a:rPr lang="en-US" altLang="zh-CN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参加麻省理工大学组织的1个月夏令营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       </a:t>
            </a:r>
            <a:r>
              <a:rPr lang="en-US" altLang="zh-CN" b="1" dirty="0"/>
              <a:t>case 2: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奖励惠普笔记本电脑一部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       </a:t>
            </a:r>
            <a:r>
              <a:rPr lang="en-US" altLang="zh-CN" b="1" dirty="0"/>
              <a:t>case 2: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奖励移动硬盘一个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       </a:t>
            </a:r>
            <a:r>
              <a:rPr lang="en-US" altLang="zh-CN" b="1" dirty="0"/>
              <a:t>default: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没有任何奖励 </a:t>
            </a:r>
            <a:r>
              <a:rPr lang="en-US" altLang="zh-CN" b="1" dirty="0"/>
              <a:t>");</a:t>
            </a:r>
          </a:p>
          <a:p>
            <a:pPr lvl="1"/>
            <a:r>
              <a:rPr lang="en-US" altLang="zh-CN" b="1" dirty="0"/>
              <a:t>}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10556" y="2211710"/>
            <a:ext cx="357188" cy="3206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910556" y="2755131"/>
            <a:ext cx="357188" cy="3206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58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常见错误2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620838" y="4371975"/>
            <a:ext cx="6048375" cy="338554"/>
          </a:xfrm>
          <a:prstGeom prst="roundRect">
            <a:avLst>
              <a:gd name="adj" fmla="val 759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Case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后的常量值不能相同</a:t>
            </a:r>
            <a:endParaRPr lang="en-US" sz="16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DC0BC-E32D-4CE0-8C35-E6D7D1DCF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3796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AutoShape 2"/>
          <p:cNvSpPr>
            <a:spLocks noChangeArrowheads="1"/>
          </p:cNvSpPr>
          <p:nvPr/>
        </p:nvSpPr>
        <p:spPr bwMode="auto">
          <a:xfrm>
            <a:off x="539750" y="1069975"/>
            <a:ext cx="8343900" cy="31393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mingCi</a:t>
            </a:r>
            <a:r>
              <a:rPr lang="en-US" altLang="zh-CN" b="1" dirty="0"/>
              <a:t> = 6;</a:t>
            </a:r>
          </a:p>
          <a:p>
            <a:pPr lvl="1"/>
            <a:r>
              <a:rPr lang="en-US" altLang="zh-CN" b="1" dirty="0"/>
              <a:t>switch (</a:t>
            </a:r>
            <a:r>
              <a:rPr lang="en-US" altLang="zh-CN" b="1" dirty="0" err="1"/>
              <a:t>mingCi</a:t>
            </a:r>
            <a:r>
              <a:rPr lang="en-US" altLang="zh-CN" b="1" dirty="0"/>
              <a:t>){</a:t>
            </a:r>
          </a:p>
          <a:p>
            <a:pPr lvl="1"/>
            <a:r>
              <a:rPr lang="en-US" altLang="zh-CN" b="1" dirty="0"/>
              <a:t>        default:</a:t>
            </a:r>
          </a:p>
          <a:p>
            <a:pPr lvl="1"/>
            <a:r>
              <a:rPr lang="en-US" altLang="zh-CN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没有任何奖励 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	    </a:t>
            </a:r>
            <a:r>
              <a:rPr lang="en-US" altLang="zh-CN" b="1" dirty="0"/>
              <a:t>case 1: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参加麻省理工大学组织的1个月夏令营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       </a:t>
            </a:r>
            <a:r>
              <a:rPr lang="en-US" altLang="zh-CN" b="1" dirty="0"/>
              <a:t>case 2: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奖励惠普笔记本电脑一部</a:t>
            </a:r>
            <a:r>
              <a:rPr lang="en-US" altLang="zh-CN" b="1" dirty="0"/>
              <a:t>");</a:t>
            </a:r>
          </a:p>
          <a:p>
            <a:pPr lvl="1"/>
            <a:r>
              <a:rPr lang="en-US" b="1" dirty="0"/>
              <a:t>        </a:t>
            </a:r>
            <a:r>
              <a:rPr lang="en-US" altLang="zh-CN" b="1" dirty="0"/>
              <a:t>case 3:</a:t>
            </a:r>
          </a:p>
          <a:p>
            <a:pPr lvl="1"/>
            <a:r>
              <a:rPr lang="en-US" b="1" dirty="0"/>
              <a:t>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奖励移动硬盘一个</a:t>
            </a:r>
            <a:r>
              <a:rPr lang="en-US" altLang="zh-CN" b="1" dirty="0"/>
              <a:t>");</a:t>
            </a:r>
          </a:p>
          <a:p>
            <a:pPr lvl="1"/>
            <a:r>
              <a:rPr lang="en-US" altLang="zh-CN" b="1" dirty="0"/>
              <a:t>}</a:t>
            </a:r>
          </a:p>
        </p:txBody>
      </p:sp>
      <p:sp>
        <p:nvSpPr>
          <p:cNvPr id="2" name="AutoShape 14"/>
          <p:cNvSpPr>
            <a:spLocks noChangeArrowheads="1"/>
          </p:cNvSpPr>
          <p:nvPr/>
        </p:nvSpPr>
        <p:spPr bwMode="auto">
          <a:xfrm>
            <a:off x="1620838" y="4371975"/>
            <a:ext cx="6048375" cy="584775"/>
          </a:xfrm>
          <a:prstGeom prst="roundRect">
            <a:avLst>
              <a:gd name="adj" fmla="val 759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GB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default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块顺序可以变动，但要注意其执行顺序。</a:t>
            </a:r>
          </a:p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通常，</a:t>
            </a:r>
            <a:r>
              <a:rPr lang="en-GB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default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0030101010101" pitchFamily="2" charset="-122"/>
              </a:rPr>
              <a:t>块放在末尾，也可以省略</a:t>
            </a:r>
            <a:endParaRPr lang="en-US" sz="16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pic>
        <p:nvPicPr>
          <p:cNvPr id="34820" name="图片 8" descr="switch问题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3" y="915566"/>
            <a:ext cx="33210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常见错误3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E924C-F7E2-4B7E-AD7E-7B874255F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相同点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不同点</a:t>
            </a:r>
          </a:p>
          <a:p>
            <a:pPr lvl="1"/>
            <a:r>
              <a:rPr lang="en-US" altLang="zh-CN"/>
              <a:t>switch</a:t>
            </a:r>
            <a:r>
              <a:rPr lang="zh-CN" altLang="en-US"/>
              <a:t>选择结构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多重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620838" y="1763125"/>
            <a:ext cx="6048375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都是用来处理多分支条件的结构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1522413" y="3347220"/>
            <a:ext cx="612140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只能处理等值条件判断的情况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558925" y="4334778"/>
            <a:ext cx="6048375" cy="646331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没有</a:t>
            </a:r>
            <a:r>
              <a:rPr lang="en-US" altLang="zh-CN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switch</a:t>
            </a:r>
            <a:r>
              <a:rPr lang="zh-CN" altLang="en-US" b="1" dirty="0">
                <a:solidFill>
                  <a:schemeClr val="lt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选择结构的限制，特别适合某个变量处于某个连续区间时的情况</a:t>
            </a:r>
          </a:p>
        </p:txBody>
      </p:sp>
      <p:sp>
        <p:nvSpPr>
          <p:cNvPr id="2663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switch与多重if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3038CD-41B6-4D49-B06B-55BBC339C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7651" name="文本框 1"/>
          <p:cNvSpPr txBox="1">
            <a:spLocks noChangeArrowheads="1"/>
          </p:cNvSpPr>
          <p:nvPr/>
        </p:nvSpPr>
        <p:spPr bwMode="auto">
          <a:xfrm>
            <a:off x="900113" y="1149350"/>
            <a:ext cx="7796212" cy="33793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>
                <a:sym typeface="Calibri" panose="020F0502020204030204" pitchFamily="34" charset="0"/>
              </a:rPr>
              <a:t>if</a:t>
            </a:r>
            <a:r>
              <a:rPr lang="zh-CN" altLang="en-US">
                <a:sym typeface="Calibri" panose="020F0502020204030204" pitchFamily="34" charset="0"/>
              </a:rPr>
              <a:t>选择结构，包括以下形式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基本</a:t>
            </a:r>
            <a:r>
              <a:rPr lang="en-US" altLang="zh-CN">
                <a:sym typeface="Calibri" panose="020F0502020204030204" pitchFamily="34" charset="0"/>
              </a:rPr>
              <a:t>if</a:t>
            </a:r>
            <a:r>
              <a:rPr lang="zh-CN" altLang="en-US">
                <a:sym typeface="Calibri" panose="020F0502020204030204" pitchFamily="34" charset="0"/>
              </a:rPr>
              <a:t>选择结构：可以处理单一或组合条件的情况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if-else</a:t>
            </a:r>
            <a:r>
              <a:rPr lang="zh-CN" altLang="en-US">
                <a:sym typeface="Calibri" panose="020F0502020204030204" pitchFamily="34" charset="0"/>
              </a:rPr>
              <a:t>选择结构：可以处理简单的条件分支情况</a:t>
            </a:r>
            <a:endParaRPr 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多重</a:t>
            </a:r>
            <a:r>
              <a:rPr lang="en-US" altLang="zh-CN">
                <a:sym typeface="Calibri" panose="020F0502020204030204" pitchFamily="34" charset="0"/>
              </a:rPr>
              <a:t>if</a:t>
            </a:r>
            <a:r>
              <a:rPr lang="zh-CN" altLang="en-US">
                <a:sym typeface="Calibri" panose="020F0502020204030204" pitchFamily="34" charset="0"/>
              </a:rPr>
              <a:t>选择结构：可以处理分段的条件分支情况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嵌套</a:t>
            </a:r>
            <a:r>
              <a:rPr lang="en-US" altLang="zh-CN">
                <a:sym typeface="Calibri" panose="020F0502020204030204" pitchFamily="34" charset="0"/>
              </a:rPr>
              <a:t>if</a:t>
            </a:r>
            <a:r>
              <a:rPr lang="zh-CN" altLang="en-US">
                <a:sym typeface="Calibri" panose="020F0502020204030204" pitchFamily="34" charset="0"/>
              </a:rPr>
              <a:t>选择结构：可以处理复杂的条件分支情况</a:t>
            </a:r>
            <a:endParaRPr lang="en-US">
              <a:sym typeface="Calibri" panose="020F0502020204030204" pitchFamily="34" charset="0"/>
            </a:endParaRPr>
          </a:p>
          <a:p>
            <a:r>
              <a:rPr lang="en-US" altLang="zh-CN">
                <a:sym typeface="Calibri" panose="020F0502020204030204" pitchFamily="34" charset="0"/>
              </a:rPr>
              <a:t>switch</a:t>
            </a:r>
            <a:r>
              <a:rPr lang="zh-CN" altLang="en-US">
                <a:sym typeface="Calibri" panose="020F0502020204030204" pitchFamily="34" charset="0"/>
              </a:rPr>
              <a:t>选择结构</a:t>
            </a:r>
            <a:endParaRPr 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多重分支并且条件判断是等值判断的情况</a:t>
            </a:r>
          </a:p>
          <a:p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72512-B49D-496C-9F3D-AC9AA2372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18E9F0-F4A6-4A26-86E9-27E6B30F4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if</a:t>
            </a:r>
            <a:r>
              <a:rPr lang="zh-CN" altLang="en-US" dirty="0"/>
              <a:t>分支结构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switch</a:t>
            </a:r>
            <a:r>
              <a:rPr lang="zh-CN" altLang="en-US" dirty="0"/>
              <a:t>分支结构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本课目标</a:t>
            </a: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32040" y="93619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32039" y="145725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923C64-45D2-4549-875E-8E2633BE4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对学员的考试成绩评测。要求根据不同学员成绩，给予不同评测结果，评测规则如下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&gt;=80 </a:t>
            </a:r>
            <a:r>
              <a:rPr lang="zh-CN" altLang="en-US" dirty="0"/>
              <a:t>：良好 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&gt;=60 </a:t>
            </a:r>
            <a:r>
              <a:rPr lang="zh-CN" altLang="en-US" dirty="0"/>
              <a:t>：中等</a:t>
            </a:r>
            <a:endParaRPr lang="en-US" dirty="0"/>
          </a:p>
          <a:p>
            <a:pPr lvl="1"/>
            <a:r>
              <a:rPr lang="zh-CN" altLang="en-US" dirty="0"/>
              <a:t>成绩</a:t>
            </a:r>
            <a:r>
              <a:rPr lang="en-US" altLang="zh-CN" dirty="0"/>
              <a:t>&lt;60  </a:t>
            </a:r>
            <a:r>
              <a:rPr lang="zh-CN" altLang="en-US" dirty="0"/>
              <a:t>：差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4565919" y="1055547"/>
            <a:ext cx="3888432" cy="3746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为什么学习流程控制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1071437" y="1431091"/>
            <a:ext cx="2492451" cy="3746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D560E-65DB-4F65-AEDE-B7D9BA09D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5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流程控制用来控制程序中各语句的执行顺序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4213" y="157163"/>
            <a:ext cx="822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zh-CN" altLang="en-US" sz="3600" b="1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196" name="Rectangle 41"/>
          <p:cNvSpPr>
            <a:spLocks noChangeArrowheads="1"/>
          </p:cNvSpPr>
          <p:nvPr/>
        </p:nvSpPr>
        <p:spPr bwMode="auto">
          <a:xfrm>
            <a:off x="0" y="-182563"/>
            <a:ext cx="309563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197" name="Group 1"/>
          <p:cNvGrpSpPr/>
          <p:nvPr/>
        </p:nvGrpSpPr>
        <p:grpSpPr bwMode="auto">
          <a:xfrm>
            <a:off x="1857375" y="1606550"/>
            <a:ext cx="6894513" cy="2852738"/>
            <a:chOff x="0" y="0"/>
            <a:chExt cx="12267" cy="5438"/>
          </a:xfrm>
        </p:grpSpPr>
        <p:sp>
          <p:nvSpPr>
            <p:cNvPr id="8202" name="AutoShape 4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2267" cy="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03" name="Group 3"/>
            <p:cNvGrpSpPr/>
            <p:nvPr/>
          </p:nvGrpSpPr>
          <p:grpSpPr bwMode="auto">
            <a:xfrm>
              <a:off x="178" y="0"/>
              <a:ext cx="12089" cy="4500"/>
              <a:chOff x="0" y="0"/>
              <a:chExt cx="3264" cy="1200"/>
            </a:xfrm>
          </p:grpSpPr>
          <p:grpSp>
            <p:nvGrpSpPr>
              <p:cNvPr id="8204" name="Group 33"/>
              <p:cNvGrpSpPr/>
              <p:nvPr/>
            </p:nvGrpSpPr>
            <p:grpSpPr bwMode="auto">
              <a:xfrm>
                <a:off x="0" y="48"/>
                <a:ext cx="432" cy="960"/>
                <a:chOff x="0" y="0"/>
                <a:chExt cx="432" cy="960"/>
              </a:xfrm>
            </p:grpSpPr>
            <p:sp>
              <p:nvSpPr>
                <p:cNvPr id="8234" name="AutoShape 39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432" cy="192"/>
                </a:xfrm>
                <a:prstGeom prst="flowChartProcess">
                  <a:avLst/>
                </a:prstGeom>
                <a:noFill/>
                <a:ln w="9525">
                  <a:solidFill>
                    <a:srgbClr val="007A77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AutoShape 38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432" cy="192"/>
                </a:xfrm>
                <a:prstGeom prst="flowChartProcess">
                  <a:avLst/>
                </a:prstGeom>
                <a:noFill/>
                <a:ln w="9525">
                  <a:solidFill>
                    <a:srgbClr val="007A77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Line 37"/>
                <p:cNvSpPr>
                  <a:spLocks noChangeShapeType="1"/>
                </p:cNvSpPr>
                <p:nvPr/>
              </p:nvSpPr>
              <p:spPr bwMode="auto">
                <a:xfrm>
                  <a:off x="216" y="3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7" name="Line 36"/>
                <p:cNvSpPr>
                  <a:spLocks noChangeShapeType="1"/>
                </p:cNvSpPr>
                <p:nvPr/>
              </p:nvSpPr>
              <p:spPr bwMode="auto">
                <a:xfrm>
                  <a:off x="216" y="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8" name="Line 35"/>
                <p:cNvSpPr>
                  <a:spLocks noChangeShapeType="1"/>
                </p:cNvSpPr>
                <p:nvPr/>
              </p:nvSpPr>
              <p:spPr bwMode="auto">
                <a:xfrm>
                  <a:off x="216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9" name="Line 34"/>
                <p:cNvSpPr>
                  <a:spLocks noChangeShapeType="1"/>
                </p:cNvSpPr>
                <p:nvPr/>
              </p:nvSpPr>
              <p:spPr bwMode="auto">
                <a:xfrm>
                  <a:off x="216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05" name="Group 18"/>
              <p:cNvGrpSpPr/>
              <p:nvPr/>
            </p:nvGrpSpPr>
            <p:grpSpPr bwMode="auto">
              <a:xfrm>
                <a:off x="768" y="0"/>
                <a:ext cx="1344" cy="1008"/>
                <a:chOff x="0" y="0"/>
                <a:chExt cx="1344" cy="1008"/>
              </a:xfrm>
            </p:grpSpPr>
            <p:sp>
              <p:nvSpPr>
                <p:cNvPr id="8220" name="Line 32"/>
                <p:cNvSpPr>
                  <a:spLocks noChangeShapeType="1"/>
                </p:cNvSpPr>
                <p:nvPr/>
              </p:nvSpPr>
              <p:spPr bwMode="auto">
                <a:xfrm>
                  <a:off x="672" y="8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21" name="Group 22"/>
                <p:cNvGrpSpPr/>
                <p:nvPr/>
              </p:nvGrpSpPr>
              <p:grpSpPr bwMode="auto">
                <a:xfrm>
                  <a:off x="0" y="0"/>
                  <a:ext cx="1344" cy="672"/>
                  <a:chOff x="0" y="0"/>
                  <a:chExt cx="1344" cy="672"/>
                </a:xfrm>
              </p:grpSpPr>
              <p:sp>
                <p:nvSpPr>
                  <p:cNvPr id="8225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480"/>
                    <a:ext cx="432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rgbClr val="007A77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432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rgbClr val="007A77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227" name="Group 27"/>
                  <p:cNvGrpSpPr/>
                  <p:nvPr/>
                </p:nvGrpSpPr>
                <p:grpSpPr bwMode="auto">
                  <a:xfrm>
                    <a:off x="336" y="0"/>
                    <a:ext cx="672" cy="384"/>
                    <a:chOff x="0" y="0"/>
                    <a:chExt cx="672" cy="384"/>
                  </a:xfrm>
                </p:grpSpPr>
                <p:sp>
                  <p:nvSpPr>
                    <p:cNvPr id="8232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92"/>
                      <a:ext cx="672" cy="192"/>
                    </a:xfrm>
                    <a:prstGeom prst="flowChartDecision">
                      <a:avLst/>
                    </a:prstGeom>
                    <a:noFill/>
                    <a:ln w="9525">
                      <a:solidFill>
                        <a:srgbClr val="007A77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3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" y="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7A77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22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28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8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" y="2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1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2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22" name="Line 21"/>
                <p:cNvSpPr>
                  <a:spLocks noChangeShapeType="1"/>
                </p:cNvSpPr>
                <p:nvPr/>
              </p:nvSpPr>
              <p:spPr bwMode="auto">
                <a:xfrm>
                  <a:off x="240" y="67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3" name="Line 20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4" name="Line 19"/>
                <p:cNvSpPr>
                  <a:spLocks noChangeShapeType="1"/>
                </p:cNvSpPr>
                <p:nvPr/>
              </p:nvSpPr>
              <p:spPr bwMode="auto">
                <a:xfrm>
                  <a:off x="240" y="81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06" name="Group 4"/>
              <p:cNvGrpSpPr/>
              <p:nvPr/>
            </p:nvGrpSpPr>
            <p:grpSpPr bwMode="auto">
              <a:xfrm>
                <a:off x="2400" y="48"/>
                <a:ext cx="864" cy="1152"/>
                <a:chOff x="0" y="0"/>
                <a:chExt cx="864" cy="1152"/>
              </a:xfrm>
            </p:grpSpPr>
            <p:grpSp>
              <p:nvGrpSpPr>
                <p:cNvPr id="8207" name="Group 13"/>
                <p:cNvGrpSpPr/>
                <p:nvPr/>
              </p:nvGrpSpPr>
              <p:grpSpPr bwMode="auto">
                <a:xfrm>
                  <a:off x="48" y="0"/>
                  <a:ext cx="672" cy="768"/>
                  <a:chOff x="0" y="0"/>
                  <a:chExt cx="672" cy="768"/>
                </a:xfrm>
              </p:grpSpPr>
              <p:sp>
                <p:nvSpPr>
                  <p:cNvPr id="8216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20" y="576"/>
                    <a:ext cx="432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rgbClr val="007A77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7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2"/>
                    <a:ext cx="672" cy="192"/>
                  </a:xfrm>
                  <a:prstGeom prst="flowChartDecision">
                    <a:avLst/>
                  </a:prstGeom>
                  <a:noFill/>
                  <a:ln w="9525">
                    <a:solidFill>
                      <a:srgbClr val="007A77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38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7A77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08" name="Line 12"/>
                <p:cNvSpPr>
                  <a:spLocks noChangeShapeType="1"/>
                </p:cNvSpPr>
                <p:nvPr/>
              </p:nvSpPr>
              <p:spPr bwMode="auto">
                <a:xfrm>
                  <a:off x="720" y="9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9" name="Line 11"/>
                <p:cNvSpPr>
                  <a:spLocks noChangeShapeType="1"/>
                </p:cNvSpPr>
                <p:nvPr/>
              </p:nvSpPr>
              <p:spPr bwMode="auto">
                <a:xfrm>
                  <a:off x="384" y="7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0" y="91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48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2" name="Line 8"/>
                <p:cNvSpPr>
                  <a:spLocks noChangeShapeType="1"/>
                </p:cNvSpPr>
                <p:nvPr/>
              </p:nvSpPr>
              <p:spPr bwMode="auto">
                <a:xfrm>
                  <a:off x="0" y="4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3" name="Line 7"/>
                <p:cNvSpPr>
                  <a:spLocks noChangeShapeType="1"/>
                </p:cNvSpPr>
                <p:nvPr/>
              </p:nvSpPr>
              <p:spPr bwMode="auto">
                <a:xfrm>
                  <a:off x="720" y="28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4" name="Line 6"/>
                <p:cNvSpPr>
                  <a:spLocks noChangeShapeType="1"/>
                </p:cNvSpPr>
                <p:nvPr/>
              </p:nvSpPr>
              <p:spPr bwMode="auto">
                <a:xfrm>
                  <a:off x="864" y="28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720" y="9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7A7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1643063" y="3857625"/>
            <a:ext cx="1357312" cy="332006"/>
          </a:xfrm>
          <a:prstGeom prst="flowChartAlternateProcess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0030101010101" pitchFamily="2" charset="-122"/>
              </a:rPr>
              <a:t>顺序</a:t>
            </a:r>
            <a:endParaRPr lang="en-US" sz="1350" b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429125" y="3857625"/>
            <a:ext cx="1357313" cy="332006"/>
          </a:xfrm>
          <a:prstGeom prst="flowChartAlternateProcess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选择</a:t>
            </a:r>
            <a:endParaRPr lang="en-US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8200" name="矩形 51"/>
          <p:cNvSpPr>
            <a:spLocks noChangeArrowheads="1"/>
          </p:cNvSpPr>
          <p:nvPr/>
        </p:nvSpPr>
        <p:spPr bwMode="auto">
          <a:xfrm>
            <a:off x="6643688" y="1554163"/>
            <a:ext cx="2500312" cy="2894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什么是流程控制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4E3C40-3F5D-4A93-B373-44D6E0D9B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张浩</a:t>
            </a:r>
            <a:r>
              <a:rPr lang="en-US" altLang="zh-CN" dirty="0"/>
              <a:t>Java</a:t>
            </a:r>
            <a:r>
              <a:rPr lang="zh-CN" altLang="en-US" dirty="0"/>
              <a:t>成绩大于</a:t>
            </a:r>
            <a:r>
              <a:rPr lang="en-US" altLang="zh-CN" dirty="0"/>
              <a:t>90</a:t>
            </a:r>
            <a:r>
              <a:rPr lang="zh-CN" altLang="en-US" dirty="0"/>
              <a:t>分，老师奖励他</a:t>
            </a:r>
            <a:r>
              <a:rPr lang="en-US" altLang="zh-CN" dirty="0"/>
              <a:t>iPhone</a:t>
            </a:r>
            <a:r>
              <a:rPr lang="zh-CN" altLang="en-US" dirty="0"/>
              <a:t>6s</a:t>
            </a:r>
            <a:r>
              <a:rPr lang="en-US" altLang="zh-CN" dirty="0"/>
              <a:t> </a:t>
            </a:r>
            <a:r>
              <a:rPr lang="zh-CN" altLang="en-US" dirty="0"/>
              <a:t>，该怎么做呢？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1044575" y="2805173"/>
            <a:ext cx="5500688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if 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) {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代码块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5781" y="1777016"/>
            <a:ext cx="8072438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>
                <a:sym typeface="Calibri" panose="020F0502020204030204" pitchFamily="34" charset="0"/>
              </a:rPr>
              <a:t>if</a:t>
            </a:r>
            <a:r>
              <a:rPr lang="zh-CN" altLang="en-US" dirty="0">
                <a:sym typeface="Calibri" panose="020F0502020204030204" pitchFamily="34" charset="0"/>
              </a:rPr>
              <a:t>选择结构是根据条件判断结果选择不同的处理</a:t>
            </a:r>
          </a:p>
        </p:txBody>
      </p:sp>
      <p:sp>
        <p:nvSpPr>
          <p:cNvPr id="9221" name="Rectangle 25"/>
          <p:cNvSpPr>
            <a:spLocks noChangeArrowheads="1"/>
          </p:cNvSpPr>
          <p:nvPr/>
        </p:nvSpPr>
        <p:spPr bwMode="auto">
          <a:xfrm>
            <a:off x="4416425" y="2817813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318" name="AutoShape 27"/>
          <p:cNvSpPr>
            <a:spLocks noChangeArrowheads="1"/>
          </p:cNvSpPr>
          <p:nvPr/>
        </p:nvSpPr>
        <p:spPr bwMode="auto">
          <a:xfrm>
            <a:off x="2844800" y="2284413"/>
            <a:ext cx="2571750" cy="408623"/>
          </a:xfrm>
          <a:prstGeom prst="wedgeRoundRectCallout">
            <a:avLst>
              <a:gd name="adj1" fmla="val -78343"/>
              <a:gd name="adj2" fmla="val -951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结果必须是布尔值</a:t>
            </a:r>
          </a:p>
        </p:txBody>
      </p:sp>
      <p:sp>
        <p:nvSpPr>
          <p:cNvPr id="9223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基本的if选择结构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95736" y="4576123"/>
            <a:ext cx="4394502" cy="371891"/>
            <a:chOff x="1403648" y="3795886"/>
            <a:chExt cx="5842480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990962" y="3829223"/>
              <a:ext cx="341032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：基本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E891A1-6C23-4638-A3A4-5D2B56345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ldLvl="0" animBg="1"/>
      <p:bldP spid="133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1"/>
          <p:cNvSpPr>
            <a:spLocks noChangeArrowheads="1"/>
          </p:cNvSpPr>
          <p:nvPr/>
        </p:nvSpPr>
        <p:spPr bwMode="auto">
          <a:xfrm>
            <a:off x="0" y="-182563"/>
            <a:ext cx="309563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33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9588"/>
            <a:ext cx="761365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内容占位符 6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142927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逐步解决指定问题的步骤和方法的一种图形化表示方法</a:t>
            </a:r>
            <a:endParaRPr lang="en-US" dirty="0"/>
          </a:p>
          <a:p>
            <a:endParaRPr lang="zh-CN" altLang="en-US" dirty="0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3071813" y="1500188"/>
          <a:ext cx="2474912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1619885" imgH="1790700" progId="Word.Picture.8">
                  <p:embed/>
                </p:oleObj>
              </mc:Choice>
              <mc:Fallback>
                <p:oleObj r:id="rId5" imgW="1619885" imgH="1790700" progId="Word.Picture.8">
                  <p:embed/>
                  <p:pic>
                    <p:nvPicPr>
                      <p:cNvPr id="1434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500188"/>
                        <a:ext cx="2474912" cy="205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流程图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682BC4-1F88-4F1D-A3A5-516914C6B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张浩</a:t>
            </a:r>
            <a:r>
              <a:rPr lang="en-US" altLang="zh-CN" dirty="0"/>
              <a:t>Java</a:t>
            </a:r>
            <a:r>
              <a:rPr lang="zh-CN" altLang="en-US" dirty="0"/>
              <a:t>成绩大于</a:t>
            </a:r>
            <a:r>
              <a:rPr lang="en-US" altLang="zh-CN" dirty="0"/>
              <a:t>90</a:t>
            </a:r>
            <a:r>
              <a:rPr lang="zh-CN" altLang="en-US" dirty="0"/>
              <a:t>分，并且音乐成绩大于</a:t>
            </a:r>
            <a:r>
              <a:rPr lang="en-US" altLang="zh-CN" dirty="0"/>
              <a:t>80</a:t>
            </a:r>
            <a:r>
              <a:rPr lang="zh-CN" altLang="en-US" dirty="0"/>
              <a:t>分时，或者</a:t>
            </a:r>
            <a:r>
              <a:rPr lang="en-US" altLang="zh-CN" dirty="0"/>
              <a:t>Java</a:t>
            </a:r>
            <a:r>
              <a:rPr lang="zh-CN" altLang="en-US" dirty="0"/>
              <a:t>成绩等于</a:t>
            </a:r>
            <a:r>
              <a:rPr lang="en-US" altLang="zh-CN" dirty="0"/>
              <a:t>100</a:t>
            </a:r>
            <a:r>
              <a:rPr lang="zh-CN" altLang="en-US" dirty="0"/>
              <a:t>分，音乐成绩大于</a:t>
            </a:r>
            <a:r>
              <a:rPr lang="en-US" altLang="zh-CN" dirty="0"/>
              <a:t>70</a:t>
            </a:r>
            <a:r>
              <a:rPr lang="zh-CN" altLang="en-US" dirty="0"/>
              <a:t>分时，老师奖励他，该怎么做呢？</a:t>
            </a:r>
          </a:p>
        </p:txBody>
      </p:sp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2051720" y="2355726"/>
            <a:ext cx="4357688" cy="1123384"/>
          </a:xfrm>
          <a:prstGeom prst="roundRect">
            <a:avLst>
              <a:gd name="adj" fmla="val 150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0030101010101" pitchFamily="2" charset="-122"/>
              </a:rPr>
              <a:t>         </a:t>
            </a:r>
            <a:endParaRPr lang="en-US" altLang="zh-CN" sz="2000" b="1" dirty="0">
              <a:solidFill>
                <a:schemeClr val="bg1"/>
              </a:solidFill>
              <a:ea typeface="黑体" panose="02010600030101010101" pitchFamily="2" charset="-122"/>
            </a:endParaRPr>
          </a:p>
          <a:p>
            <a:pPr marL="224155" indent="-224155" fontAlgn="base"/>
            <a:r>
              <a:rPr lang="zh-CN" altLang="en-US" sz="2000" b="1" dirty="0">
                <a:solidFill>
                  <a:schemeClr val="bg1"/>
                </a:solidFill>
                <a:ea typeface="黑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0030101010101" pitchFamily="2" charset="-122"/>
                <a:sym typeface="Wingdings" panose="05000000000000000000" pitchFamily="2" charset="2"/>
              </a:rPr>
              <a:t>）使用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0030101010101" pitchFamily="2" charset="-122"/>
                <a:sym typeface="Wingdings" panose="05000000000000000000" pitchFamily="2" charset="2"/>
              </a:rPr>
              <a:t>if</a:t>
            </a:r>
            <a:endParaRPr lang="en-US" altLang="zh-CN" sz="2000" b="1" dirty="0">
              <a:solidFill>
                <a:schemeClr val="bg1"/>
              </a:solidFill>
              <a:ea typeface="黑体" panose="02010600030101010101" pitchFamily="2" charset="-122"/>
            </a:endParaRPr>
          </a:p>
          <a:p>
            <a:pPr marL="224155" indent="-224155" fontAlgn="base"/>
            <a:r>
              <a:rPr lang="zh-CN" altLang="en-US" sz="2000" b="1" dirty="0">
                <a:solidFill>
                  <a:schemeClr val="bg1"/>
                </a:solidFill>
                <a:ea typeface="黑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ea typeface="黑体" panose="02010600030101010101" pitchFamily="2" charset="-122"/>
              </a:rPr>
              <a:t>）怎样把多个条件连接起来？</a:t>
            </a:r>
            <a:endParaRPr lang="en-US" sz="2000" b="1" dirty="0">
              <a:solidFill>
                <a:schemeClr val="bg1"/>
              </a:solidFill>
              <a:ea typeface="黑体" panose="02010600030101010101" pitchFamily="2" charset="-122"/>
            </a:endParaRPr>
          </a:p>
          <a:p>
            <a:pPr marL="224155" indent="-224155" algn="ctr" fontAlgn="base"/>
            <a:endParaRPr lang="zh-CN" altLang="en-US" sz="135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使用复杂条件的if选择结构</a:t>
            </a:r>
          </a:p>
        </p:txBody>
      </p:sp>
      <p:sp>
        <p:nvSpPr>
          <p:cNvPr id="10" name="TextBox 65"/>
          <p:cNvSpPr txBox="1"/>
          <p:nvPr/>
        </p:nvSpPr>
        <p:spPr>
          <a:xfrm>
            <a:off x="1086729" y="2412683"/>
            <a:ext cx="58928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分析</a:t>
            </a:r>
          </a:p>
        </p:txBody>
      </p:sp>
      <p:pic>
        <p:nvPicPr>
          <p:cNvPr id="11" name="图片 10" descr="C:\Users\Lenovo\Desktop\icon\放大镜.png放大镜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76" y="2393633"/>
            <a:ext cx="339725" cy="339725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548606" y="3795886"/>
            <a:ext cx="5327650" cy="461665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zh-CN" altLang="en-US" sz="2400" b="1" dirty="0">
                <a:latin typeface="黑体" panose="02010600030101010101" pitchFamily="2" charset="-122"/>
                <a:ea typeface="黑体" panose="02010600030101010101" pitchFamily="2" charset="-122"/>
              </a:rPr>
              <a:t>使用逻辑运算符</a:t>
            </a:r>
            <a:endParaRPr lang="zh-CN" altLang="en-US" sz="2400" b="1" dirty="0">
              <a:solidFill>
                <a:schemeClr val="lt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95736" y="4576123"/>
            <a:ext cx="4394502" cy="371891"/>
            <a:chOff x="1403648" y="3795886"/>
            <a:chExt cx="5842480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2303653" y="3829223"/>
              <a:ext cx="478494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：复杂条件下的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if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73FA1A-7670-4812-B8F7-C8A6B3972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9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结合运算符的优先级编写条件</a:t>
            </a:r>
          </a:p>
          <a:p>
            <a:pPr lvl="1"/>
            <a:r>
              <a:rPr lang="zh-CN" altLang="en-US"/>
              <a:t>最高的优先级：</a:t>
            </a:r>
            <a:r>
              <a:rPr lang="en-GB" altLang="en-US"/>
              <a:t>( )</a:t>
            </a:r>
          </a:p>
          <a:p>
            <a:pPr lvl="1"/>
            <a:r>
              <a:rPr lang="zh-CN" altLang="en-US"/>
              <a:t>最低的优先级：</a:t>
            </a:r>
            <a:r>
              <a:rPr lang="en-GB" altLang="en-US"/>
              <a:t>=</a:t>
            </a:r>
          </a:p>
          <a:p>
            <a:pPr lvl="1"/>
            <a:r>
              <a:rPr lang="zh-CN" altLang="en-US"/>
              <a:t>优先级：！</a:t>
            </a:r>
            <a:r>
              <a:rPr lang="en-GB" altLang="en-US"/>
              <a:t>&gt; </a:t>
            </a:r>
            <a:r>
              <a:rPr lang="zh-CN" altLang="en-US"/>
              <a:t>算术运算符 </a:t>
            </a:r>
            <a:r>
              <a:rPr lang="en-GB" altLang="en-US"/>
              <a:t>&gt; </a:t>
            </a:r>
            <a:r>
              <a:rPr lang="zh-CN" altLang="en-US"/>
              <a:t>关系运算符 </a:t>
            </a:r>
            <a:r>
              <a:rPr lang="en-GB" altLang="en-US"/>
              <a:t>&gt; &amp;&amp; &gt; ||</a:t>
            </a:r>
          </a:p>
          <a:p>
            <a:pPr lvl="1"/>
            <a:r>
              <a:rPr lang="zh-CN" altLang="en-US"/>
              <a:t>复杂条件使用括号提高可读性</a:t>
            </a:r>
          </a:p>
          <a:p>
            <a:pPr lvl="1"/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使用复杂条件的if选择结构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0DD47-D9FB-47E3-A6EF-4BB8E176A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/>
              <a:t>/26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1330</Words>
  <Application>Microsoft Office PowerPoint</Application>
  <PresentationFormat>全屏显示(16:9)</PresentationFormat>
  <Paragraphs>264</Paragraphs>
  <Slides>26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Microsoft Word Picture</vt:lpstr>
      <vt:lpstr>选择结构</vt:lpstr>
      <vt:lpstr>PowerPoint 演示文稿</vt:lpstr>
      <vt:lpstr>本课目标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