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83" r:id="rId2"/>
    <p:sldId id="290" r:id="rId3"/>
    <p:sldId id="314" r:id="rId4"/>
    <p:sldId id="328" r:id="rId5"/>
    <p:sldId id="329" r:id="rId6"/>
    <p:sldId id="330" r:id="rId7"/>
    <p:sldId id="331" r:id="rId8"/>
    <p:sldId id="332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12" r:id="rId22"/>
    <p:sldId id="394" r:id="rId2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8">
          <p15:clr>
            <a:srgbClr val="A4A3A4"/>
          </p15:clr>
        </p15:guide>
        <p15:guide id="2" pos="28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3">
          <p15:clr>
            <a:srgbClr val="A4A3A4"/>
          </p15:clr>
        </p15:guide>
        <p15:guide id="2" pos="216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D8"/>
    <a:srgbClr val="000000"/>
    <a:srgbClr val="6C6C6C"/>
    <a:srgbClr val="92D050"/>
    <a:srgbClr val="E5E5E5"/>
    <a:srgbClr val="009ADA"/>
    <a:srgbClr val="238CBB"/>
    <a:srgbClr val="2BAEE9"/>
    <a:srgbClr val="0B9FDD"/>
    <a:srgbClr val="56B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8927" autoAdjust="0"/>
  </p:normalViewPr>
  <p:slideViewPr>
    <p:cSldViewPr>
      <p:cViewPr varScale="1">
        <p:scale>
          <a:sx n="106" d="100"/>
          <a:sy n="106" d="100"/>
        </p:scale>
        <p:origin x="552" y="96"/>
      </p:cViewPr>
      <p:guideLst>
        <p:guide orient="horz" pos="1638"/>
        <p:guide pos="2886"/>
      </p:guideLst>
    </p:cSldViewPr>
  </p:slideViewPr>
  <p:outlineViewPr>
    <p:cViewPr>
      <p:scale>
        <a:sx n="33" d="100"/>
        <a:sy n="33" d="100"/>
      </p:scale>
      <p:origin x="0" y="141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90"/>
      </p:cViewPr>
      <p:guideLst>
        <p:guide orient="horz" pos="2913"/>
        <p:guide pos="216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5F6AE-2A9C-4C1F-879E-3928AA6E32CC}" type="datetimeFigureOut">
              <a:rPr lang="zh-CN" altLang="en-US" smtClean="0"/>
              <a:t>2019/2/18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F4CAB-82FF-4C6F-A859-CAD40DD826E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0AFA2-8F2F-4EE5-AEC6-84D8330F4D06}" type="datetimeFigureOut">
              <a:rPr lang="zh-CN" altLang="en-US" smtClean="0"/>
              <a:t>2019/2/18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5495B-CF7F-4BEC-B2E8-B1A8532E7D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19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fld id="{2A9EA4B5-9757-45FA-ACB3-9257ADA8891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2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-1154113" y="0"/>
            <a:ext cx="2311401" cy="1301750"/>
          </a:xfrm>
          <a:ln>
            <a:miter lim="800000"/>
          </a:ln>
        </p:spPr>
      </p:sp>
      <p:sp>
        <p:nvSpPr>
          <p:cNvPr id="1024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>
          <a:xfrm>
            <a:off x="569913" y="1123950"/>
            <a:ext cx="8072437" cy="5256213"/>
          </a:xfrm>
        </p:spPr>
        <p:txBody>
          <a:bodyPr/>
          <a:lstStyle/>
          <a:p>
            <a:pPr marL="0" lvl="1" eaLnBrk="0" hangingPunct="0">
              <a:spcBef>
                <a:spcPct val="30000"/>
              </a:spcBef>
            </a:pPr>
            <a:r>
              <a:rPr lang="zh-CN" altLang="en-US"/>
              <a:t>要求强调会干什么、能干什么。在目标的重点、难点右侧，插入“重点”、“难点”图片，以引起学员重视。</a:t>
            </a: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7F30E2C4-1051-4511-A14B-852A7CBA1FFB}" type="slidenum">
              <a:rPr lang="zh-CN" altLang="en-US" sz="1200">
                <a:latin typeface="Calibri" panose="020F0502020204030204" pitchFamily="34" charset="0"/>
              </a:rPr>
              <a:t>4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79413" y="684213"/>
            <a:ext cx="6096000" cy="3429000"/>
          </a:xfrm>
          <a:ln>
            <a:miter lim="800000"/>
          </a:ln>
        </p:spPr>
      </p:sp>
      <p:sp>
        <p:nvSpPr>
          <p:cNvPr id="4915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4341813"/>
            <a:ext cx="5486400" cy="4114800"/>
          </a:xfrm>
          <a:noFill/>
        </p:spPr>
        <p:txBody>
          <a:bodyPr/>
          <a:lstStyle/>
          <a:p>
            <a:pPr eaLnBrk="1" hangingPunct="1"/>
            <a:r>
              <a:rPr lang="zh-CN" altLang="en-US"/>
              <a:t>此处如果没有人员的现场排队，备课前准备动画</a:t>
            </a:r>
            <a:endParaRPr lang="en-US">
              <a:ea typeface="宋体" panose="02010600030101010101" pitchFamily="2" charset="-122"/>
            </a:endParaRPr>
          </a:p>
          <a:p>
            <a:pPr eaLnBrk="1" hangingPunct="1"/>
            <a:endParaRPr lang="en-US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/>
              <a:t>在画图中几个不同颜色的矩形比较，用选择工具即可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1493838" y="911225"/>
            <a:ext cx="8126413" cy="4572000"/>
          </a:xfrm>
          <a:ln>
            <a:miter lim="800000"/>
          </a:ln>
        </p:spPr>
      </p:sp>
      <p:sp>
        <p:nvSpPr>
          <p:cNvPr id="24579" name="备注占位符 2"/>
          <p:cNvSpPr>
            <a:spLocks noGrp="1" noChangeArrowheads="1"/>
          </p:cNvSpPr>
          <p:nvPr>
            <p:ph type="body" idx="4294967295"/>
          </p:nvPr>
        </p:nvSpPr>
        <p:spPr>
          <a:xfrm>
            <a:off x="512763" y="5788025"/>
            <a:ext cx="4114800" cy="5486400"/>
          </a:xfrm>
        </p:spPr>
        <p:txBody>
          <a:bodyPr/>
          <a:lstStyle/>
          <a:p>
            <a:pPr marL="0" lvl="1"/>
            <a:r>
              <a:rPr lang="zh-CN" altLang="en-US">
                <a:latin typeface="Times New Roman" panose="02020603050405020304" pitchFamily="18" charset="0"/>
              </a:rPr>
              <a:t>每个</a:t>
            </a:r>
            <a:r>
              <a:rPr lang="en-US">
                <a:latin typeface="Times New Roman" panose="02020603050405020304" pitchFamily="18" charset="0"/>
                <a:ea typeface="宋体" panose="02010600030101010101" pitchFamily="2" charset="-122"/>
              </a:rPr>
              <a:t>PPT</a:t>
            </a:r>
            <a:r>
              <a:rPr lang="zh-CN" altLang="en-US">
                <a:latin typeface="Times New Roman" panose="02020603050405020304" pitchFamily="18" charset="0"/>
              </a:rPr>
              <a:t>最后要进行总结，总结不是简单的技能点罗列，要突出重难点。</a:t>
            </a:r>
            <a:endParaRPr 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1"/>
            <a:r>
              <a:rPr lang="zh-CN" altLang="en-US">
                <a:latin typeface="Times New Roman" panose="02020603050405020304" pitchFamily="18" charset="0"/>
              </a:rPr>
              <a:t>推荐可以采用问答的方式。</a:t>
            </a:r>
            <a:endParaRPr lang="zh-CN" altLang="en-US" sz="1400">
              <a:latin typeface="Times New Roman" panose="02020603050405020304" pitchFamily="18" charset="0"/>
            </a:endParaRPr>
          </a:p>
          <a:p>
            <a:endParaRPr lang="en-US">
              <a:ea typeface="宋体" panose="02010600030101010101" pitchFamily="2" charset="-122"/>
            </a:endParaRPr>
          </a:p>
        </p:txBody>
      </p:sp>
      <p:sp>
        <p:nvSpPr>
          <p:cNvPr id="24580" name="灯片编号占位符 3"/>
          <p:cNvSpPr txBox="1">
            <a:spLocks noGrp="1" noChangeArrowheads="1"/>
          </p:cNvSpPr>
          <p:nvPr/>
        </p:nvSpPr>
        <p:spPr bwMode="auto">
          <a:xfrm>
            <a:off x="2911475" y="11577638"/>
            <a:ext cx="22288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A791DC52-42D5-4A2F-97D7-96B9E694A656}" type="slidenum">
              <a:rPr lang="zh-CN" altLang="en-US" sz="1200"/>
              <a:t>20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19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fld id="{2A9EA4B5-9757-45FA-ACB3-9257ADA8891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21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3045" y="207645"/>
            <a:ext cx="8238490" cy="7067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0" tIns="0"/>
          <a:lstStyle>
            <a:lvl1pPr>
              <a:defRPr sz="2400" b="1">
                <a:solidFill>
                  <a:srgbClr val="009ADA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77545" y="1015365"/>
            <a:ext cx="7762875" cy="3394075"/>
          </a:xfr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</a:defRPr>
            </a:lvl1pPr>
            <a:lvl2pPr marL="800100" indent="-342900">
              <a:lnSpc>
                <a:spcPct val="100000"/>
              </a:lnSpc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solidFill>
                  <a:schemeClr val="tx1"/>
                </a:solidFill>
              </a:defRPr>
            </a:lvl2pPr>
            <a:lvl3pPr marL="1200150" indent="-285750">
              <a:lnSpc>
                <a:spcPct val="100000"/>
              </a:lnSpc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/>
            </a:lvl3pPr>
            <a:lvl4pPr marL="1657350" indent="-285750">
              <a:lnSpc>
                <a:spcPct val="100000"/>
              </a:lnSpc>
              <a:buClr>
                <a:srgbClr val="0099D8"/>
              </a:buClr>
              <a:buFont typeface="Webdings" panose="05030102010509060703" charset="0"/>
              <a:buChar char="4"/>
              <a:defRPr/>
            </a:lvl4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en-US" altLang="zh-CN" dirty="0"/>
              <a:t>/22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840" y="207645"/>
            <a:ext cx="8185785" cy="7067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0" tIns="0"/>
          <a:lstStyle>
            <a:lvl1pPr>
              <a:defRPr sz="2800" b="1">
                <a:solidFill>
                  <a:srgbClr val="0099D9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677545" y="1015365"/>
            <a:ext cx="7762875" cy="3394075"/>
          </a:xfr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</a:defRPr>
            </a:lvl1pPr>
            <a:lvl2pPr marL="800100" indent="-342900">
              <a:lnSpc>
                <a:spcPct val="100000"/>
              </a:lnSpc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solidFill>
                  <a:schemeClr val="tx1"/>
                </a:solidFill>
              </a:defRPr>
            </a:lvl2pPr>
            <a:lvl3pPr marL="1200150" indent="-285750">
              <a:lnSpc>
                <a:spcPct val="100000"/>
              </a:lnSpc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/>
            </a:lvl3pPr>
            <a:lvl4pPr marL="1657350" indent="-285750">
              <a:lnSpc>
                <a:spcPct val="100000"/>
              </a:lnSpc>
              <a:buClr>
                <a:srgbClr val="0099D8"/>
              </a:buClr>
              <a:buFont typeface="Webdings" panose="05030102010509060703" charset="0"/>
              <a:buChar char="4"/>
              <a:defRPr/>
            </a:lvl4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  <a:p>
            <a:pPr lvl="5" fontAlgn="base"/>
            <a:r>
              <a:rPr lang="zh-CN" altLang="en-US" strike="noStrike" noProof="1"/>
              <a:t>６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22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buFont typeface="Wingdings" panose="05000000000000000000" charset="0"/>
              <a:buChar char=""/>
              <a:defRPr sz="3200"/>
            </a:lvl1pPr>
            <a:lvl2pPr>
              <a:buFont typeface="Wingdings" panose="05000000000000000000" charset="0"/>
              <a:buChar char=""/>
              <a:defRPr sz="2800"/>
            </a:lvl2pPr>
            <a:lvl3pPr>
              <a:buFont typeface="Wingdings" panose="05000000000000000000" charset="0"/>
              <a:buChar char=""/>
              <a:defRPr sz="2400"/>
            </a:lvl3pPr>
            <a:lvl4pPr>
              <a:buFont typeface="Webdings" panose="05030102010509060703" charset="0"/>
              <a:buChar char="4"/>
              <a:defRPr sz="2000"/>
            </a:lvl4pPr>
            <a:lvl5pPr>
              <a:buFont typeface="Wingdings" panose="05000000000000000000" charset="0"/>
              <a:buChar char="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86380" y="349251"/>
            <a:ext cx="3429024" cy="43654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56260" y="797560"/>
            <a:ext cx="8422640" cy="3394075"/>
          </a:xfrm>
        </p:spPr>
        <p:txBody>
          <a:bodyPr vert="eaVert"/>
          <a:lstStyle>
            <a:lvl1pPr>
              <a:buFont typeface="Wingdings" panose="05000000000000000000" charset="0"/>
              <a:buChar char=""/>
              <a:defRPr/>
            </a:lvl1pPr>
            <a:lvl2pPr>
              <a:buFont typeface="Wingdings" panose="05000000000000000000" charset="0"/>
              <a:buChar char=""/>
              <a:defRPr/>
            </a:lvl2pPr>
            <a:lvl3pPr>
              <a:buFont typeface="Wingdings" panose="05000000000000000000" charset="0"/>
              <a:buChar char=""/>
              <a:defRPr/>
            </a:lvl3pPr>
            <a:lvl4pPr>
              <a:buFont typeface="Webdings" panose="05030102010509060703" charset="0"/>
              <a:buChar char="4"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>
            <a:lvl1pPr>
              <a:buFont typeface="Wingdings" panose="05000000000000000000" charset="0"/>
              <a:buChar char=""/>
              <a:defRPr/>
            </a:lvl1pPr>
            <a:lvl2pPr>
              <a:buFont typeface="Wingdings" panose="05000000000000000000" charset="0"/>
              <a:buChar char=""/>
              <a:defRPr/>
            </a:lvl2pPr>
            <a:lvl3pPr>
              <a:buFont typeface="Wingdings" panose="05000000000000000000" charset="0"/>
              <a:buChar char=""/>
              <a:defRPr/>
            </a:lvl3pPr>
            <a:lvl4pPr>
              <a:buFont typeface="Webdings" panose="05030102010509060703" charset="0"/>
              <a:buChar char="4"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" y="0"/>
            <a:ext cx="9140842" cy="5143500"/>
          </a:xfrm>
          <a:prstGeom prst="rect">
            <a:avLst/>
          </a:prstGeom>
        </p:spPr>
      </p:pic>
      <p:sp>
        <p:nvSpPr>
          <p:cNvPr id="2051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1635646"/>
            <a:ext cx="7772400" cy="11049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ctr">
            <a:normAutofit/>
          </a:bodyPr>
          <a:lstStyle>
            <a:lvl1pPr lvl="0" algn="ctr">
              <a:defRPr sz="4600" b="1" kern="1200"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en-US" altLang="zh-CN" strike="noStrike" noProof="1"/>
              <a:t>16/9</a:t>
            </a:r>
            <a:r>
              <a:rPr lang="zh-CN" altLang="en-US" strike="noStrike" noProof="1"/>
              <a:t>录屏模板</a:t>
            </a:r>
          </a:p>
        </p:txBody>
      </p:sp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4168" y="4544695"/>
            <a:ext cx="2896731" cy="455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" y="0"/>
            <a:ext cx="9140842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84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31" name="标题占位符 1"/>
          <p:cNvSpPr>
            <a:spLocks noGrp="1"/>
          </p:cNvSpPr>
          <p:nvPr>
            <p:ph type="title"/>
          </p:nvPr>
        </p:nvSpPr>
        <p:spPr bwMode="auto">
          <a:xfrm>
            <a:off x="48260" y="286385"/>
            <a:ext cx="5874385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6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73735" y="977900"/>
            <a:ext cx="7797165" cy="318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en-US" altLang="zh-CN" dirty="0"/>
              <a:t>/10</a:t>
            </a:r>
            <a:endParaRPr lang="zh-CN" altLang="en-US" dirty="0"/>
          </a:p>
        </p:txBody>
      </p:sp>
      <p:pic>
        <p:nvPicPr>
          <p:cNvPr id="8" name="图片 7" descr="logo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441" y="-7620"/>
            <a:ext cx="14922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rgbClr val="0B9FDD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"/>
        <a:defRPr sz="2400" b="1" kern="1200">
          <a:solidFill>
            <a:srgbClr val="009ADA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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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ebdings" panose="05030102010509060703" charset="0"/>
        <a:buChar char="4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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5121"/>
          <p:cNvSpPr>
            <a:spLocks noGrp="1"/>
          </p:cNvSpPr>
          <p:nvPr>
            <p:ph type="ctrTitle"/>
          </p:nvPr>
        </p:nvSpPr>
        <p:spPr>
          <a:xfrm>
            <a:off x="467544" y="1707654"/>
            <a:ext cx="8136904" cy="1440160"/>
          </a:xfrm>
        </p:spPr>
        <p:txBody>
          <a:bodyPr wrap="square" anchor="ctr">
            <a:normAutofit/>
          </a:bodyPr>
          <a:lstStyle/>
          <a:p>
            <a:r>
              <a:rPr lang="zh-CN" altLang="en-US" sz="5400" dirty="0">
                <a:sym typeface="+mn-ea"/>
              </a:rPr>
              <a:t>二维数组</a:t>
            </a:r>
            <a:endParaRPr lang="zh-CN" altLang="en-US" sz="5400" strike="noStrike" kern="1200" noProof="1">
              <a:solidFill>
                <a:srgbClr val="0099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3313"/>
          <p:cNvGraphicFramePr/>
          <p:nvPr/>
        </p:nvGraphicFramePr>
        <p:xfrm>
          <a:off x="396875" y="1419225"/>
          <a:ext cx="8429625" cy="3054350"/>
        </p:xfrm>
        <a:graphic>
          <a:graphicData uri="http://schemas.openxmlformats.org/drawingml/2006/table">
            <a:tbl>
              <a:tblPr/>
              <a:tblGrid>
                <a:gridCol w="3357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2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925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>
                        <a:defRPr sz="2000" kern="1200"/>
                      </a:lvl2pPr>
                      <a:lvl3pPr marL="1143000" lvl="2" indent="-228600" algn="l">
                        <a:defRPr sz="1800" kern="1200"/>
                      </a:lvl3pPr>
                      <a:lvl4pPr marL="1600200" lvl="3" indent="-228600" algn="l">
                        <a:defRPr sz="1400" kern="1200"/>
                      </a:lvl4pPr>
                      <a:lvl5pPr marL="2057400" lvl="4" indent="-228600" algn="l">
                        <a:defRPr sz="14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方法名称</a:t>
                      </a:r>
                    </a:p>
                  </a:txBody>
                  <a:tcPr anchor="ctr">
                    <a:lnL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293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>
                        <a:defRPr sz="2000" kern="1200"/>
                      </a:lvl2pPr>
                      <a:lvl3pPr marL="1143000" lvl="2" indent="-228600" algn="l">
                        <a:defRPr sz="1800" kern="1200"/>
                      </a:lvl3pPr>
                      <a:lvl4pPr marL="1600200" lvl="3" indent="-228600" algn="l">
                        <a:defRPr sz="1400" kern="1200"/>
                      </a:lvl4pPr>
                      <a:lvl5pPr marL="2057400" lvl="4" indent="-228600" algn="l">
                        <a:defRPr sz="14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说明</a:t>
                      </a:r>
                    </a:p>
                  </a:txBody>
                  <a:tcPr anchor="ctr">
                    <a:lnL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293CD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075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>
                        <a:defRPr sz="2000" kern="1200"/>
                      </a:lvl2pPr>
                      <a:lvl3pPr marL="1143000" lvl="2" indent="-228600" algn="l">
                        <a:defRPr sz="1800" kern="1200"/>
                      </a:lvl3pPr>
                      <a:lvl4pPr marL="1600200" lvl="3" indent="-228600" algn="l">
                        <a:defRPr sz="1400" kern="1200"/>
                      </a:lvl4pPr>
                      <a:lvl5pPr marL="2057400" lvl="4" indent="-228600" algn="l">
                        <a:defRPr sz="14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600" b="0" dirty="0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boolean equals(array1,array2)</a:t>
                      </a:r>
                    </a:p>
                  </a:txBody>
                  <a:tcPr anchor="ctr">
                    <a:lnL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>
                        <a:defRPr sz="2000" kern="1200"/>
                      </a:lvl2pPr>
                      <a:lvl3pPr marL="1143000" lvl="2" indent="-228600" algn="l">
                        <a:defRPr sz="1800" kern="1200"/>
                      </a:lvl3pPr>
                      <a:lvl4pPr marL="1600200" lvl="3" indent="-228600" algn="l">
                        <a:defRPr sz="1400" kern="1200"/>
                      </a:lvl4pPr>
                      <a:lvl5pPr marL="2057400" lvl="4" indent="-228600" algn="l">
                        <a:defRPr sz="1400" kern="1200"/>
                      </a:lvl5pPr>
                    </a:lstStyle>
                    <a:p>
                      <a:pPr marL="0" lvl="0" indent="0" algn="l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0" dirty="0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比较</a:t>
                      </a:r>
                      <a:r>
                        <a:rPr lang="en-US" altLang="x-none" sz="1600" b="0" dirty="0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array1</a:t>
                      </a:r>
                      <a:r>
                        <a:rPr lang="zh-CN" altLang="en-US" sz="1600" b="0" dirty="0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和</a:t>
                      </a:r>
                      <a:r>
                        <a:rPr lang="en-US" altLang="x-none" sz="1600" b="0" dirty="0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array2</a:t>
                      </a:r>
                      <a:r>
                        <a:rPr lang="zh-CN" altLang="en-US" sz="1600" b="0" dirty="0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两个数组是否相等</a:t>
                      </a:r>
                    </a:p>
                  </a:txBody>
                  <a:tcPr anchor="ctr">
                    <a:lnL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813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>
                        <a:defRPr sz="2000" kern="1200"/>
                      </a:lvl2pPr>
                      <a:lvl3pPr marL="1143000" lvl="2" indent="-228600" algn="l">
                        <a:defRPr sz="1800" kern="1200"/>
                      </a:lvl3pPr>
                      <a:lvl4pPr marL="1600200" lvl="3" indent="-228600" algn="l">
                        <a:defRPr sz="1400" kern="1200"/>
                      </a:lvl4pPr>
                      <a:lvl5pPr marL="2057400" lvl="4" indent="-228600" algn="l">
                        <a:defRPr sz="14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600" b="0" dirty="0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sort(array)</a:t>
                      </a:r>
                    </a:p>
                  </a:txBody>
                  <a:tcPr anchor="ctr">
                    <a:lnL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>
                        <a:defRPr sz="2000" kern="1200"/>
                      </a:lvl2pPr>
                      <a:lvl3pPr marL="1143000" lvl="2" indent="-228600" algn="l">
                        <a:defRPr sz="1800" kern="1200"/>
                      </a:lvl3pPr>
                      <a:lvl4pPr marL="1600200" lvl="3" indent="-228600" algn="l">
                        <a:defRPr sz="1400" kern="1200"/>
                      </a:lvl4pPr>
                      <a:lvl5pPr marL="2057400" lvl="4" indent="-228600" algn="l">
                        <a:defRPr sz="1400" kern="1200"/>
                      </a:lvl5pPr>
                    </a:lstStyle>
                    <a:p>
                      <a:pPr marL="0" lvl="0" indent="0" algn="l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0" dirty="0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对数组</a:t>
                      </a:r>
                      <a:r>
                        <a:rPr lang="en-US" altLang="x-none" sz="1600" b="0" dirty="0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array</a:t>
                      </a:r>
                      <a:r>
                        <a:rPr lang="zh-CN" altLang="en-US" sz="1600" b="0" dirty="0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的元素进行升序排列</a:t>
                      </a:r>
                    </a:p>
                  </a:txBody>
                  <a:tcPr anchor="ctr">
                    <a:lnL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112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>
                        <a:defRPr sz="2000" kern="1200"/>
                      </a:lvl2pPr>
                      <a:lvl3pPr marL="1143000" lvl="2" indent="-228600" algn="l">
                        <a:defRPr sz="1800" kern="1200"/>
                      </a:lvl3pPr>
                      <a:lvl4pPr marL="1600200" lvl="3" indent="-228600" algn="l">
                        <a:defRPr sz="1400" kern="1200"/>
                      </a:lvl4pPr>
                      <a:lvl5pPr marL="2057400" lvl="4" indent="-228600" algn="l">
                        <a:defRPr sz="14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600" b="0" dirty="0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String toString(array)</a:t>
                      </a:r>
                    </a:p>
                  </a:txBody>
                  <a:tcPr anchor="ctr">
                    <a:lnL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>
                        <a:defRPr sz="2000" kern="1200"/>
                      </a:lvl2pPr>
                      <a:lvl3pPr marL="1143000" lvl="2" indent="-228600" algn="l">
                        <a:defRPr sz="1800" kern="1200"/>
                      </a:lvl3pPr>
                      <a:lvl4pPr marL="1600200" lvl="3" indent="-228600" algn="l">
                        <a:defRPr sz="1400" kern="1200"/>
                      </a:lvl4pPr>
                      <a:lvl5pPr marL="2057400" lvl="4" indent="-228600" algn="l">
                        <a:defRPr sz="1400" kern="1200"/>
                      </a:lvl5pPr>
                    </a:lstStyle>
                    <a:p>
                      <a:pPr marL="0" lvl="0" indent="0" algn="l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0" dirty="0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将一个数组</a:t>
                      </a:r>
                      <a:r>
                        <a:rPr lang="en-US" altLang="x-none" sz="1600" b="0" dirty="0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array</a:t>
                      </a:r>
                      <a:r>
                        <a:rPr lang="zh-CN" altLang="en-US" sz="1600" b="0" dirty="0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转换成一个字符串</a:t>
                      </a:r>
                    </a:p>
                  </a:txBody>
                  <a:tcPr anchor="ctr">
                    <a:lnL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550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>
                        <a:defRPr sz="2000" kern="1200"/>
                      </a:lvl2pPr>
                      <a:lvl3pPr marL="1143000" lvl="2" indent="-228600" algn="l">
                        <a:defRPr sz="1800" kern="1200"/>
                      </a:lvl3pPr>
                      <a:lvl4pPr marL="1600200" lvl="3" indent="-228600" algn="l">
                        <a:defRPr sz="1400" kern="1200"/>
                      </a:lvl4pPr>
                      <a:lvl5pPr marL="2057400" lvl="4" indent="-228600" algn="l">
                        <a:defRPr sz="14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600" b="0" dirty="0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void fill(array,val)</a:t>
                      </a:r>
                    </a:p>
                  </a:txBody>
                  <a:tcPr anchor="ctr">
                    <a:lnL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>
                        <a:defRPr sz="2000" kern="1200"/>
                      </a:lvl2pPr>
                      <a:lvl3pPr marL="1143000" lvl="2" indent="-228600" algn="l">
                        <a:defRPr sz="1800" kern="1200"/>
                      </a:lvl3pPr>
                      <a:lvl4pPr marL="1600200" lvl="3" indent="-228600" algn="l">
                        <a:defRPr sz="1400" kern="1200"/>
                      </a:lvl4pPr>
                      <a:lvl5pPr marL="2057400" lvl="4" indent="-228600" algn="l">
                        <a:defRPr sz="1400" kern="1200"/>
                      </a:lvl5pPr>
                    </a:lstStyle>
                    <a:p>
                      <a:pPr marL="0" lvl="0" indent="0" algn="l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0" dirty="0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把数组</a:t>
                      </a:r>
                      <a:r>
                        <a:rPr lang="en-US" altLang="x-none" sz="1600" b="0" dirty="0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array</a:t>
                      </a:r>
                      <a:r>
                        <a:rPr lang="zh-CN" altLang="en-US" sz="1600" b="0" dirty="0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所有元素都赋值为</a:t>
                      </a:r>
                      <a:r>
                        <a:rPr lang="en-US" altLang="x-none" sz="1600" b="0" dirty="0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val</a:t>
                      </a:r>
                    </a:p>
                  </a:txBody>
                  <a:tcPr anchor="ctr">
                    <a:lnL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438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>
                        <a:defRPr sz="2000" kern="1200"/>
                      </a:lvl2pPr>
                      <a:lvl3pPr marL="1143000" lvl="2" indent="-228600" algn="l">
                        <a:defRPr sz="1800" kern="1200"/>
                      </a:lvl3pPr>
                      <a:lvl4pPr marL="1600200" lvl="3" indent="-228600" algn="l">
                        <a:defRPr sz="1400" kern="1200"/>
                      </a:lvl4pPr>
                      <a:lvl5pPr marL="2057400" lvl="4" indent="-228600" algn="l">
                        <a:defRPr sz="14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600" b="0" dirty="0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copyOf(array,length)</a:t>
                      </a:r>
                    </a:p>
                  </a:txBody>
                  <a:tcPr anchor="ctr">
                    <a:lnL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>
                        <a:defRPr sz="2000" kern="1200"/>
                      </a:lvl2pPr>
                      <a:lvl3pPr marL="1143000" lvl="2" indent="-228600" algn="l">
                        <a:defRPr sz="1800" kern="1200"/>
                      </a:lvl3pPr>
                      <a:lvl4pPr marL="1600200" lvl="3" indent="-228600" algn="l">
                        <a:defRPr sz="1400" kern="1200"/>
                      </a:lvl4pPr>
                      <a:lvl5pPr marL="2057400" lvl="4" indent="-228600" algn="l">
                        <a:defRPr sz="1400" kern="1200"/>
                      </a:lvl5pPr>
                    </a:lstStyle>
                    <a:p>
                      <a:pPr marL="0" lvl="0" indent="0" algn="l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0" dirty="0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把数组</a:t>
                      </a:r>
                      <a:r>
                        <a:rPr lang="en-US" altLang="x-none" sz="1600" b="0" dirty="0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array</a:t>
                      </a:r>
                      <a:r>
                        <a:rPr lang="zh-CN" altLang="en-US" sz="1600" b="0" dirty="0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复制成一个长度为</a:t>
                      </a:r>
                      <a:r>
                        <a:rPr lang="en-US" altLang="x-none" sz="1600" b="0" dirty="0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length</a:t>
                      </a:r>
                      <a:r>
                        <a:rPr lang="zh-CN" altLang="en-US" sz="1600" b="0" dirty="0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的新数组，返回类型与复制的数组一致</a:t>
                      </a:r>
                    </a:p>
                  </a:txBody>
                  <a:tcPr anchor="ctr">
                    <a:lnL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437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>
                        <a:defRPr sz="2000" kern="1200"/>
                      </a:lvl2pPr>
                      <a:lvl3pPr marL="1143000" lvl="2" indent="-228600" algn="l">
                        <a:defRPr sz="1800" kern="1200"/>
                      </a:lvl3pPr>
                      <a:lvl4pPr marL="1600200" lvl="3" indent="-228600" algn="l">
                        <a:defRPr sz="1400" kern="1200"/>
                      </a:lvl4pPr>
                      <a:lvl5pPr marL="2057400" lvl="4" indent="-228600" algn="l">
                        <a:defRPr sz="14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600" b="0" dirty="0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int binarySearch(array, val)</a:t>
                      </a:r>
                    </a:p>
                  </a:txBody>
                  <a:tcPr anchor="ctr">
                    <a:lnL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200" b="0" i="0" u="none" kern="1200" baseline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>
                        <a:defRPr sz="2000" kern="1200"/>
                      </a:lvl2pPr>
                      <a:lvl3pPr marL="1143000" lvl="2" indent="-228600" algn="l">
                        <a:defRPr sz="1800" kern="1200"/>
                      </a:lvl3pPr>
                      <a:lvl4pPr marL="1600200" lvl="3" indent="-228600" algn="l">
                        <a:defRPr sz="1400" kern="1200"/>
                      </a:lvl4pPr>
                      <a:lvl5pPr marL="2057400" lvl="4" indent="-228600" algn="l">
                        <a:defRPr sz="1400" kern="1200"/>
                      </a:lvl5pPr>
                    </a:lstStyle>
                    <a:p>
                      <a:pPr marL="0" lvl="0" indent="0" algn="l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0" dirty="0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查询元素值</a:t>
                      </a:r>
                      <a:r>
                        <a:rPr lang="en-US" altLang="x-none" sz="1600" b="0" dirty="0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val</a:t>
                      </a:r>
                      <a:r>
                        <a:rPr lang="zh-CN" altLang="en-US" sz="1600" b="0" dirty="0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在数组</a:t>
                      </a:r>
                      <a:r>
                        <a:rPr lang="en-US" altLang="x-none" sz="1600" b="0" dirty="0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array</a:t>
                      </a:r>
                      <a:r>
                        <a:rPr lang="zh-CN" altLang="en-US" sz="1600" b="0" dirty="0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中的下标（要求数组中元素已经按升序排列）</a:t>
                      </a:r>
                    </a:p>
                  </a:txBody>
                  <a:tcPr anchor="ctr">
                    <a:lnL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339" name="Rectangle 8"/>
          <p:cNvSpPr>
            <a:spLocks noGrp="1" noChangeArrowheads="1"/>
          </p:cNvSpPr>
          <p:nvPr/>
        </p:nvSpPr>
        <p:spPr bwMode="auto">
          <a:xfrm>
            <a:off x="468313" y="412750"/>
            <a:ext cx="735806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914400" indent="-914400" eaLnBrk="0" hangingPunct="0"/>
            <a:r>
              <a:rPr lang="en-US" sz="2400" b="1" dirty="0">
                <a:solidFill>
                  <a:srgbClr val="0099D8"/>
                </a:solidFill>
                <a:latin typeface="微软雅黑" panose="020B0503020204020204" pitchFamily="34" charset="-122"/>
                <a:sym typeface="Calibri" panose="020F0502020204030204" pitchFamily="34" charset="0"/>
              </a:rPr>
              <a:t>Arrays</a:t>
            </a:r>
            <a:r>
              <a:rPr lang="zh-CN" altLang="en-US" sz="2400" b="1" dirty="0">
                <a:solidFill>
                  <a:srgbClr val="0099D8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类</a:t>
            </a:r>
            <a:endParaRPr lang="en-US" sz="2400" b="1" dirty="0">
              <a:solidFill>
                <a:srgbClr val="0099D8"/>
              </a:solidFill>
              <a:latin typeface="微软雅黑" panose="020B0503020204020204" pitchFamily="34" charset="-122"/>
              <a:sym typeface="Calibri" panose="020F050202020403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123728" y="4570402"/>
            <a:ext cx="4750511" cy="377612"/>
            <a:chOff x="1403648" y="3795886"/>
            <a:chExt cx="5842480" cy="322299"/>
          </a:xfrm>
        </p:grpSpPr>
        <p:sp>
          <p:nvSpPr>
            <p:cNvPr id="6" name="圆角矩形 5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 bwMode="auto">
            <a:xfrm>
              <a:off x="1975126" y="3795886"/>
              <a:ext cx="5271002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8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14"/>
            <p:cNvSpPr txBox="1"/>
            <p:nvPr/>
          </p:nvSpPr>
          <p:spPr bwMode="auto">
            <a:xfrm>
              <a:off x="2480973" y="3829223"/>
              <a:ext cx="4430299" cy="288962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600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演示示例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：使用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Arrays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类的各种方法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F6C66E-54A5-4DA1-9756-2E02B223A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r>
              <a:rPr lang="zh-CN" altLang="en-US"/>
              <a:t>/</a:t>
            </a:r>
            <a:r>
              <a:rPr lang="en-US" altLang="zh-CN"/>
              <a:t>22</a:t>
            </a:r>
            <a:endParaRPr lang="en-US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需求说明</a:t>
            </a:r>
          </a:p>
          <a:p>
            <a:pPr lvl="1"/>
            <a:r>
              <a:rPr lang="zh-CN" altLang="en-US" dirty="0"/>
              <a:t>使用</a:t>
            </a:r>
            <a:r>
              <a:rPr lang="en-US" dirty="0"/>
              <a:t>Arrays</a:t>
            </a:r>
            <a:r>
              <a:rPr lang="zh-CN" altLang="en-US" dirty="0"/>
              <a:t>类升序排列一组字符，并查找某个特殊字符在升序后数组中的位置</a:t>
            </a:r>
            <a:endParaRPr lang="en-US" dirty="0"/>
          </a:p>
          <a:p>
            <a:endParaRPr lang="zh-CN" altLang="en-US" dirty="0"/>
          </a:p>
        </p:txBody>
      </p:sp>
      <p:sp>
        <p:nvSpPr>
          <p:cNvPr id="14338" name="Rectangle 8"/>
          <p:cNvSpPr>
            <a:spLocks noGrp="1" noChangeArrowheads="1"/>
          </p:cNvSpPr>
          <p:nvPr/>
        </p:nvSpPr>
        <p:spPr bwMode="auto">
          <a:xfrm>
            <a:off x="468313" y="411163"/>
            <a:ext cx="735806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914400" indent="-914400" eaLnBrk="0" hangingPunct="0"/>
            <a:r>
              <a:rPr lang="zh-CN" altLang="en-US" sz="2400" b="1" dirty="0">
                <a:solidFill>
                  <a:srgbClr val="0099D8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练习2：Arrays类排列字符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BDED6DE-CD16-4C84-A2AD-9459B474D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r>
              <a:rPr lang="zh-CN" altLang="en-US"/>
              <a:t>/</a:t>
            </a:r>
            <a:r>
              <a:rPr lang="en-US" altLang="zh-CN"/>
              <a:t>22</a:t>
            </a:r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要求对</a:t>
            </a:r>
            <a:r>
              <a:rPr lang="en-US" dirty="0"/>
              <a:t>5</a:t>
            </a:r>
            <a:r>
              <a:rPr lang="zh-CN" altLang="en-US" dirty="0"/>
              <a:t>个班各</a:t>
            </a:r>
            <a:r>
              <a:rPr lang="en-US" dirty="0"/>
              <a:t>5</a:t>
            </a:r>
            <a:r>
              <a:rPr lang="zh-CN" altLang="en-US" dirty="0"/>
              <a:t>名学生某门课程的成绩进行各种操作，如何实现？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</a:t>
            </a:r>
            <a:r>
              <a:rPr lang="zh-CN" altLang="en-US" dirty="0"/>
              <a:t>个班</a:t>
            </a:r>
            <a:r>
              <a:rPr lang="en-US" dirty="0"/>
              <a:t>5</a:t>
            </a:r>
            <a:r>
              <a:rPr lang="zh-CN" altLang="en-US" dirty="0"/>
              <a:t>名学生成绩</a:t>
            </a:r>
            <a:endParaRPr lang="en-US" dirty="0"/>
          </a:p>
          <a:p>
            <a:pPr lvl="1"/>
            <a:r>
              <a:rPr lang="zh-CN" altLang="en-US" dirty="0"/>
              <a:t>长度为</a:t>
            </a:r>
            <a:r>
              <a:rPr lang="en-US" dirty="0"/>
              <a:t>5</a:t>
            </a:r>
            <a:r>
              <a:rPr lang="zh-CN" altLang="en-US" dirty="0"/>
              <a:t>的一维数组</a:t>
            </a:r>
          </a:p>
          <a:p>
            <a:r>
              <a:rPr lang="en-US" dirty="0"/>
              <a:t>5</a:t>
            </a:r>
            <a:r>
              <a:rPr lang="zh-CN" altLang="en-US" dirty="0"/>
              <a:t>个班</a:t>
            </a:r>
            <a:r>
              <a:rPr lang="en-US" dirty="0"/>
              <a:t>5</a:t>
            </a:r>
            <a:r>
              <a:rPr lang="zh-CN" altLang="en-US" dirty="0"/>
              <a:t>名学生成绩</a:t>
            </a:r>
            <a:endParaRPr lang="en-US" dirty="0"/>
          </a:p>
          <a:p>
            <a:pPr lvl="1"/>
            <a:r>
              <a:rPr lang="en-US" dirty="0"/>
              <a:t>5</a:t>
            </a:r>
            <a:r>
              <a:rPr lang="zh-CN" altLang="en-US" dirty="0"/>
              <a:t>个长度为</a:t>
            </a:r>
            <a:r>
              <a:rPr lang="en-US" dirty="0"/>
              <a:t>5</a:t>
            </a:r>
            <a:r>
              <a:rPr lang="zh-CN" altLang="en-US" dirty="0"/>
              <a:t>的一维数组？</a:t>
            </a:r>
          </a:p>
          <a:p>
            <a:endParaRPr lang="zh-CN" altLang="en-US" dirty="0"/>
          </a:p>
          <a:p>
            <a:endParaRPr lang="en-US" dirty="0"/>
          </a:p>
        </p:txBody>
      </p:sp>
      <p:sp>
        <p:nvSpPr>
          <p:cNvPr id="15368" name="Rectangle 8"/>
          <p:cNvSpPr>
            <a:spLocks noGrp="1" noChangeArrowheads="1"/>
          </p:cNvSpPr>
          <p:nvPr/>
        </p:nvSpPr>
        <p:spPr bwMode="auto">
          <a:xfrm>
            <a:off x="468313" y="411163"/>
            <a:ext cx="735806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914400" indent="-914400" eaLnBrk="0" hangingPunct="0"/>
            <a:r>
              <a:rPr lang="zh-CN" altLang="en-US" sz="2400" b="1" dirty="0">
                <a:solidFill>
                  <a:srgbClr val="0099D8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为什么学习多维数组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364731" y="2499742"/>
            <a:ext cx="436880" cy="532130"/>
            <a:chOff x="2317433" y="1741805"/>
            <a:chExt cx="436880" cy="532130"/>
          </a:xfrm>
        </p:grpSpPr>
        <p:sp>
          <p:nvSpPr>
            <p:cNvPr id="12" name="TextBox 65"/>
            <p:cNvSpPr txBox="1"/>
            <p:nvPr/>
          </p:nvSpPr>
          <p:spPr>
            <a:xfrm>
              <a:off x="2317433" y="202882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分析</a:t>
              </a:r>
            </a:p>
          </p:txBody>
        </p:sp>
        <p:pic>
          <p:nvPicPr>
            <p:cNvPr id="13" name="图片 12" descr="C:\Users\Lenovo\Desktop\icon\放大镜.png放大镜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2396173" y="1741805"/>
              <a:ext cx="279400" cy="280035"/>
            </a:xfrm>
            <a:prstGeom prst="rect">
              <a:avLst/>
            </a:prstGeom>
          </p:spPr>
        </p:pic>
      </p:grpSp>
      <p:grpSp>
        <p:nvGrpSpPr>
          <p:cNvPr id="14" name="组合 13"/>
          <p:cNvGrpSpPr/>
          <p:nvPr/>
        </p:nvGrpSpPr>
        <p:grpSpPr>
          <a:xfrm>
            <a:off x="314008" y="938530"/>
            <a:ext cx="436880" cy="549275"/>
            <a:chOff x="314008" y="938530"/>
            <a:chExt cx="436880" cy="549275"/>
          </a:xfrm>
        </p:grpSpPr>
        <p:sp>
          <p:nvSpPr>
            <p:cNvPr id="15" name="TextBox 65"/>
            <p:cNvSpPr txBox="1"/>
            <p:nvPr/>
          </p:nvSpPr>
          <p:spPr>
            <a:xfrm>
              <a:off x="314008" y="124269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问题</a:t>
              </a:r>
            </a:p>
          </p:txBody>
        </p:sp>
        <p:pic>
          <p:nvPicPr>
            <p:cNvPr id="16" name="图片 15" descr="疑问 gray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285" y="938530"/>
              <a:ext cx="314325" cy="314325"/>
            </a:xfrm>
            <a:prstGeom prst="rect">
              <a:avLst/>
            </a:prstGeom>
          </p:spPr>
        </p:pic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ACDAFE3-C3B5-4628-9FD4-F0442036B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r>
              <a:rPr lang="zh-CN" altLang="en-US"/>
              <a:t>/</a:t>
            </a:r>
            <a:r>
              <a:rPr lang="en-US" altLang="zh-CN"/>
              <a:t>22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三维及以上的数组很少使用</a:t>
            </a:r>
            <a:endParaRPr lang="en-US" dirty="0"/>
          </a:p>
          <a:p>
            <a:r>
              <a:rPr lang="zh-CN" altLang="en-US" dirty="0"/>
              <a:t>主要使用二维数组</a:t>
            </a:r>
            <a:endParaRPr lang="en-US" dirty="0"/>
          </a:p>
          <a:p>
            <a:r>
              <a:rPr lang="zh-CN" altLang="en-US" dirty="0"/>
              <a:t>从语法上</a:t>
            </a:r>
            <a:r>
              <a:rPr lang="en-US" dirty="0"/>
              <a:t>Java</a:t>
            </a:r>
            <a:r>
              <a:rPr lang="zh-CN" altLang="en-US" dirty="0"/>
              <a:t>支持多维数组</a:t>
            </a:r>
            <a:endParaRPr lang="en-US" dirty="0"/>
          </a:p>
          <a:p>
            <a:r>
              <a:rPr lang="zh-CN" altLang="en-US" dirty="0"/>
              <a:t>从内存分配原理的角度讲，只有一维数组</a:t>
            </a:r>
            <a:endParaRPr lang="en-US" dirty="0"/>
          </a:p>
          <a:p>
            <a:endParaRPr lang="zh-CN" altLang="en-US" dirty="0"/>
          </a:p>
          <a:p>
            <a:endParaRPr lang="en-US" dirty="0"/>
          </a:p>
        </p:txBody>
      </p:sp>
      <p:sp>
        <p:nvSpPr>
          <p:cNvPr id="16386" name="Rectangle 8"/>
          <p:cNvSpPr>
            <a:spLocks noGrp="1" noChangeArrowheads="1"/>
          </p:cNvSpPr>
          <p:nvPr/>
        </p:nvSpPr>
        <p:spPr bwMode="auto">
          <a:xfrm>
            <a:off x="468313" y="411163"/>
            <a:ext cx="735806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914400" indent="-914400" eaLnBrk="0" hangingPunct="0"/>
            <a:r>
              <a:rPr lang="zh-CN" altLang="en-US" sz="2400" b="1" dirty="0">
                <a:solidFill>
                  <a:srgbClr val="0099D8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多维数组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97D987C-7816-4358-8BC2-6C9182924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r>
              <a:rPr lang="zh-CN" altLang="en-US"/>
              <a:t>/</a:t>
            </a:r>
            <a:r>
              <a:rPr lang="en-US" altLang="zh-CN"/>
              <a:t>22</a:t>
            </a:r>
            <a:endParaRPr lang="en-US" alt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AutoShape 5"/>
          <p:cNvSpPr>
            <a:spLocks noChangeArrowheads="1"/>
          </p:cNvSpPr>
          <p:nvPr/>
        </p:nvSpPr>
        <p:spPr bwMode="auto">
          <a:xfrm>
            <a:off x="971203" y="839788"/>
            <a:ext cx="6697141" cy="46166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pt-BR" altLang="en-US" sz="1600" b="1" dirty="0">
                <a:solidFill>
                  <a:schemeClr val="accent5">
                    <a:lumMod val="10000"/>
                  </a:schemeClr>
                </a:solidFill>
              </a:rPr>
              <a:t>&lt;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</a:rPr>
              <a:t>数据类型</a:t>
            </a:r>
            <a:r>
              <a:rPr lang="pt-BR" altLang="en-US" sz="1600" b="1" dirty="0">
                <a:solidFill>
                  <a:schemeClr val="accent5">
                    <a:lumMod val="10000"/>
                  </a:schemeClr>
                </a:solidFill>
              </a:rPr>
              <a:t>&gt;  [ ][ ]  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</a:rPr>
              <a:t>数组名</a:t>
            </a:r>
            <a:r>
              <a:rPr lang="pt-BR" altLang="en-US" sz="1600" b="1" dirty="0">
                <a:solidFill>
                  <a:schemeClr val="accent5">
                    <a:lumMod val="10000"/>
                  </a:schemeClr>
                </a:solidFill>
              </a:rPr>
              <a:t>;  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</a:rPr>
              <a:t>或者</a:t>
            </a:r>
            <a:r>
              <a:rPr lang="pt-BR" altLang="en-US" sz="1600" b="1" dirty="0">
                <a:solidFill>
                  <a:schemeClr val="accent5">
                    <a:lumMod val="10000"/>
                  </a:schemeClr>
                </a:solidFill>
              </a:rPr>
              <a:t>  &lt;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</a:rPr>
              <a:t>数据类型</a:t>
            </a:r>
            <a:r>
              <a:rPr lang="pt-BR" altLang="en-US" sz="1600" b="1" dirty="0">
                <a:solidFill>
                  <a:schemeClr val="accent5">
                    <a:lumMod val="10000"/>
                  </a:schemeClr>
                </a:solidFill>
              </a:rPr>
              <a:t>&gt;  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</a:rPr>
              <a:t>数组名</a:t>
            </a:r>
            <a:r>
              <a:rPr lang="pt-BR" altLang="en-US" sz="1600" b="1" dirty="0">
                <a:solidFill>
                  <a:schemeClr val="accent5">
                    <a:lumMod val="10000"/>
                  </a:schemeClr>
                </a:solidFill>
              </a:rPr>
              <a:t> [ ][ ];</a:t>
            </a:r>
            <a:endParaRPr lang="zh-CN" altLang="en-US" sz="1600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17410" name="AutoShape 8"/>
          <p:cNvSpPr>
            <a:spLocks noChangeArrowheads="1"/>
          </p:cNvSpPr>
          <p:nvPr/>
        </p:nvSpPr>
        <p:spPr bwMode="auto">
          <a:xfrm>
            <a:off x="927819" y="1554163"/>
            <a:ext cx="6740525" cy="12003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pt-BR" altLang="en-US" b="1" dirty="0"/>
              <a:t>int [ ][ ] scores;   //</a:t>
            </a:r>
            <a:r>
              <a:rPr lang="zh-CN" altLang="en-US" b="1" dirty="0"/>
              <a:t>定义二维数组</a:t>
            </a:r>
          </a:p>
          <a:p>
            <a:pPr lvl="1"/>
            <a:r>
              <a:rPr lang="pt-BR" altLang="en-US" b="1" dirty="0"/>
              <a:t>scores=new int[5][50];  //</a:t>
            </a:r>
            <a:r>
              <a:rPr lang="zh-CN" altLang="en-US" b="1" dirty="0"/>
              <a:t>分配内存空间</a:t>
            </a:r>
          </a:p>
          <a:p>
            <a:pPr lvl="1"/>
            <a:r>
              <a:rPr lang="en-US" altLang="zh-CN" b="1" dirty="0"/>
              <a:t>//</a:t>
            </a:r>
            <a:r>
              <a:rPr lang="zh-CN" altLang="en-US" b="1" dirty="0"/>
              <a:t>或者</a:t>
            </a:r>
          </a:p>
          <a:p>
            <a:pPr lvl="1"/>
            <a:r>
              <a:rPr lang="pt-BR" altLang="en-US" b="1" dirty="0"/>
              <a:t>int [ ][ ] scores = new int[5][50];</a:t>
            </a:r>
            <a:endParaRPr lang="zh-CN" altLang="en-US" b="1" dirty="0"/>
          </a:p>
        </p:txBody>
      </p:sp>
      <p:sp>
        <p:nvSpPr>
          <p:cNvPr id="2" name="AutoShape 9"/>
          <p:cNvSpPr>
            <a:spLocks noChangeArrowheads="1"/>
          </p:cNvSpPr>
          <p:nvPr/>
        </p:nvSpPr>
        <p:spPr bwMode="auto">
          <a:xfrm>
            <a:off x="539552" y="4443958"/>
            <a:ext cx="7602165" cy="401479"/>
          </a:xfrm>
          <a:prstGeom prst="roundRect">
            <a:avLst>
              <a:gd name="adj" fmla="val 13905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lvl="1"/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二维数组实际上是一个以一维数组做为元素的一维数组</a:t>
            </a:r>
          </a:p>
        </p:txBody>
      </p:sp>
      <p:sp>
        <p:nvSpPr>
          <p:cNvPr id="17412" name="AutoShape 8"/>
          <p:cNvSpPr>
            <a:spLocks noChangeArrowheads="1"/>
          </p:cNvSpPr>
          <p:nvPr/>
        </p:nvSpPr>
        <p:spPr bwMode="auto">
          <a:xfrm>
            <a:off x="899592" y="3293571"/>
            <a:ext cx="6768752" cy="64633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b="1" dirty="0" err="1"/>
              <a:t>int</a:t>
            </a:r>
            <a:r>
              <a:rPr lang="en-US" b="1" dirty="0"/>
              <a:t> [ ][ ] scores = new </a:t>
            </a:r>
            <a:r>
              <a:rPr lang="en-US" b="1" dirty="0" err="1"/>
              <a:t>int</a:t>
            </a:r>
            <a:r>
              <a:rPr lang="en-US" b="1" dirty="0"/>
              <a:t>[5][];</a:t>
            </a:r>
          </a:p>
          <a:p>
            <a:pPr lvl="1"/>
            <a:r>
              <a:rPr lang="en-US" b="1" dirty="0" err="1"/>
              <a:t>int</a:t>
            </a:r>
            <a:r>
              <a:rPr lang="en-US" b="1" dirty="0"/>
              <a:t> [ ][ ] scores = new </a:t>
            </a:r>
            <a:r>
              <a:rPr lang="en-US" b="1" dirty="0" err="1"/>
              <a:t>int</a:t>
            </a:r>
            <a:r>
              <a:rPr lang="en-US" b="1" dirty="0"/>
              <a:t>[][];</a:t>
            </a:r>
            <a:endParaRPr lang="zh-CN" altLang="en-US" b="1" dirty="0"/>
          </a:p>
        </p:txBody>
      </p:sp>
      <p:grpSp>
        <p:nvGrpSpPr>
          <p:cNvPr id="3" name="Group 3"/>
          <p:cNvGrpSpPr/>
          <p:nvPr/>
        </p:nvGrpSpPr>
        <p:grpSpPr bwMode="auto">
          <a:xfrm>
            <a:off x="4596332" y="3616736"/>
            <a:ext cx="167568" cy="237539"/>
            <a:chOff x="0" y="0"/>
            <a:chExt cx="409" cy="362"/>
          </a:xfrm>
        </p:grpSpPr>
        <p:sp>
          <p:nvSpPr>
            <p:cNvPr id="17414" name="Line 4"/>
            <p:cNvSpPr>
              <a:spLocks noChangeShapeType="1"/>
            </p:cNvSpPr>
            <p:nvPr/>
          </p:nvSpPr>
          <p:spPr bwMode="auto">
            <a:xfrm>
              <a:off x="0" y="0"/>
              <a:ext cx="409" cy="36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17415" name="Line 5"/>
            <p:cNvSpPr>
              <a:spLocks noChangeShapeType="1"/>
            </p:cNvSpPr>
            <p:nvPr/>
          </p:nvSpPr>
          <p:spPr bwMode="auto">
            <a:xfrm flipH="1">
              <a:off x="0" y="0"/>
              <a:ext cx="409" cy="36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4" name="Group 16"/>
          <p:cNvGrpSpPr/>
          <p:nvPr/>
        </p:nvGrpSpPr>
        <p:grpSpPr bwMode="auto">
          <a:xfrm>
            <a:off x="4571107" y="3219822"/>
            <a:ext cx="288925" cy="271463"/>
            <a:chOff x="0" y="0"/>
            <a:chExt cx="272" cy="273"/>
          </a:xfrm>
        </p:grpSpPr>
        <p:sp>
          <p:nvSpPr>
            <p:cNvPr id="17417" name="Line 17"/>
            <p:cNvSpPr>
              <a:spLocks noChangeShapeType="1"/>
            </p:cNvSpPr>
            <p:nvPr/>
          </p:nvSpPr>
          <p:spPr bwMode="auto">
            <a:xfrm>
              <a:off x="0" y="136"/>
              <a:ext cx="91" cy="13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17418" name="Line 18"/>
            <p:cNvSpPr>
              <a:spLocks noChangeShapeType="1"/>
            </p:cNvSpPr>
            <p:nvPr/>
          </p:nvSpPr>
          <p:spPr bwMode="auto">
            <a:xfrm flipV="1">
              <a:off x="91" y="0"/>
              <a:ext cx="181" cy="27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17419" name="Rectangle 8"/>
          <p:cNvSpPr>
            <a:spLocks noGrp="1" noChangeArrowheads="1"/>
          </p:cNvSpPr>
          <p:nvPr/>
        </p:nvSpPr>
        <p:spPr bwMode="auto">
          <a:xfrm>
            <a:off x="468313" y="411163"/>
            <a:ext cx="735806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914400" indent="-914400" eaLnBrk="0" hangingPunct="0"/>
            <a:r>
              <a:rPr lang="zh-CN" altLang="en-US" sz="2400" b="1" dirty="0">
                <a:solidFill>
                  <a:srgbClr val="0099D8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二维数组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323528" y="915566"/>
            <a:ext cx="436880" cy="549275"/>
            <a:chOff x="2960053" y="2405380"/>
            <a:chExt cx="436880" cy="549275"/>
          </a:xfrm>
        </p:grpSpPr>
        <p:sp>
          <p:nvSpPr>
            <p:cNvPr id="15" name="TextBox 65"/>
            <p:cNvSpPr txBox="1"/>
            <p:nvPr/>
          </p:nvSpPr>
          <p:spPr>
            <a:xfrm>
              <a:off x="2960053" y="270954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语法</a:t>
              </a:r>
            </a:p>
          </p:txBody>
        </p:sp>
        <p:pic>
          <p:nvPicPr>
            <p:cNvPr id="16" name="图片 15" descr="C:\Users\Lenovo\Desktop\icon\书籍.png书籍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3021330" y="2405380"/>
              <a:ext cx="314325" cy="314325"/>
            </a:xfrm>
            <a:prstGeom prst="rect">
              <a:avLst/>
            </a:prstGeom>
          </p:spPr>
        </p:pic>
      </p:grpSp>
      <p:sp>
        <p:nvSpPr>
          <p:cNvPr id="19" name="Rectangle 3"/>
          <p:cNvSpPr>
            <a:spLocks noGrp="1" noChangeArrowheads="1"/>
          </p:cNvSpPr>
          <p:nvPr>
            <p:ph idx="1"/>
          </p:nvPr>
        </p:nvSpPr>
        <p:spPr>
          <a:xfrm>
            <a:off x="337517" y="2804343"/>
            <a:ext cx="7762875" cy="415479"/>
          </a:xfrm>
        </p:spPr>
        <p:txBody>
          <a:bodyPr/>
          <a:lstStyle/>
          <a:p>
            <a:pPr lvl="1"/>
            <a:r>
              <a:rPr lang="zh-CN" altLang="en-US" b="1" dirty="0"/>
              <a:t>定义二维数组时，要定义最大维数</a:t>
            </a:r>
            <a:endParaRPr lang="en-US" altLang="zh-CN" b="1" dirty="0"/>
          </a:p>
          <a:p>
            <a:pPr lvl="1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F0FA50-2B14-41A0-A154-1820E6936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r>
              <a:rPr lang="zh-CN" altLang="en-US"/>
              <a:t>/</a:t>
            </a:r>
            <a:r>
              <a:rPr lang="en-US" altLang="zh-CN"/>
              <a:t>22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31"/>
          <p:cNvSpPr txBox="1">
            <a:spLocks noChangeArrowheads="1"/>
          </p:cNvSpPr>
          <p:nvPr/>
        </p:nvSpPr>
        <p:spPr bwMode="auto">
          <a:xfrm>
            <a:off x="755650" y="1203325"/>
            <a:ext cx="5072063" cy="461665"/>
          </a:xfrm>
          <a:prstGeom prst="rect">
            <a:avLst/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  <a:extLst/>
        </p:spPr>
        <p:txBody>
          <a:bodyPr wrap="square" anchor="ctr" anchorCtr="0">
            <a:spAutoFit/>
          </a:bodyPr>
          <a:lstStyle>
            <a:defPPr>
              <a:defRPr lang="zh-CN"/>
            </a:defPPr>
            <a:lvl1pPr indent="-342900" defTabSz="381000">
              <a:lnSpc>
                <a:spcPct val="150000"/>
              </a:lnSpc>
              <a:buClr>
                <a:schemeClr val="folHlink"/>
              </a:buClr>
              <a:buSzPct val="60000"/>
              <a:defRPr sz="1600" b="1">
                <a:solidFill>
                  <a:schemeClr val="accent5">
                    <a:lumMod val="10000"/>
                  </a:schemeClr>
                </a:solidFill>
              </a:defRPr>
            </a:lvl1pPr>
          </a:lstStyle>
          <a:p>
            <a:r>
              <a:rPr lang="en-US" sz="1800" dirty="0" err="1"/>
              <a:t>int</a:t>
            </a:r>
            <a:r>
              <a:rPr lang="en-US" sz="1800" dirty="0"/>
              <a:t>[][] s =new </a:t>
            </a:r>
            <a:r>
              <a:rPr lang="en-US" sz="1800" dirty="0" err="1"/>
              <a:t>int</a:t>
            </a:r>
            <a:r>
              <a:rPr lang="en-US" sz="1800" dirty="0"/>
              <a:t>[3][5];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982788"/>
            <a:ext cx="7702550" cy="182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8"/>
          <p:cNvSpPr>
            <a:spLocks noGrp="1" noChangeArrowheads="1"/>
          </p:cNvSpPr>
          <p:nvPr/>
        </p:nvSpPr>
        <p:spPr bwMode="auto">
          <a:xfrm>
            <a:off x="468313" y="411163"/>
            <a:ext cx="735806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914400" indent="-914400" eaLnBrk="0" hangingPunct="0"/>
            <a:r>
              <a:rPr lang="zh-CN" altLang="en-US" sz="2400" b="1" dirty="0">
                <a:solidFill>
                  <a:srgbClr val="0099D8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二维数组与内存2-1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836258-6DB4-4C5B-97ED-F8D660DFC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r>
              <a:rPr lang="zh-CN" altLang="en-US"/>
              <a:t>/</a:t>
            </a:r>
            <a:r>
              <a:rPr lang="en-US" altLang="zh-CN"/>
              <a:t>22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779588"/>
            <a:ext cx="6327775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8" name="AutoShape 8"/>
          <p:cNvSpPr>
            <a:spLocks noChangeArrowheads="1"/>
          </p:cNvSpPr>
          <p:nvPr/>
        </p:nvSpPr>
        <p:spPr bwMode="auto">
          <a:xfrm>
            <a:off x="323850" y="1060450"/>
            <a:ext cx="3527425" cy="92333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b="1" dirty="0" err="1"/>
              <a:t>int</a:t>
            </a:r>
            <a:r>
              <a:rPr lang="en-US" b="1" dirty="0"/>
              <a:t>[][] scores=new </a:t>
            </a:r>
            <a:r>
              <a:rPr lang="en-US" b="1" dirty="0" err="1"/>
              <a:t>int</a:t>
            </a:r>
            <a:r>
              <a:rPr lang="en-US" b="1" dirty="0"/>
              <a:t>[3][5];  </a:t>
            </a:r>
            <a:endParaRPr lang="zh-CN" altLang="en-US" b="1" dirty="0"/>
          </a:p>
          <a:p>
            <a:pPr lvl="1"/>
            <a:r>
              <a:rPr lang="en-US" b="1" dirty="0"/>
              <a:t>score[0][0]=90; </a:t>
            </a:r>
            <a:endParaRPr lang="zh-CN" altLang="en-US" b="1" dirty="0"/>
          </a:p>
          <a:p>
            <a:pPr lvl="1"/>
            <a:r>
              <a:rPr lang="en-US" b="1" dirty="0"/>
              <a:t>score[2][3]=70;</a:t>
            </a:r>
            <a:endParaRPr lang="zh-CN" altLang="en-US" b="1" dirty="0"/>
          </a:p>
        </p:txBody>
      </p:sp>
      <p:sp>
        <p:nvSpPr>
          <p:cNvPr id="19459" name="Rectangle 8"/>
          <p:cNvSpPr>
            <a:spLocks noGrp="1" noChangeArrowheads="1"/>
          </p:cNvSpPr>
          <p:nvPr/>
        </p:nvSpPr>
        <p:spPr bwMode="auto">
          <a:xfrm>
            <a:off x="468313" y="411163"/>
            <a:ext cx="735806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914400" indent="-914400" eaLnBrk="0" hangingPunct="0"/>
            <a:r>
              <a:rPr lang="zh-CN" altLang="en-US" sz="2400" b="1" dirty="0">
                <a:solidFill>
                  <a:srgbClr val="0099D8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二维数组与内存2-2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E119DD-C8C9-4179-BA53-030D73609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r>
              <a:rPr lang="zh-CN" altLang="en-US"/>
              <a:t>/</a:t>
            </a:r>
            <a:r>
              <a:rPr lang="en-US" altLang="zh-CN"/>
              <a:t>22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AutoShape 5"/>
          <p:cNvSpPr>
            <a:spLocks noChangeArrowheads="1"/>
          </p:cNvSpPr>
          <p:nvPr/>
        </p:nvSpPr>
        <p:spPr bwMode="auto">
          <a:xfrm>
            <a:off x="1143000" y="1982788"/>
            <a:ext cx="5949950" cy="51077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sz="1600" b="1">
                <a:solidFill>
                  <a:schemeClr val="accent5">
                    <a:lumMod val="10000"/>
                  </a:schemeClr>
                </a:solidFill>
              </a:rPr>
              <a:t>int[][] scores=new int[][]{ { 90, 85, 92, 78, 54 }, { 76, 63,80 }, { 87 }};</a:t>
            </a:r>
          </a:p>
        </p:txBody>
      </p:sp>
      <p:sp>
        <p:nvSpPr>
          <p:cNvPr id="20482" name="AutoShape 7"/>
          <p:cNvSpPr>
            <a:spLocks noChangeArrowheads="1"/>
          </p:cNvSpPr>
          <p:nvPr/>
        </p:nvSpPr>
        <p:spPr bwMode="auto">
          <a:xfrm>
            <a:off x="1117600" y="2931790"/>
            <a:ext cx="6046788" cy="51077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sz="1600" b="1">
                <a:solidFill>
                  <a:schemeClr val="accent5">
                    <a:lumMod val="10000"/>
                  </a:schemeClr>
                </a:solidFill>
              </a:rPr>
              <a:t>int scores[][] = {{ 90, 85, 92, 78, 54 }, { 76, 63,80 }, { 87 } };</a:t>
            </a:r>
          </a:p>
        </p:txBody>
      </p:sp>
      <p:sp>
        <p:nvSpPr>
          <p:cNvPr id="20483" name="Text Box 31"/>
          <p:cNvSpPr txBox="1">
            <a:spLocks noChangeArrowheads="1"/>
          </p:cNvSpPr>
          <p:nvPr/>
        </p:nvSpPr>
        <p:spPr bwMode="auto">
          <a:xfrm>
            <a:off x="714375" y="1177925"/>
            <a:ext cx="4000500" cy="168046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57200" indent="-4572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lvl="1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00150" lvl="2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lvl="3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ebdings" panose="05030102010509060703" charset="0"/>
              <a:buChar char="4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lvl="4" indent="-228600" fontAlgn="base">
              <a:spcBef>
                <a:spcPct val="20000"/>
              </a:spcBef>
              <a:spcAft>
                <a:spcPct val="0"/>
              </a:spcAft>
              <a:buClr>
                <a:srgbClr val="009ADA"/>
              </a:buClr>
              <a:buFont typeface="Wingdings" panose="05000000000000000000" charset="0"/>
              <a:buChar char=""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lvl="5" indent="0">
              <a:spcBef>
                <a:spcPct val="20000"/>
              </a:spcBef>
              <a:buFont typeface="Arial" panose="020B0604020202020204" pitchFamily="34" charset="0"/>
              <a:buNone/>
              <a:defRPr sz="2000"/>
            </a:lvl6pPr>
            <a:lvl7pPr lvl="6" indent="0">
              <a:spcBef>
                <a:spcPct val="20000"/>
              </a:spcBef>
              <a:buFont typeface="Arial" panose="020B0604020202020204" pitchFamily="34" charset="0"/>
              <a:buNone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zh-CN" altLang="en-US" dirty="0">
                <a:sym typeface="Calibri" panose="020F0502020204030204" pitchFamily="34" charset="0"/>
              </a:rPr>
              <a:t>定义并赋值</a:t>
            </a:r>
            <a:endParaRPr lang="en-US" dirty="0">
              <a:sym typeface="Calibri" panose="020F0502020204030204" pitchFamily="34" charset="0"/>
            </a:endParaRPr>
          </a:p>
          <a:p>
            <a:pPr lvl="1"/>
            <a:r>
              <a:rPr lang="zh-CN" altLang="en-US" dirty="0">
                <a:sym typeface="Calibri" panose="020F0502020204030204" pitchFamily="34" charset="0"/>
              </a:rPr>
              <a:t>写法一</a:t>
            </a:r>
            <a:endParaRPr lang="en-US" dirty="0">
              <a:sym typeface="Calibri" panose="020F0502020204030204" pitchFamily="34" charset="0"/>
            </a:endParaRPr>
          </a:p>
          <a:p>
            <a:pPr lvl="1"/>
            <a:endParaRPr lang="en-US" dirty="0">
              <a:sym typeface="Calibri" panose="020F0502020204030204" pitchFamily="34" charset="0"/>
            </a:endParaRPr>
          </a:p>
          <a:p>
            <a:pPr lvl="1"/>
            <a:r>
              <a:rPr lang="zh-CN" altLang="en-US" dirty="0">
                <a:sym typeface="Calibri" panose="020F0502020204030204" pitchFamily="34" charset="0"/>
              </a:rPr>
              <a:t>写法二</a:t>
            </a:r>
          </a:p>
        </p:txBody>
      </p:sp>
      <p:sp>
        <p:nvSpPr>
          <p:cNvPr id="20484" name="Rectangle 8"/>
          <p:cNvSpPr>
            <a:spLocks noGrp="1" noChangeArrowheads="1"/>
          </p:cNvSpPr>
          <p:nvPr/>
        </p:nvSpPr>
        <p:spPr bwMode="auto">
          <a:xfrm>
            <a:off x="468313" y="411163"/>
            <a:ext cx="735806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914400" indent="-914400" eaLnBrk="0" hangingPunct="0"/>
            <a:r>
              <a:rPr lang="zh-CN" altLang="en-US" sz="2400" b="1" dirty="0">
                <a:solidFill>
                  <a:srgbClr val="0099D8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二维数组定义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1A2A6CC-D059-4129-865A-78DDDECC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r>
              <a:rPr lang="zh-CN" altLang="en-US"/>
              <a:t>/</a:t>
            </a:r>
            <a:r>
              <a:rPr lang="en-US" altLang="zh-CN"/>
              <a:t>22</a:t>
            </a:r>
            <a:endParaRPr lang="en-US" altLang="zh-C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dirty="0"/>
              <a:t>5</a:t>
            </a:r>
            <a:r>
              <a:rPr lang="zh-CN" altLang="en-US" dirty="0"/>
              <a:t>个班各</a:t>
            </a:r>
            <a:r>
              <a:rPr lang="en-US" dirty="0"/>
              <a:t>5</a:t>
            </a:r>
            <a:r>
              <a:rPr lang="zh-CN" altLang="en-US" dirty="0"/>
              <a:t>名学生某门课程的成绩，如何计算</a:t>
            </a:r>
            <a:r>
              <a:rPr lang="en-US" dirty="0"/>
              <a:t>5</a:t>
            </a:r>
            <a:r>
              <a:rPr lang="zh-CN" altLang="en-US" dirty="0"/>
              <a:t>个班各自的总成绩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zh-CN" altLang="en-US" dirty="0"/>
          </a:p>
          <a:p>
            <a:endParaRPr lang="en-US" dirty="0"/>
          </a:p>
        </p:txBody>
      </p:sp>
      <p:sp>
        <p:nvSpPr>
          <p:cNvPr id="21506" name="Rectangle 8"/>
          <p:cNvSpPr>
            <a:spLocks noGrp="1" noChangeArrowheads="1"/>
          </p:cNvSpPr>
          <p:nvPr/>
        </p:nvSpPr>
        <p:spPr bwMode="auto">
          <a:xfrm>
            <a:off x="468313" y="411163"/>
            <a:ext cx="735806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914400" indent="-914400" eaLnBrk="0" hangingPunct="0"/>
            <a:r>
              <a:rPr lang="zh-CN" altLang="en-US" sz="2400" b="1" dirty="0">
                <a:solidFill>
                  <a:srgbClr val="0099D8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遍历二维数组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123728" y="4515966"/>
            <a:ext cx="4750511" cy="377612"/>
            <a:chOff x="1403648" y="3795886"/>
            <a:chExt cx="5842480" cy="322299"/>
          </a:xfrm>
        </p:grpSpPr>
        <p:sp>
          <p:nvSpPr>
            <p:cNvPr id="6" name="圆角矩形 5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 bwMode="auto">
            <a:xfrm>
              <a:off x="1975126" y="3795886"/>
              <a:ext cx="5271002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8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14"/>
            <p:cNvSpPr txBox="1"/>
            <p:nvPr/>
          </p:nvSpPr>
          <p:spPr bwMode="auto">
            <a:xfrm>
              <a:off x="3119731" y="3829223"/>
              <a:ext cx="3152783" cy="288962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600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演示示例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：遍历二维数组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CE4A4EB-7933-4036-A0F0-A6DEB816D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r>
              <a:rPr lang="zh-CN" altLang="en-US"/>
              <a:t>/</a:t>
            </a:r>
            <a:r>
              <a:rPr lang="en-US" altLang="zh-CN"/>
              <a:t>22</a:t>
            </a:r>
            <a:endParaRPr lang="en-US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需求说明</a:t>
            </a:r>
          </a:p>
          <a:p>
            <a:pPr lvl="1"/>
            <a:r>
              <a:rPr lang="zh-CN" altLang="en-US" dirty="0"/>
              <a:t>已知有</a:t>
            </a:r>
            <a:r>
              <a:rPr lang="en-US" dirty="0"/>
              <a:t>3</a:t>
            </a:r>
            <a:r>
              <a:rPr lang="zh-CN" altLang="en-US" dirty="0"/>
              <a:t>个班级各</a:t>
            </a:r>
            <a:r>
              <a:rPr lang="en-US" dirty="0"/>
              <a:t>5</a:t>
            </a:r>
            <a:r>
              <a:rPr lang="zh-CN" altLang="en-US" dirty="0"/>
              <a:t>名学员，请使用</a:t>
            </a:r>
            <a:endParaRPr lang="en-US" dirty="0"/>
          </a:p>
          <a:p>
            <a:pPr lvl="1"/>
            <a:r>
              <a:rPr lang="en-US" dirty="0"/>
              <a:t>  </a:t>
            </a:r>
            <a:r>
              <a:rPr lang="zh-CN" altLang="en-US" dirty="0"/>
              <a:t>二维数组计算各个班级的总成绩</a:t>
            </a:r>
            <a:endParaRPr lang="en-US" dirty="0"/>
          </a:p>
          <a:p>
            <a:endParaRPr lang="zh-CN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839788"/>
            <a:ext cx="2655888" cy="3871913"/>
          </a:xfrm>
          <a:prstGeom prst="rect">
            <a:avLst/>
          </a:prstGeom>
          <a:noFill/>
          <a:ln>
            <a:noFill/>
          </a:ln>
          <a:effectLst>
            <a:outerShdw dist="139700" dir="2700000" algn="ctr" rotWithShape="0">
              <a:srgbClr val="333333">
                <a:alpha val="6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Rectangle 8"/>
          <p:cNvSpPr>
            <a:spLocks noGrp="1" noChangeArrowheads="1"/>
          </p:cNvSpPr>
          <p:nvPr/>
        </p:nvSpPr>
        <p:spPr bwMode="auto">
          <a:xfrm>
            <a:off x="468313" y="411163"/>
            <a:ext cx="735806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914400" indent="-914400" eaLnBrk="0" hangingPunct="0"/>
            <a:r>
              <a:rPr lang="zh-CN" altLang="en-US" sz="2400" b="1" dirty="0">
                <a:solidFill>
                  <a:srgbClr val="0099D8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练习3：显示班级学生总成绩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207D40A-56C7-4307-AD75-F2D3FBA9A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r>
              <a:rPr lang="zh-CN" altLang="en-US"/>
              <a:t>/</a:t>
            </a:r>
            <a:r>
              <a:rPr lang="en-US" altLang="zh-CN"/>
              <a:t>22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05" y="1361440"/>
            <a:ext cx="9144000" cy="2232025"/>
          </a:xfrm>
          <a:prstGeom prst="rect">
            <a:avLst/>
          </a:prstGeom>
          <a:solidFill>
            <a:srgbClr val="00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2_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190" y="1599565"/>
            <a:ext cx="5252720" cy="12934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75790" y="1892935"/>
            <a:ext cx="52419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 defTabSz="914400"/>
            <a:r>
              <a:rPr lang="zh-CN" altLang="en-US" sz="4000" b="1" kern="1400" spc="30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线上线下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916873" y="2835910"/>
            <a:ext cx="3383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/>
            <a:r>
              <a:rPr lang="zh-CN" altLang="en-US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平台预习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36B1E9D-E1AC-41DC-B288-BF8E3533DA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r>
              <a:rPr lang="en-US" altLang="zh-CN"/>
              <a:t>/22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内容占位符 1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r>
              <a:rPr lang="zh-CN" altLang="en-US" dirty="0"/>
              <a:t>使用冒泡排序从小到大排列</a:t>
            </a:r>
            <a:r>
              <a:rPr lang="en-US" dirty="0"/>
              <a:t>5</a:t>
            </a:r>
            <a:r>
              <a:rPr lang="zh-CN" altLang="en-US" dirty="0"/>
              <a:t>个数字的思路是什么？</a:t>
            </a:r>
            <a:endParaRPr lang="en-US" dirty="0"/>
          </a:p>
          <a:p>
            <a:r>
              <a:rPr lang="zh-CN" altLang="en-US" dirty="0"/>
              <a:t>遍历一个二维数组的思路是什么？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/>
        </p:nvSpPr>
        <p:spPr bwMode="auto">
          <a:xfrm>
            <a:off x="469900" y="195263"/>
            <a:ext cx="57594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914400" indent="-914400"/>
            <a:r>
              <a:rPr lang="zh-CN" altLang="en-US" sz="2400" b="1" dirty="0">
                <a:solidFill>
                  <a:srgbClr val="0099D8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总结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27A03EC-AD7E-44C3-B78D-B48B94839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r>
              <a:rPr lang="zh-CN" altLang="en-US"/>
              <a:t>/</a:t>
            </a:r>
            <a:r>
              <a:rPr lang="en-US" altLang="zh-CN"/>
              <a:t>22</a:t>
            </a:r>
            <a:endParaRPr lang="en-US" altLang="zh-C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361440"/>
            <a:ext cx="9144000" cy="2232025"/>
          </a:xfrm>
          <a:prstGeom prst="rect">
            <a:avLst/>
          </a:prstGeom>
          <a:solidFill>
            <a:srgbClr val="00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2_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190" y="1599565"/>
            <a:ext cx="5252720" cy="12934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75790" y="1892935"/>
            <a:ext cx="52419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 defTabSz="914400"/>
            <a:r>
              <a:rPr lang="zh-CN" altLang="zh-CN" sz="4000" b="1" kern="1400" spc="30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问题及作业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662555" y="2835910"/>
            <a:ext cx="38119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/>
            <a:r>
              <a:rPr lang="zh-CN" altLang="en-US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集中问题</a:t>
            </a:r>
            <a:r>
              <a:rPr lang="en-US" altLang="zh-CN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&amp;</a:t>
            </a:r>
            <a:r>
              <a:rPr lang="zh-CN" altLang="en-US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课后作业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0D7D0A5-7C90-47DB-ACD3-BEE78F5D31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r>
              <a:rPr lang="en-US" altLang="zh-CN"/>
              <a:t>/22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112" y="1125980"/>
            <a:ext cx="2280301" cy="224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4"/>
          <p:cNvSpPr txBox="1">
            <a:spLocks noChangeArrowheads="1"/>
          </p:cNvSpPr>
          <p:nvPr/>
        </p:nvSpPr>
        <p:spPr bwMode="auto">
          <a:xfrm>
            <a:off x="1948114" y="3397423"/>
            <a:ext cx="244475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扫一扫 关注课工场</a:t>
            </a:r>
          </a:p>
        </p:txBody>
      </p:sp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4825510" y="3397422"/>
            <a:ext cx="244316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扫一扫 下载</a:t>
            </a:r>
            <a:r>
              <a:rPr lang="en-US" altLang="zh-CN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</a:p>
        </p:txBody>
      </p:sp>
      <p:pic>
        <p:nvPicPr>
          <p:cNvPr id="11" name="图片 2" descr="微信图片_201901251549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125979"/>
            <a:ext cx="2247632" cy="224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灯片编号占位符 5"/>
          <p:cNvSpPr>
            <a:spLocks noChangeArrowheads="1"/>
          </p:cNvSpPr>
          <p:nvPr/>
        </p:nvSpPr>
        <p:spPr bwMode="auto">
          <a:xfrm>
            <a:off x="8286750" y="4929188"/>
            <a:ext cx="7858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1905" indent="-1905" algn="r"/>
            <a:r>
              <a:rPr lang="en-US" altLang="zh-CN" sz="1400" b="1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*</a:t>
            </a:r>
            <a:r>
              <a:rPr lang="en-US" altLang="zh-CN" sz="1400" b="1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/ 22</a:t>
            </a:r>
          </a:p>
        </p:txBody>
      </p:sp>
      <p:sp>
        <p:nvSpPr>
          <p:cNvPr id="9218" name="内容占位符 16"/>
          <p:cNvSpPr>
            <a:spLocks noGrp="1" noChangeArrowheads="1"/>
          </p:cNvSpPr>
          <p:nvPr>
            <p:ph idx="1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  <a:p>
            <a:pPr lvl="1"/>
            <a:r>
              <a:rPr lang="zh-CN" altLang="en-US" dirty="0"/>
              <a:t>掌握冒泡排序算法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dirty="0"/>
              <a:t>Arrays</a:t>
            </a:r>
            <a:r>
              <a:rPr lang="zh-CN" altLang="en-US" dirty="0"/>
              <a:t>类操作数组</a:t>
            </a:r>
            <a:endParaRPr lang="en-US" dirty="0"/>
          </a:p>
          <a:p>
            <a:pPr lvl="1"/>
            <a:r>
              <a:rPr lang="zh-CN" altLang="en-US" dirty="0"/>
              <a:t>理解二维数组的使用</a:t>
            </a:r>
          </a:p>
        </p:txBody>
      </p:sp>
      <p:sp>
        <p:nvSpPr>
          <p:cNvPr id="9219" name="Rectangle 2"/>
          <p:cNvSpPr>
            <a:spLocks noGrp="1" noChangeArrowheads="1"/>
          </p:cNvSpPr>
          <p:nvPr/>
        </p:nvSpPr>
        <p:spPr bwMode="auto">
          <a:xfrm>
            <a:off x="468313" y="195263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914400" indent="-914400"/>
            <a:r>
              <a:rPr lang="zh-CN" altLang="en-US" sz="2400" b="1" dirty="0">
                <a:solidFill>
                  <a:srgbClr val="0099D8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本课目标</a:t>
            </a:r>
          </a:p>
        </p:txBody>
      </p:sp>
      <p:pic>
        <p:nvPicPr>
          <p:cNvPr id="6" name="Picture 3" descr="C:\Users\Lenovo\Desktop\修改版\重点.png重点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572000" y="1747143"/>
            <a:ext cx="534035" cy="536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Picture 3" descr="C:\Users\Lenovo\Desktop\修改版\重点.png重点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572000" y="2179191"/>
            <a:ext cx="534035" cy="536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E1C4000-3580-4AEA-85DE-72DE0A4A8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r>
              <a:rPr lang="zh-CN" altLang="en-US"/>
              <a:t>/</a:t>
            </a:r>
            <a:r>
              <a:rPr lang="en-US" altLang="zh-CN"/>
              <a:t>22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Game Time!</a:t>
            </a:r>
          </a:p>
          <a:p>
            <a:pPr lvl="1"/>
            <a:r>
              <a:rPr lang="zh-CN" altLang="en-US"/>
              <a:t>排排站，吃果果</a:t>
            </a:r>
            <a:r>
              <a:rPr lang="en-US" altLang="zh-CN"/>
              <a:t>~</a:t>
            </a:r>
          </a:p>
          <a:p>
            <a:pPr lvl="1"/>
            <a:r>
              <a:rPr lang="zh-CN" altLang="en-US"/>
              <a:t>立正，稍息，从矮到高排队啦</a:t>
            </a:r>
            <a:r>
              <a:rPr lang="en-US" altLang="zh-CN"/>
              <a:t>~</a:t>
            </a:r>
            <a:endParaRPr lang="zh-CN" altLang="en-US"/>
          </a:p>
        </p:txBody>
      </p:sp>
      <p:pic>
        <p:nvPicPr>
          <p:cNvPr id="27651" name="Picture 5" descr="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725" y="1565275"/>
            <a:ext cx="3368675" cy="232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AutoShape 4"/>
          <p:cNvSpPr>
            <a:spLocks noChangeArrowheads="1"/>
          </p:cNvSpPr>
          <p:nvPr/>
        </p:nvSpPr>
        <p:spPr bwMode="auto">
          <a:xfrm>
            <a:off x="1428750" y="2946400"/>
            <a:ext cx="3357563" cy="369332"/>
          </a:xfrm>
          <a:prstGeom prst="roundRect">
            <a:avLst>
              <a:gd name="adj" fmla="val 0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/>
            <a:r>
              <a:rPr lang="zh-CN" altLang="en-US" b="1" dirty="0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这就是冒泡排序</a:t>
            </a:r>
          </a:p>
        </p:txBody>
      </p:sp>
      <p:sp>
        <p:nvSpPr>
          <p:cNvPr id="27653" name="Rectangle 2"/>
          <p:cNvSpPr>
            <a:spLocks noGrp="1" noChangeArrowheads="1"/>
          </p:cNvSpPr>
          <p:nvPr/>
        </p:nvSpPr>
        <p:spPr bwMode="auto">
          <a:xfrm>
            <a:off x="468313" y="195263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914400" indent="-914400"/>
            <a:r>
              <a:rPr lang="zh-CN" altLang="en-US" sz="2400" b="1" dirty="0">
                <a:solidFill>
                  <a:srgbClr val="0099D8"/>
                </a:solidFill>
                <a:ea typeface="微软雅黑" panose="020B0503020204020204" pitchFamily="34" charset="-122"/>
                <a:sym typeface="Calibri" panose="020F0502020204030204" pitchFamily="34" charset="0"/>
              </a:rPr>
              <a:t>冒泡排序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75624D6-3DC6-4200-B2A0-FC4F5610C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r>
              <a:rPr lang="zh-CN" altLang="en-US"/>
              <a:t>/</a:t>
            </a:r>
            <a:r>
              <a:rPr lang="en-US" altLang="zh-CN"/>
              <a:t>22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矩形 47"/>
          <p:cNvSpPr>
            <a:spLocks noChangeArrowheads="1"/>
          </p:cNvSpPr>
          <p:nvPr/>
        </p:nvSpPr>
        <p:spPr bwMode="auto">
          <a:xfrm>
            <a:off x="5715000" y="1106488"/>
            <a:ext cx="2714625" cy="1876425"/>
          </a:xfrm>
          <a:prstGeom prst="rect">
            <a:avLst/>
          </a:prstGeom>
          <a:noFill/>
          <a:ln w="4762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如何实现数字升序排序？</a:t>
            </a:r>
          </a:p>
        </p:txBody>
      </p:sp>
      <p:sp>
        <p:nvSpPr>
          <p:cNvPr id="19460" name="AutoShape 4"/>
          <p:cNvSpPr>
            <a:spLocks noChangeArrowheads="1"/>
          </p:cNvSpPr>
          <p:nvPr/>
        </p:nvSpPr>
        <p:spPr bwMode="auto">
          <a:xfrm>
            <a:off x="1000125" y="3644900"/>
            <a:ext cx="4076700" cy="923330"/>
          </a:xfrm>
          <a:prstGeom prst="roundRect">
            <a:avLst>
              <a:gd name="adj" fmla="val 0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/>
            <a:r>
              <a:rPr lang="zh-CN" altLang="en-US" b="1" dirty="0">
                <a:solidFill>
                  <a:schemeClr val="bg1"/>
                </a:solidFill>
              </a:rPr>
              <a:t>每次比较相邻两数</a:t>
            </a:r>
          </a:p>
          <a:p>
            <a:pPr lvl="1"/>
            <a:r>
              <a:rPr lang="zh-CN" altLang="en-US" b="1" dirty="0">
                <a:solidFill>
                  <a:schemeClr val="bg1"/>
                </a:solidFill>
              </a:rPr>
              <a:t>小的交换到前面</a:t>
            </a:r>
          </a:p>
          <a:p>
            <a:pPr lvl="1"/>
            <a:r>
              <a:rPr lang="zh-CN" altLang="en-US" b="1" dirty="0">
                <a:solidFill>
                  <a:schemeClr val="bg1"/>
                </a:solidFill>
              </a:rPr>
              <a:t>每轮结束后最大的数交换到最后</a:t>
            </a:r>
          </a:p>
        </p:txBody>
      </p:sp>
      <p:sp>
        <p:nvSpPr>
          <p:cNvPr id="28677" name="AutoShape 5"/>
          <p:cNvSpPr>
            <a:spLocks noChangeArrowheads="1"/>
          </p:cNvSpPr>
          <p:nvPr/>
        </p:nvSpPr>
        <p:spPr bwMode="auto">
          <a:xfrm>
            <a:off x="898525" y="2051050"/>
            <a:ext cx="1081088" cy="703263"/>
          </a:xfrm>
          <a:prstGeom prst="cube">
            <a:avLst>
              <a:gd name="adj" fmla="val 25000"/>
            </a:avLst>
          </a:prstGeom>
          <a:gradFill rotWithShape="1">
            <a:gsLst>
              <a:gs pos="0">
                <a:srgbClr val="66CCFF"/>
              </a:gs>
              <a:gs pos="50000">
                <a:srgbClr val="0099CC"/>
              </a:gs>
              <a:gs pos="100000">
                <a:srgbClr val="66CCFF"/>
              </a:gs>
            </a:gsLst>
            <a:lin ang="0" scaled="1"/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1042988" y="2320925"/>
            <a:ext cx="50482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100"/>
              <a:t>16</a:t>
            </a:r>
          </a:p>
        </p:txBody>
      </p:sp>
      <p:sp>
        <p:nvSpPr>
          <p:cNvPr id="28679" name="AutoShape 7"/>
          <p:cNvSpPr>
            <a:spLocks noChangeArrowheads="1"/>
          </p:cNvSpPr>
          <p:nvPr/>
        </p:nvSpPr>
        <p:spPr bwMode="auto">
          <a:xfrm>
            <a:off x="1747838" y="2051050"/>
            <a:ext cx="1081087" cy="703263"/>
          </a:xfrm>
          <a:prstGeom prst="cube">
            <a:avLst>
              <a:gd name="adj" fmla="val 25000"/>
            </a:avLst>
          </a:prstGeom>
          <a:gradFill rotWithShape="1">
            <a:gsLst>
              <a:gs pos="0">
                <a:srgbClr val="66CCFF"/>
              </a:gs>
              <a:gs pos="50000">
                <a:srgbClr val="0099CC"/>
              </a:gs>
              <a:gs pos="100000">
                <a:srgbClr val="66CCFF"/>
              </a:gs>
            </a:gsLst>
            <a:lin ang="0" scaled="1"/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1906588" y="2320925"/>
            <a:ext cx="50482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100"/>
              <a:t>25</a:t>
            </a:r>
          </a:p>
        </p:txBody>
      </p:sp>
      <p:sp>
        <p:nvSpPr>
          <p:cNvPr id="19465" name="AutoShape 9"/>
          <p:cNvSpPr>
            <a:spLocks noChangeArrowheads="1"/>
          </p:cNvSpPr>
          <p:nvPr/>
        </p:nvSpPr>
        <p:spPr bwMode="auto">
          <a:xfrm rot="16540942" flipH="1">
            <a:off x="1565276" y="1470025"/>
            <a:ext cx="647700" cy="650875"/>
          </a:xfrm>
          <a:prstGeom prst="curvedRightArrow">
            <a:avLst>
              <a:gd name="adj1" fmla="val 16209"/>
              <a:gd name="adj2" fmla="val 36307"/>
              <a:gd name="adj3" fmla="val 33315"/>
            </a:avLst>
          </a:prstGeom>
          <a:solidFill>
            <a:srgbClr val="0070C0"/>
          </a:solidFill>
          <a:ln>
            <a:noFill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50000"/>
              </a:spcBef>
            </a:pPr>
            <a:endParaRPr lang="zh-CN" altLang="en-US"/>
          </a:p>
        </p:txBody>
      </p:sp>
      <p:sp>
        <p:nvSpPr>
          <p:cNvPr id="28682" name="AutoShape 10"/>
          <p:cNvSpPr>
            <a:spLocks noChangeArrowheads="1"/>
          </p:cNvSpPr>
          <p:nvPr/>
        </p:nvSpPr>
        <p:spPr bwMode="auto">
          <a:xfrm>
            <a:off x="2582863" y="2051050"/>
            <a:ext cx="1081087" cy="703263"/>
          </a:xfrm>
          <a:prstGeom prst="cube">
            <a:avLst>
              <a:gd name="adj" fmla="val 25000"/>
            </a:avLst>
          </a:prstGeom>
          <a:gradFill rotWithShape="1">
            <a:gsLst>
              <a:gs pos="0">
                <a:srgbClr val="66CCFF"/>
              </a:gs>
              <a:gs pos="50000">
                <a:srgbClr val="0099CC"/>
              </a:gs>
              <a:gs pos="100000">
                <a:srgbClr val="66CCFF"/>
              </a:gs>
            </a:gsLst>
            <a:lin ang="0" scaled="1"/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2770188" y="2320925"/>
            <a:ext cx="50482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100"/>
              <a:t>9</a:t>
            </a:r>
          </a:p>
        </p:txBody>
      </p:sp>
      <p:sp>
        <p:nvSpPr>
          <p:cNvPr id="28684" name="AutoShape 12"/>
          <p:cNvSpPr>
            <a:spLocks noChangeArrowheads="1"/>
          </p:cNvSpPr>
          <p:nvPr/>
        </p:nvSpPr>
        <p:spPr bwMode="auto">
          <a:xfrm>
            <a:off x="3433763" y="2051050"/>
            <a:ext cx="1081087" cy="703263"/>
          </a:xfrm>
          <a:prstGeom prst="cube">
            <a:avLst>
              <a:gd name="adj" fmla="val 25000"/>
            </a:avLst>
          </a:prstGeom>
          <a:gradFill rotWithShape="1">
            <a:gsLst>
              <a:gs pos="0">
                <a:srgbClr val="66CCFF"/>
              </a:gs>
              <a:gs pos="50000">
                <a:srgbClr val="0099CC"/>
              </a:gs>
              <a:gs pos="100000">
                <a:srgbClr val="66CCFF"/>
              </a:gs>
            </a:gsLst>
            <a:lin ang="0" scaled="1"/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3562350" y="2320925"/>
            <a:ext cx="50482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100"/>
              <a:t>90</a:t>
            </a:r>
          </a:p>
        </p:txBody>
      </p:sp>
      <p:sp>
        <p:nvSpPr>
          <p:cNvPr id="28686" name="AutoShape 14"/>
          <p:cNvSpPr>
            <a:spLocks noChangeArrowheads="1"/>
          </p:cNvSpPr>
          <p:nvPr/>
        </p:nvSpPr>
        <p:spPr bwMode="auto">
          <a:xfrm>
            <a:off x="4283075" y="2051050"/>
            <a:ext cx="1081088" cy="703263"/>
          </a:xfrm>
          <a:prstGeom prst="cube">
            <a:avLst>
              <a:gd name="adj" fmla="val 25000"/>
            </a:avLst>
          </a:prstGeom>
          <a:gradFill rotWithShape="1">
            <a:gsLst>
              <a:gs pos="0">
                <a:srgbClr val="66CCFF"/>
              </a:gs>
              <a:gs pos="50000">
                <a:srgbClr val="0099CC"/>
              </a:gs>
              <a:gs pos="100000">
                <a:srgbClr val="66CCFF"/>
              </a:gs>
            </a:gsLst>
            <a:lin ang="0" scaled="1"/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4427538" y="2320925"/>
            <a:ext cx="50482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100"/>
              <a:t>23</a:t>
            </a:r>
          </a:p>
        </p:txBody>
      </p:sp>
      <p:sp>
        <p:nvSpPr>
          <p:cNvPr id="19472" name="Text Box 16"/>
          <p:cNvSpPr txBox="1">
            <a:spLocks noChangeArrowheads="1"/>
          </p:cNvSpPr>
          <p:nvPr/>
        </p:nvSpPr>
        <p:spPr bwMode="auto">
          <a:xfrm>
            <a:off x="1906588" y="2320925"/>
            <a:ext cx="50482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100"/>
              <a:t>16</a:t>
            </a:r>
          </a:p>
        </p:txBody>
      </p:sp>
      <p:sp>
        <p:nvSpPr>
          <p:cNvPr id="19473" name="Text Box 17"/>
          <p:cNvSpPr txBox="1">
            <a:spLocks noChangeArrowheads="1"/>
          </p:cNvSpPr>
          <p:nvPr/>
        </p:nvSpPr>
        <p:spPr bwMode="auto">
          <a:xfrm>
            <a:off x="2770188" y="2320925"/>
            <a:ext cx="50482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100"/>
              <a:t>25</a:t>
            </a:r>
          </a:p>
        </p:txBody>
      </p:sp>
      <p:sp>
        <p:nvSpPr>
          <p:cNvPr id="19474" name="AutoShape 18"/>
          <p:cNvSpPr>
            <a:spLocks noChangeArrowheads="1"/>
          </p:cNvSpPr>
          <p:nvPr/>
        </p:nvSpPr>
        <p:spPr bwMode="auto">
          <a:xfrm rot="5476681" flipH="1">
            <a:off x="2228850" y="2671763"/>
            <a:ext cx="650875" cy="647700"/>
          </a:xfrm>
          <a:prstGeom prst="curvedRightArrow">
            <a:avLst>
              <a:gd name="adj1" fmla="val 16130"/>
              <a:gd name="adj2" fmla="val 36130"/>
              <a:gd name="adj3" fmla="val 33478"/>
            </a:avLst>
          </a:prstGeom>
          <a:solidFill>
            <a:srgbClr val="0070C0"/>
          </a:solidFill>
          <a:ln>
            <a:noFill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50000"/>
              </a:spcBef>
            </a:pPr>
            <a:endParaRPr lang="zh-CN" altLang="en-US"/>
          </a:p>
        </p:txBody>
      </p:sp>
      <p:sp>
        <p:nvSpPr>
          <p:cNvPr id="19475" name="AutoShape 19"/>
          <p:cNvSpPr>
            <a:spLocks noChangeArrowheads="1"/>
          </p:cNvSpPr>
          <p:nvPr/>
        </p:nvSpPr>
        <p:spPr bwMode="auto">
          <a:xfrm rot="16350870" flipH="1">
            <a:off x="4175125" y="1536700"/>
            <a:ext cx="649288" cy="649288"/>
          </a:xfrm>
          <a:prstGeom prst="curvedRightArrow">
            <a:avLst>
              <a:gd name="adj1" fmla="val 16130"/>
              <a:gd name="adj2" fmla="val 36130"/>
              <a:gd name="adj3" fmla="val 33315"/>
            </a:avLst>
          </a:prstGeom>
          <a:solidFill>
            <a:srgbClr val="0070C0"/>
          </a:solidFill>
          <a:ln>
            <a:noFill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50000"/>
              </a:spcBef>
            </a:pPr>
            <a:endParaRPr lang="zh-CN" altLang="en-US"/>
          </a:p>
        </p:txBody>
      </p:sp>
      <p:sp>
        <p:nvSpPr>
          <p:cNvPr id="19476" name="AutoShape 20"/>
          <p:cNvSpPr>
            <a:spLocks noChangeArrowheads="1"/>
          </p:cNvSpPr>
          <p:nvPr/>
        </p:nvSpPr>
        <p:spPr bwMode="auto">
          <a:xfrm rot="16211675" flipH="1">
            <a:off x="3309938" y="1536700"/>
            <a:ext cx="649288" cy="649287"/>
          </a:xfrm>
          <a:prstGeom prst="curvedRightArrow">
            <a:avLst>
              <a:gd name="adj1" fmla="val 16130"/>
              <a:gd name="adj2" fmla="val 36130"/>
              <a:gd name="adj3" fmla="val 33315"/>
            </a:avLst>
          </a:prstGeom>
          <a:solidFill>
            <a:srgbClr val="0070C0"/>
          </a:solidFill>
          <a:ln>
            <a:noFill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50000"/>
              </a:spcBef>
            </a:pPr>
            <a:endParaRPr lang="zh-CN" altLang="en-US"/>
          </a:p>
        </p:txBody>
      </p:sp>
      <p:sp>
        <p:nvSpPr>
          <p:cNvPr id="19477" name="Text Box 21"/>
          <p:cNvSpPr txBox="1">
            <a:spLocks noChangeArrowheads="1"/>
          </p:cNvSpPr>
          <p:nvPr/>
        </p:nvSpPr>
        <p:spPr bwMode="auto">
          <a:xfrm>
            <a:off x="1906588" y="2320925"/>
            <a:ext cx="50482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100" dirty="0"/>
              <a:t>9</a:t>
            </a:r>
          </a:p>
        </p:txBody>
      </p:sp>
      <p:sp>
        <p:nvSpPr>
          <p:cNvPr id="19478" name="AutoShape 22"/>
          <p:cNvSpPr>
            <a:spLocks noChangeArrowheads="1"/>
          </p:cNvSpPr>
          <p:nvPr/>
        </p:nvSpPr>
        <p:spPr bwMode="auto">
          <a:xfrm rot="5372263" flipH="1">
            <a:off x="3051175" y="2671763"/>
            <a:ext cx="649287" cy="649288"/>
          </a:xfrm>
          <a:prstGeom prst="curvedRightArrow">
            <a:avLst>
              <a:gd name="adj1" fmla="val 16130"/>
              <a:gd name="adj2" fmla="val 36130"/>
              <a:gd name="adj3" fmla="val 33315"/>
            </a:avLst>
          </a:prstGeom>
          <a:solidFill>
            <a:srgbClr val="0070C0"/>
          </a:solidFill>
          <a:ln>
            <a:noFill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50000"/>
              </a:spcBef>
            </a:pPr>
            <a:endParaRPr lang="zh-CN" altLang="en-US"/>
          </a:p>
        </p:txBody>
      </p:sp>
      <p:sp>
        <p:nvSpPr>
          <p:cNvPr id="19479" name="AutoShape 23"/>
          <p:cNvSpPr>
            <a:spLocks noChangeArrowheads="1"/>
          </p:cNvSpPr>
          <p:nvPr/>
        </p:nvSpPr>
        <p:spPr bwMode="auto">
          <a:xfrm rot="16388965" flipH="1">
            <a:off x="2446338" y="1485900"/>
            <a:ext cx="649288" cy="649287"/>
          </a:xfrm>
          <a:prstGeom prst="curvedRightArrow">
            <a:avLst>
              <a:gd name="adj1" fmla="val 16130"/>
              <a:gd name="adj2" fmla="val 36130"/>
              <a:gd name="adj3" fmla="val 33315"/>
            </a:avLst>
          </a:prstGeom>
          <a:solidFill>
            <a:srgbClr val="0070C0"/>
          </a:solidFill>
          <a:ln>
            <a:noFill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50000"/>
              </a:spcBef>
            </a:pPr>
            <a:endParaRPr lang="zh-CN" altLang="en-US"/>
          </a:p>
        </p:txBody>
      </p:sp>
      <p:sp>
        <p:nvSpPr>
          <p:cNvPr id="19480" name="AutoShape 24"/>
          <p:cNvSpPr>
            <a:spLocks noChangeArrowheads="1"/>
          </p:cNvSpPr>
          <p:nvPr/>
        </p:nvSpPr>
        <p:spPr bwMode="auto">
          <a:xfrm rot="16475724" flipH="1">
            <a:off x="1562100" y="1466850"/>
            <a:ext cx="649288" cy="649288"/>
          </a:xfrm>
          <a:prstGeom prst="curvedRightArrow">
            <a:avLst>
              <a:gd name="adj1" fmla="val 16130"/>
              <a:gd name="adj2" fmla="val 36130"/>
              <a:gd name="adj3" fmla="val 33315"/>
            </a:avLst>
          </a:prstGeom>
          <a:solidFill>
            <a:srgbClr val="0070C0"/>
          </a:solidFill>
          <a:ln>
            <a:noFill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50000"/>
              </a:spcBef>
            </a:pPr>
            <a:endParaRPr lang="zh-CN" altLang="en-US"/>
          </a:p>
        </p:txBody>
      </p:sp>
      <p:sp>
        <p:nvSpPr>
          <p:cNvPr id="19481" name="Text Box 25"/>
          <p:cNvSpPr txBox="1">
            <a:spLocks noChangeArrowheads="1"/>
          </p:cNvSpPr>
          <p:nvPr/>
        </p:nvSpPr>
        <p:spPr bwMode="auto">
          <a:xfrm>
            <a:off x="3562350" y="2320925"/>
            <a:ext cx="50482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100"/>
              <a:t>23</a:t>
            </a:r>
          </a:p>
        </p:txBody>
      </p:sp>
      <p:sp>
        <p:nvSpPr>
          <p:cNvPr id="19482" name="AutoShape 26"/>
          <p:cNvSpPr>
            <a:spLocks noChangeArrowheads="1"/>
          </p:cNvSpPr>
          <p:nvPr/>
        </p:nvSpPr>
        <p:spPr bwMode="auto">
          <a:xfrm rot="16187732" flipH="1">
            <a:off x="2430463" y="1470025"/>
            <a:ext cx="649288" cy="649287"/>
          </a:xfrm>
          <a:prstGeom prst="curvedRightArrow">
            <a:avLst>
              <a:gd name="adj1" fmla="val 16130"/>
              <a:gd name="adj2" fmla="val 36130"/>
              <a:gd name="adj3" fmla="val 33315"/>
            </a:avLst>
          </a:prstGeom>
          <a:solidFill>
            <a:srgbClr val="0070C0"/>
          </a:solidFill>
          <a:ln>
            <a:noFill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50000"/>
              </a:spcBef>
            </a:pPr>
            <a:endParaRPr lang="zh-CN" altLang="en-US"/>
          </a:p>
        </p:txBody>
      </p:sp>
      <p:sp>
        <p:nvSpPr>
          <p:cNvPr id="19483" name="AutoShape 27"/>
          <p:cNvSpPr>
            <a:spLocks noChangeArrowheads="1"/>
          </p:cNvSpPr>
          <p:nvPr/>
        </p:nvSpPr>
        <p:spPr bwMode="auto">
          <a:xfrm rot="16488098" flipH="1">
            <a:off x="1647825" y="1423988"/>
            <a:ext cx="649287" cy="649288"/>
          </a:xfrm>
          <a:prstGeom prst="curvedRightArrow">
            <a:avLst>
              <a:gd name="adj1" fmla="val 16130"/>
              <a:gd name="adj2" fmla="val 36130"/>
              <a:gd name="adj3" fmla="val 33315"/>
            </a:avLst>
          </a:prstGeom>
          <a:solidFill>
            <a:srgbClr val="0070C0"/>
          </a:solidFill>
          <a:ln>
            <a:noFill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50000"/>
              </a:spcBef>
            </a:pPr>
            <a:endParaRPr lang="zh-CN" altLang="en-US"/>
          </a:p>
        </p:txBody>
      </p:sp>
      <p:sp>
        <p:nvSpPr>
          <p:cNvPr id="19484" name="AutoShape 28"/>
          <p:cNvSpPr>
            <a:spLocks noChangeArrowheads="1"/>
          </p:cNvSpPr>
          <p:nvPr/>
        </p:nvSpPr>
        <p:spPr bwMode="auto">
          <a:xfrm rot="5488268" flipH="1">
            <a:off x="1292225" y="2671763"/>
            <a:ext cx="650875" cy="647700"/>
          </a:xfrm>
          <a:prstGeom prst="curvedRightArrow">
            <a:avLst>
              <a:gd name="adj1" fmla="val 16130"/>
              <a:gd name="adj2" fmla="val 36130"/>
              <a:gd name="adj3" fmla="val 33478"/>
            </a:avLst>
          </a:prstGeom>
          <a:solidFill>
            <a:srgbClr val="0070C0"/>
          </a:solidFill>
          <a:ln>
            <a:noFill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50000"/>
              </a:spcBef>
            </a:pPr>
            <a:endParaRPr lang="zh-CN" altLang="en-US"/>
          </a:p>
        </p:txBody>
      </p:sp>
      <p:sp>
        <p:nvSpPr>
          <p:cNvPr id="19485" name="Text Box 29"/>
          <p:cNvSpPr txBox="1">
            <a:spLocks noChangeArrowheads="1"/>
          </p:cNvSpPr>
          <p:nvPr/>
        </p:nvSpPr>
        <p:spPr bwMode="auto">
          <a:xfrm>
            <a:off x="4427538" y="2320925"/>
            <a:ext cx="50482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100"/>
              <a:t>90</a:t>
            </a:r>
          </a:p>
        </p:txBody>
      </p:sp>
      <p:sp>
        <p:nvSpPr>
          <p:cNvPr id="19486" name="AutoShape 30"/>
          <p:cNvSpPr>
            <a:spLocks noChangeArrowheads="1"/>
          </p:cNvSpPr>
          <p:nvPr/>
        </p:nvSpPr>
        <p:spPr bwMode="auto">
          <a:xfrm rot="16414966" flipH="1">
            <a:off x="1582738" y="1430338"/>
            <a:ext cx="649287" cy="649287"/>
          </a:xfrm>
          <a:prstGeom prst="curvedRightArrow">
            <a:avLst>
              <a:gd name="adj1" fmla="val 16130"/>
              <a:gd name="adj2" fmla="val 36130"/>
              <a:gd name="adj3" fmla="val 33315"/>
            </a:avLst>
          </a:prstGeom>
          <a:solidFill>
            <a:srgbClr val="0070C0"/>
          </a:solidFill>
          <a:ln>
            <a:noFill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50000"/>
              </a:spcBef>
            </a:pPr>
            <a:endParaRPr lang="zh-CN" altLang="en-US"/>
          </a:p>
        </p:txBody>
      </p:sp>
      <p:sp>
        <p:nvSpPr>
          <p:cNvPr id="19487" name="AutoShape 31"/>
          <p:cNvSpPr>
            <a:spLocks noChangeArrowheads="1"/>
          </p:cNvSpPr>
          <p:nvPr/>
        </p:nvSpPr>
        <p:spPr bwMode="auto">
          <a:xfrm rot="16351128" flipH="1">
            <a:off x="3322638" y="1524000"/>
            <a:ext cx="649288" cy="649287"/>
          </a:xfrm>
          <a:prstGeom prst="curvedRightArrow">
            <a:avLst>
              <a:gd name="adj1" fmla="val 16130"/>
              <a:gd name="adj2" fmla="val 36130"/>
              <a:gd name="adj3" fmla="val 33315"/>
            </a:avLst>
          </a:prstGeom>
          <a:solidFill>
            <a:srgbClr val="0070C0"/>
          </a:solidFill>
          <a:ln>
            <a:noFill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50000"/>
              </a:spcBef>
            </a:pPr>
            <a:endParaRPr lang="zh-CN" altLang="en-US"/>
          </a:p>
        </p:txBody>
      </p:sp>
      <p:sp>
        <p:nvSpPr>
          <p:cNvPr id="19488" name="AutoShape 32"/>
          <p:cNvSpPr>
            <a:spLocks noChangeArrowheads="1"/>
          </p:cNvSpPr>
          <p:nvPr/>
        </p:nvSpPr>
        <p:spPr bwMode="auto">
          <a:xfrm rot="5551648" flipH="1">
            <a:off x="3886200" y="2671763"/>
            <a:ext cx="649287" cy="649288"/>
          </a:xfrm>
          <a:prstGeom prst="curvedRightArrow">
            <a:avLst>
              <a:gd name="adj1" fmla="val 16130"/>
              <a:gd name="adj2" fmla="val 36130"/>
              <a:gd name="adj3" fmla="val 33315"/>
            </a:avLst>
          </a:prstGeom>
          <a:solidFill>
            <a:srgbClr val="0070C0"/>
          </a:solidFill>
          <a:ln>
            <a:noFill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50000"/>
              </a:spcBef>
            </a:pPr>
            <a:endParaRPr lang="zh-CN" altLang="en-US"/>
          </a:p>
        </p:txBody>
      </p:sp>
      <p:sp>
        <p:nvSpPr>
          <p:cNvPr id="19489" name="AutoShape 33"/>
          <p:cNvSpPr>
            <a:spLocks noChangeArrowheads="1"/>
          </p:cNvSpPr>
          <p:nvPr/>
        </p:nvSpPr>
        <p:spPr bwMode="auto">
          <a:xfrm rot="16251086" flipH="1">
            <a:off x="2433638" y="1473200"/>
            <a:ext cx="649288" cy="649287"/>
          </a:xfrm>
          <a:prstGeom prst="curvedRightArrow">
            <a:avLst>
              <a:gd name="adj1" fmla="val 16130"/>
              <a:gd name="adj2" fmla="val 36130"/>
              <a:gd name="adj3" fmla="val 33315"/>
            </a:avLst>
          </a:prstGeom>
          <a:solidFill>
            <a:srgbClr val="0070C0"/>
          </a:solidFill>
          <a:ln>
            <a:noFill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50000"/>
              </a:spcBef>
            </a:pPr>
            <a:endParaRPr lang="zh-CN" altLang="en-US"/>
          </a:p>
        </p:txBody>
      </p:sp>
      <p:sp>
        <p:nvSpPr>
          <p:cNvPr id="19490" name="Text Box 34"/>
          <p:cNvSpPr txBox="1">
            <a:spLocks noChangeArrowheads="1"/>
          </p:cNvSpPr>
          <p:nvPr/>
        </p:nvSpPr>
        <p:spPr bwMode="auto">
          <a:xfrm>
            <a:off x="1042988" y="2320925"/>
            <a:ext cx="50482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100"/>
              <a:t>9</a:t>
            </a:r>
          </a:p>
        </p:txBody>
      </p:sp>
      <p:sp>
        <p:nvSpPr>
          <p:cNvPr id="19491" name="Text Box 35"/>
          <p:cNvSpPr txBox="1">
            <a:spLocks noChangeArrowheads="1"/>
          </p:cNvSpPr>
          <p:nvPr/>
        </p:nvSpPr>
        <p:spPr bwMode="auto">
          <a:xfrm>
            <a:off x="3562350" y="2320925"/>
            <a:ext cx="50482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100" dirty="0"/>
              <a:t>25</a:t>
            </a:r>
          </a:p>
        </p:txBody>
      </p:sp>
      <p:sp>
        <p:nvSpPr>
          <p:cNvPr id="19492" name="Text Box 36"/>
          <p:cNvSpPr txBox="1">
            <a:spLocks noChangeArrowheads="1"/>
          </p:cNvSpPr>
          <p:nvPr/>
        </p:nvSpPr>
        <p:spPr bwMode="auto">
          <a:xfrm>
            <a:off x="2770188" y="2320925"/>
            <a:ext cx="50482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100" dirty="0"/>
              <a:t>23</a:t>
            </a:r>
          </a:p>
        </p:txBody>
      </p:sp>
      <p:sp>
        <p:nvSpPr>
          <p:cNvPr id="19493" name="AutoShape 37"/>
          <p:cNvSpPr>
            <a:spLocks noChangeArrowheads="1"/>
          </p:cNvSpPr>
          <p:nvPr/>
        </p:nvSpPr>
        <p:spPr bwMode="auto">
          <a:xfrm>
            <a:off x="5940425" y="1239838"/>
            <a:ext cx="2168525" cy="39528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>
            <a:solidFill>
              <a:srgbClr val="95B74F"/>
            </a:solidFill>
            <a:round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dirty="0">
                <a:solidFill>
                  <a:schemeClr val="bg1"/>
                </a:solidFill>
                <a:ea typeface="黑体" panose="02010609060101010101" pitchFamily="49" charset="-122"/>
              </a:rPr>
              <a:t>第一轮：比较了</a:t>
            </a:r>
            <a:r>
              <a:rPr lang="en-US" altLang="zh-CN" dirty="0">
                <a:solidFill>
                  <a:schemeClr val="bg1"/>
                </a:solidFill>
                <a:ea typeface="黑体" panose="02010609060101010101" pitchFamily="49" charset="-122"/>
              </a:rPr>
              <a:t>4</a:t>
            </a:r>
            <a:r>
              <a:rPr lang="zh-CN" altLang="en-US" dirty="0">
                <a:solidFill>
                  <a:schemeClr val="bg1"/>
                </a:solidFill>
                <a:ea typeface="黑体" panose="02010609060101010101" pitchFamily="49" charset="-122"/>
              </a:rPr>
              <a:t>次</a:t>
            </a:r>
          </a:p>
        </p:txBody>
      </p:sp>
      <p:sp>
        <p:nvSpPr>
          <p:cNvPr id="19494" name="AutoShape 38"/>
          <p:cNvSpPr>
            <a:spLocks noChangeArrowheads="1"/>
          </p:cNvSpPr>
          <p:nvPr/>
        </p:nvSpPr>
        <p:spPr bwMode="auto">
          <a:xfrm>
            <a:off x="5940425" y="1636713"/>
            <a:ext cx="2168525" cy="39528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>
            <a:solidFill>
              <a:srgbClr val="95B74F"/>
            </a:solidFill>
            <a:round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dirty="0">
                <a:solidFill>
                  <a:schemeClr val="bg1"/>
                </a:solidFill>
                <a:ea typeface="黑体" panose="02010609060101010101" pitchFamily="49" charset="-122"/>
              </a:rPr>
              <a:t>第二轮：比较了</a:t>
            </a:r>
            <a:r>
              <a:rPr lang="en-US" altLang="zh-CN" dirty="0">
                <a:solidFill>
                  <a:schemeClr val="bg1"/>
                </a:solidFill>
                <a:ea typeface="黑体" panose="02010609060101010101" pitchFamily="49" charset="-122"/>
              </a:rPr>
              <a:t>3</a:t>
            </a:r>
            <a:r>
              <a:rPr lang="zh-CN" altLang="en-US" dirty="0">
                <a:solidFill>
                  <a:schemeClr val="bg1"/>
                </a:solidFill>
                <a:ea typeface="黑体" panose="02010609060101010101" pitchFamily="49" charset="-122"/>
              </a:rPr>
              <a:t>次</a:t>
            </a:r>
          </a:p>
        </p:txBody>
      </p:sp>
      <p:sp>
        <p:nvSpPr>
          <p:cNvPr id="19495" name="AutoShape 39"/>
          <p:cNvSpPr>
            <a:spLocks noChangeArrowheads="1"/>
          </p:cNvSpPr>
          <p:nvPr/>
        </p:nvSpPr>
        <p:spPr bwMode="auto">
          <a:xfrm>
            <a:off x="5940425" y="2049463"/>
            <a:ext cx="2168525" cy="39528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>
            <a:solidFill>
              <a:srgbClr val="95B74F"/>
            </a:solidFill>
            <a:round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dirty="0">
                <a:solidFill>
                  <a:schemeClr val="bg1"/>
                </a:solidFill>
                <a:ea typeface="黑体" panose="02010609060101010101" pitchFamily="49" charset="-122"/>
              </a:rPr>
              <a:t>第三轮：比较了</a:t>
            </a:r>
            <a:r>
              <a:rPr lang="en-US" altLang="zh-CN" dirty="0">
                <a:solidFill>
                  <a:schemeClr val="bg1"/>
                </a:solidFill>
                <a:ea typeface="黑体" panose="02010609060101010101" pitchFamily="49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ea typeface="黑体" panose="02010609060101010101" pitchFamily="49" charset="-122"/>
              </a:rPr>
              <a:t>次</a:t>
            </a:r>
          </a:p>
        </p:txBody>
      </p:sp>
      <p:sp>
        <p:nvSpPr>
          <p:cNvPr id="19496" name="AutoShape 40"/>
          <p:cNvSpPr>
            <a:spLocks noChangeArrowheads="1"/>
          </p:cNvSpPr>
          <p:nvPr/>
        </p:nvSpPr>
        <p:spPr bwMode="auto">
          <a:xfrm>
            <a:off x="5940425" y="2447925"/>
            <a:ext cx="2168525" cy="39528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>
            <a:solidFill>
              <a:srgbClr val="95B74F"/>
            </a:solidFill>
            <a:round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>
                <a:solidFill>
                  <a:schemeClr val="bg1"/>
                </a:solidFill>
                <a:ea typeface="黑体" panose="02010609060101010101" pitchFamily="49" charset="-122"/>
              </a:rPr>
              <a:t>第四轮：比较了</a:t>
            </a:r>
            <a:r>
              <a:rPr lang="en-US" altLang="zh-CN">
                <a:solidFill>
                  <a:schemeClr val="bg1"/>
                </a:solidFill>
                <a:ea typeface="黑体" panose="02010609060101010101" pitchFamily="49" charset="-122"/>
              </a:rPr>
              <a:t>1</a:t>
            </a:r>
            <a:r>
              <a:rPr lang="zh-CN" altLang="en-US">
                <a:solidFill>
                  <a:schemeClr val="bg1"/>
                </a:solidFill>
                <a:ea typeface="黑体" panose="02010609060101010101" pitchFamily="49" charset="-122"/>
              </a:rPr>
              <a:t>次</a:t>
            </a:r>
          </a:p>
        </p:txBody>
      </p:sp>
      <p:pic>
        <p:nvPicPr>
          <p:cNvPr id="19500" name="矩形 48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525" y="2372728"/>
            <a:ext cx="329247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501" name="矩形 49"/>
          <p:cNvSpPr>
            <a:spLocks noChangeArrowheads="1"/>
          </p:cNvSpPr>
          <p:nvPr/>
        </p:nvSpPr>
        <p:spPr bwMode="auto">
          <a:xfrm>
            <a:off x="7524750" y="1204913"/>
            <a:ext cx="357188" cy="1660525"/>
          </a:xfrm>
          <a:prstGeom prst="rect">
            <a:avLst/>
          </a:prstGeom>
          <a:noFill/>
          <a:ln w="4762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02" name="矩形 51"/>
          <p:cNvSpPr>
            <a:spLocks noChangeArrowheads="1"/>
          </p:cNvSpPr>
          <p:nvPr/>
        </p:nvSpPr>
        <p:spPr bwMode="auto">
          <a:xfrm>
            <a:off x="6229350" y="1204913"/>
            <a:ext cx="355600" cy="1660525"/>
          </a:xfrm>
          <a:prstGeom prst="rect">
            <a:avLst/>
          </a:prstGeom>
          <a:noFill/>
          <a:ln w="4762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17" name="Rectangle 2"/>
          <p:cNvSpPr>
            <a:spLocks noGrp="1" noChangeArrowheads="1"/>
          </p:cNvSpPr>
          <p:nvPr/>
        </p:nvSpPr>
        <p:spPr bwMode="auto">
          <a:xfrm>
            <a:off x="468313" y="195263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914400" indent="-914400"/>
            <a:r>
              <a:rPr lang="zh-CN" altLang="en-US" sz="2400" b="1" dirty="0">
                <a:solidFill>
                  <a:srgbClr val="0099D8"/>
                </a:solidFill>
                <a:ea typeface="微软雅黑" panose="020B0503020204020204" pitchFamily="34" charset="-122"/>
                <a:sym typeface="Calibri" panose="020F0502020204030204" pitchFamily="34" charset="0"/>
              </a:rPr>
              <a:t>冒泡排序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461645" y="3308370"/>
            <a:ext cx="436880" cy="532130"/>
            <a:chOff x="2317433" y="1741805"/>
            <a:chExt cx="436880" cy="532130"/>
          </a:xfrm>
        </p:grpSpPr>
        <p:sp>
          <p:nvSpPr>
            <p:cNvPr id="52" name="TextBox 65"/>
            <p:cNvSpPr txBox="1"/>
            <p:nvPr/>
          </p:nvSpPr>
          <p:spPr>
            <a:xfrm>
              <a:off x="2317433" y="202882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分析</a:t>
              </a:r>
            </a:p>
          </p:txBody>
        </p:sp>
        <p:pic>
          <p:nvPicPr>
            <p:cNvPr id="53" name="图片 52" descr="C:\Users\Lenovo\Desktop\icon\放大镜.png放大镜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2396173" y="1741805"/>
              <a:ext cx="279400" cy="280035"/>
            </a:xfrm>
            <a:prstGeom prst="rect">
              <a:avLst/>
            </a:prstGeom>
          </p:spPr>
        </p:pic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60B05D9-1ABE-44CC-9E25-B60533D6F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r>
              <a:rPr lang="zh-CN" altLang="en-US"/>
              <a:t>/</a:t>
            </a:r>
            <a:r>
              <a:rPr lang="en-US" altLang="zh-CN"/>
              <a:t>22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27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30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8" dur="5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2" dur="500"/>
                                        <p:tgtEl>
                                          <p:spTgt spid="194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5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4" dur="500"/>
                                        <p:tgtEl>
                                          <p:spTgt spid="194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9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65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68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3" dur="500"/>
                                        <p:tgtEl>
                                          <p:spTgt spid="1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7" dur="500"/>
                                        <p:tgtEl>
                                          <p:spTgt spid="1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1" dur="5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4" dur="500"/>
                                        <p:tgtEl>
                                          <p:spTgt spid="194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" dur="500" fill="hold"/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9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19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103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106" dur="5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1" dur="500"/>
                                        <p:tgtEl>
                                          <p:spTgt spid="19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5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9" dur="500"/>
                                        <p:tgtEl>
                                          <p:spTgt spid="194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22" dur="500"/>
                                        <p:tgtEl>
                                          <p:spTgt spid="194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9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31" dur="500"/>
                                        <p:tgtEl>
                                          <p:spTgt spid="194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0" dur="500"/>
                                        <p:tgtEl>
                                          <p:spTgt spid="1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142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145" dur="500"/>
                                        <p:tgtEl>
                                          <p:spTgt spid="194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500"/>
                            </p:stCondLst>
                            <p:childTnLst>
                              <p:par>
                                <p:cTn id="14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0" dur="500"/>
                                        <p:tgtEl>
                                          <p:spTgt spid="19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000"/>
                            </p:stCondLst>
                            <p:childTnLst>
                              <p:par>
                                <p:cTn id="15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4" dur="500"/>
                                        <p:tgtEl>
                                          <p:spTgt spid="1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8" dur="500"/>
                                        <p:tgtEl>
                                          <p:spTgt spid="194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1" dur="500"/>
                                        <p:tgtEl>
                                          <p:spTgt spid="194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5" dur="500" fill="hold"/>
                                        <p:tgtEl>
                                          <p:spTgt spid="194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000"/>
                            </p:stCondLst>
                            <p:childTnLst>
                              <p:par>
                                <p:cTn id="1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19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19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8" dur="500"/>
                                        <p:tgtEl>
                                          <p:spTgt spid="194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1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87" dur="500"/>
                                        <p:tgtEl>
                                          <p:spTgt spid="194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1" dur="500" fill="hold"/>
                                        <p:tgtEl>
                                          <p:spTgt spid="194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000"/>
                            </p:stCondLst>
                            <p:childTnLst>
                              <p:par>
                                <p:cTn id="1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19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1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4" dur="500"/>
                                        <p:tgtEl>
                                          <p:spTgt spid="194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500"/>
                            </p:stCondLst>
                            <p:childTnLst>
                              <p:par>
                                <p:cTn id="207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8" dur="500" fill="hold"/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0" dur="500" fill="hold"/>
                                        <p:tgtEl>
                                          <p:spTgt spid="194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1000"/>
                            </p:stCondLst>
                            <p:childTnLst>
                              <p:par>
                                <p:cTn id="2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19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1500"/>
                            </p:stCondLst>
                            <p:childTnLst>
                              <p:par>
                                <p:cTn id="216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7" dur="500" fill="hold"/>
                                        <p:tgtEl>
                                          <p:spTgt spid="194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2000"/>
                            </p:stCondLst>
                            <p:childTnLst>
                              <p:par>
                                <p:cTn id="219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0" dur="500" fill="hold"/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2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3" dur="500" fill="hold"/>
                                        <p:tgtEl>
                                          <p:spTgt spid="194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25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6" dur="500" fill="hold"/>
                                        <p:tgtEl>
                                          <p:spTgt spid="194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28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9" dur="500" fill="hold"/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00"/>
                            </p:stCondLst>
                            <p:childTnLst>
                              <p:par>
                                <p:cTn id="2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19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1000"/>
                            </p:stCondLst>
                            <p:childTnLst>
                              <p:par>
                                <p:cTn id="2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19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2000"/>
                                        <p:tgtEl>
                                          <p:spTgt spid="19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bldLvl="0" animBg="1"/>
      <p:bldP spid="19460" grpId="0" bldLvl="0" animBg="1"/>
      <p:bldP spid="19462" grpId="0"/>
      <p:bldP spid="19464" grpId="0"/>
      <p:bldP spid="19465" grpId="0" bldLvl="0" animBg="1"/>
      <p:bldP spid="19465" grpId="1" bldLvl="0" animBg="1"/>
      <p:bldP spid="19467" grpId="0"/>
      <p:bldP spid="19469" grpId="0"/>
      <p:bldP spid="19471" grpId="0"/>
      <p:bldP spid="19472" grpId="0"/>
      <p:bldP spid="19472" grpId="1"/>
      <p:bldP spid="19472" grpId="2"/>
      <p:bldP spid="19473" grpId="0"/>
      <p:bldP spid="19473" grpId="1"/>
      <p:bldP spid="19474" grpId="0" bldLvl="0" animBg="1"/>
      <p:bldP spid="19474" grpId="1" bldLvl="0" animBg="1"/>
      <p:bldP spid="19475" grpId="0" bldLvl="0" animBg="1"/>
      <p:bldP spid="19475" grpId="1" bldLvl="0" animBg="1"/>
      <p:bldP spid="19476" grpId="0" bldLvl="0" animBg="1"/>
      <p:bldP spid="19476" grpId="1" bldLvl="0" animBg="1"/>
      <p:bldP spid="19477" grpId="0"/>
      <p:bldP spid="19477" grpId="1"/>
      <p:bldP spid="19478" grpId="0" bldLvl="0" animBg="1"/>
      <p:bldP spid="19478" grpId="1" bldLvl="0" animBg="1"/>
      <p:bldP spid="19479" grpId="0" bldLvl="0" animBg="1"/>
      <p:bldP spid="19479" grpId="1" bldLvl="0" animBg="1"/>
      <p:bldP spid="19480" grpId="0" bldLvl="0" animBg="1"/>
      <p:bldP spid="19480" grpId="1" bldLvl="0" animBg="1"/>
      <p:bldP spid="19481" grpId="0"/>
      <p:bldP spid="19481" grpId="1"/>
      <p:bldP spid="19482" grpId="0" bldLvl="0" animBg="1"/>
      <p:bldP spid="19482" grpId="1" bldLvl="0" animBg="1"/>
      <p:bldP spid="19483" grpId="0" bldLvl="0" animBg="1"/>
      <p:bldP spid="19483" grpId="1" bldLvl="0" animBg="1"/>
      <p:bldP spid="19484" grpId="0" bldLvl="0" animBg="1"/>
      <p:bldP spid="19484" grpId="1" bldLvl="0" animBg="1"/>
      <p:bldP spid="19485" grpId="0"/>
      <p:bldP spid="19485" grpId="1"/>
      <p:bldP spid="19485" grpId="2"/>
      <p:bldP spid="19486" grpId="0" bldLvl="0" animBg="1"/>
      <p:bldP spid="19486" grpId="1" bldLvl="0" animBg="1"/>
      <p:bldP spid="19487" grpId="0" bldLvl="0" animBg="1"/>
      <p:bldP spid="19487" grpId="1" bldLvl="0" animBg="1"/>
      <p:bldP spid="19488" grpId="0" bldLvl="0" animBg="1"/>
      <p:bldP spid="19488" grpId="1" bldLvl="0" animBg="1"/>
      <p:bldP spid="19489" grpId="0" bldLvl="0" animBg="1"/>
      <p:bldP spid="19489" grpId="1" bldLvl="0" animBg="1"/>
      <p:bldP spid="19490" grpId="0"/>
      <p:bldP spid="19490" grpId="1"/>
      <p:bldP spid="19490" grpId="2"/>
      <p:bldP spid="19491" grpId="0"/>
      <p:bldP spid="19491" grpId="1"/>
      <p:bldP spid="19491" grpId="2"/>
      <p:bldP spid="19492" grpId="0"/>
      <p:bldP spid="19492" grpId="1"/>
      <p:bldP spid="19492" grpId="2"/>
      <p:bldP spid="19493" grpId="0" bldLvl="0" animBg="1"/>
      <p:bldP spid="19494" grpId="0" bldLvl="0" animBg="1"/>
      <p:bldP spid="19495" grpId="0" bldLvl="0" animBg="1"/>
      <p:bldP spid="19496" grpId="0" bldLvl="0" animBg="1"/>
      <p:bldP spid="19501" grpId="0" bldLvl="0" animBg="1"/>
      <p:bldP spid="19502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用二重循环将</a:t>
            </a:r>
            <a:r>
              <a:rPr lang="en-US" altLang="zh-CN" dirty="0"/>
              <a:t>5</a:t>
            </a:r>
            <a:r>
              <a:rPr lang="zh-CN" altLang="en-US" dirty="0"/>
              <a:t>个数字升序排序</a:t>
            </a:r>
            <a:endParaRPr lang="en-US" dirty="0"/>
          </a:p>
          <a:p>
            <a:pPr lvl="1"/>
            <a:r>
              <a:rPr lang="en-US" altLang="zh-CN" dirty="0"/>
              <a:t>5</a:t>
            </a:r>
            <a:r>
              <a:rPr lang="zh-CN" altLang="en-US" dirty="0"/>
              <a:t>个数字如何存放</a:t>
            </a:r>
            <a:endParaRPr lang="en-US" dirty="0"/>
          </a:p>
          <a:p>
            <a:pPr lvl="2"/>
            <a:r>
              <a:rPr lang="zh-CN" altLang="en-US" dirty="0"/>
              <a:t>数组，数组</a:t>
            </a:r>
            <a:r>
              <a:rPr lang="en-US" altLang="zh-CN" dirty="0"/>
              <a:t>.length = 5</a:t>
            </a:r>
          </a:p>
          <a:p>
            <a:pPr lvl="1"/>
            <a:r>
              <a:rPr lang="zh-CN" altLang="en-US" dirty="0"/>
              <a:t>控制比较多少轮</a:t>
            </a:r>
            <a:endParaRPr lang="en-US" dirty="0"/>
          </a:p>
          <a:p>
            <a:pPr lvl="2"/>
            <a:r>
              <a:rPr lang="zh-CN" altLang="en-US" dirty="0"/>
              <a:t>外层循环，循环变量 </a:t>
            </a:r>
            <a:r>
              <a:rPr lang="en-US" altLang="zh-CN" dirty="0"/>
              <a:t>i</a:t>
            </a:r>
          </a:p>
          <a:p>
            <a:pPr lvl="1"/>
            <a:r>
              <a:rPr lang="zh-CN" altLang="en-US" dirty="0"/>
              <a:t>控制每轮比较多少次</a:t>
            </a:r>
            <a:endParaRPr lang="en-US" dirty="0"/>
          </a:p>
          <a:p>
            <a:pPr lvl="2"/>
            <a:r>
              <a:rPr lang="zh-CN" altLang="en-US" dirty="0"/>
              <a:t>内层循环，循环变量 </a:t>
            </a:r>
            <a:r>
              <a:rPr lang="en-US" altLang="zh-CN" dirty="0"/>
              <a:t>j</a:t>
            </a:r>
          </a:p>
          <a:p>
            <a:pPr lvl="1"/>
            <a:r>
              <a:rPr lang="zh-CN" altLang="en-US" dirty="0"/>
              <a:t>交换数据</a:t>
            </a:r>
            <a:endParaRPr lang="en-US" dirty="0"/>
          </a:p>
        </p:txBody>
      </p:sp>
      <p:sp>
        <p:nvSpPr>
          <p:cNvPr id="29699" name="Rectangle 2"/>
          <p:cNvSpPr>
            <a:spLocks noGrp="1" noChangeArrowheads="1"/>
          </p:cNvSpPr>
          <p:nvPr/>
        </p:nvSpPr>
        <p:spPr bwMode="auto">
          <a:xfrm>
            <a:off x="468313" y="195263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914400" indent="-914400"/>
            <a:r>
              <a:rPr lang="zh-CN" altLang="en-US" sz="2400" b="1" dirty="0">
                <a:solidFill>
                  <a:srgbClr val="0099D8"/>
                </a:solidFill>
                <a:ea typeface="微软雅黑" panose="020B0503020204020204" pitchFamily="34" charset="-122"/>
                <a:sym typeface="Calibri" panose="020F0502020204030204" pitchFamily="34" charset="0"/>
              </a:rPr>
              <a:t>用二重循环实现冒泡排序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051720" y="4443958"/>
            <a:ext cx="4750511" cy="377612"/>
            <a:chOff x="1403648" y="3795886"/>
            <a:chExt cx="5842480" cy="322299"/>
          </a:xfrm>
        </p:grpSpPr>
        <p:sp>
          <p:nvSpPr>
            <p:cNvPr id="6" name="圆角矩形 5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 bwMode="auto">
            <a:xfrm>
              <a:off x="1975126" y="3795886"/>
              <a:ext cx="5271002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8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14"/>
            <p:cNvSpPr txBox="1"/>
            <p:nvPr/>
          </p:nvSpPr>
          <p:spPr bwMode="auto">
            <a:xfrm>
              <a:off x="3374050" y="3829223"/>
              <a:ext cx="2644143" cy="288962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600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演示示例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：冒泡排序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0F6B6ED-9C77-4FB5-9B38-396108678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r>
              <a:rPr lang="zh-CN" altLang="en-US"/>
              <a:t>/</a:t>
            </a:r>
            <a:r>
              <a:rPr lang="en-US" altLang="zh-CN"/>
              <a:t>22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14"/>
          <p:cNvSpPr>
            <a:spLocks noGrp="1" noChangeArrowheads="1"/>
          </p:cNvSpPr>
          <p:nvPr>
            <p:ph idx="1"/>
          </p:nvPr>
        </p:nvSpPr>
        <p:spPr>
          <a:xfrm>
            <a:off x="677545" y="1015365"/>
            <a:ext cx="7762875" cy="3572609"/>
          </a:xfrm>
        </p:spPr>
        <p:txBody>
          <a:bodyPr/>
          <a:lstStyle/>
          <a:p>
            <a:r>
              <a:rPr lang="zh-CN" altLang="en-US" dirty="0"/>
              <a:t>冒泡排序速记口诀（升序）</a:t>
            </a:r>
          </a:p>
          <a:p>
            <a:pPr lvl="1"/>
            <a:r>
              <a:rPr lang="en-US" altLang="zh-CN" dirty="0"/>
              <a:t>N </a:t>
            </a:r>
            <a:r>
              <a:rPr lang="zh-CN" altLang="en-US" dirty="0"/>
              <a:t>个数字来排队</a:t>
            </a:r>
          </a:p>
          <a:p>
            <a:pPr lvl="1"/>
            <a:r>
              <a:rPr lang="zh-CN" altLang="en-US" dirty="0"/>
              <a:t>两两相比小靠前</a:t>
            </a:r>
          </a:p>
          <a:p>
            <a:pPr lvl="1"/>
            <a:r>
              <a:rPr lang="zh-CN" altLang="en-US" dirty="0"/>
              <a:t>外层循环 </a:t>
            </a:r>
            <a:r>
              <a:rPr lang="en-US" altLang="zh-CN" dirty="0"/>
              <a:t>N-1</a:t>
            </a:r>
          </a:p>
          <a:p>
            <a:pPr lvl="1"/>
            <a:r>
              <a:rPr lang="zh-CN" altLang="en-US" dirty="0"/>
              <a:t>内层循环 </a:t>
            </a:r>
            <a:r>
              <a:rPr lang="en-US" altLang="zh-CN" dirty="0"/>
              <a:t>N-1-I</a:t>
            </a:r>
          </a:p>
          <a:p>
            <a:r>
              <a:rPr lang="zh-CN" altLang="en-US" dirty="0"/>
              <a:t>思考</a:t>
            </a:r>
          </a:p>
          <a:p>
            <a:pPr lvl="1"/>
            <a:r>
              <a:rPr lang="zh-CN" altLang="en-US" dirty="0"/>
              <a:t>如何使用冒泡排序实现</a:t>
            </a:r>
            <a:r>
              <a:rPr lang="en-US" altLang="zh-CN" dirty="0"/>
              <a:t>5</a:t>
            </a:r>
            <a:r>
              <a:rPr lang="zh-CN" altLang="en-US" dirty="0"/>
              <a:t>个数字的降序排列？</a:t>
            </a:r>
            <a:endParaRPr lang="en-US" dirty="0"/>
          </a:p>
          <a:p>
            <a:pPr lvl="1"/>
            <a:r>
              <a:rPr lang="zh-CN" altLang="en-US" dirty="0"/>
              <a:t>使用冒泡排序对</a:t>
            </a:r>
            <a:r>
              <a:rPr lang="en-US" altLang="zh-CN" dirty="0"/>
              <a:t>n</a:t>
            </a:r>
            <a:r>
              <a:rPr lang="zh-CN" altLang="en-US" dirty="0"/>
              <a:t>个数字排序，共比较几次可得到最终结果？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30723" name="Rectangle 2"/>
          <p:cNvSpPr>
            <a:spLocks noGrp="1" noChangeArrowheads="1"/>
          </p:cNvSpPr>
          <p:nvPr/>
        </p:nvSpPr>
        <p:spPr bwMode="auto">
          <a:xfrm>
            <a:off x="468313" y="195263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914400" indent="-914400"/>
            <a:r>
              <a:rPr lang="zh-CN" altLang="en-US" sz="2400" b="1" dirty="0">
                <a:solidFill>
                  <a:srgbClr val="0099D8"/>
                </a:solidFill>
                <a:ea typeface="微软雅黑" panose="020B0503020204020204" pitchFamily="34" charset="-122"/>
                <a:sym typeface="Calibri" panose="020F0502020204030204" pitchFamily="34" charset="0"/>
              </a:rPr>
              <a:t>冒泡排序小结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D0C85DA-B2EE-46AB-B5A4-4BA82113F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r>
              <a:rPr lang="zh-CN" altLang="en-US"/>
              <a:t>/</a:t>
            </a:r>
            <a:r>
              <a:rPr lang="en-US" altLang="zh-CN"/>
              <a:t>22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需求说明</a:t>
            </a:r>
          </a:p>
          <a:p>
            <a:pPr lvl="1"/>
            <a:r>
              <a:rPr lang="zh-CN" altLang="en-US" dirty="0"/>
              <a:t>使用冒泡排序对输入的</a:t>
            </a:r>
            <a:r>
              <a:rPr lang="en-US" altLang="zh-CN" dirty="0"/>
              <a:t>5</a:t>
            </a:r>
            <a:r>
              <a:rPr lang="zh-CN" altLang="en-US" dirty="0"/>
              <a:t>名学员成绩进行降序排列</a:t>
            </a:r>
            <a:endParaRPr lang="en-US" dirty="0"/>
          </a:p>
          <a:p>
            <a:endParaRPr lang="zh-CN" altLang="en-US" dirty="0"/>
          </a:p>
        </p:txBody>
      </p:sp>
      <p:pic>
        <p:nvPicPr>
          <p:cNvPr id="317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738" y="2139950"/>
            <a:ext cx="5286375" cy="1517650"/>
          </a:xfrm>
          <a:prstGeom prst="rect">
            <a:avLst/>
          </a:prstGeom>
          <a:noFill/>
          <a:ln>
            <a:noFill/>
          </a:ln>
          <a:effectLst>
            <a:outerShdw dist="139700" dir="2700000" algn="ctr" rotWithShape="0">
              <a:srgbClr val="333333">
                <a:alpha val="64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Rectangle 2"/>
          <p:cNvSpPr>
            <a:spLocks noGrp="1" noChangeArrowheads="1"/>
          </p:cNvSpPr>
          <p:nvPr/>
        </p:nvSpPr>
        <p:spPr bwMode="auto">
          <a:xfrm>
            <a:off x="468313" y="195263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914400" indent="-914400"/>
            <a:r>
              <a:rPr lang="zh-CN" altLang="en-US" sz="2400" b="1" dirty="0">
                <a:solidFill>
                  <a:srgbClr val="0099D8"/>
                </a:solidFill>
                <a:ea typeface="微软雅黑" panose="020B0503020204020204" pitchFamily="34" charset="-122"/>
                <a:sym typeface="Calibri" panose="020F0502020204030204" pitchFamily="34" charset="0"/>
              </a:rPr>
              <a:t>练习1：冒泡排列学员成绩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4332BF3-A8AC-478E-A9A2-E40547A79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r>
              <a:rPr lang="zh-CN" altLang="en-US"/>
              <a:t>/</a:t>
            </a:r>
            <a:r>
              <a:rPr lang="en-US" altLang="zh-CN"/>
              <a:t>22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/>
              <a:t>Arrays</a:t>
            </a:r>
            <a:r>
              <a:rPr lang="zh-CN" altLang="en-US"/>
              <a:t>为数组排序</a:t>
            </a:r>
            <a:endParaRPr lang="en-US"/>
          </a:p>
        </p:txBody>
      </p:sp>
      <p:sp>
        <p:nvSpPr>
          <p:cNvPr id="1228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dirty="0" err="1"/>
              <a:t>java.util.Arrays</a:t>
            </a:r>
            <a:r>
              <a:rPr lang="zh-CN" altLang="en-US" dirty="0"/>
              <a:t>类</a:t>
            </a:r>
          </a:p>
          <a:p>
            <a:pPr lvl="1"/>
            <a:r>
              <a:rPr lang="en-US" dirty="0" err="1"/>
              <a:t>java.util</a:t>
            </a:r>
            <a:r>
              <a:rPr lang="zh-CN" altLang="en-US" dirty="0"/>
              <a:t>包提供的工具类</a:t>
            </a:r>
          </a:p>
          <a:p>
            <a:pPr lvl="1"/>
            <a:r>
              <a:rPr lang="en-US" dirty="0"/>
              <a:t>Arrays</a:t>
            </a:r>
            <a:r>
              <a:rPr lang="zh-CN" altLang="en-US" dirty="0"/>
              <a:t>类提供操作数组的方法，如：排序、查询</a:t>
            </a:r>
          </a:p>
          <a:p>
            <a:pPr lvl="1"/>
            <a:r>
              <a:rPr lang="en-US" dirty="0"/>
              <a:t>Arrays</a:t>
            </a:r>
            <a:r>
              <a:rPr lang="zh-CN" altLang="en-US" dirty="0"/>
              <a:t>类的</a:t>
            </a:r>
            <a:r>
              <a:rPr lang="en-US" dirty="0"/>
              <a:t>sort()</a:t>
            </a:r>
            <a:r>
              <a:rPr lang="zh-CN" altLang="en-US" dirty="0"/>
              <a:t>方法</a:t>
            </a:r>
            <a:r>
              <a:rPr lang="en-US" dirty="0"/>
              <a:t>: </a:t>
            </a:r>
            <a:r>
              <a:rPr lang="zh-CN" altLang="en-US" dirty="0"/>
              <a:t>对数组进行升序排列</a:t>
            </a:r>
          </a:p>
        </p:txBody>
      </p:sp>
      <p:sp>
        <p:nvSpPr>
          <p:cNvPr id="12291" name="AutoShape 5"/>
          <p:cNvSpPr>
            <a:spLocks noChangeArrowheads="1"/>
          </p:cNvSpPr>
          <p:nvPr/>
        </p:nvSpPr>
        <p:spPr bwMode="auto">
          <a:xfrm>
            <a:off x="2500313" y="2778482"/>
            <a:ext cx="3295650" cy="394335"/>
          </a:xfrm>
          <a:prstGeom prst="roundRect">
            <a:avLst>
              <a:gd name="adj" fmla="val 12226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b="1" dirty="0" err="1">
                <a:solidFill>
                  <a:schemeClr val="tx1"/>
                </a:solidFill>
              </a:rPr>
              <a:t>Arrays.sort</a:t>
            </a:r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zh-CN" altLang="en-US" b="1" dirty="0">
                <a:solidFill>
                  <a:schemeClr val="tx1"/>
                </a:solidFill>
              </a:rPr>
              <a:t>数组名</a:t>
            </a:r>
            <a:r>
              <a:rPr lang="en-US" b="1" dirty="0">
                <a:solidFill>
                  <a:schemeClr val="tx1"/>
                </a:solidFill>
              </a:rPr>
              <a:t>);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197753" y="4515966"/>
            <a:ext cx="4750511" cy="377612"/>
            <a:chOff x="1403648" y="3795886"/>
            <a:chExt cx="5842480" cy="322299"/>
          </a:xfrm>
        </p:grpSpPr>
        <p:sp>
          <p:nvSpPr>
            <p:cNvPr id="7" name="圆角矩形 6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 bwMode="auto">
            <a:xfrm>
              <a:off x="1975126" y="3795886"/>
              <a:ext cx="5271002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9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14"/>
            <p:cNvSpPr txBox="1"/>
            <p:nvPr/>
          </p:nvSpPr>
          <p:spPr bwMode="auto">
            <a:xfrm>
              <a:off x="2862453" y="3829223"/>
              <a:ext cx="3667339" cy="288962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600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演示示例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：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Arrays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类排序数组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187624" y="2742555"/>
            <a:ext cx="436880" cy="549275"/>
            <a:chOff x="2960053" y="2405380"/>
            <a:chExt cx="436880" cy="549275"/>
          </a:xfrm>
        </p:grpSpPr>
        <p:sp>
          <p:nvSpPr>
            <p:cNvPr id="12" name="TextBox 65"/>
            <p:cNvSpPr txBox="1"/>
            <p:nvPr/>
          </p:nvSpPr>
          <p:spPr>
            <a:xfrm>
              <a:off x="2960053" y="270954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语法</a:t>
              </a:r>
            </a:p>
          </p:txBody>
        </p:sp>
        <p:pic>
          <p:nvPicPr>
            <p:cNvPr id="13" name="图片 12" descr="C:\Users\Lenovo\Desktop\icon\书籍.png书籍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3021330" y="2405380"/>
              <a:ext cx="314325" cy="314325"/>
            </a:xfrm>
            <a:prstGeom prst="rect">
              <a:avLst/>
            </a:prstGeom>
          </p:spPr>
        </p:pic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56C1FD8-1E37-403D-A9CD-A5A7A7F26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r>
              <a:rPr lang="zh-CN" altLang="en-US"/>
              <a:t>/</a:t>
            </a:r>
            <a:r>
              <a:rPr lang="en-US" altLang="zh-CN"/>
              <a:t>22</a:t>
            </a: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992</Words>
  <Application>Microsoft Office PowerPoint</Application>
  <PresentationFormat>全屏显示(16:9)</PresentationFormat>
  <Paragraphs>172</Paragraphs>
  <Slides>22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黑体</vt:lpstr>
      <vt:lpstr>微软雅黑</vt:lpstr>
      <vt:lpstr>Arial</vt:lpstr>
      <vt:lpstr>Calibri</vt:lpstr>
      <vt:lpstr>Times New Roman</vt:lpstr>
      <vt:lpstr>Webdings</vt:lpstr>
      <vt:lpstr>Wingdings</vt:lpstr>
      <vt:lpstr>1_自定义设计方案</vt:lpstr>
      <vt:lpstr>二维数组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使用Arrays为数组排序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meng.zhang(张萌)</dc:creator>
  <cp:lastModifiedBy>xbany</cp:lastModifiedBy>
  <cp:revision>568</cp:revision>
  <dcterms:created xsi:type="dcterms:W3CDTF">2013-09-17T02:35:00Z</dcterms:created>
  <dcterms:modified xsi:type="dcterms:W3CDTF">2019-02-18T06:03:49Z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