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3" r:id="rId2"/>
    <p:sldId id="290" r:id="rId3"/>
    <p:sldId id="314" r:id="rId4"/>
    <p:sldId id="315" r:id="rId5"/>
    <p:sldId id="316" r:id="rId6"/>
    <p:sldId id="317" r:id="rId7"/>
    <p:sldId id="318" r:id="rId8"/>
    <p:sldId id="312" r:id="rId9"/>
    <p:sldId id="394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8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3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D8"/>
    <a:srgbClr val="000000"/>
    <a:srgbClr val="6C6C6C"/>
    <a:srgbClr val="92D050"/>
    <a:srgbClr val="E5E5E5"/>
    <a:srgbClr val="009ADA"/>
    <a:srgbClr val="238CBB"/>
    <a:srgbClr val="2BAEE9"/>
    <a:srgbClr val="0B9FDD"/>
    <a:srgbClr val="56B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8927" autoAdjust="0"/>
  </p:normalViewPr>
  <p:slideViewPr>
    <p:cSldViewPr>
      <p:cViewPr varScale="1">
        <p:scale>
          <a:sx n="106" d="100"/>
          <a:sy n="106" d="100"/>
        </p:scale>
        <p:origin x="552" y="96"/>
      </p:cViewPr>
      <p:guideLst>
        <p:guide orient="horz" pos="1638"/>
        <p:guide pos="2886"/>
      </p:guideLst>
    </p:cSldViewPr>
  </p:slideViewPr>
  <p:outlineViewPr>
    <p:cViewPr>
      <p:scale>
        <a:sx n="33" d="100"/>
        <a:sy n="33" d="100"/>
      </p:scale>
      <p:origin x="0" y="1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913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5F6AE-2A9C-4C1F-879E-3928AA6E32CC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F4CAB-82FF-4C6F-A859-CAD40DD826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0AFA2-8F2F-4EE5-AEC6-84D8330F4D06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5495B-CF7F-4BEC-B2E8-B1A8532E7D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8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3045" y="207645"/>
            <a:ext cx="8238490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400" b="1">
                <a:solidFill>
                  <a:srgbClr val="009ADA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/>
              <a:t>/9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" y="207645"/>
            <a:ext cx="8185785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800" b="1">
                <a:solidFill>
                  <a:srgbClr val="0099D9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  <a:p>
            <a:pPr lvl="5" fontAlgn="base"/>
            <a:r>
              <a:rPr lang="zh-CN" altLang="en-US" strike="noStrike" noProof="1"/>
              <a:t>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buFont typeface="Wingdings" panose="05000000000000000000" charset="0"/>
              <a:buChar char=""/>
              <a:defRPr sz="3200"/>
            </a:lvl1pPr>
            <a:lvl2pPr>
              <a:buFont typeface="Wingdings" panose="05000000000000000000" charset="0"/>
              <a:buChar char=""/>
              <a:defRPr sz="2800"/>
            </a:lvl2pPr>
            <a:lvl3pPr>
              <a:buFont typeface="Wingdings" panose="05000000000000000000" charset="0"/>
              <a:buChar char=""/>
              <a:defRPr sz="2400"/>
            </a:lvl3pPr>
            <a:lvl4pPr>
              <a:buFont typeface="Webdings" panose="05030102010509060703" charset="0"/>
              <a:buChar char="4"/>
              <a:defRPr sz="2000"/>
            </a:lvl4pPr>
            <a:lvl5pPr>
              <a:buFont typeface="Wingdings" panose="05000000000000000000" charset="0"/>
              <a:buChar char="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6260" y="797560"/>
            <a:ext cx="8422640" cy="3394075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500"/>
          </a:xfrm>
          <a:prstGeom prst="rect">
            <a:avLst/>
          </a:prstGeom>
        </p:spPr>
      </p:pic>
      <p:sp>
        <p:nvSpPr>
          <p:cNvPr id="2051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1635646"/>
            <a:ext cx="7772400" cy="11049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>
            <a:normAutofit/>
          </a:bodyPr>
          <a:lstStyle>
            <a:lvl1pPr lvl="0" algn="ctr">
              <a:defRPr sz="4600" b="1" kern="12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1"/>
              <a:t>16/9</a:t>
            </a:r>
            <a:r>
              <a:rPr lang="zh-CN" altLang="en-US" strike="noStrike" noProof="1"/>
              <a:t>录屏模板</a:t>
            </a:r>
          </a:p>
        </p:txBody>
      </p:sp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168" y="4544695"/>
            <a:ext cx="2896731" cy="45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8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1" name="标题占位符 1"/>
          <p:cNvSpPr>
            <a:spLocks noGrp="1"/>
          </p:cNvSpPr>
          <p:nvPr>
            <p:ph type="title"/>
          </p:nvPr>
        </p:nvSpPr>
        <p:spPr bwMode="auto">
          <a:xfrm>
            <a:off x="48260" y="286385"/>
            <a:ext cx="5874385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73735" y="977900"/>
            <a:ext cx="7797165" cy="318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en-US" altLang="zh-CN" dirty="0"/>
              <a:t>/10</a:t>
            </a:r>
            <a:endParaRPr lang="zh-CN" altLang="en-US" dirty="0"/>
          </a:p>
        </p:txBody>
      </p:sp>
      <p:pic>
        <p:nvPicPr>
          <p:cNvPr id="8" name="图片 7" descr="logo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441" y="-7620"/>
            <a:ext cx="14922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0B9FDD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"/>
        <a:defRPr sz="2400" b="1" kern="1200">
          <a:solidFill>
            <a:srgbClr val="009ADA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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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ebdings" panose="05030102010509060703" charset="0"/>
        <a:buChar char="4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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121"/>
          <p:cNvSpPr>
            <a:spLocks noGrp="1"/>
          </p:cNvSpPr>
          <p:nvPr>
            <p:ph type="ctrTitle"/>
          </p:nvPr>
        </p:nvSpPr>
        <p:spPr>
          <a:xfrm>
            <a:off x="467544" y="1707654"/>
            <a:ext cx="8136904" cy="1440160"/>
          </a:xfrm>
        </p:spPr>
        <p:txBody>
          <a:bodyPr wrap="square" anchor="ctr">
            <a:normAutofit/>
          </a:bodyPr>
          <a:lstStyle/>
          <a:p>
            <a:r>
              <a:rPr lang="zh-CN" altLang="en-US" sz="5400" dirty="0">
                <a:sym typeface="+mn-ea"/>
              </a:rPr>
              <a:t>吃货联盟订餐系统</a:t>
            </a:r>
            <a:endParaRPr lang="zh-CN" altLang="en-US" sz="5400" strike="noStrike" kern="1200" noProof="1">
              <a:solidFill>
                <a:srgbClr val="0099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05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en-US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线上线下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16873" y="2835910"/>
            <a:ext cx="3383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平台预习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D7802A4-0EB4-4EC8-815C-A2CC9EF422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r>
              <a:rPr lang="en-US" altLang="zh-CN"/>
              <a:t>/9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409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课程介绍</a:t>
            </a:r>
          </a:p>
        </p:txBody>
      </p:sp>
      <p:sp>
        <p:nvSpPr>
          <p:cNvPr id="4099" name="文本占位符 409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noProof="1"/>
              <a:t>课程目标</a:t>
            </a:r>
          </a:p>
          <a:p>
            <a:pPr lvl="1"/>
            <a:r>
              <a:rPr lang="zh-CN" altLang="en-US" noProof="1"/>
              <a:t>提升对技能点的运用能力、积累项目经验</a:t>
            </a:r>
          </a:p>
          <a:p>
            <a:r>
              <a:rPr lang="zh-CN" altLang="en-US" noProof="1"/>
              <a:t>主要内容</a:t>
            </a:r>
          </a:p>
          <a:p>
            <a:pPr lvl="1"/>
            <a:r>
              <a:rPr lang="zh-CN" altLang="en-US" noProof="1"/>
              <a:t>案例：吃货联盟订餐系统</a:t>
            </a:r>
          </a:p>
          <a:p>
            <a:r>
              <a:rPr lang="zh-CN" altLang="en-US" noProof="1"/>
              <a:t>面向人群</a:t>
            </a:r>
          </a:p>
          <a:p>
            <a:pPr lvl="1"/>
            <a:r>
              <a:rPr lang="zh-CN" altLang="en-US" noProof="1"/>
              <a:t>已学习过Java基础语法内容</a:t>
            </a:r>
          </a:p>
          <a:p>
            <a:endParaRPr lang="zh-CN" altLang="en-US" noProof="1"/>
          </a:p>
          <a:p>
            <a:pPr lvl="1"/>
            <a:endParaRPr lang="zh-CN" altLang="en-US" noProof="1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CCE4983-A760-4A92-B40C-75F35FA4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r>
              <a:rPr lang="zh-CN" altLang="en-US"/>
              <a:t>/</a:t>
            </a:r>
            <a:r>
              <a:rPr lang="en-US" altLang="zh-CN"/>
              <a:t>10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51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覆盖技能点</a:t>
            </a:r>
          </a:p>
        </p:txBody>
      </p:sp>
      <p:sp>
        <p:nvSpPr>
          <p:cNvPr id="10242" name="文本占位符 512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程序基本概念 </a:t>
            </a:r>
            <a:endParaRPr lang="en-US"/>
          </a:p>
          <a:p>
            <a:pPr lvl="1"/>
            <a:r>
              <a:rPr lang="zh-CN" altLang="en-US"/>
              <a:t>变量</a:t>
            </a:r>
            <a:endParaRPr lang="en-US"/>
          </a:p>
          <a:p>
            <a:pPr lvl="1"/>
            <a:r>
              <a:rPr lang="zh-CN" altLang="en-US"/>
              <a:t>数据类型</a:t>
            </a:r>
            <a:endParaRPr lang="en-US"/>
          </a:p>
          <a:p>
            <a:r>
              <a:rPr lang="zh-CN" altLang="en-US"/>
              <a:t>流程控制</a:t>
            </a:r>
            <a:endParaRPr lang="en-US"/>
          </a:p>
          <a:p>
            <a:pPr lvl="1"/>
            <a:r>
              <a:rPr lang="zh-CN" altLang="en-US"/>
              <a:t>顺序</a:t>
            </a:r>
            <a:endParaRPr lang="en-US"/>
          </a:p>
          <a:p>
            <a:pPr lvl="1"/>
            <a:r>
              <a:rPr lang="zh-CN" altLang="en-US"/>
              <a:t>选择</a:t>
            </a:r>
            <a:endParaRPr lang="en-US"/>
          </a:p>
          <a:p>
            <a:pPr lvl="1"/>
            <a:r>
              <a:rPr lang="zh-CN" altLang="en-US"/>
              <a:t>循环</a:t>
            </a:r>
            <a:endParaRPr lang="en-US"/>
          </a:p>
          <a:p>
            <a:pPr lvl="1"/>
            <a:r>
              <a:rPr lang="zh-CN" altLang="en-US"/>
              <a:t>跳转语句</a:t>
            </a:r>
            <a:endParaRPr lang="en-US"/>
          </a:p>
          <a:p>
            <a:r>
              <a:rPr lang="zh-CN" altLang="en-US"/>
              <a:t>数组</a:t>
            </a:r>
            <a:endParaRPr lang="en-US"/>
          </a:p>
          <a:p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035DA08-4B1A-4092-BF46-B28379A9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r>
              <a:rPr lang="zh-CN" altLang="en-US"/>
              <a:t>/</a:t>
            </a:r>
            <a:r>
              <a:rPr lang="en-US" altLang="zh-CN"/>
              <a:t>10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61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项目演示及需求讲解</a:t>
            </a:r>
          </a:p>
        </p:txBody>
      </p:sp>
      <p:sp>
        <p:nvSpPr>
          <p:cNvPr id="11266" name="文本占位符 614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系统概述</a:t>
            </a:r>
          </a:p>
          <a:p>
            <a:pPr lvl="1"/>
            <a:r>
              <a:rPr lang="zh-CN" altLang="en-US" dirty="0"/>
              <a:t>"只要动动手指，就能送餐上门"，网上定餐深受现代人青睐，现开发一个网上订餐系统，</a:t>
            </a:r>
            <a:r>
              <a:rPr lang="zh-CN" altLang="en-US"/>
              <a:t>功能如下</a:t>
            </a:r>
            <a:endParaRPr lang="zh-CN" altLang="en-US" dirty="0"/>
          </a:p>
          <a:p>
            <a:pPr lvl="2"/>
            <a:r>
              <a:rPr lang="zh-CN" altLang="en-US" dirty="0"/>
              <a:t>我要订餐</a:t>
            </a:r>
          </a:p>
          <a:p>
            <a:pPr lvl="2"/>
            <a:r>
              <a:rPr lang="zh-CN" altLang="en-US" dirty="0"/>
              <a:t>查看餐袋</a:t>
            </a:r>
          </a:p>
          <a:p>
            <a:pPr lvl="2"/>
            <a:r>
              <a:rPr lang="zh-CN" altLang="en-US" dirty="0"/>
              <a:t>签收订单</a:t>
            </a:r>
          </a:p>
          <a:p>
            <a:pPr lvl="2"/>
            <a:r>
              <a:rPr lang="zh-CN" altLang="en-US" dirty="0"/>
              <a:t>删除订单</a:t>
            </a:r>
          </a:p>
          <a:p>
            <a:pPr lvl="2"/>
            <a:r>
              <a:rPr lang="zh-CN" altLang="en-US" dirty="0"/>
              <a:t>我要点赞</a:t>
            </a:r>
          </a:p>
          <a:p>
            <a:pPr lvl="2"/>
            <a:r>
              <a:rPr lang="zh-CN" altLang="en-US" dirty="0"/>
              <a:t>退出系统</a:t>
            </a:r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123728" y="4481248"/>
            <a:ext cx="4750511" cy="394757"/>
            <a:chOff x="1403648" y="3781252"/>
            <a:chExt cx="5842480" cy="336934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1975126" y="3781252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0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12729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4"/>
            <p:cNvSpPr txBox="1"/>
            <p:nvPr/>
          </p:nvSpPr>
          <p:spPr bwMode="auto">
            <a:xfrm>
              <a:off x="2929482" y="3829223"/>
              <a:ext cx="3533277" cy="288963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演示示例：吃货联盟订餐系统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6C4611B-9B4E-409E-8098-D6B74E62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r>
              <a:rPr lang="zh-CN" altLang="en-US"/>
              <a:t>/</a:t>
            </a:r>
            <a:r>
              <a:rPr lang="en-US" altLang="zh-CN"/>
              <a:t>10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71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阶段划分</a:t>
            </a:r>
          </a:p>
        </p:txBody>
      </p:sp>
      <p:sp>
        <p:nvSpPr>
          <p:cNvPr id="12290" name="文本占位符 717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第一阶段：分析数据主体（重难点）</a:t>
            </a:r>
          </a:p>
          <a:p>
            <a:r>
              <a:rPr lang="zh-CN" altLang="en-US"/>
              <a:t>第二阶段：分析并完成整体框架（重难点）</a:t>
            </a:r>
          </a:p>
          <a:p>
            <a:r>
              <a:rPr lang="zh-CN" altLang="en-US"/>
              <a:t>第三阶段：分析并完成退出功能</a:t>
            </a:r>
          </a:p>
          <a:p>
            <a:r>
              <a:rPr lang="zh-CN" altLang="en-US"/>
              <a:t>第四阶段：分析并完成订餐功能</a:t>
            </a:r>
          </a:p>
          <a:p>
            <a:r>
              <a:rPr lang="zh-CN" altLang="en-US"/>
              <a:t>第五阶段：分析并完成查看餐袋功能</a:t>
            </a:r>
          </a:p>
          <a:p>
            <a:r>
              <a:rPr lang="zh-CN" altLang="en-US"/>
              <a:t>第六阶段：分析并完成签收订单功能</a:t>
            </a:r>
          </a:p>
          <a:p>
            <a:r>
              <a:rPr lang="zh-CN" altLang="en-US"/>
              <a:t>第七阶段：分析并完成删除功能（重难点）</a:t>
            </a:r>
          </a:p>
          <a:p>
            <a:r>
              <a:rPr lang="zh-CN" altLang="en-US"/>
              <a:t>第八阶段：分析总完成我要点赞功能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987621E-160B-4DBE-943F-568E75045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r>
              <a:rPr lang="zh-CN" altLang="en-US"/>
              <a:t>/</a:t>
            </a:r>
            <a:r>
              <a:rPr lang="en-US" altLang="zh-CN"/>
              <a:t>10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819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项目总结</a:t>
            </a:r>
          </a:p>
        </p:txBody>
      </p:sp>
      <p:sp>
        <p:nvSpPr>
          <p:cNvPr id="13314" name="文本占位符 819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理解需求</a:t>
            </a:r>
          </a:p>
          <a:p>
            <a:r>
              <a:rPr lang="zh-CN" altLang="en-US"/>
              <a:t>重难点突破</a:t>
            </a:r>
          </a:p>
          <a:p>
            <a:pPr lvl="1"/>
            <a:r>
              <a:rPr lang="zh-CN" altLang="en-US"/>
              <a:t>数据主体</a:t>
            </a:r>
          </a:p>
          <a:p>
            <a:pPr lvl="1"/>
            <a:r>
              <a:rPr lang="zh-CN" altLang="en-US"/>
              <a:t>整体框架</a:t>
            </a:r>
          </a:p>
          <a:p>
            <a:pPr lvl="1"/>
            <a:r>
              <a:rPr lang="zh-CN" altLang="en-US"/>
              <a:t>删除功能</a:t>
            </a:r>
          </a:p>
          <a:p>
            <a:r>
              <a:rPr lang="zh-CN" altLang="en-US"/>
              <a:t>注意细节</a:t>
            </a:r>
          </a:p>
          <a:p>
            <a:pPr lvl="1"/>
            <a:r>
              <a:rPr lang="zh-CN" altLang="en-US"/>
              <a:t>标识位、跳转语句、数组的操作</a:t>
            </a:r>
          </a:p>
          <a:p>
            <a:r>
              <a:rPr lang="zh-CN" altLang="en-US"/>
              <a:t>掌握调试技巧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D2FDBF-2DC1-4254-A756-A61642E0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r>
              <a:rPr lang="zh-CN" altLang="en-US"/>
              <a:t>/</a:t>
            </a:r>
            <a:r>
              <a:rPr lang="en-US" altLang="zh-CN"/>
              <a:t>10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zh-CN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问题及作业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62555" y="2835910"/>
            <a:ext cx="3811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集中问题</a:t>
            </a:r>
            <a:r>
              <a:rPr lang="en-US" altLang="zh-CN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&amp;</a:t>
            </a:r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课后作业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72234CE-8D3D-4C98-9634-EF6F39C7AE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r>
              <a:rPr lang="en-US" altLang="zh-CN"/>
              <a:t>/9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12" y="1125980"/>
            <a:ext cx="2280301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1948114" y="3397423"/>
            <a:ext cx="24447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关注课工场</a:t>
            </a:r>
          </a:p>
        </p:txBody>
      </p: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4825510" y="3397422"/>
            <a:ext cx="24431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下载</a:t>
            </a:r>
            <a:r>
              <a:rPr lang="en-US" altLang="zh-CN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</p:txBody>
      </p:sp>
      <p:pic>
        <p:nvPicPr>
          <p:cNvPr id="11" name="图片 2" descr="微信图片_201901251549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25979"/>
            <a:ext cx="2247632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255</Words>
  <Application>Microsoft Office PowerPoint</Application>
  <PresentationFormat>全屏显示(16:9)</PresentationFormat>
  <Paragraphs>61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黑体</vt:lpstr>
      <vt:lpstr>微软雅黑</vt:lpstr>
      <vt:lpstr>Arial</vt:lpstr>
      <vt:lpstr>Calibri</vt:lpstr>
      <vt:lpstr>Webdings</vt:lpstr>
      <vt:lpstr>Wingdings</vt:lpstr>
      <vt:lpstr>1_自定义设计方案</vt:lpstr>
      <vt:lpstr>吃货联盟订餐系统</vt:lpstr>
      <vt:lpstr>PowerPoint 演示文稿</vt:lpstr>
      <vt:lpstr>课程介绍</vt:lpstr>
      <vt:lpstr>覆盖技能点</vt:lpstr>
      <vt:lpstr>项目演示及需求讲解</vt:lpstr>
      <vt:lpstr>阶段划分</vt:lpstr>
      <vt:lpstr>项目总结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meng.zhang(张萌)</dc:creator>
  <cp:lastModifiedBy>xbany</cp:lastModifiedBy>
  <cp:revision>568</cp:revision>
  <dcterms:created xsi:type="dcterms:W3CDTF">2013-09-17T02:35:00Z</dcterms:created>
  <dcterms:modified xsi:type="dcterms:W3CDTF">2019-02-18T06:30:04Z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