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3" r:id="rId2"/>
    <p:sldId id="290" r:id="rId3"/>
    <p:sldId id="314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12" r:id="rId18"/>
    <p:sldId id="394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 eaLnBrk="1" hangingPunct="1"/>
            <a:r>
              <a:rPr lang="zh-CN" altLang="en-US">
                <a:latin typeface="Times New Roman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>
              <a:latin typeface="Times New Roman" pitchFamily="18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6A80842C-000D-4EF6-95ED-BD6EBFA24B3F}" type="slidenum">
              <a:rPr lang="zh-CN" altLang="en-US" sz="1200">
                <a:latin typeface="Calibri" pitchFamily="34" charset="0"/>
              </a:rPr>
              <a:pPr algn="r" eaLnBrk="1" hangingPunct="1"/>
              <a:t>3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 eaLnBrk="1" hangingPunct="1"/>
            <a:r>
              <a:rPr lang="zh-CN" altLang="en-US">
                <a:latin typeface="Times New Roman" pitchFamily="18" charset="0"/>
              </a:rPr>
              <a:t>尽量采用效果展示图或现场演示的方式，让学员对今天所学内容有直观的感受。</a:t>
            </a:r>
            <a:endParaRPr lang="zh-CN" altLang="en-US" sz="1400">
              <a:latin typeface="Times New Roman" pitchFamily="18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ECEC190B-4BA3-4D6A-94D6-93C4C1ED4FC5}" type="slidenum">
              <a:rPr lang="zh-CN" altLang="en-US" sz="1200">
                <a:latin typeface="Calibri" pitchFamily="34" charset="0"/>
              </a:rPr>
              <a:pPr algn="r" eaLnBrk="1" hangingPunct="1"/>
              <a:t>10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采用面向对象的方法开发程序，关键是面向对象设计，识别类是面向对象的第一步，之前我们也说过，首先要看功能需求中有哪些对象，再将这些具有相同属性和共同行为的对象抽取成类，那在这个功能中，很明显的我们可以抽取出轿车类和客车类对吧，那轿车、客车都是名词对不对，所以啊，识别类还有个比较常用的识别方法，就是寻找需求描述中的名词，对找到的词语进行筛选，剔除无关、不重要的词语，</a:t>
            </a:r>
            <a:r>
              <a:rPr lang="zh-CN" altLang="en-US" b="1"/>
              <a:t>抽象出类</a:t>
            </a:r>
            <a:r>
              <a:rPr lang="zh-CN" altLang="en-US"/>
              <a:t>，确定</a:t>
            </a:r>
            <a:r>
              <a:rPr lang="zh-CN" altLang="en-US" b="1"/>
              <a:t>类的属性</a:t>
            </a:r>
            <a:r>
              <a:rPr lang="zh-CN" altLang="en-US"/>
              <a:t>，然后找出动词的方式确定</a:t>
            </a:r>
            <a:r>
              <a:rPr lang="zh-CN" altLang="en-US" b="1"/>
              <a:t>类的方法</a:t>
            </a:r>
            <a:r>
              <a:rPr lang="zh-CN" altLang="en-US"/>
              <a:t>，再对确定的类及方法进行</a:t>
            </a:r>
            <a:r>
              <a:rPr lang="zh-CN" altLang="en-US" b="1"/>
              <a:t>优化设计</a:t>
            </a:r>
            <a:r>
              <a:rPr lang="zh-CN" altLang="en-US"/>
              <a:t>，最后</a:t>
            </a:r>
            <a:r>
              <a:rPr lang="zh-CN" altLang="en-US" b="1"/>
              <a:t>梳理运行过程</a:t>
            </a:r>
            <a:r>
              <a:rPr lang="zh-CN" altLang="en-US"/>
              <a:t>。</a:t>
            </a:r>
            <a:endParaRPr lang="en-US">
              <a:ea typeface="宋体" pitchFamily="2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现在我们就按照面向对象设计的步骤，来设计汽车租赁，首先，我们根据需求的描述，</a:t>
            </a:r>
            <a:r>
              <a:rPr lang="zh-CN" altLang="en-US" b="1" dirty="0"/>
              <a:t>找出问题中的名词</a:t>
            </a:r>
            <a:r>
              <a:rPr lang="zh-CN" altLang="en-US" dirty="0"/>
              <a:t>，从问题中我们可以找到这些名词：某汽车租赁公司、汽车、轿车、客车、别克、宝马、金杯、金龙、</a:t>
            </a:r>
            <a:r>
              <a:rPr lang="en-US" altLang="zh-CN" dirty="0"/>
              <a:t>X6</a:t>
            </a:r>
            <a:r>
              <a:rPr lang="zh-CN" altLang="en-US" dirty="0"/>
              <a:t>、</a:t>
            </a:r>
            <a:r>
              <a:rPr lang="en-US" altLang="zh-CN" dirty="0"/>
              <a:t>550i</a:t>
            </a:r>
            <a:r>
              <a:rPr lang="zh-CN" altLang="en-US" dirty="0"/>
              <a:t>、</a:t>
            </a:r>
            <a:r>
              <a:rPr lang="en-US" altLang="zh-CN" dirty="0"/>
              <a:t>GL8</a:t>
            </a:r>
            <a:r>
              <a:rPr lang="zh-CN" altLang="en-US" dirty="0"/>
              <a:t>、林荫大道、座位数、日租金、京</a:t>
            </a:r>
            <a:r>
              <a:rPr lang="en-US" altLang="zh-CN" dirty="0"/>
              <a:t>NY28588</a:t>
            </a:r>
            <a:r>
              <a:rPr lang="zh-CN" altLang="en-US" dirty="0"/>
              <a:t>、京</a:t>
            </a:r>
            <a:r>
              <a:rPr lang="en-US" altLang="zh-CN" dirty="0"/>
              <a:t>CNY3284</a:t>
            </a:r>
            <a:r>
              <a:rPr lang="zh-CN" altLang="en-US" dirty="0"/>
              <a:t>、京</a:t>
            </a:r>
            <a:r>
              <a:rPr lang="en-US" altLang="zh-CN" dirty="0"/>
              <a:t>6566754</a:t>
            </a:r>
            <a:r>
              <a:rPr lang="zh-CN" altLang="en-US" dirty="0"/>
              <a:t>等车牌号</a:t>
            </a:r>
            <a:r>
              <a:rPr lang="en-US" altLang="zh-CN" dirty="0"/>
              <a:t>(</a:t>
            </a:r>
            <a:r>
              <a:rPr lang="zh-CN" altLang="en-US" dirty="0"/>
              <a:t>说名词时，之音略有停顿</a:t>
            </a:r>
            <a:r>
              <a:rPr lang="en-US" altLang="zh-CN" dirty="0"/>
              <a:t>)</a:t>
            </a:r>
            <a:r>
              <a:rPr lang="zh-CN" altLang="en-US" dirty="0"/>
              <a:t>。名词找到后，进行词语筛选，剔除无关、不重要的词语，</a:t>
            </a:r>
            <a:r>
              <a:rPr lang="zh-CN" altLang="en-US" b="1" dirty="0"/>
              <a:t>抽象出类</a:t>
            </a:r>
            <a:r>
              <a:rPr lang="en-US" altLang="zh-CN" dirty="0"/>
              <a:t>:</a:t>
            </a:r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、因为只有一家汽车租赁公司，在计算租赁价时不需要该属性来标记汽车，剔除该名词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/>
              <a:t>轿车和客车是两个常用的类</a:t>
            </a:r>
            <a:r>
              <a:rPr lang="zh-CN" altLang="en-US" dirty="0"/>
              <a:t>，汽车可以作为两者的父类设计，也就是</a:t>
            </a:r>
            <a:r>
              <a:rPr lang="zh-CN" altLang="en-US" b="1" dirty="0"/>
              <a:t>汽车类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、别克、宝马、金杯、金龙是汽车的品牌，作为汽车类的属性</a:t>
            </a:r>
            <a:r>
              <a:rPr lang="zh-CN" altLang="en-US" b="1" dirty="0"/>
              <a:t>品牌</a:t>
            </a:r>
            <a:r>
              <a:rPr lang="zh-CN" altLang="en-US" dirty="0"/>
              <a:t>的值更合理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X6</a:t>
            </a:r>
            <a:r>
              <a:rPr lang="zh-CN" altLang="en-US" dirty="0"/>
              <a:t>、</a:t>
            </a:r>
            <a:r>
              <a:rPr lang="en-US" altLang="zh-CN" dirty="0"/>
              <a:t>550i</a:t>
            </a:r>
            <a:r>
              <a:rPr lang="zh-CN" altLang="en-US" dirty="0"/>
              <a:t>、</a:t>
            </a:r>
            <a:r>
              <a:rPr lang="en-US" altLang="zh-CN" dirty="0"/>
              <a:t>GL8</a:t>
            </a:r>
            <a:r>
              <a:rPr lang="zh-CN" altLang="en-US" dirty="0"/>
              <a:t>、林荫大道是轿车的型号，可以作为轿车类的属性</a:t>
            </a:r>
            <a:r>
              <a:rPr lang="zh-CN" altLang="en-US" b="1" dirty="0"/>
              <a:t>型号</a:t>
            </a:r>
            <a:r>
              <a:rPr lang="zh-CN" altLang="en-US" dirty="0"/>
              <a:t>的值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、京</a:t>
            </a:r>
            <a:r>
              <a:rPr lang="en-US" altLang="zh-CN" dirty="0"/>
              <a:t>NY28588</a:t>
            </a:r>
            <a:r>
              <a:rPr lang="zh-CN" altLang="en-US" dirty="0"/>
              <a:t>、京</a:t>
            </a:r>
            <a:r>
              <a:rPr lang="en-US" altLang="zh-CN" dirty="0"/>
              <a:t>CNY3284</a:t>
            </a:r>
            <a:r>
              <a:rPr lang="zh-CN" altLang="en-US" dirty="0"/>
              <a:t>、京</a:t>
            </a:r>
            <a:r>
              <a:rPr lang="en-US" altLang="zh-CN" dirty="0"/>
              <a:t>6566754</a:t>
            </a:r>
            <a:r>
              <a:rPr lang="zh-CN" altLang="en-US" dirty="0"/>
              <a:t>等是汽车的车牌号，可以作为汽车类的属性</a:t>
            </a:r>
            <a:r>
              <a:rPr lang="zh-CN" altLang="en-US" b="1" dirty="0"/>
              <a:t>车牌号</a:t>
            </a:r>
            <a:r>
              <a:rPr lang="zh-CN" altLang="en-US" dirty="0"/>
              <a:t>的值</a:t>
            </a:r>
            <a:endParaRPr lang="en-US" dirty="0">
              <a:ea typeface="宋体" pitchFamily="2" charset="-122"/>
            </a:endParaRPr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座、</a:t>
            </a:r>
            <a:r>
              <a:rPr lang="en-US" altLang="zh-CN" dirty="0"/>
              <a:t>34</a:t>
            </a:r>
            <a:r>
              <a:rPr lang="zh-CN" altLang="en-US" dirty="0"/>
              <a:t>座可作为客车的属性</a:t>
            </a:r>
            <a:r>
              <a:rPr lang="zh-CN" altLang="en-US" b="1" dirty="0"/>
              <a:t>座位数</a:t>
            </a:r>
            <a:r>
              <a:rPr lang="zh-CN" altLang="en-US" dirty="0"/>
              <a:t>的值</a:t>
            </a:r>
          </a:p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b="1" dirty="0"/>
              <a:t>日租金</a:t>
            </a:r>
            <a:r>
              <a:rPr lang="zh-CN" altLang="en-US" dirty="0"/>
              <a:t>可以作为汽车对象的属性</a:t>
            </a:r>
            <a:endParaRPr lang="en-US" dirty="0">
              <a:ea typeface="宋体" pitchFamily="2" charset="-122"/>
            </a:endParaRPr>
          </a:p>
          <a:p>
            <a:pPr eaLnBrk="1" hangingPunct="1"/>
            <a:r>
              <a:rPr lang="en-US" altLang="zh-CN" dirty="0"/>
              <a:t>6</a:t>
            </a:r>
            <a:r>
              <a:rPr lang="zh-CN" altLang="en-US" dirty="0"/>
              <a:t>、折扣属于计算出租费用的业务内容，剔除该名词</a:t>
            </a:r>
          </a:p>
          <a:p>
            <a:pPr eaLnBrk="1" hangingPunct="1"/>
            <a:r>
              <a:rPr lang="en-US" altLang="zh-CN" dirty="0"/>
              <a:t>7</a:t>
            </a:r>
            <a:r>
              <a:rPr lang="zh-CN" altLang="en-US" dirty="0"/>
              <a:t>、汽车有租赁业务，所以还要有个</a:t>
            </a:r>
            <a:r>
              <a:rPr lang="zh-CN" altLang="en-US" b="1" dirty="0"/>
              <a:t>汽车业务类</a:t>
            </a:r>
            <a:r>
              <a:rPr lang="zh-CN" altLang="en-US" dirty="0"/>
              <a:t>，主要负责公司汽的租赁。</a:t>
            </a:r>
          </a:p>
          <a:p>
            <a:pPr eaLnBrk="1" hangingPunct="1"/>
            <a:r>
              <a:rPr lang="en-US" altLang="zh-CN" dirty="0"/>
              <a:t>8</a:t>
            </a:r>
            <a:r>
              <a:rPr lang="zh-CN" altLang="en-US" dirty="0"/>
              <a:t>、最后要有个</a:t>
            </a:r>
            <a:r>
              <a:rPr lang="zh-CN" altLang="en-US" b="1" dirty="0"/>
              <a:t>汽车租赁管理类</a:t>
            </a:r>
            <a:r>
              <a:rPr lang="zh-CN" altLang="en-US" dirty="0"/>
              <a:t>，程序的入口。</a:t>
            </a:r>
            <a:endParaRPr lang="en-US" dirty="0">
              <a:ea typeface="宋体" pitchFamily="2" charset="-122"/>
            </a:endParaRPr>
          </a:p>
          <a:p>
            <a:pPr eaLnBrk="1" hangingPunct="1"/>
            <a:endParaRPr lang="zh-CN" altLang="en-US" dirty="0">
              <a:ea typeface="黑体" pitchFamily="49" charset="-122"/>
            </a:endParaRPr>
          </a:p>
          <a:p>
            <a:pPr eaLnBrk="1" hangingPunct="1"/>
            <a:r>
              <a:rPr lang="en-US" dirty="0">
                <a:ea typeface="宋体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通过对名词的筛选，我们确定了类以及类的属性，</a:t>
            </a:r>
            <a:endParaRPr lang="en-US" dirty="0">
              <a:ea typeface="宋体" pitchFamily="2" charset="-122"/>
            </a:endParaRPr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、汽车的属性有车牌号、品牌、日租金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、客车除了具有汽车的属性外，还有座位数属性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、租赁轿车的日租金和轿车型号有关，所以轿车要有型号的属性</a:t>
            </a:r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、汽车业务类主要是租赁业务，忽略属性。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我们再来找出问题中的动词，确定类的方法，问题中有两个动词：计算租金和租赁。先来看一下“计算租金”设计为哪个类的方法。</a:t>
            </a:r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、每种类型汽车的计算租金的折扣是不一样的，所以将</a:t>
            </a:r>
            <a:r>
              <a:rPr lang="zh-CN" altLang="en-US" b="1" dirty="0"/>
              <a:t>计算租金</a:t>
            </a:r>
            <a:r>
              <a:rPr lang="zh-CN" altLang="en-US" dirty="0"/>
              <a:t>这个方法设计为父类的方法，取名为</a:t>
            </a:r>
            <a:r>
              <a:rPr lang="en-US" altLang="zh-CN" dirty="0" err="1"/>
              <a:t>calRent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 days)</a:t>
            </a:r>
            <a:r>
              <a:rPr lang="zh-CN" altLang="en-US" dirty="0"/>
              <a:t>，子类轿车和客车根据租赁的天数计算打折的标准不同，分别重写父类的方法。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在租赁汽车时，轿车的日租金和品牌、型号有关，需要客户提供所需租赁汽车的品牌和型号，客车的日租金和座位数有关，需要客户提供所需租赁汽车的品牌和座位数，所以租赁不同类型的汽车的流程是不同的，虽然需求里没有显示“租赁流程</a:t>
            </a:r>
            <a:r>
              <a:rPr lang="en-US" dirty="0">
                <a:ea typeface="宋体" pitchFamily="2" charset="-122"/>
              </a:rPr>
              <a:t>”</a:t>
            </a:r>
            <a:r>
              <a:rPr lang="zh-CN" altLang="en-US" dirty="0"/>
              <a:t>这个动词</a:t>
            </a:r>
            <a:r>
              <a:rPr lang="en-US" altLang="zh-CN" dirty="0"/>
              <a:t>,</a:t>
            </a:r>
            <a:r>
              <a:rPr lang="zh-CN" altLang="en-US" dirty="0"/>
              <a:t>但经过我们分析，还是需要这个过程的，所以将</a:t>
            </a:r>
            <a:r>
              <a:rPr lang="zh-CN" altLang="en-US" b="1" dirty="0"/>
              <a:t>租赁流程</a:t>
            </a:r>
            <a:r>
              <a:rPr lang="zh-CN" altLang="en-US" dirty="0"/>
              <a:t>的方法设计为父类的方法，取名为</a:t>
            </a:r>
            <a:r>
              <a:rPr lang="en-US" altLang="zh-CN" dirty="0" err="1"/>
              <a:t>leaseOutFlow</a:t>
            </a:r>
            <a:r>
              <a:rPr lang="en-US" altLang="zh-CN" dirty="0"/>
              <a:t>()</a:t>
            </a:r>
            <a:r>
              <a:rPr lang="zh-CN" altLang="en-US" dirty="0"/>
              <a:t>，主要负责提供汽车的信息供客户选择，以此确定所要租赁的汽车的具体信息。子类轿车和客车重写父类的方法。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、再来看租赁这个动词，客户在租赁时，系统根据客户的选择类型来决定是租赁轿车还是客车，属于租赁的业务，所以将</a:t>
            </a:r>
            <a:r>
              <a:rPr lang="zh-CN" altLang="en-US" b="1" dirty="0"/>
              <a:t>租赁</a:t>
            </a:r>
            <a:r>
              <a:rPr lang="zh-CN" altLang="en-US" dirty="0"/>
              <a:t>方法设计为汽车业务类的方法，取名为</a:t>
            </a:r>
            <a:r>
              <a:rPr lang="en-US" altLang="zh-CN" dirty="0" err="1"/>
              <a:t>motoLeaseOut</a:t>
            </a:r>
            <a:r>
              <a:rPr lang="en-US" altLang="zh-CN" dirty="0"/>
              <a:t>(String </a:t>
            </a:r>
            <a:r>
              <a:rPr lang="en-US" altLang="zh-CN" dirty="0" err="1"/>
              <a:t>motoType</a:t>
            </a:r>
            <a:r>
              <a:rPr lang="en-US" altLang="zh-CN" dirty="0"/>
              <a:t>)</a:t>
            </a:r>
            <a:r>
              <a:rPr lang="zh-CN" altLang="en-US" dirty="0"/>
              <a:t>，此方法会得到一个具体的汽车，所以返回汽车类型</a:t>
            </a:r>
            <a:r>
              <a:rPr lang="en-US" altLang="zh-CN" dirty="0" err="1"/>
              <a:t>MotoVehicle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、汽车租赁管理类设计一个</a:t>
            </a:r>
            <a:r>
              <a:rPr lang="zh-CN" altLang="en-US" b="1" dirty="0"/>
              <a:t>程序入口</a:t>
            </a:r>
            <a:r>
              <a:rPr lang="zh-CN" altLang="en-US" dirty="0"/>
              <a:t>的方法，用来显示用户界面以及信息输出。</a:t>
            </a:r>
          </a:p>
          <a:p>
            <a:pPr eaLnBrk="1" hangingPunct="1"/>
            <a:endParaRPr lang="zh-CN" altLang="en-US" dirty="0">
              <a:ea typeface="黑体" pitchFamily="49" charset="-122"/>
            </a:endParaRPr>
          </a:p>
          <a:p>
            <a:pPr eaLnBrk="1" hangingPunct="1"/>
            <a:r>
              <a:rPr lang="en-US" dirty="0">
                <a:ea typeface="宋体" pitchFamily="2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类、类的属性、类的方法确定后，下一步我们就针对系统所需要的类进行优化设计，优化设计分为两部分：设计类、设计方法。这里我们把汽车设计为抽象类。</a:t>
            </a:r>
            <a:endParaRPr lang="en-US">
              <a:ea typeface="宋体" pitchFamily="2" charset="-122"/>
            </a:endParaRPr>
          </a:p>
          <a:p>
            <a:pPr eaLnBrk="1" hangingPunct="1"/>
            <a:r>
              <a:rPr lang="zh-CN" altLang="en-US"/>
              <a:t>计算租金设计为抽象方法，租赁流程设计为抽象方法。这个步骤完成，我们就把租赁功能的系统类就设计完整了。</a:t>
            </a:r>
            <a:endParaRPr lang="en-US">
              <a:ea typeface="宋体" pitchFamily="2" charset="-122"/>
            </a:endParaRPr>
          </a:p>
          <a:p>
            <a:pPr eaLnBrk="1" hangingPunct="1"/>
            <a:endParaRPr lang="en-US">
              <a:ea typeface="宋体" pitchFamily="2" charset="-122"/>
            </a:endParaRPr>
          </a:p>
          <a:p>
            <a:pPr eaLnBrk="1" hangingPunct="1"/>
            <a:r>
              <a:rPr lang="zh-CN" altLang="en-US"/>
              <a:t>类的关系通过画图表示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综合案例：汽车租赁系统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面向对象应用</a:t>
            </a:r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某汽车租赁公司出租多种轿车和客车，出租费用以日为单位计算。出租车型及信息如下表所示</a:t>
            </a:r>
            <a:endParaRPr lang="en-US"/>
          </a:p>
        </p:txBody>
      </p:sp>
      <p:graphicFrame>
        <p:nvGraphicFramePr>
          <p:cNvPr id="23559" name="表格 23558"/>
          <p:cNvGraphicFramePr/>
          <p:nvPr>
            <p:extLst/>
          </p:nvPr>
        </p:nvGraphicFramePr>
        <p:xfrm>
          <a:off x="1116013" y="1852613"/>
          <a:ext cx="5838824" cy="2679700"/>
        </p:xfrm>
        <a:graphic>
          <a:graphicData uri="http://schemas.openxmlformats.org/drawingml/2006/table">
            <a:tbl>
              <a:tblPr/>
              <a:tblGrid>
                <a:gridCol w="55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81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黑体" pitchFamily="1" charset="-122"/>
                          <a:ea typeface="黑体" pitchFamily="1" charset="-122"/>
                        </a:rPr>
                        <a:t>车型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黑体" pitchFamily="1" charset="-122"/>
                          <a:ea typeface="黑体" pitchFamily="1" charset="-122"/>
                        </a:rPr>
                        <a:t>具体信息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黑体" pitchFamily="1" charset="-122"/>
                          <a:ea typeface="黑体" pitchFamily="1" charset="-122"/>
                        </a:rPr>
                        <a:t>日租金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zh-CN" altLang="en-US" sz="1500" dirty="0">
                          <a:solidFill>
                            <a:schemeClr val="bg1"/>
                          </a:solidFill>
                          <a:latin typeface="黑体" pitchFamily="1" charset="-122"/>
                          <a:ea typeface="黑体" pitchFamily="1" charset="-122"/>
                        </a:rPr>
                        <a:t>折扣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 rowSpan="4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轿车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宝马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X6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（京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NY28588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）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800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>
                        <a:alpha val="100000"/>
                      </a:srgbClr>
                    </a:solidFill>
                  </a:tcPr>
                </a:tc>
                <a:tc rowSpan="4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days&gt;7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天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9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折</a:t>
                      </a: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days&gt;30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天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8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折</a:t>
                      </a: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days&gt;150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天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7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折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宝马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550i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（京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CNY3284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）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600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8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别克林荫大道（京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NT37465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）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300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别克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GL8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（京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NT96968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）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600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815">
                <a:tc rowSpan="4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客车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金杯，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16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座（京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6566754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）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800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days&gt;=3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天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9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折</a:t>
                      </a: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days&gt;=7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天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8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折</a:t>
                      </a: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days&gt;=30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天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7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折</a:t>
                      </a:r>
                    </a:p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days&gt;=150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天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6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折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8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金龙，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16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座（京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8696997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）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金杯，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34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座（京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9696996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）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1500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8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itchFamily="1" charset="-122"/>
                          <a:ea typeface="黑体" pitchFamily="1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itchFamily="2" charset="0"/>
                          <a:ea typeface="宋体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buNone/>
                      </a:pP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金龙，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34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座（京</a:t>
                      </a:r>
                      <a:r>
                        <a:rPr lang="en-US" altLang="x-none" sz="1500" dirty="0">
                          <a:latin typeface="Arial" charset="0"/>
                          <a:ea typeface="黑体" pitchFamily="1" charset="-122"/>
                        </a:rPr>
                        <a:t>8696998</a:t>
                      </a:r>
                      <a:r>
                        <a:rPr lang="zh-CN" altLang="en-US" sz="1500" dirty="0">
                          <a:latin typeface="Arial" charset="0"/>
                          <a:ea typeface="黑体" pitchFamily="1" charset="-122"/>
                        </a:rPr>
                        <a:t>）</a:t>
                      </a:r>
                    </a:p>
                  </a:txBody>
                  <a:tcPr marL="68573" marR="68573" marT="34290" marB="34290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066524" y="4587974"/>
            <a:ext cx="5714808" cy="371891"/>
            <a:chOff x="1403648" y="3795886"/>
            <a:chExt cx="5714808" cy="371891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466457" y="3829223"/>
              <a:ext cx="245932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itchFamily="49" charset="-122"/>
                  <a:ea typeface="黑体" pitchFamily="49" charset="-122"/>
                  <a:cs typeface="宋体" pitchFamily="2" charset="-122"/>
                </a:rPr>
                <a:t>演示示例：汽车租赁系统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3DB3CAD-B447-46FE-9288-EE15160D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111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面向对象设计步骤</a:t>
            </a:r>
          </a:p>
        </p:txBody>
      </p:sp>
      <p:sp>
        <p:nvSpPr>
          <p:cNvPr id="25603" name="矩形 4"/>
          <p:cNvSpPr/>
          <p:nvPr/>
        </p:nvSpPr>
        <p:spPr>
          <a:xfrm>
            <a:off x="755650" y="1852613"/>
            <a:ext cx="1125538" cy="300082"/>
          </a:xfrm>
          <a:prstGeom prst="rect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需求</a:t>
            </a:r>
          </a:p>
        </p:txBody>
      </p:sp>
      <p:sp>
        <p:nvSpPr>
          <p:cNvPr id="25605" name="矩形 8"/>
          <p:cNvSpPr/>
          <p:nvPr/>
        </p:nvSpPr>
        <p:spPr>
          <a:xfrm>
            <a:off x="2771775" y="1563688"/>
            <a:ext cx="1125538" cy="300082"/>
          </a:xfrm>
          <a:prstGeom prst="rect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名词</a:t>
            </a:r>
          </a:p>
        </p:txBody>
      </p:sp>
      <p:sp>
        <p:nvSpPr>
          <p:cNvPr id="25607" name="矩形 13"/>
          <p:cNvSpPr/>
          <p:nvPr/>
        </p:nvSpPr>
        <p:spPr>
          <a:xfrm>
            <a:off x="2771775" y="2068513"/>
            <a:ext cx="1125538" cy="300082"/>
          </a:xfrm>
          <a:prstGeom prst="rect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动词</a:t>
            </a:r>
          </a:p>
        </p:txBody>
      </p:sp>
      <p:sp>
        <p:nvSpPr>
          <p:cNvPr id="25609" name="矩形 16"/>
          <p:cNvSpPr/>
          <p:nvPr/>
        </p:nvSpPr>
        <p:spPr>
          <a:xfrm>
            <a:off x="4643438" y="1274763"/>
            <a:ext cx="965200" cy="300082"/>
          </a:xfrm>
          <a:prstGeom prst="rect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25611" name="矩形 19"/>
          <p:cNvSpPr/>
          <p:nvPr/>
        </p:nvSpPr>
        <p:spPr>
          <a:xfrm>
            <a:off x="4643438" y="1635125"/>
            <a:ext cx="965200" cy="300082"/>
          </a:xfrm>
          <a:prstGeom prst="rect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类的属性</a:t>
            </a:r>
          </a:p>
        </p:txBody>
      </p:sp>
      <p:sp>
        <p:nvSpPr>
          <p:cNvPr id="25613" name="矩形 25"/>
          <p:cNvSpPr/>
          <p:nvPr/>
        </p:nvSpPr>
        <p:spPr>
          <a:xfrm>
            <a:off x="4643438" y="2066925"/>
            <a:ext cx="965200" cy="300082"/>
          </a:xfrm>
          <a:prstGeom prst="rect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类的方法</a:t>
            </a:r>
          </a:p>
        </p:txBody>
      </p:sp>
      <p:sp>
        <p:nvSpPr>
          <p:cNvPr id="25614" name="矩形 27"/>
          <p:cNvSpPr/>
          <p:nvPr/>
        </p:nvSpPr>
        <p:spPr>
          <a:xfrm>
            <a:off x="4716463" y="2859088"/>
            <a:ext cx="963612" cy="300082"/>
          </a:xfrm>
          <a:prstGeom prst="rect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优化设计</a:t>
            </a:r>
          </a:p>
        </p:txBody>
      </p:sp>
      <p:sp>
        <p:nvSpPr>
          <p:cNvPr id="25615" name="矩形 28"/>
          <p:cNvSpPr/>
          <p:nvPr/>
        </p:nvSpPr>
        <p:spPr>
          <a:xfrm>
            <a:off x="4716463" y="3651250"/>
            <a:ext cx="963612" cy="503238"/>
          </a:xfrm>
          <a:prstGeom prst="rect">
            <a:avLst/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梳理运行过程</a:t>
            </a:r>
          </a:p>
        </p:txBody>
      </p:sp>
      <p:cxnSp>
        <p:nvCxnSpPr>
          <p:cNvPr id="21" name="直接箭头连接符 20"/>
          <p:cNvCxnSpPr>
            <a:endCxn id="25605" idx="1"/>
          </p:cNvCxnSpPr>
          <p:nvPr/>
        </p:nvCxnSpPr>
        <p:spPr>
          <a:xfrm flipV="1">
            <a:off x="1881188" y="1713729"/>
            <a:ext cx="890587" cy="150042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25609" idx="1"/>
          </p:cNvCxnSpPr>
          <p:nvPr/>
        </p:nvCxnSpPr>
        <p:spPr>
          <a:xfrm flipV="1">
            <a:off x="3912385" y="1424804"/>
            <a:ext cx="731053" cy="251879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5611" idx="1"/>
          </p:cNvCxnSpPr>
          <p:nvPr/>
        </p:nvCxnSpPr>
        <p:spPr>
          <a:xfrm>
            <a:off x="3954033" y="1773281"/>
            <a:ext cx="689405" cy="11885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5614" idx="0"/>
          </p:cNvCxnSpPr>
          <p:nvPr/>
        </p:nvCxnSpPr>
        <p:spPr>
          <a:xfrm>
            <a:off x="5198269" y="2371087"/>
            <a:ext cx="0" cy="48800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5613" idx="1"/>
          </p:cNvCxnSpPr>
          <p:nvPr/>
        </p:nvCxnSpPr>
        <p:spPr>
          <a:xfrm flipV="1">
            <a:off x="3853508" y="2216966"/>
            <a:ext cx="789930" cy="1588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5607" idx="1"/>
          </p:cNvCxnSpPr>
          <p:nvPr/>
        </p:nvCxnSpPr>
        <p:spPr>
          <a:xfrm>
            <a:off x="1881188" y="2066925"/>
            <a:ext cx="890587" cy="151629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5198269" y="3159170"/>
            <a:ext cx="0" cy="48800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67EA83-484A-43D7-A1A1-985C2865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128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抽象出类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找出问题中名词</a:t>
            </a:r>
            <a:endParaRPr lang="en-US"/>
          </a:p>
          <a:p>
            <a:endParaRPr lang="zh-CN" altLang="en-US"/>
          </a:p>
        </p:txBody>
      </p:sp>
      <p:sp>
        <p:nvSpPr>
          <p:cNvPr id="17412" name="Rectangle 19"/>
          <p:cNvSpPr txBox="1">
            <a:spLocks noChangeArrowheads="1"/>
          </p:cNvSpPr>
          <p:nvPr/>
        </p:nvSpPr>
        <p:spPr bwMode="auto">
          <a:xfrm>
            <a:off x="1547813" y="1274763"/>
            <a:ext cx="5761037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</a:pPr>
            <a:endParaRPr lang="en-US" altLang="zh-CN" sz="1200">
              <a:latin typeface="Calibri" pitchFamily="34" charset="0"/>
            </a:endParaRP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1200" b="1">
              <a:latin typeface="Calibri" pitchFamily="34" charset="0"/>
            </a:endParaRPr>
          </a:p>
        </p:txBody>
      </p:sp>
      <p:sp>
        <p:nvSpPr>
          <p:cNvPr id="27653" name="椭圆 9"/>
          <p:cNvSpPr/>
          <p:nvPr/>
        </p:nvSpPr>
        <p:spPr>
          <a:xfrm>
            <a:off x="1946275" y="1303502"/>
            <a:ext cx="5146005" cy="1298377"/>
          </a:xfrm>
          <a:prstGeom prst="ellipse">
            <a:avLst/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某汽车租赁公司、汽车、轿车、客车、别克、宝马、金杯、金龙、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X6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、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550i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、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GL8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、林荫大道、座位数、日租金、折扣、京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NY28588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、京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CNY3284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、京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6566754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等车牌号</a:t>
            </a:r>
          </a:p>
        </p:txBody>
      </p:sp>
      <p:sp>
        <p:nvSpPr>
          <p:cNvPr id="27654" name="矩形 19"/>
          <p:cNvSpPr/>
          <p:nvPr/>
        </p:nvSpPr>
        <p:spPr>
          <a:xfrm>
            <a:off x="3554413" y="3000375"/>
            <a:ext cx="2089150" cy="1531938"/>
          </a:xfrm>
          <a:prstGeom prst="rect">
            <a:avLst/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抽象出类：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汽车类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客车类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轿车类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汽车业务类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汽车租赁管理类</a:t>
            </a:r>
          </a:p>
          <a:p>
            <a:pPr marL="224155" indent="-224155" algn="ctr" fontAlgn="base"/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7655" name="AutoShape 5"/>
          <p:cNvSpPr/>
          <p:nvPr/>
        </p:nvSpPr>
        <p:spPr>
          <a:xfrm>
            <a:off x="2160588" y="2786063"/>
            <a:ext cx="965200" cy="330200"/>
          </a:xfrm>
          <a:prstGeom prst="wedgeRoundRectCallout">
            <a:avLst>
              <a:gd name="adj1" fmla="val 137361"/>
              <a:gd name="adj2" fmla="val 13069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品牌</a:t>
            </a:r>
          </a:p>
        </p:txBody>
      </p:sp>
      <p:sp>
        <p:nvSpPr>
          <p:cNvPr id="27656" name="AutoShape 5"/>
          <p:cNvSpPr/>
          <p:nvPr/>
        </p:nvSpPr>
        <p:spPr>
          <a:xfrm>
            <a:off x="2160588" y="3643313"/>
            <a:ext cx="965200" cy="330200"/>
          </a:xfrm>
          <a:prstGeom prst="wedgeRoundRectCallout">
            <a:avLst>
              <a:gd name="adj1" fmla="val 150958"/>
              <a:gd name="adj2" fmla="val -870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型号</a:t>
            </a:r>
          </a:p>
        </p:txBody>
      </p:sp>
      <p:sp>
        <p:nvSpPr>
          <p:cNvPr id="27657" name="AutoShape 5"/>
          <p:cNvSpPr/>
          <p:nvPr/>
        </p:nvSpPr>
        <p:spPr>
          <a:xfrm>
            <a:off x="6018213" y="2894013"/>
            <a:ext cx="965200" cy="330200"/>
          </a:xfrm>
          <a:prstGeom prst="wedgeRoundRectCallout">
            <a:avLst>
              <a:gd name="adj1" fmla="val -162372"/>
              <a:gd name="adj2" fmla="val 7998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车牌号</a:t>
            </a:r>
          </a:p>
        </p:txBody>
      </p:sp>
      <p:sp>
        <p:nvSpPr>
          <p:cNvPr id="27658" name="AutoShape 5"/>
          <p:cNvSpPr/>
          <p:nvPr/>
        </p:nvSpPr>
        <p:spPr>
          <a:xfrm>
            <a:off x="6072188" y="3478213"/>
            <a:ext cx="965200" cy="330200"/>
          </a:xfrm>
          <a:prstGeom prst="wedgeRoundRectCallout">
            <a:avLst>
              <a:gd name="adj1" fmla="val -172024"/>
              <a:gd name="adj2" fmla="val -31795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座位数</a:t>
            </a:r>
          </a:p>
        </p:txBody>
      </p:sp>
      <p:sp>
        <p:nvSpPr>
          <p:cNvPr id="27659" name="AutoShape 5"/>
          <p:cNvSpPr/>
          <p:nvPr/>
        </p:nvSpPr>
        <p:spPr>
          <a:xfrm>
            <a:off x="2160588" y="3160713"/>
            <a:ext cx="965200" cy="330200"/>
          </a:xfrm>
          <a:prstGeom prst="wedgeRoundRectCallout">
            <a:avLst>
              <a:gd name="adj1" fmla="val 135028"/>
              <a:gd name="adj2" fmla="val 16972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日租金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3729633-7E3C-41C5-9458-7F4B187D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3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bldLvl="0" animBg="1"/>
      <p:bldP spid="27655" grpId="0" bldLvl="0" animBg="1"/>
      <p:bldP spid="27656" grpId="0" bldLvl="0" animBg="1"/>
      <p:bldP spid="27657" grpId="0" bldLvl="0" animBg="1"/>
      <p:bldP spid="27658" grpId="0" bldLvl="0" animBg="1"/>
      <p:bldP spid="2765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类的属性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类和类的属性</a:t>
            </a:r>
            <a:endParaRPr lang="en-US" dirty="0"/>
          </a:p>
          <a:p>
            <a:pPr lvl="1"/>
            <a:r>
              <a:rPr lang="zh-CN" altLang="en-US" dirty="0"/>
              <a:t>汽车类：车牌号、品牌、日租金</a:t>
            </a:r>
            <a:endParaRPr lang="en-US" dirty="0"/>
          </a:p>
          <a:p>
            <a:pPr lvl="1"/>
            <a:r>
              <a:rPr lang="zh-CN" altLang="en-US" dirty="0"/>
              <a:t>客车类：车牌号、品牌、日租金、座位数</a:t>
            </a:r>
            <a:endParaRPr lang="en-US" dirty="0"/>
          </a:p>
          <a:p>
            <a:pPr lvl="1"/>
            <a:r>
              <a:rPr lang="zh-CN" altLang="en-US" dirty="0"/>
              <a:t>轿车类：车牌号、品牌、日租金、型号</a:t>
            </a:r>
            <a:endParaRPr lang="en-US" dirty="0"/>
          </a:p>
          <a:p>
            <a:pPr lvl="1"/>
            <a:r>
              <a:rPr lang="zh-CN" altLang="en-US" dirty="0"/>
              <a:t>汽车业务类：忽略</a:t>
            </a:r>
            <a:endParaRPr lang="en-US" altLang="zh-CN" dirty="0"/>
          </a:p>
          <a:p>
            <a:pPr lvl="1"/>
            <a:r>
              <a:rPr lang="zh-CN" altLang="en-US" dirty="0"/>
              <a:t>汽车租赁管理类：忽略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436" name="Rectangle 19"/>
          <p:cNvSpPr txBox="1">
            <a:spLocks noChangeArrowheads="1"/>
          </p:cNvSpPr>
          <p:nvPr/>
        </p:nvSpPr>
        <p:spPr bwMode="auto">
          <a:xfrm>
            <a:off x="1547812" y="1274763"/>
            <a:ext cx="5761037" cy="144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</a:pPr>
            <a:endParaRPr lang="en-US" altLang="zh-CN" sz="1200">
              <a:latin typeface="Calibri" pitchFamily="34" charset="0"/>
            </a:endParaRP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1200" b="1">
              <a:latin typeface="Calibri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664774-9788-4F18-9F3A-D9318631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/>
              <a:t>/</a:t>
            </a:r>
            <a:r>
              <a:rPr lang="en-US" altLang="zh-CN"/>
              <a:t>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248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类的方法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1049883"/>
            <a:ext cx="7762875" cy="3394075"/>
          </a:xfrm>
        </p:spPr>
        <p:txBody>
          <a:bodyPr/>
          <a:lstStyle/>
          <a:p>
            <a:r>
              <a:rPr lang="zh-CN" altLang="en-US"/>
              <a:t>找出问题中动词</a:t>
            </a:r>
            <a:endParaRPr lang="en-US"/>
          </a:p>
        </p:txBody>
      </p:sp>
      <p:sp>
        <p:nvSpPr>
          <p:cNvPr id="19460" name="Rectangle 19"/>
          <p:cNvSpPr txBox="1">
            <a:spLocks noChangeArrowheads="1"/>
          </p:cNvSpPr>
          <p:nvPr/>
        </p:nvSpPr>
        <p:spPr bwMode="auto">
          <a:xfrm>
            <a:off x="1547813" y="1274763"/>
            <a:ext cx="5761037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accent2"/>
              </a:buClr>
            </a:pPr>
            <a:endParaRPr lang="en-US" altLang="zh-CN" sz="1200">
              <a:latin typeface="Calibri" pitchFamily="34" charset="0"/>
            </a:endParaRP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altLang="zh-CN" sz="1200" b="1">
              <a:latin typeface="Calibri" pitchFamily="34" charset="0"/>
            </a:endParaRPr>
          </a:p>
        </p:txBody>
      </p:sp>
      <p:sp>
        <p:nvSpPr>
          <p:cNvPr id="19461" name="TextBox 20"/>
          <p:cNvSpPr txBox="1">
            <a:spLocks noChangeArrowheads="1"/>
          </p:cNvSpPr>
          <p:nvPr/>
        </p:nvSpPr>
        <p:spPr bwMode="auto">
          <a:xfrm>
            <a:off x="3573463" y="3125788"/>
            <a:ext cx="917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Calibri" pitchFamily="34" charset="0"/>
                <a:sym typeface="Arial" pitchFamily="34" charset="0"/>
              </a:rPr>
              <a:t>2203</a:t>
            </a:r>
            <a:endParaRPr lang="zh-CN" altLang="en-US" b="1">
              <a:solidFill>
                <a:schemeClr val="bg1"/>
              </a:solidFill>
              <a:latin typeface="Calibri" pitchFamily="34" charset="0"/>
              <a:sym typeface="Arial" pitchFamily="34" charset="0"/>
            </a:endParaRPr>
          </a:p>
        </p:txBody>
      </p:sp>
      <p:sp>
        <p:nvSpPr>
          <p:cNvPr id="31750" name="矩形 19"/>
          <p:cNvSpPr/>
          <p:nvPr/>
        </p:nvSpPr>
        <p:spPr>
          <a:xfrm>
            <a:off x="3579813" y="1768475"/>
            <a:ext cx="2090737" cy="1531938"/>
          </a:xfrm>
          <a:prstGeom prst="rect">
            <a:avLst/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抽象出类：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汽车类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客车类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轿车类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汽车业务类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汽车租赁管理类</a:t>
            </a:r>
          </a:p>
          <a:p>
            <a:pPr marL="224155" indent="-224155" algn="ctr" fontAlgn="base"/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1751" name="AutoShape 5"/>
          <p:cNvSpPr/>
          <p:nvPr/>
        </p:nvSpPr>
        <p:spPr>
          <a:xfrm>
            <a:off x="2187575" y="1554163"/>
            <a:ext cx="963613" cy="330200"/>
          </a:xfrm>
          <a:prstGeom prst="wedgeRoundRectCallout">
            <a:avLst>
              <a:gd name="adj1" fmla="val 137361"/>
              <a:gd name="adj2" fmla="val 13069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计算租金</a:t>
            </a:r>
          </a:p>
        </p:txBody>
      </p:sp>
      <p:sp>
        <p:nvSpPr>
          <p:cNvPr id="31752" name="AutoShape 5"/>
          <p:cNvSpPr/>
          <p:nvPr/>
        </p:nvSpPr>
        <p:spPr>
          <a:xfrm>
            <a:off x="2214563" y="2571750"/>
            <a:ext cx="965200" cy="330200"/>
          </a:xfrm>
          <a:prstGeom prst="wedgeRoundRectCallout">
            <a:avLst>
              <a:gd name="adj1" fmla="val 136194"/>
              <a:gd name="adj2" fmla="val -870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租赁</a:t>
            </a:r>
          </a:p>
        </p:txBody>
      </p:sp>
      <p:sp>
        <p:nvSpPr>
          <p:cNvPr id="31753" name="AutoShape 5"/>
          <p:cNvSpPr/>
          <p:nvPr/>
        </p:nvSpPr>
        <p:spPr>
          <a:xfrm>
            <a:off x="5911850" y="2894013"/>
            <a:ext cx="963613" cy="330200"/>
          </a:xfrm>
          <a:prstGeom prst="wedgeRoundRectCallout">
            <a:avLst>
              <a:gd name="adj1" fmla="val -108611"/>
              <a:gd name="adj2" fmla="val -19713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程序入口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FC81B5-3432-407F-B1B9-541BE55F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/>
              <a:t>/</a:t>
            </a:r>
            <a:r>
              <a:rPr lang="en-US" altLang="zh-CN"/>
              <a:t>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28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ldLvl="0" animBg="1"/>
      <p:bldP spid="31752" grpId="0" bldLvl="0" animBg="1"/>
      <p:bldP spid="3175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优化设计</a:t>
            </a:r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优化设计</a:t>
            </a:r>
            <a:endParaRPr lang="en-US"/>
          </a:p>
          <a:p>
            <a:pPr lvl="1"/>
            <a:r>
              <a:rPr lang="zh-CN" altLang="en-US"/>
              <a:t>设计类</a:t>
            </a:r>
            <a:endParaRPr lang="en-US"/>
          </a:p>
          <a:p>
            <a:pPr lvl="2"/>
            <a:r>
              <a:rPr lang="zh-CN" altLang="en-US"/>
              <a:t>汽车设计为抽象类</a:t>
            </a:r>
            <a:endParaRPr lang="en-US"/>
          </a:p>
          <a:p>
            <a:pPr lvl="1"/>
            <a:r>
              <a:rPr lang="zh-CN" altLang="en-US"/>
              <a:t>设计方法</a:t>
            </a:r>
            <a:endParaRPr lang="en-US"/>
          </a:p>
          <a:p>
            <a:pPr lvl="2"/>
            <a:r>
              <a:rPr lang="zh-CN" altLang="en-US"/>
              <a:t>计算租金设计为抽象方法</a:t>
            </a:r>
            <a:endParaRPr lang="en-US"/>
          </a:p>
          <a:p>
            <a:pPr lvl="2"/>
            <a:endParaRPr 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C6BD40-6256-489C-9C14-0D665D05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/>
              <a:t>/</a:t>
            </a:r>
            <a:r>
              <a:rPr lang="en-US" altLang="zh-CN"/>
              <a:t>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027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>
                <a:sym typeface="Arial" pitchFamily="34" charset="0"/>
              </a:rPr>
              <a:t>面向对象程序设计步骤是什么？</a:t>
            </a:r>
            <a:endParaRPr lang="zh-CN" altLang="en-US" dirty="0"/>
          </a:p>
        </p:txBody>
      </p:sp>
      <p:sp>
        <p:nvSpPr>
          <p:cNvPr id="21507" name="标题 1"/>
          <p:cNvSpPr>
            <a:spLocks noGrp="1" noChangeArrowheads="1"/>
          </p:cNvSpPr>
          <p:nvPr/>
        </p:nvSpPr>
        <p:spPr bwMode="auto">
          <a:xfrm>
            <a:off x="468313" y="12382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itchFamily="34" charset="0"/>
              </a:rPr>
              <a:t>总结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000D55-2F86-4F5F-A17E-1AB08B23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zh-CN" altLang="en-US"/>
              <a:t>/</a:t>
            </a:r>
            <a:r>
              <a:rPr lang="en-US" altLang="zh-CN"/>
              <a:t>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503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092013-B01C-4D7B-B029-F5D437D0B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275466-64E2-4CB6-9EC0-F1A7596821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/18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学完本次课程后，你能够：</a:t>
            </a:r>
            <a:endParaRPr lang="zh-CN" altLang="en-US">
              <a:sym typeface="宋体" pitchFamily="2" charset="-122"/>
            </a:endParaRPr>
          </a:p>
          <a:p>
            <a:pPr lvl="1"/>
            <a:r>
              <a:rPr lang="zh-CN" altLang="en-US">
                <a:sym typeface="宋体" pitchFamily="2" charset="-122"/>
              </a:rPr>
              <a:t>深入了解面向对象三大特征</a:t>
            </a:r>
            <a:endParaRPr lang="en-US"/>
          </a:p>
          <a:p>
            <a:pPr lvl="1"/>
            <a:r>
              <a:rPr lang="zh-CN" altLang="en-US">
                <a:sym typeface="宋体" pitchFamily="2" charset="-122"/>
              </a:rPr>
              <a:t>使用面向对象思想开发程序</a:t>
            </a:r>
          </a:p>
          <a:p>
            <a:pPr lvl="1"/>
            <a:endParaRPr lang="en-US" altLang="zh-CN"/>
          </a:p>
          <a:p>
            <a:pPr lvl="1"/>
            <a:endParaRPr lang="zh-CN" altLang="en-US">
              <a:sym typeface="宋体" pitchFamily="2" charset="-122"/>
            </a:endParaRPr>
          </a:p>
          <a:p>
            <a:pPr lvl="1"/>
            <a:endParaRPr lang="zh-CN" altLang="en-US"/>
          </a:p>
        </p:txBody>
      </p:sp>
      <p:sp>
        <p:nvSpPr>
          <p:cNvPr id="6147" name="Rectangle 2"/>
          <p:cNvSpPr>
            <a:spLocks noGrp="1" noChangeArrowheads="1"/>
          </p:cNvSpPr>
          <p:nvPr/>
        </p:nvSpPr>
        <p:spPr bwMode="auto">
          <a:xfrm>
            <a:off x="487982" y="19949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itchFamily="34" charset="0"/>
              </a:rPr>
              <a:t>本课目标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16D46D-9827-419F-B5C8-AFD10A5F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802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面向对象回顾</a:t>
            </a:r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面向对象的软件开发方法</a:t>
            </a:r>
          </a:p>
          <a:p>
            <a:pPr lvl="1"/>
            <a:r>
              <a:rPr lang="zh-CN" altLang="en-US">
                <a:sym typeface="宋体" pitchFamily="2" charset="-122"/>
              </a:rPr>
              <a:t>软件系统即各种对象的集合</a:t>
            </a:r>
            <a:endParaRPr lang="en-US"/>
          </a:p>
          <a:p>
            <a:pPr lvl="1"/>
            <a:r>
              <a:rPr lang="zh-CN" altLang="en-US">
                <a:sym typeface="宋体" pitchFamily="2" charset="-122"/>
              </a:rPr>
              <a:t>按对象设计出来的系统结构较稳定</a:t>
            </a:r>
            <a:endParaRPr lang="en-US"/>
          </a:p>
          <a:p>
            <a:pPr lvl="1"/>
            <a:r>
              <a:rPr lang="zh-CN" altLang="en-US">
                <a:sym typeface="宋体" pitchFamily="2" charset="-122"/>
              </a:rPr>
              <a:t>子系统相对独立，提高了软件的可维护性</a:t>
            </a:r>
            <a:endParaRPr lang="en-US"/>
          </a:p>
          <a:p>
            <a:pPr lvl="1"/>
            <a:r>
              <a:rPr lang="zh-CN" altLang="en-US">
                <a:sym typeface="宋体" pitchFamily="2" charset="-122"/>
              </a:rPr>
              <a:t>支持封装、继承和多态，提高了软件的可重用性和可扩展性</a:t>
            </a:r>
            <a:endParaRPr lang="zh-CN" altLang="en-US"/>
          </a:p>
          <a:p>
            <a:r>
              <a:rPr lang="zh-CN" altLang="en-US"/>
              <a:t>万物皆对象</a:t>
            </a:r>
            <a:endParaRPr lang="en-US"/>
          </a:p>
          <a:p>
            <a:pPr lvl="1"/>
            <a:r>
              <a:rPr lang="zh-CN" altLang="en-US"/>
              <a:t>软件系统所模拟的真实世界中，所有的实体都可以抽象为对象</a:t>
            </a:r>
            <a:endParaRPr lang="en-US"/>
          </a:p>
          <a:p>
            <a:pPr lvl="1"/>
            <a:r>
              <a:rPr lang="zh-CN" altLang="en-US"/>
              <a:t>每个对象都是唯一的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1F6C3B-9F08-48CD-99BF-5F0116A0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2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对象</a:t>
            </a:r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对象具有属性和行为（方法）</a:t>
            </a:r>
          </a:p>
          <a:p>
            <a:r>
              <a:rPr lang="zh-CN" altLang="en-US">
                <a:sym typeface="宋体" pitchFamily="2" charset="-122"/>
              </a:rPr>
              <a:t>对象具有状态</a:t>
            </a:r>
            <a:endParaRPr lang="zh-CN" altLang="en-US"/>
          </a:p>
          <a:p>
            <a:pPr lvl="1"/>
            <a:r>
              <a:rPr lang="zh-CN" altLang="en-US">
                <a:sym typeface="宋体" pitchFamily="2" charset="-122"/>
              </a:rPr>
              <a:t>状态指某个瞬间对象各种属性的取值</a:t>
            </a:r>
            <a:endParaRPr lang="en-US"/>
          </a:p>
          <a:p>
            <a:pPr lvl="1"/>
            <a:r>
              <a:rPr lang="zh-CN" altLang="en-US">
                <a:sym typeface="宋体" pitchFamily="2" charset="-122"/>
              </a:rPr>
              <a:t>对象的方法可以改变对象自身的状态</a:t>
            </a:r>
          </a:p>
          <a:p>
            <a:r>
              <a:rPr lang="zh-CN" altLang="en-US">
                <a:sym typeface="宋体" pitchFamily="2" charset="-122"/>
              </a:rPr>
              <a:t>对象都属于某个类，每个对象都是某个类的实例</a:t>
            </a:r>
            <a:endParaRPr lang="en-US"/>
          </a:p>
          <a:p>
            <a:pPr lvl="1"/>
            <a:endParaRPr lang="en-US"/>
          </a:p>
          <a:p>
            <a:pPr lvl="1"/>
            <a:endParaRPr lang="zh-CN" altLang="en-US"/>
          </a:p>
          <a:p>
            <a:pPr lvl="1"/>
            <a:endParaRPr 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2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DE6621-425D-430A-97D6-329D6F68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277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类</a:t>
            </a:r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类是一组具有相同属性和行为的对象的抽象</a:t>
            </a:r>
            <a:endParaRPr lang="en-US"/>
          </a:p>
          <a:p>
            <a:r>
              <a:rPr lang="zh-CN" altLang="en-US"/>
              <a:t>开发人员自定义数据类型</a:t>
            </a:r>
            <a:endParaRPr lang="en-US"/>
          </a:p>
          <a:p>
            <a:r>
              <a:rPr lang="zh-CN" altLang="en-US"/>
              <a:t>面向对象编程的主要任务就是定义各个类</a:t>
            </a:r>
            <a:endParaRPr lang="en-US"/>
          </a:p>
          <a:p>
            <a:r>
              <a:rPr lang="zh-CN" altLang="en-US"/>
              <a:t>对象是类的实例，类是对象的模板</a:t>
            </a:r>
            <a:endParaRPr 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2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E33B6F-F230-48B1-9964-2F423FAE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977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面向对象三大特征</a:t>
            </a:r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面向对象三大特征</a:t>
            </a:r>
          </a:p>
          <a:p>
            <a:pPr lvl="1"/>
            <a:r>
              <a:rPr lang="zh-CN" altLang="en-US" sz="1800" dirty="0">
                <a:sym typeface="宋体" pitchFamily="2" charset="-122"/>
              </a:rPr>
              <a:t>封装</a:t>
            </a:r>
            <a:endParaRPr lang="en-US" sz="1800" dirty="0"/>
          </a:p>
          <a:p>
            <a:pPr lvl="1"/>
            <a:r>
              <a:rPr lang="zh-CN" altLang="en-US" sz="1800" dirty="0">
                <a:sym typeface="宋体" pitchFamily="2" charset="-122"/>
              </a:rPr>
              <a:t>继承</a:t>
            </a:r>
            <a:endParaRPr lang="en-US" sz="1800" dirty="0"/>
          </a:p>
          <a:p>
            <a:pPr lvl="1"/>
            <a:r>
              <a:rPr lang="zh-CN" altLang="en-US" sz="1800" dirty="0">
                <a:sym typeface="宋体" pitchFamily="2" charset="-122"/>
              </a:rPr>
              <a:t>多态</a:t>
            </a:r>
            <a:endParaRPr lang="zh-CN" altLang="en-US" sz="1800" dirty="0"/>
          </a:p>
          <a:p>
            <a:r>
              <a:rPr lang="zh-CN" altLang="en-US" dirty="0"/>
              <a:t>封装</a:t>
            </a:r>
          </a:p>
          <a:p>
            <a:pPr lvl="1"/>
            <a:r>
              <a:rPr lang="zh-CN" altLang="en-US" sz="1800" dirty="0">
                <a:sym typeface="宋体" pitchFamily="2" charset="-122"/>
              </a:rPr>
              <a:t>隐藏对象的属性和实现细节，仅仅对外公开接口</a:t>
            </a:r>
            <a:endParaRPr lang="en-US" sz="1800" dirty="0"/>
          </a:p>
          <a:p>
            <a:pPr lvl="1"/>
            <a:r>
              <a:rPr lang="zh-CN" altLang="en-US" sz="1800" dirty="0">
                <a:sym typeface="宋体" pitchFamily="2" charset="-122"/>
              </a:rPr>
              <a:t>便于使用者正确方便的理解和使用系统</a:t>
            </a:r>
            <a:endParaRPr lang="en-US" sz="1800" dirty="0"/>
          </a:p>
          <a:p>
            <a:pPr lvl="1"/>
            <a:r>
              <a:rPr lang="zh-CN" altLang="en-US" sz="1800" dirty="0">
                <a:sym typeface="宋体" pitchFamily="2" charset="-122"/>
              </a:rPr>
              <a:t>有助于各系统之间的松耦合，提高系统独立性</a:t>
            </a:r>
            <a:endParaRPr lang="en-US" sz="1800" dirty="0"/>
          </a:p>
          <a:p>
            <a:pPr lvl="1"/>
            <a:r>
              <a:rPr lang="zh-CN" altLang="en-US" sz="1800" dirty="0">
                <a:sym typeface="宋体" pitchFamily="2" charset="-122"/>
              </a:rPr>
              <a:t>提高软件的可重用性</a:t>
            </a:r>
            <a:endParaRPr lang="en-US" sz="1800" dirty="0"/>
          </a:p>
          <a:p>
            <a:pPr lvl="1"/>
            <a:r>
              <a:rPr lang="zh-CN" altLang="en-US" sz="1800" dirty="0">
                <a:sym typeface="宋体" pitchFamily="2" charset="-122"/>
              </a:rPr>
              <a:t>把尽可能多的东西藏起来，对外提供便捷的接口</a:t>
            </a:r>
            <a:endParaRPr lang="en-US" sz="1800" dirty="0"/>
          </a:p>
          <a:p>
            <a:pPr lvl="1"/>
            <a:r>
              <a:rPr lang="zh-CN" altLang="en-US" sz="1800" dirty="0">
                <a:sym typeface="宋体" pitchFamily="2" charset="-122"/>
              </a:rPr>
              <a:t>把所有的属性藏起来</a:t>
            </a:r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AE0350-D3D5-479F-B837-D86CAA25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390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继承</a:t>
            </a:r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子类、父类</a:t>
            </a:r>
            <a:endParaRPr lang="en-US"/>
          </a:p>
          <a:p>
            <a:pPr lvl="1"/>
            <a:r>
              <a:rPr lang="zh-CN" altLang="en-US"/>
              <a:t>子类继承了父类的部分属性和方法</a:t>
            </a:r>
            <a:endParaRPr lang="en-US"/>
          </a:p>
          <a:p>
            <a:pPr lvl="1"/>
            <a:r>
              <a:rPr lang="zh-CN" altLang="en-US"/>
              <a:t>子类还可以扩展出新的属性和方法</a:t>
            </a:r>
            <a:endParaRPr lang="en-US"/>
          </a:p>
          <a:p>
            <a:pPr lvl="1"/>
            <a:r>
              <a:rPr lang="zh-CN" altLang="en-US"/>
              <a:t>子类还可以覆盖父类中方法的实现方式</a:t>
            </a:r>
            <a:endParaRPr lang="en-US"/>
          </a:p>
          <a:p>
            <a:r>
              <a:rPr lang="zh-CN" altLang="en-US"/>
              <a:t>注意</a:t>
            </a:r>
            <a:endParaRPr lang="en-US"/>
          </a:p>
          <a:p>
            <a:pPr lvl="1"/>
            <a:r>
              <a:rPr lang="zh-CN" altLang="en-US"/>
              <a:t>继承的层次不可太多，尽量两到三层</a:t>
            </a:r>
            <a:endParaRPr lang="en-US"/>
          </a:p>
          <a:p>
            <a:pPr lvl="1"/>
            <a:r>
              <a:rPr lang="zh-CN" altLang="en-US"/>
              <a:t>继承的最上层最好抽象</a:t>
            </a:r>
            <a:endParaRPr lang="en-US"/>
          </a:p>
          <a:p>
            <a:pPr lvl="1"/>
            <a:endParaRPr 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2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BEB0D5-736C-416E-A1E5-7A86EDF1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957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多态</a:t>
            </a:r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</a:t>
            </a:r>
            <a:endParaRPr lang="en-US" dirty="0"/>
          </a:p>
          <a:p>
            <a:pPr lvl="1"/>
            <a:r>
              <a:rPr lang="zh-CN" altLang="en-US" dirty="0"/>
              <a:t>多种实现方式提供服务</a:t>
            </a:r>
            <a:endParaRPr lang="en-US" dirty="0"/>
          </a:p>
          <a:p>
            <a:r>
              <a:rPr lang="zh-CN" altLang="en-US" dirty="0"/>
              <a:t>动态绑定</a:t>
            </a:r>
            <a:endParaRPr lang="en-US" dirty="0"/>
          </a:p>
          <a:p>
            <a:r>
              <a:rPr lang="zh-CN" altLang="en-US" dirty="0"/>
              <a:t>向上转型</a:t>
            </a:r>
            <a:endParaRPr lang="en-US" dirty="0"/>
          </a:p>
          <a:p>
            <a:pPr lvl="1"/>
            <a:r>
              <a:rPr lang="zh-CN" altLang="en-US" dirty="0"/>
              <a:t>把引用变量转换为父类类型</a:t>
            </a:r>
            <a:endParaRPr lang="en-US" dirty="0"/>
          </a:p>
          <a:p>
            <a:r>
              <a:rPr lang="zh-CN" altLang="en-US" dirty="0"/>
              <a:t>向下转型</a:t>
            </a:r>
            <a:endParaRPr lang="en-US" dirty="0"/>
          </a:p>
          <a:p>
            <a:pPr lvl="1"/>
            <a:r>
              <a:rPr lang="zh-CN" altLang="en-US" dirty="0"/>
              <a:t>把引用变量转换为子类类型</a:t>
            </a:r>
            <a:endParaRPr 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22532" name="AutoShape 3"/>
          <p:cNvSpPr/>
          <p:nvPr/>
        </p:nvSpPr>
        <p:spPr>
          <a:xfrm>
            <a:off x="969764" y="4024684"/>
            <a:ext cx="4178300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Pet pet = new Dog();</a:t>
            </a:r>
          </a:p>
          <a:p>
            <a:pPr lvl="1"/>
            <a:r>
              <a:rPr lang="en-US" b="1" noProof="1"/>
              <a:t>Dog dog = (Dog)pet;    //</a:t>
            </a:r>
            <a:r>
              <a:rPr lang="zh-CN" altLang="en-US" b="1" noProof="1"/>
              <a:t>向下转型</a:t>
            </a:r>
            <a:endParaRPr lang="zh-CN" b="1" noProof="1"/>
          </a:p>
          <a:p>
            <a:pPr lvl="1"/>
            <a:r>
              <a:rPr lang="en-US" b="1" noProof="1"/>
              <a:t>Animal animal = pet;  </a:t>
            </a:r>
            <a:r>
              <a:rPr lang="en-US" altLang="en-US" b="1" noProof="1"/>
              <a:t> </a:t>
            </a:r>
            <a:r>
              <a:rPr lang="en-US" b="1" noProof="1"/>
              <a:t>//</a:t>
            </a:r>
            <a:r>
              <a:rPr lang="zh-CN" altLang="en-US" b="1" noProof="1"/>
              <a:t>向上转型</a:t>
            </a:r>
            <a:endParaRPr lang="zh-CN" b="1" noProof="1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F3D084-6F04-444E-B8F8-4E2986E8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628302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1733</Words>
  <Application>Microsoft Office PowerPoint</Application>
  <PresentationFormat>全屏显示(16:9)</PresentationFormat>
  <Paragraphs>212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综合案例：汽车租赁系统</vt:lpstr>
      <vt:lpstr>PowerPoint 演示文稿</vt:lpstr>
      <vt:lpstr>PowerPoint 演示文稿</vt:lpstr>
      <vt:lpstr>面向对象回顾</vt:lpstr>
      <vt:lpstr>对象</vt:lpstr>
      <vt:lpstr>类</vt:lpstr>
      <vt:lpstr>面向对象三大特征</vt:lpstr>
      <vt:lpstr>继承</vt:lpstr>
      <vt:lpstr>多态</vt:lpstr>
      <vt:lpstr>面向对象应用</vt:lpstr>
      <vt:lpstr>面向对象设计步骤</vt:lpstr>
      <vt:lpstr>抽象出类</vt:lpstr>
      <vt:lpstr>类的属性</vt:lpstr>
      <vt:lpstr>类的方法</vt:lpstr>
      <vt:lpstr>优化设计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566</cp:revision>
  <dcterms:created xsi:type="dcterms:W3CDTF">2013-09-17T02:35:00Z</dcterms:created>
  <dcterms:modified xsi:type="dcterms:W3CDTF">2019-02-18T07:17:57Z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