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83" r:id="rId2"/>
    <p:sldId id="290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12" r:id="rId28"/>
    <p:sldId id="394" r:id="rId2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8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3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D8"/>
    <a:srgbClr val="000000"/>
    <a:srgbClr val="6C6C6C"/>
    <a:srgbClr val="92D050"/>
    <a:srgbClr val="E5E5E5"/>
    <a:srgbClr val="009ADA"/>
    <a:srgbClr val="238CBB"/>
    <a:srgbClr val="2BAEE9"/>
    <a:srgbClr val="0B9FDD"/>
    <a:srgbClr val="56B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8927" autoAdjust="0"/>
  </p:normalViewPr>
  <p:slideViewPr>
    <p:cSldViewPr>
      <p:cViewPr varScale="1">
        <p:scale>
          <a:sx n="106" d="100"/>
          <a:sy n="106" d="100"/>
        </p:scale>
        <p:origin x="552" y="96"/>
      </p:cViewPr>
      <p:guideLst>
        <p:guide orient="horz" pos="1638"/>
        <p:guide pos="2886"/>
      </p:guideLst>
    </p:cSldViewPr>
  </p:slideViewPr>
  <p:outlineViewPr>
    <p:cViewPr>
      <p:scale>
        <a:sx n="33" d="100"/>
        <a:sy n="33" d="100"/>
      </p:scale>
      <p:origin x="0" y="14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913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5F6AE-2A9C-4C1F-879E-3928AA6E32CC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F4CAB-82FF-4C6F-A859-CAD40DD826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0AFA2-8F2F-4EE5-AEC6-84D8330F4D06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5495B-CF7F-4BEC-B2E8-B1A8532E7D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403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接口只有名称：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/>
              <a:t>比如</a:t>
            </a:r>
            <a:r>
              <a:rPr lang="en-US" altLang="zh-CN"/>
              <a:t>Serializable</a:t>
            </a:r>
            <a:endParaRPr lang="zh-CN" altLang="en-US"/>
          </a:p>
        </p:txBody>
      </p:sp>
      <p:sp>
        <p:nvSpPr>
          <p:cNvPr id="4403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B1241C78-C1F2-40AC-A960-1A158FE05E4C}" type="slidenum">
              <a:rPr lang="zh-CN" altLang="en-US" sz="1200">
                <a:latin typeface="Calibri" panose="020F0502020204030204" pitchFamily="34" charset="0"/>
              </a:rPr>
              <a:t>16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F2AF26F-FB60-4150-87CA-751792FB9770}" type="slidenum">
              <a:rPr lang="zh-CN" altLang="en-US" sz="1200">
                <a:latin typeface="Calibri" panose="020F0502020204030204" pitchFamily="34" charset="0"/>
              </a:rPr>
              <a:t>20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教学指导：简单讲解一下类图。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27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584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要求强调会干什么、能干什么。在目标的重点、难点右侧，插入“重点”、“难点”图片，以引起学员重视。</a:t>
            </a:r>
            <a:endParaRPr lang="zh-CN" altLang="en-US" sz="1400">
              <a:latin typeface="Times New Roman" panose="02020603050405020304" pitchFamily="18" charset="0"/>
            </a:endParaRPr>
          </a:p>
          <a:p>
            <a:pPr eaLnBrk="1" hangingPunct="1"/>
            <a:endParaRPr lang="zh-CN" altLang="en-US"/>
          </a:p>
        </p:txBody>
      </p:sp>
      <p:sp>
        <p:nvSpPr>
          <p:cNvPr id="358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68684BD-23CB-4861-8FC4-8908A9841DDD}" type="slidenum">
              <a:rPr lang="zh-CN" altLang="en-US" sz="1200">
                <a:latin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686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(1)</a:t>
            </a:r>
            <a:r>
              <a:rPr lang="zh-CN" altLang="en-US"/>
              <a:t>语义上，自然界不存在，如：水果、动物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）语法上，如果可以实例化，其包含的抽象方法，在运行程序时，</a:t>
            </a:r>
            <a:r>
              <a:rPr lang="en-US" altLang="zh-CN"/>
              <a:t>JVM</a:t>
            </a:r>
            <a:r>
              <a:rPr lang="zh-CN" altLang="en-US"/>
              <a:t>无法执行该方法，因为方法没有方法体</a:t>
            </a:r>
          </a:p>
        </p:txBody>
      </p:sp>
      <p:sp>
        <p:nvSpPr>
          <p:cNvPr id="3686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54018E32-2E68-4874-90F1-4DFCC46F19B1}" type="slidenum">
              <a:rPr lang="zh-CN" altLang="en-US" sz="1200">
                <a:latin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教学指导：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、提出需求，带领学员分析如何实现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、按之前所学无法合理解决问题，不能让防盗门继承门的同时又继承锁，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/>
              <a:t>原因两点：第一，防盗门不是锁，不符合继承中</a:t>
            </a:r>
            <a:r>
              <a:rPr lang="en-US" altLang="zh-CN"/>
              <a:t>is a</a:t>
            </a:r>
            <a:r>
              <a:rPr lang="zh-CN" altLang="en-US"/>
              <a:t>的关系；第二，</a:t>
            </a:r>
            <a:r>
              <a:rPr lang="en-US" altLang="zh-CN"/>
              <a:t>Java</a:t>
            </a:r>
            <a:r>
              <a:rPr lang="zh-CN" altLang="en-US"/>
              <a:t>只支持单继承。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、说明解决办法，由此引出接口的讲解。</a:t>
            </a:r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C32E20E-1F88-48B7-9728-80C936D5C66C}" type="slidenum">
              <a:rPr lang="zh-CN" altLang="en-US" sz="1200">
                <a:latin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891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接口有两种意思：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）概念性的接口。指系统对外提供的所有服务。类的所有能被外部使用者访问的方法构成了类的接口。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interface</a:t>
            </a:r>
            <a:r>
              <a:rPr lang="zh-CN" altLang="en-US"/>
              <a:t>定义的实实在在的接口，也成为接口类型。用于明确描述系统对外提供的所有服务，能更加清晰地把系统的实现细节与接口分离。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endParaRPr lang="en-US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/>
              <a:t>公用的、含义确定的、值不变的  声明为接口中的变量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/>
              <a:t>比如定义一个计算器的接口，抽取计算功能，将一些数学常量声明为接口中的静态常量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endParaRPr lang="en-US">
              <a:ea typeface="宋体" panose="02010600030101010101" pitchFamily="2" charset="-122"/>
            </a:endParaRPr>
          </a:p>
          <a:p>
            <a:pPr eaLnBrk="1" hangingPunct="1"/>
            <a:endParaRPr lang="zh-CN" altLang="en-US"/>
          </a:p>
        </p:txBody>
      </p:sp>
      <p:sp>
        <p:nvSpPr>
          <p:cNvPr id="3891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2890809-BA60-45BA-B261-4AE5FF8E6BCD}" type="slidenum">
              <a:rPr lang="zh-CN" altLang="en-US" sz="1200">
                <a:latin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9939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994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125D59A-3FB6-46E1-A390-E9EE259FE9FC}" type="slidenum">
              <a:rPr lang="zh-CN" altLang="en-US">
                <a:latin typeface="Calibri" panose="020F0502020204030204" pitchFamily="34" charset="0"/>
              </a:rPr>
              <a:t>8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096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为什么把门声明为抽象类，把锁声明为接口？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/>
              <a:t>门是具备某个功能的主体。它可以选择具备什么能力，比如有锁，甚至这个能力还可以扩展，比如门铃响、比如拍照</a:t>
            </a:r>
          </a:p>
        </p:txBody>
      </p:sp>
      <p:sp>
        <p:nvSpPr>
          <p:cNvPr id="4096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61D66E5-9C4C-4E73-B670-92CB95457141}" type="slidenum">
              <a:rPr lang="zh-CN" altLang="en-US" sz="1200">
                <a:latin typeface="Calibri" panose="020F0502020204030204" pitchFamily="34" charset="0"/>
              </a:rPr>
              <a:t>12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面向功能，接口更灵活。设计时从接口开始设计，通过接口进行组合，提供最大限度的扩展能力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/>
              <a:t>和类（单根继承）相比，在语法上比较开放（扩展方便），在设计上有更大的灵活性。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/>
              <a:t>接口间可以多实现。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endParaRPr lang="zh-CN" altLang="en-US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7CE0DF1-097A-45BD-A12C-AC0C4FFF398B}" type="slidenum">
              <a:rPr lang="zh-CN" altLang="en-US" sz="1200">
                <a:latin typeface="Calibri" panose="020F0502020204030204" pitchFamily="34" charset="0"/>
              </a:rPr>
              <a:t>13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FD4D4CA1-26FA-44A2-A87A-0BC663A1F670}" type="slidenum">
              <a:rPr lang="zh-CN" altLang="en-US" sz="1200">
                <a:latin typeface="Calibri" panose="020F0502020204030204" pitchFamily="34" charset="0"/>
              </a:rPr>
              <a:t>15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教学指导：简单讲解一下类图。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3045" y="207645"/>
            <a:ext cx="8238490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400" b="1">
                <a:solidFill>
                  <a:srgbClr val="009ADA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/>
              <a:t>/28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" y="207645"/>
            <a:ext cx="8185785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800" b="1">
                <a:solidFill>
                  <a:srgbClr val="0099D9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  <a:p>
            <a:pPr lvl="5" fontAlgn="base"/>
            <a:r>
              <a:rPr lang="zh-CN" altLang="en-US" strike="noStrike" noProof="1"/>
              <a:t>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28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buFont typeface="Wingdings" panose="05000000000000000000" charset="0"/>
              <a:buChar char=""/>
              <a:defRPr sz="3200"/>
            </a:lvl1pPr>
            <a:lvl2pPr>
              <a:buFont typeface="Wingdings" panose="05000000000000000000" charset="0"/>
              <a:buChar char=""/>
              <a:defRPr sz="2800"/>
            </a:lvl2pPr>
            <a:lvl3pPr>
              <a:buFont typeface="Wingdings" panose="05000000000000000000" charset="0"/>
              <a:buChar char=""/>
              <a:defRPr sz="2400"/>
            </a:lvl3pPr>
            <a:lvl4pPr>
              <a:buFont typeface="Webdings" panose="05030102010509060703" charset="0"/>
              <a:buChar char="4"/>
              <a:defRPr sz="2000"/>
            </a:lvl4pPr>
            <a:lvl5pPr>
              <a:buFont typeface="Wingdings" panose="05000000000000000000" charset="0"/>
              <a:buChar char="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380" y="349251"/>
            <a:ext cx="3429024" cy="43654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6260" y="797560"/>
            <a:ext cx="8422640" cy="3394075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500"/>
          </a:xfrm>
          <a:prstGeom prst="rect">
            <a:avLst/>
          </a:prstGeom>
        </p:spPr>
      </p:pic>
      <p:sp>
        <p:nvSpPr>
          <p:cNvPr id="2051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1635646"/>
            <a:ext cx="7772400" cy="11049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>
            <a:normAutofit/>
          </a:bodyPr>
          <a:lstStyle>
            <a:lvl1pPr lvl="0" algn="ctr">
              <a:defRPr sz="4600" b="1" kern="12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1"/>
              <a:t>16/9</a:t>
            </a:r>
            <a:r>
              <a:rPr lang="zh-CN" altLang="en-US" strike="noStrike" noProof="1"/>
              <a:t>录屏模板</a:t>
            </a:r>
          </a:p>
        </p:txBody>
      </p:sp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4168" y="4544695"/>
            <a:ext cx="2896731" cy="45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8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1" name="标题占位符 1"/>
          <p:cNvSpPr>
            <a:spLocks noGrp="1"/>
          </p:cNvSpPr>
          <p:nvPr>
            <p:ph type="title"/>
          </p:nvPr>
        </p:nvSpPr>
        <p:spPr bwMode="auto">
          <a:xfrm>
            <a:off x="48260" y="286385"/>
            <a:ext cx="5874385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73735" y="977900"/>
            <a:ext cx="7797165" cy="318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en-US" altLang="zh-CN" dirty="0"/>
              <a:t>/10</a:t>
            </a:r>
            <a:endParaRPr lang="zh-CN" altLang="en-US" dirty="0"/>
          </a:p>
        </p:txBody>
      </p:sp>
      <p:pic>
        <p:nvPicPr>
          <p:cNvPr id="8" name="图片 7" descr="logo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441" y="-7620"/>
            <a:ext cx="14922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0B9FDD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"/>
        <a:defRPr sz="2400" b="1" kern="1200">
          <a:solidFill>
            <a:srgbClr val="009ADA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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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ebdings" panose="05030102010509060703" charset="0"/>
        <a:buChar char="4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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121"/>
          <p:cNvSpPr>
            <a:spLocks noGrp="1"/>
          </p:cNvSpPr>
          <p:nvPr>
            <p:ph type="ctrTitle"/>
          </p:nvPr>
        </p:nvSpPr>
        <p:spPr>
          <a:xfrm>
            <a:off x="467544" y="1707654"/>
            <a:ext cx="8136904" cy="1440160"/>
          </a:xfrm>
        </p:spPr>
        <p:txBody>
          <a:bodyPr wrap="square" anchor="ctr">
            <a:normAutofit/>
          </a:bodyPr>
          <a:lstStyle/>
          <a:p>
            <a:r>
              <a:rPr lang="zh-CN" altLang="en-US" sz="5400" dirty="0">
                <a:sym typeface="+mn-ea"/>
              </a:rPr>
              <a:t>抽象类和接口</a:t>
            </a:r>
            <a:endParaRPr lang="zh-CN" altLang="en-US" sz="5400" strike="noStrike" kern="1200" noProof="1">
              <a:solidFill>
                <a:srgbClr val="0099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接口表示一种能力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“做这项工作需要一个钳工（木匠</a:t>
            </a:r>
            <a:r>
              <a:rPr lang="en-US" altLang="zh-CN"/>
              <a:t>/</a:t>
            </a:r>
            <a:r>
              <a:rPr lang="zh-CN" altLang="en-US"/>
              <a:t>程序员）”</a:t>
            </a:r>
          </a:p>
          <a:p>
            <a:endParaRPr lang="zh-CN" altLang="en-US"/>
          </a:p>
          <a:p>
            <a:r>
              <a:rPr lang="zh-CN" altLang="en-US"/>
              <a:t>接口是一种能力</a:t>
            </a:r>
          </a:p>
          <a:p>
            <a:endParaRPr lang="zh-CN" altLang="en-US"/>
          </a:p>
          <a:p>
            <a:r>
              <a:rPr lang="zh-CN" altLang="en-US"/>
              <a:t>面向接口编程</a:t>
            </a:r>
          </a:p>
        </p:txBody>
      </p:sp>
      <p:sp>
        <p:nvSpPr>
          <p:cNvPr id="13316" name="AutoShape 7"/>
          <p:cNvSpPr>
            <a:spLocks noChangeArrowheads="1"/>
          </p:cNvSpPr>
          <p:nvPr/>
        </p:nvSpPr>
        <p:spPr bwMode="auto">
          <a:xfrm>
            <a:off x="3006725" y="3330258"/>
            <a:ext cx="3941763" cy="337184"/>
          </a:xfrm>
          <a:prstGeom prst="roundRect">
            <a:avLst>
              <a:gd name="adj" fmla="val 0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ea typeface="黑体" panose="02010609060101010101" pitchFamily="49" charset="-122"/>
              </a:rPr>
              <a:t>关心实现类有何能力，而不关心实现细节 </a:t>
            </a:r>
          </a:p>
        </p:txBody>
      </p:sp>
      <p:sp>
        <p:nvSpPr>
          <p:cNvPr id="26629" name="AutoShape 8"/>
          <p:cNvSpPr/>
          <p:nvPr/>
        </p:nvSpPr>
        <p:spPr>
          <a:xfrm>
            <a:off x="2740025" y="1511935"/>
            <a:ext cx="3921125" cy="337184"/>
          </a:xfrm>
          <a:prstGeom prst="roundRect">
            <a:avLst>
              <a:gd name="adj" fmla="val 0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钳工是一种“能力”，不关心具体是谁 </a:t>
            </a:r>
          </a:p>
        </p:txBody>
      </p:sp>
      <p:sp>
        <p:nvSpPr>
          <p:cNvPr id="13318" name="AutoShape 9"/>
          <p:cNvSpPr>
            <a:spLocks noChangeArrowheads="1"/>
          </p:cNvSpPr>
          <p:nvPr/>
        </p:nvSpPr>
        <p:spPr bwMode="auto">
          <a:xfrm>
            <a:off x="2754313" y="2356485"/>
            <a:ext cx="2862262" cy="337184"/>
          </a:xfrm>
          <a:prstGeom prst="roundRect">
            <a:avLst>
              <a:gd name="adj" fmla="val 0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600" b="1">
                <a:solidFill>
                  <a:schemeClr val="bg1"/>
                </a:solidFill>
                <a:ea typeface="黑体" panose="02010609060101010101" pitchFamily="49" charset="-122"/>
              </a:rPr>
              <a:t>体现在接口的方法上 </a:t>
            </a:r>
          </a:p>
        </p:txBody>
      </p:sp>
      <p:sp>
        <p:nvSpPr>
          <p:cNvPr id="13319" name="AutoShape 12"/>
          <p:cNvSpPr>
            <a:spLocks noChangeArrowheads="1"/>
          </p:cNvSpPr>
          <p:nvPr/>
        </p:nvSpPr>
        <p:spPr bwMode="auto">
          <a:xfrm>
            <a:off x="3006725" y="3923983"/>
            <a:ext cx="3941763" cy="337184"/>
          </a:xfrm>
          <a:prstGeom prst="roundRect">
            <a:avLst>
              <a:gd name="adj" fmla="val 0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600" b="1" dirty="0">
                <a:solidFill>
                  <a:schemeClr val="bg1"/>
                </a:solidFill>
                <a:ea typeface="黑体" panose="02010609060101010101" pitchFamily="49" charset="-122"/>
              </a:rPr>
              <a:t>面向接口的约定而不考虑接口的具体实现 </a:t>
            </a:r>
          </a:p>
        </p:txBody>
      </p:sp>
      <p:sp>
        <p:nvSpPr>
          <p:cNvPr id="26632" name="AutoShape 14"/>
          <p:cNvSpPr/>
          <p:nvPr/>
        </p:nvSpPr>
        <p:spPr>
          <a:xfrm>
            <a:off x="1785938" y="3523933"/>
            <a:ext cx="800100" cy="558800"/>
          </a:xfrm>
          <a:prstGeom prst="roundRect">
            <a:avLst>
              <a:gd name="adj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 程序</a:t>
            </a:r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设计时 </a:t>
            </a:r>
          </a:p>
        </p:txBody>
      </p:sp>
      <p:sp>
        <p:nvSpPr>
          <p:cNvPr id="26633" name="AutoShape 15"/>
          <p:cNvSpPr/>
          <p:nvPr/>
        </p:nvSpPr>
        <p:spPr>
          <a:xfrm flipH="1">
            <a:off x="2627313" y="3382645"/>
            <a:ext cx="269875" cy="865188"/>
          </a:xfrm>
          <a:prstGeom prst="rightBrace">
            <a:avLst>
              <a:gd name="adj1" fmla="val 26769"/>
              <a:gd name="adj2" fmla="val 50000"/>
            </a:avLst>
          </a:prstGeom>
          <a:noFill/>
          <a:ln w="28575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defRPr/>
            </a:pPr>
            <a:endParaRPr lang="zh-CN" altLang="en-US" sz="1350" noProof="1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6BF59BD-0503-4D01-A0EC-4986D393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r>
              <a:rPr lang="zh-CN" altLang="en-US"/>
              <a:t>/</a:t>
            </a:r>
            <a:r>
              <a:rPr lang="en-US" altLang="zh-CN"/>
              <a:t>28</a:t>
            </a: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面向接口编程3-1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实现防盗门功能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防盗门是一个门</a:t>
            </a:r>
            <a:endParaRPr lang="en-US" dirty="0"/>
          </a:p>
          <a:p>
            <a:r>
              <a:rPr lang="zh-CN" altLang="en-US" dirty="0"/>
              <a:t>防盗门有一个锁</a:t>
            </a:r>
            <a:endParaRPr lang="en-US" dirty="0"/>
          </a:p>
          <a:p>
            <a:pPr lvl="1"/>
            <a:r>
              <a:rPr lang="zh-CN" altLang="en-US" dirty="0"/>
              <a:t>上锁</a:t>
            </a:r>
            <a:endParaRPr lang="en-US" dirty="0"/>
          </a:p>
          <a:p>
            <a:pPr lvl="1"/>
            <a:r>
              <a:rPr lang="zh-CN" altLang="en-US" dirty="0"/>
              <a:t>开锁</a:t>
            </a:r>
          </a:p>
        </p:txBody>
      </p:sp>
      <p:sp>
        <p:nvSpPr>
          <p:cNvPr id="27652" name="AutoShape 22"/>
          <p:cNvSpPr>
            <a:spLocks noChangeArrowheads="1"/>
          </p:cNvSpPr>
          <p:nvPr/>
        </p:nvSpPr>
        <p:spPr bwMode="auto">
          <a:xfrm>
            <a:off x="3014028" y="4320540"/>
            <a:ext cx="803275" cy="332006"/>
          </a:xfrm>
          <a:prstGeom prst="roundRect">
            <a:avLst>
              <a:gd name="adj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能力</a:t>
            </a:r>
          </a:p>
        </p:txBody>
      </p:sp>
      <p:sp>
        <p:nvSpPr>
          <p:cNvPr id="27653" name="AutoShape 21"/>
          <p:cNvSpPr>
            <a:spLocks noChangeArrowheads="1"/>
          </p:cNvSpPr>
          <p:nvPr/>
        </p:nvSpPr>
        <p:spPr bwMode="auto">
          <a:xfrm>
            <a:off x="4119245" y="3176905"/>
            <a:ext cx="3365500" cy="418024"/>
          </a:xfrm>
          <a:prstGeom prst="roundRect">
            <a:avLst>
              <a:gd name="adj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lvl="1"/>
            <a:r>
              <a:rPr lang="en-US" altLang="zh-CN" sz="1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is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a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的关系</a:t>
            </a:r>
          </a:p>
        </p:txBody>
      </p:sp>
      <p:sp>
        <p:nvSpPr>
          <p:cNvPr id="27654" name="AutoShape 21"/>
          <p:cNvSpPr>
            <a:spLocks noChangeArrowheads="1"/>
          </p:cNvSpPr>
          <p:nvPr/>
        </p:nvSpPr>
        <p:spPr bwMode="auto">
          <a:xfrm>
            <a:off x="4119245" y="3696335"/>
            <a:ext cx="3365500" cy="408148"/>
          </a:xfrm>
          <a:prstGeom prst="roundRect">
            <a:avLst>
              <a:gd name="adj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lvl="1"/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has a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的关系</a:t>
            </a:r>
          </a:p>
        </p:txBody>
      </p:sp>
      <p:pic>
        <p:nvPicPr>
          <p:cNvPr id="14343" name="Picture 2" descr="图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446213"/>
            <a:ext cx="3541712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2" name="AutoShape 15"/>
          <p:cNvSpPr/>
          <p:nvPr/>
        </p:nvSpPr>
        <p:spPr>
          <a:xfrm rot="-10800000" flipH="1">
            <a:off x="2497773" y="4234180"/>
            <a:ext cx="269875" cy="536575"/>
          </a:xfrm>
          <a:prstGeom prst="rightBrace">
            <a:avLst>
              <a:gd name="adj1" fmla="val 26769"/>
              <a:gd name="adj2" fmla="val 50000"/>
            </a:avLst>
          </a:prstGeom>
          <a:noFill/>
          <a:ln w="28575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defRPr/>
            </a:pPr>
            <a:endParaRPr lang="zh-CN" altLang="en-US" sz="1350" noProof="1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70299" y="2716213"/>
            <a:ext cx="436880" cy="532130"/>
            <a:chOff x="2317433" y="1741805"/>
            <a:chExt cx="436880" cy="532130"/>
          </a:xfrm>
        </p:grpSpPr>
        <p:sp>
          <p:nvSpPr>
            <p:cNvPr id="18" name="TextBox 65"/>
            <p:cNvSpPr txBox="1"/>
            <p:nvPr/>
          </p:nvSpPr>
          <p:spPr>
            <a:xfrm>
              <a:off x="2317433" y="202882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分析</a:t>
              </a:r>
            </a:p>
          </p:txBody>
        </p:sp>
        <p:pic>
          <p:nvPicPr>
            <p:cNvPr id="19" name="图片 18" descr="C:\Users\Lenovo\Desktop\icon\放大镜.png放大镜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396173" y="1741805"/>
              <a:ext cx="279400" cy="280035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314008" y="876497"/>
            <a:ext cx="436880" cy="549275"/>
            <a:chOff x="314008" y="938530"/>
            <a:chExt cx="436880" cy="549275"/>
          </a:xfrm>
        </p:grpSpPr>
        <p:sp>
          <p:nvSpPr>
            <p:cNvPr id="21" name="TextBox 65"/>
            <p:cNvSpPr txBox="1"/>
            <p:nvPr/>
          </p:nvSpPr>
          <p:spPr>
            <a:xfrm>
              <a:off x="314008" y="124269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问题</a:t>
              </a:r>
            </a:p>
          </p:txBody>
        </p:sp>
        <p:pic>
          <p:nvPicPr>
            <p:cNvPr id="22" name="图片 21" descr="疑问 gray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285" y="938530"/>
              <a:ext cx="314325" cy="314325"/>
            </a:xfrm>
            <a:prstGeom prst="rect">
              <a:avLst/>
            </a:prstGeom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A9F1CB1-1A1E-44C7-9D17-33FBD80D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r>
              <a:rPr lang="zh-CN" altLang="en-US"/>
              <a:t>/</a:t>
            </a:r>
            <a:r>
              <a:rPr lang="en-US" altLang="zh-CN"/>
              <a:t>28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ldLvl="0" animBg="1"/>
      <p:bldP spid="27653" grpId="0" bldLvl="0" animBg="1"/>
      <p:bldP spid="27654" grpId="0" bldLvl="0" animBg="1"/>
      <p:bldP spid="2766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面向接口编程3-2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实现过程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8676" name="AutoShape 6"/>
          <p:cNvSpPr>
            <a:spLocks noChangeArrowheads="1"/>
          </p:cNvSpPr>
          <p:nvPr/>
        </p:nvSpPr>
        <p:spPr bwMode="auto">
          <a:xfrm>
            <a:off x="4946650" y="3106738"/>
            <a:ext cx="2119313" cy="33200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定义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9060101010101" pitchFamily="49" charset="-122"/>
              </a:rPr>
              <a:t>Lock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接口</a:t>
            </a:r>
          </a:p>
        </p:txBody>
      </p:sp>
      <p:sp>
        <p:nvSpPr>
          <p:cNvPr id="28677" name="AutoShape 7"/>
          <p:cNvSpPr/>
          <p:nvPr/>
        </p:nvSpPr>
        <p:spPr>
          <a:xfrm>
            <a:off x="6554788" y="2411413"/>
            <a:ext cx="1423987" cy="558800"/>
          </a:xfrm>
          <a:prstGeom prst="wedgeRoundRectCallout">
            <a:avLst>
              <a:gd name="adj1" fmla="val -70333"/>
              <a:gd name="adj2" fmla="val 78009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具备上锁、</a:t>
            </a:r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开锁的能力</a:t>
            </a:r>
          </a:p>
        </p:txBody>
      </p:sp>
      <p:sp>
        <p:nvSpPr>
          <p:cNvPr id="28678" name="AutoShape 8"/>
          <p:cNvSpPr/>
          <p:nvPr/>
        </p:nvSpPr>
        <p:spPr>
          <a:xfrm>
            <a:off x="1270000" y="2840038"/>
            <a:ext cx="1254125" cy="558800"/>
          </a:xfrm>
          <a:prstGeom prst="wedgeRoundRectCallout">
            <a:avLst>
              <a:gd name="adj1" fmla="val 90412"/>
              <a:gd name="adj2" fmla="val -1218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具有开门、</a:t>
            </a:r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关门的功能</a:t>
            </a:r>
          </a:p>
        </p:txBody>
      </p:sp>
      <p:sp>
        <p:nvSpPr>
          <p:cNvPr id="28679" name="AutoShape 9"/>
          <p:cNvSpPr>
            <a:spLocks noChangeArrowheads="1"/>
          </p:cNvSpPr>
          <p:nvPr/>
        </p:nvSpPr>
        <p:spPr bwMode="auto">
          <a:xfrm>
            <a:off x="3544888" y="3598863"/>
            <a:ext cx="2206625" cy="33200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编写</a:t>
            </a:r>
            <a:r>
              <a:rPr lang="en-US" altLang="zh-CN" sz="1350" b="1" dirty="0" err="1">
                <a:solidFill>
                  <a:schemeClr val="bg1"/>
                </a:solidFill>
                <a:ea typeface="黑体" panose="02010609060101010101" pitchFamily="49" charset="-122"/>
              </a:rPr>
              <a:t>TheftproofDoor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类</a:t>
            </a:r>
          </a:p>
        </p:txBody>
      </p:sp>
      <p:sp>
        <p:nvSpPr>
          <p:cNvPr id="28680" name="AutoShape 10"/>
          <p:cNvSpPr/>
          <p:nvPr/>
        </p:nvSpPr>
        <p:spPr>
          <a:xfrm>
            <a:off x="6286500" y="3590925"/>
            <a:ext cx="1489075" cy="330200"/>
          </a:xfrm>
          <a:prstGeom prst="wedgeRoundRectCallout">
            <a:avLst>
              <a:gd name="adj1" fmla="val -87866"/>
              <a:gd name="adj2" fmla="val 6106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继承类实现接口</a:t>
            </a:r>
          </a:p>
        </p:txBody>
      </p:sp>
      <p:sp>
        <p:nvSpPr>
          <p:cNvPr id="28681" name="AutoShape 11"/>
          <p:cNvSpPr>
            <a:spLocks noChangeArrowheads="1"/>
          </p:cNvSpPr>
          <p:nvPr/>
        </p:nvSpPr>
        <p:spPr bwMode="auto">
          <a:xfrm>
            <a:off x="3544888" y="4057650"/>
            <a:ext cx="2206625" cy="33200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>
                <a:solidFill>
                  <a:schemeClr val="bg1"/>
                </a:solidFill>
                <a:ea typeface="黑体" panose="02010609060101010101" pitchFamily="49" charset="-122"/>
              </a:rPr>
              <a:t>编写测试类</a:t>
            </a:r>
          </a:p>
        </p:txBody>
      </p:sp>
      <p:sp>
        <p:nvSpPr>
          <p:cNvPr id="28682" name="AutoShape 12"/>
          <p:cNvSpPr/>
          <p:nvPr/>
        </p:nvSpPr>
        <p:spPr>
          <a:xfrm>
            <a:off x="1152525" y="3911600"/>
            <a:ext cx="1889125" cy="558800"/>
          </a:xfrm>
          <a:prstGeom prst="wedgeRoundRectCallout">
            <a:avLst>
              <a:gd name="adj1" fmla="val 78792"/>
              <a:gd name="adj2" fmla="val 9625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让防盗门关门、</a:t>
            </a:r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上锁、开锁、开门</a:t>
            </a:r>
          </a:p>
        </p:txBody>
      </p:sp>
      <p:sp>
        <p:nvSpPr>
          <p:cNvPr id="28683" name="AutoShape 6"/>
          <p:cNvSpPr>
            <a:spLocks noChangeArrowheads="1"/>
          </p:cNvSpPr>
          <p:nvPr/>
        </p:nvSpPr>
        <p:spPr bwMode="auto">
          <a:xfrm>
            <a:off x="2911475" y="3106738"/>
            <a:ext cx="1820863" cy="33200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定义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9060101010101" pitchFamily="49" charset="-122"/>
              </a:rPr>
              <a:t>Door 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抽象类</a:t>
            </a:r>
          </a:p>
        </p:txBody>
      </p:sp>
      <p:pic>
        <p:nvPicPr>
          <p:cNvPr id="15372" name="图片 23" descr="类图0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725" y="1179513"/>
            <a:ext cx="2363788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1401304" y="4509023"/>
            <a:ext cx="5714808" cy="371891"/>
            <a:chOff x="1403648" y="3795886"/>
            <a:chExt cx="5714808" cy="371891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1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 bwMode="auto">
            <a:xfrm>
              <a:off x="3517753" y="3829223"/>
              <a:ext cx="2356735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演示示例</a:t>
              </a:r>
              <a:r>
                <a:rPr lang="en-US" altLang="zh-CN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3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：防盗门功能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6CF8FC4-B99B-40CB-AB60-1A858FD0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r>
              <a:rPr lang="zh-CN" altLang="en-US"/>
              <a:t>/</a:t>
            </a:r>
            <a:r>
              <a:rPr lang="en-US" altLang="zh-CN"/>
              <a:t>28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ldLvl="0" animBg="1"/>
      <p:bldP spid="28677" grpId="0" bldLvl="0" animBg="1"/>
      <p:bldP spid="28678" grpId="0" bldLvl="0" animBg="1"/>
      <p:bldP spid="28679" grpId="0" bldLvl="0" animBg="1"/>
      <p:bldP spid="28680" grpId="0" bldLvl="0" animBg="1"/>
      <p:bldP spid="28681" grpId="0" bldLvl="0" animBg="1"/>
      <p:bldP spid="28682" grpId="0" bldLvl="0" animBg="1"/>
      <p:bldP spid="2868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面向接口编程3-3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扩展防盗门门铃功能，主要实现拍照存档</a:t>
            </a:r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16388" name="AutoShape 24"/>
          <p:cNvSpPr>
            <a:spLocks noChangeArrowheads="1"/>
          </p:cNvSpPr>
          <p:nvPr/>
        </p:nvSpPr>
        <p:spPr bwMode="auto">
          <a:xfrm>
            <a:off x="2589213" y="1071563"/>
            <a:ext cx="3376612" cy="507831"/>
          </a:xfrm>
          <a:prstGeom prst="roundRect">
            <a:avLst>
              <a:gd name="adj" fmla="val 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一个人可以具有多项能力</a:t>
            </a:r>
            <a:endParaRPr lang="en-US" sz="1350" b="1" dirty="0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一个类可以实现多个接口 </a:t>
            </a:r>
          </a:p>
        </p:txBody>
      </p:sp>
      <p:pic>
        <p:nvPicPr>
          <p:cNvPr id="16389" name="图片 15" descr="图4.4框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488" y="2625725"/>
            <a:ext cx="3870325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179512" y="1878459"/>
            <a:ext cx="436880" cy="549275"/>
            <a:chOff x="314008" y="938530"/>
            <a:chExt cx="436880" cy="549275"/>
          </a:xfrm>
        </p:grpSpPr>
        <p:sp>
          <p:nvSpPr>
            <p:cNvPr id="15" name="TextBox 65"/>
            <p:cNvSpPr txBox="1"/>
            <p:nvPr/>
          </p:nvSpPr>
          <p:spPr>
            <a:xfrm>
              <a:off x="314008" y="124269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问题</a:t>
              </a:r>
            </a:p>
          </p:txBody>
        </p:sp>
        <p:pic>
          <p:nvPicPr>
            <p:cNvPr id="16" name="图片 15" descr="疑问 gray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285" y="938530"/>
              <a:ext cx="314325" cy="314325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1066524" y="4443958"/>
            <a:ext cx="5714808" cy="371891"/>
            <a:chOff x="1403648" y="3795886"/>
            <a:chExt cx="5714808" cy="371891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3310967" y="3829223"/>
              <a:ext cx="2770310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演示示例</a:t>
              </a:r>
              <a:r>
                <a:rPr lang="en-US" altLang="zh-CN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4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：防盗门扩展功能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8FC8352-5227-4AF1-9A51-9B5F9073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r>
              <a:rPr lang="zh-CN" altLang="en-US"/>
              <a:t>/</a:t>
            </a:r>
            <a:r>
              <a:rPr lang="en-US" altLang="zh-CN"/>
              <a:t>28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1</a:t>
            </a:r>
            <a:r>
              <a:rPr lang="zh-CN" altLang="en-US" dirty="0"/>
              <a:t>：接口实现手机</a:t>
            </a:r>
            <a:endParaRPr lang="zh-CN" altLang="zh-CN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需求说明</a:t>
            </a:r>
            <a:endParaRPr lang="en-US"/>
          </a:p>
          <a:p>
            <a:pPr lvl="1"/>
            <a:r>
              <a:rPr lang="zh-CN" altLang="en-US"/>
              <a:t>原始的手机，可以发短信，通电话。随着发展，手机增加了功能：音频、视频播放、拍照、上网。使用接口实现手机功能</a:t>
            </a:r>
          </a:p>
          <a:p>
            <a:pPr lvl="1"/>
            <a:endParaRPr lang="zh-CN" altLang="en-US"/>
          </a:p>
          <a:p>
            <a:endParaRPr lang="zh-CN" altLang="en-US"/>
          </a:p>
        </p:txBody>
      </p:sp>
      <p:pic>
        <p:nvPicPr>
          <p:cNvPr id="17412" name="Picture 2" descr="图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2500982"/>
            <a:ext cx="3265487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20882E4-FAF6-4EA4-A309-6A108F32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r>
              <a:rPr lang="zh-CN" altLang="en-US"/>
              <a:t>/</a:t>
            </a:r>
            <a:r>
              <a:rPr lang="en-US" altLang="zh-CN"/>
              <a:t>28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0106" y="2650636"/>
            <a:ext cx="5248275" cy="187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1</a:t>
            </a:r>
            <a:r>
              <a:rPr lang="zh-CN" altLang="en-US" dirty="0"/>
              <a:t>：接口实现手机</a:t>
            </a:r>
            <a:endParaRPr lang="zh-CN" altLang="zh-CN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508868"/>
            <a:ext cx="7762875" cy="3394075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实现思路</a:t>
            </a:r>
            <a:endParaRPr lang="en-US" altLang="zh-CN" dirty="0"/>
          </a:p>
          <a:p>
            <a:pPr lvl="1"/>
            <a:r>
              <a:rPr lang="zh-CN" altLang="en-US" dirty="0"/>
              <a:t>编写类及接口，参照以下类的结构图</a:t>
            </a:r>
            <a:endParaRPr lang="en-US" dirty="0"/>
          </a:p>
          <a:p>
            <a:pPr lvl="1"/>
            <a:r>
              <a:rPr lang="zh-CN" altLang="en-US" dirty="0"/>
              <a:t>编写测试类，让普通手机播放音频、发信息和通电话，让智能手机上网、播放视频、照相、发信息和通电话</a:t>
            </a:r>
          </a:p>
        </p:txBody>
      </p:sp>
      <p:sp>
        <p:nvSpPr>
          <p:cNvPr id="33797" name="AutoShape 9"/>
          <p:cNvSpPr/>
          <p:nvPr/>
        </p:nvSpPr>
        <p:spPr>
          <a:xfrm>
            <a:off x="1420813" y="2637764"/>
            <a:ext cx="909637" cy="332006"/>
          </a:xfrm>
          <a:prstGeom prst="roundRect">
            <a:avLst>
              <a:gd name="adj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照相</a:t>
            </a:r>
          </a:p>
        </p:txBody>
      </p:sp>
      <p:sp>
        <p:nvSpPr>
          <p:cNvPr id="33798" name="AutoShape 9"/>
          <p:cNvSpPr/>
          <p:nvPr/>
        </p:nvSpPr>
        <p:spPr>
          <a:xfrm>
            <a:off x="3267075" y="2609730"/>
            <a:ext cx="1019175" cy="332006"/>
          </a:xfrm>
          <a:prstGeom prst="roundRect">
            <a:avLst>
              <a:gd name="adj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连接网络</a:t>
            </a:r>
          </a:p>
        </p:txBody>
      </p:sp>
      <p:sp>
        <p:nvSpPr>
          <p:cNvPr id="33799" name="AutoShape 9"/>
          <p:cNvSpPr/>
          <p:nvPr/>
        </p:nvSpPr>
        <p:spPr>
          <a:xfrm>
            <a:off x="6732240" y="4255968"/>
            <a:ext cx="1270000" cy="332006"/>
          </a:xfrm>
          <a:prstGeom prst="roundRect">
            <a:avLst>
              <a:gd name="adj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普通手机</a:t>
            </a:r>
          </a:p>
        </p:txBody>
      </p:sp>
      <p:sp>
        <p:nvSpPr>
          <p:cNvPr id="33800" name="AutoShape 9"/>
          <p:cNvSpPr/>
          <p:nvPr/>
        </p:nvSpPr>
        <p:spPr>
          <a:xfrm>
            <a:off x="6910388" y="2573218"/>
            <a:ext cx="911225" cy="332006"/>
          </a:xfrm>
          <a:prstGeom prst="roundRect">
            <a:avLst>
              <a:gd name="adj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播放</a:t>
            </a:r>
          </a:p>
        </p:txBody>
      </p:sp>
      <p:sp>
        <p:nvSpPr>
          <p:cNvPr id="33801" name="AutoShape 9"/>
          <p:cNvSpPr/>
          <p:nvPr/>
        </p:nvSpPr>
        <p:spPr>
          <a:xfrm>
            <a:off x="1749425" y="4179768"/>
            <a:ext cx="1035050" cy="332006"/>
          </a:xfrm>
          <a:prstGeom prst="roundRect">
            <a:avLst>
              <a:gd name="adj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智能手机</a:t>
            </a:r>
          </a:p>
        </p:txBody>
      </p:sp>
      <p:sp>
        <p:nvSpPr>
          <p:cNvPr id="33802" name="AutoShape 9"/>
          <p:cNvSpPr/>
          <p:nvPr/>
        </p:nvSpPr>
        <p:spPr>
          <a:xfrm>
            <a:off x="5919788" y="2637764"/>
            <a:ext cx="857250" cy="332006"/>
          </a:xfrm>
          <a:prstGeom prst="roundRect">
            <a:avLst>
              <a:gd name="adj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手机</a:t>
            </a: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300192" y="4388988"/>
            <a:ext cx="399985" cy="1191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33797" idx="2"/>
          </p:cNvCxnSpPr>
          <p:nvPr/>
        </p:nvCxnSpPr>
        <p:spPr>
          <a:xfrm flipH="1" flipV="1">
            <a:off x="1875632" y="2969770"/>
            <a:ext cx="319881" cy="266481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33800" idx="2"/>
          </p:cNvCxnSpPr>
          <p:nvPr/>
        </p:nvCxnSpPr>
        <p:spPr>
          <a:xfrm flipV="1">
            <a:off x="7342815" y="2905224"/>
            <a:ext cx="23186" cy="282356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3784149" y="2849503"/>
            <a:ext cx="23186" cy="282356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33801" idx="3"/>
          </p:cNvCxnSpPr>
          <p:nvPr/>
        </p:nvCxnSpPr>
        <p:spPr>
          <a:xfrm flipH="1" flipV="1">
            <a:off x="2784475" y="4345771"/>
            <a:ext cx="482600" cy="76200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33802" idx="1"/>
          </p:cNvCxnSpPr>
          <p:nvPr/>
        </p:nvCxnSpPr>
        <p:spPr>
          <a:xfrm flipV="1">
            <a:off x="5652120" y="2803767"/>
            <a:ext cx="267668" cy="41275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6A90975-BF7A-40AE-87DD-6004BDCF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r>
              <a:rPr lang="zh-CN" altLang="en-US"/>
              <a:t>/</a:t>
            </a:r>
            <a:r>
              <a:rPr lang="en-US" altLang="zh-CN"/>
              <a:t>28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接口是一种约定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生活中，我们使用的两相电源插座，规定了：</a:t>
            </a:r>
          </a:p>
          <a:p>
            <a:pPr lvl="1"/>
            <a:r>
              <a:rPr lang="zh-CN" altLang="en-US" dirty="0"/>
              <a:t>两个接头间的额定电压</a:t>
            </a:r>
          </a:p>
          <a:p>
            <a:pPr lvl="1"/>
            <a:r>
              <a:rPr lang="zh-CN" altLang="en-US" dirty="0"/>
              <a:t>两个接头间的距离</a:t>
            </a:r>
          </a:p>
          <a:p>
            <a:pPr lvl="1"/>
            <a:r>
              <a:rPr lang="zh-CN" altLang="en-US" dirty="0"/>
              <a:t>接头的形状</a:t>
            </a:r>
          </a:p>
          <a:p>
            <a:r>
              <a:rPr lang="zh-CN" altLang="en-US" dirty="0"/>
              <a:t>接口是一种约定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面向接口编程</a:t>
            </a:r>
          </a:p>
          <a:p>
            <a:pPr lvl="1"/>
            <a:endParaRPr lang="en-US" altLang="zh-CN" dirty="0"/>
          </a:p>
        </p:txBody>
      </p:sp>
      <p:sp>
        <p:nvSpPr>
          <p:cNvPr id="19460" name="AutoShape 9"/>
          <p:cNvSpPr>
            <a:spLocks noChangeArrowheads="1"/>
          </p:cNvSpPr>
          <p:nvPr/>
        </p:nvSpPr>
        <p:spPr bwMode="auto">
          <a:xfrm>
            <a:off x="1259632" y="4011910"/>
            <a:ext cx="5040560" cy="369332"/>
          </a:xfrm>
          <a:prstGeom prst="roundRect">
            <a:avLst>
              <a:gd name="adj" fmla="val 0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ea typeface="黑体" panose="02010609060101010101" pitchFamily="49" charset="-122"/>
              </a:rPr>
              <a:t>程序设计时面向接口的约定而不考虑具体实现 </a:t>
            </a:r>
          </a:p>
        </p:txBody>
      </p:sp>
      <p:sp>
        <p:nvSpPr>
          <p:cNvPr id="19461" name="AutoShape 7"/>
          <p:cNvSpPr>
            <a:spLocks noChangeArrowheads="1"/>
          </p:cNvSpPr>
          <p:nvPr/>
        </p:nvSpPr>
        <p:spPr bwMode="auto">
          <a:xfrm>
            <a:off x="1259632" y="3135764"/>
            <a:ext cx="2373312" cy="338554"/>
          </a:xfrm>
          <a:prstGeom prst="roundRect">
            <a:avLst>
              <a:gd name="adj" fmla="val 0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600" b="1" dirty="0">
                <a:solidFill>
                  <a:schemeClr val="bg1"/>
                </a:solidFill>
                <a:ea typeface="黑体" panose="02010609060101010101" pitchFamily="49" charset="-122"/>
              </a:rPr>
              <a:t>有些接口只有名称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53955E9-605A-4ABA-A0B0-BD933EF1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r>
              <a:rPr lang="zh-CN" altLang="en-US"/>
              <a:t>/</a:t>
            </a:r>
            <a:r>
              <a:rPr lang="en-US" altLang="zh-CN"/>
              <a:t>28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面向接口编程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开发打印机</a:t>
            </a:r>
            <a:endParaRPr lang="en-US"/>
          </a:p>
          <a:p>
            <a:pPr lvl="1"/>
            <a:r>
              <a:rPr lang="zh-CN" altLang="en-US"/>
              <a:t>墨盒：彩色、黑白</a:t>
            </a:r>
          </a:p>
          <a:p>
            <a:pPr lvl="1"/>
            <a:r>
              <a:rPr lang="zh-CN" altLang="en-US"/>
              <a:t>纸张类型：</a:t>
            </a:r>
            <a:r>
              <a:rPr lang="en-US" altLang="zh-CN"/>
              <a:t>A4</a:t>
            </a:r>
            <a:r>
              <a:rPr lang="zh-CN" altLang="en-US"/>
              <a:t>、</a:t>
            </a:r>
            <a:r>
              <a:rPr lang="en-US" altLang="zh-CN"/>
              <a:t>B5</a:t>
            </a:r>
            <a:endParaRPr lang="zh-CN" altLang="en-US"/>
          </a:p>
          <a:p>
            <a:pPr lvl="1"/>
            <a:r>
              <a:rPr lang="zh-CN" altLang="en-US"/>
              <a:t>墨盒和纸张都不是打印机厂商提供的</a:t>
            </a:r>
          </a:p>
          <a:p>
            <a:pPr lvl="1"/>
            <a:r>
              <a:rPr lang="zh-CN" altLang="en-US"/>
              <a:t>打印机厂商要兼容市场上的墨盒、纸张</a:t>
            </a:r>
          </a:p>
        </p:txBody>
      </p:sp>
      <p:pic>
        <p:nvPicPr>
          <p:cNvPr id="20484" name="Picture 2" descr="图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3" y="3165003"/>
            <a:ext cx="3519487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0939E80-2DB1-4F09-AD61-2B978E65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r>
              <a:rPr lang="zh-CN" altLang="en-US"/>
              <a:t>/</a:t>
            </a:r>
            <a:r>
              <a:rPr lang="en-US" altLang="zh-CN"/>
              <a:t>28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面向接口编程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墨盒和纸张的规格是一种约定 </a:t>
            </a:r>
          </a:p>
          <a:p>
            <a:r>
              <a:rPr lang="zh-CN" altLang="en-US" dirty="0"/>
              <a:t>打印机需要遵守这些约定</a:t>
            </a:r>
            <a:endParaRPr lang="en-US" dirty="0"/>
          </a:p>
          <a:p>
            <a:r>
              <a:rPr lang="zh-CN" altLang="en-US" dirty="0"/>
              <a:t>用面向接口编程的方式开发</a:t>
            </a:r>
          </a:p>
          <a:p>
            <a:pPr lvl="1"/>
            <a:r>
              <a:rPr lang="zh-CN" altLang="en-US" sz="1800" dirty="0"/>
              <a:t>制定墨盒、纸张的约定或标准</a:t>
            </a:r>
          </a:p>
          <a:p>
            <a:pPr lvl="1"/>
            <a:r>
              <a:rPr lang="zh-CN" altLang="en-US" sz="1800" dirty="0">
                <a:sym typeface="Arial" panose="020B0604020202020204" pitchFamily="34" charset="0"/>
              </a:rPr>
              <a:t>其他厂商按照墨盒、纸张的标准生产墨盒、纸张</a:t>
            </a:r>
            <a:endParaRPr lang="zh-CN" altLang="en-US" sz="1800" dirty="0"/>
          </a:p>
          <a:p>
            <a:pPr lvl="1"/>
            <a:r>
              <a:rPr lang="zh-CN" altLang="en-US" sz="1800" dirty="0"/>
              <a:t>打印机厂商使用墨盒、纸张的标准开发打印机</a:t>
            </a:r>
          </a:p>
          <a:p>
            <a:pPr lvl="1"/>
            <a:endParaRPr lang="zh-CN" altLang="en-US" dirty="0"/>
          </a:p>
        </p:txBody>
      </p:sp>
      <p:sp>
        <p:nvSpPr>
          <p:cNvPr id="39940" name="AutoShape 5"/>
          <p:cNvSpPr/>
          <p:nvPr/>
        </p:nvSpPr>
        <p:spPr>
          <a:xfrm>
            <a:off x="2847975" y="3306038"/>
            <a:ext cx="2019300" cy="561856"/>
          </a:xfrm>
          <a:prstGeom prst="roundRect">
            <a:avLst>
              <a:gd name="adj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定义墨盒接口</a:t>
            </a:r>
            <a:r>
              <a:rPr 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InkBox</a:t>
            </a: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定义纸张接口</a:t>
            </a:r>
            <a:r>
              <a:rPr 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Paper </a:t>
            </a:r>
            <a:endParaRPr lang="en-US" alt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39941" name="AutoShape 7"/>
          <p:cNvSpPr/>
          <p:nvPr/>
        </p:nvSpPr>
        <p:spPr>
          <a:xfrm>
            <a:off x="2868613" y="3895928"/>
            <a:ext cx="1998662" cy="332006"/>
          </a:xfrm>
          <a:prstGeom prst="roundRect">
            <a:avLst>
              <a:gd name="adj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 定义打印机类 </a:t>
            </a:r>
          </a:p>
        </p:txBody>
      </p:sp>
      <p:sp>
        <p:nvSpPr>
          <p:cNvPr id="39942" name="AutoShape 8"/>
          <p:cNvSpPr/>
          <p:nvPr/>
        </p:nvSpPr>
        <p:spPr>
          <a:xfrm>
            <a:off x="2868613" y="4227934"/>
            <a:ext cx="1998662" cy="561856"/>
          </a:xfrm>
          <a:prstGeom prst="roundRect">
            <a:avLst>
              <a:gd name="adj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实现墨盒接口</a:t>
            </a: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实现纸张接口 </a:t>
            </a:r>
          </a:p>
        </p:txBody>
      </p:sp>
      <p:sp>
        <p:nvSpPr>
          <p:cNvPr id="39943" name="AutoShape 11"/>
          <p:cNvSpPr/>
          <p:nvPr/>
        </p:nvSpPr>
        <p:spPr>
          <a:xfrm>
            <a:off x="5054600" y="3309094"/>
            <a:ext cx="1493838" cy="558800"/>
          </a:xfrm>
          <a:prstGeom prst="wedgeRoundRectCallout">
            <a:avLst>
              <a:gd name="adj1" fmla="val 50384"/>
              <a:gd name="adj2" fmla="val 27662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约定墨盒标准</a:t>
            </a: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约定纸张标准</a:t>
            </a:r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547664" y="4769269"/>
            <a:ext cx="5544616" cy="373942"/>
            <a:chOff x="1403648" y="3795886"/>
            <a:chExt cx="5714808" cy="352269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3694718" y="3829223"/>
              <a:ext cx="2002806" cy="31893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演示示例</a:t>
              </a:r>
              <a:r>
                <a:rPr lang="en-US" altLang="zh-CN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5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：打印机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C85CFE9-6BDB-433D-A139-175007A2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r>
              <a:rPr lang="zh-CN" altLang="en-US"/>
              <a:t>/</a:t>
            </a:r>
            <a:r>
              <a:rPr lang="en-US" altLang="zh-CN"/>
              <a:t>28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2</a:t>
            </a:r>
            <a:r>
              <a:rPr lang="zh-CN" altLang="en-US" dirty="0"/>
              <a:t>：组装一台计算机</a:t>
            </a:r>
            <a:endParaRPr lang="zh-CN" altLang="zh-CN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需求说明</a:t>
            </a:r>
            <a:endParaRPr lang="en-US"/>
          </a:p>
          <a:p>
            <a:pPr lvl="1"/>
            <a:r>
              <a:rPr lang="zh-CN" altLang="en-US"/>
              <a:t>采用面向接口编程思想组装一台计算机</a:t>
            </a:r>
            <a:endParaRPr lang="en-US"/>
          </a:p>
          <a:p>
            <a:pPr lvl="1"/>
            <a:r>
              <a:rPr lang="zh-CN" altLang="en-US"/>
              <a:t>计算机的主要组成部分</a:t>
            </a:r>
          </a:p>
          <a:p>
            <a:pPr lvl="2"/>
            <a:r>
              <a:rPr lang="en-US" altLang="zh-CN"/>
              <a:t>CPU</a:t>
            </a:r>
          </a:p>
          <a:p>
            <a:pPr lvl="2"/>
            <a:r>
              <a:rPr lang="zh-CN" altLang="en-US"/>
              <a:t>硬盘</a:t>
            </a:r>
          </a:p>
          <a:p>
            <a:pPr lvl="2"/>
            <a:r>
              <a:rPr lang="zh-CN" altLang="en-US"/>
              <a:t>内存</a:t>
            </a:r>
          </a:p>
          <a:p>
            <a:pPr lvl="1"/>
            <a:endParaRPr lang="zh-CN" altLang="en-US"/>
          </a:p>
          <a:p>
            <a:endParaRPr lang="zh-CN" altLang="en-US"/>
          </a:p>
        </p:txBody>
      </p:sp>
      <p:pic>
        <p:nvPicPr>
          <p:cNvPr id="22532" name="Picture 8" descr="图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364458"/>
            <a:ext cx="286543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64EC6FC-5A3D-4EBC-8FCB-163BC7F0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r>
              <a:rPr lang="zh-CN" altLang="en-US"/>
              <a:t>/</a:t>
            </a:r>
            <a:r>
              <a:rPr lang="en-US" altLang="zh-CN"/>
              <a:t>28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05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en-US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线上线下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16873" y="2835910"/>
            <a:ext cx="3383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平台预习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F8551EA-3DBA-4AA7-9A66-697EB1B4F0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r>
              <a:rPr lang="en-US" altLang="zh-CN"/>
              <a:t>/28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2</a:t>
            </a:r>
            <a:r>
              <a:rPr lang="zh-CN" altLang="en-US" dirty="0"/>
              <a:t>：组装一台计算机</a:t>
            </a:r>
            <a:endParaRPr lang="zh-CN" altLang="zh-CN" dirty="0"/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实现思路</a:t>
            </a:r>
            <a:endParaRPr lang="en-US"/>
          </a:p>
          <a:p>
            <a:pPr lvl="1"/>
            <a:r>
              <a:rPr lang="zh-CN" altLang="en-US"/>
              <a:t>定义</a:t>
            </a:r>
            <a:r>
              <a:rPr lang="en-US" altLang="zh-CN"/>
              <a:t>CPU</a:t>
            </a:r>
            <a:r>
              <a:rPr lang="zh-CN" altLang="en-US"/>
              <a:t>的接口</a:t>
            </a:r>
            <a:r>
              <a:rPr lang="en-US" altLang="zh-CN"/>
              <a:t>CPU</a:t>
            </a:r>
            <a:r>
              <a:rPr lang="zh-CN" altLang="en-US"/>
              <a:t>，返回</a:t>
            </a:r>
            <a:r>
              <a:rPr lang="en-US" altLang="zh-CN"/>
              <a:t>CPU</a:t>
            </a:r>
            <a:r>
              <a:rPr lang="zh-CN" altLang="en-US"/>
              <a:t>品牌和主频</a:t>
            </a:r>
            <a:endParaRPr lang="en-US"/>
          </a:p>
          <a:p>
            <a:pPr lvl="1"/>
            <a:r>
              <a:rPr lang="zh-CN" altLang="en-US"/>
              <a:t>定义内存的接口</a:t>
            </a:r>
            <a:r>
              <a:rPr lang="en-US" altLang="zh-CN"/>
              <a:t>EMS</a:t>
            </a:r>
            <a:r>
              <a:rPr lang="zh-CN" altLang="en-US"/>
              <a:t>，返回类型和容量</a:t>
            </a:r>
            <a:endParaRPr lang="en-US"/>
          </a:p>
          <a:p>
            <a:pPr lvl="1"/>
            <a:r>
              <a:rPr lang="zh-CN" altLang="en-US"/>
              <a:t>定义硬盘的接口</a:t>
            </a:r>
            <a:r>
              <a:rPr lang="en-US" altLang="zh-CN"/>
              <a:t>HardDisk</a:t>
            </a:r>
            <a:r>
              <a:rPr lang="zh-CN" altLang="en-US"/>
              <a:t>，返回容量</a:t>
            </a:r>
          </a:p>
          <a:p>
            <a:pPr lvl="1"/>
            <a:r>
              <a:rPr lang="zh-CN" altLang="en-US"/>
              <a:t>编写各组件厂商分别实现</a:t>
            </a:r>
            <a:r>
              <a:rPr lang="en-US" altLang="zh-CN"/>
              <a:t>CPU</a:t>
            </a:r>
            <a:r>
              <a:rPr lang="zh-CN" altLang="en-US"/>
              <a:t>、</a:t>
            </a:r>
            <a:r>
              <a:rPr lang="en-US" altLang="zh-CN"/>
              <a:t>EMS</a:t>
            </a:r>
            <a:r>
              <a:rPr lang="zh-CN" altLang="en-US"/>
              <a:t>、和</a:t>
            </a:r>
            <a:r>
              <a:rPr lang="en-US" altLang="zh-CN"/>
              <a:t>HardDisk</a:t>
            </a:r>
            <a:r>
              <a:rPr lang="zh-CN" altLang="en-US"/>
              <a:t>接口</a:t>
            </a:r>
          </a:p>
          <a:p>
            <a:pPr lvl="1"/>
            <a:r>
              <a:rPr lang="zh-CN" altLang="en-US"/>
              <a:t>编写计算机类，组装计算机并显示相关信息</a:t>
            </a:r>
            <a:endParaRPr lang="en-US"/>
          </a:p>
          <a:p>
            <a:pPr lvl="1"/>
            <a:r>
              <a:rPr lang="zh-CN" altLang="en-US"/>
              <a:t>编写测试类运行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DB61986-C4FF-423A-B62C-A79117F9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r>
              <a:rPr lang="zh-CN" altLang="en-US"/>
              <a:t>/</a:t>
            </a:r>
            <a:r>
              <a:rPr lang="en-US" altLang="zh-CN"/>
              <a:t>28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接口使用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接口中的成员变量</a:t>
            </a:r>
            <a:endParaRPr lang="en-US"/>
          </a:p>
          <a:p>
            <a:pPr lvl="1"/>
            <a:r>
              <a:rPr lang="zh-CN" altLang="en-US"/>
              <a:t>默认都是</a:t>
            </a:r>
            <a:r>
              <a:rPr lang="en-US" altLang="zh-CN"/>
              <a:t>public static final</a:t>
            </a:r>
            <a:r>
              <a:rPr lang="zh-CN" altLang="en-US"/>
              <a:t>的，必须显式初始化</a:t>
            </a:r>
          </a:p>
          <a:p>
            <a:r>
              <a:rPr lang="zh-CN" altLang="en-US"/>
              <a:t>接口中的方法</a:t>
            </a:r>
            <a:endParaRPr lang="en-US"/>
          </a:p>
          <a:p>
            <a:pPr lvl="1"/>
            <a:r>
              <a:rPr lang="zh-CN" altLang="en-US"/>
              <a:t>默认都是</a:t>
            </a:r>
            <a:r>
              <a:rPr lang="en-US" altLang="zh-CN"/>
              <a:t>public abstract</a:t>
            </a:r>
            <a:r>
              <a:rPr lang="zh-CN" altLang="en-US"/>
              <a:t>的</a:t>
            </a:r>
            <a:endParaRPr lang="en-US"/>
          </a:p>
          <a:p>
            <a:r>
              <a:rPr lang="zh-CN" altLang="en-US"/>
              <a:t>接口没有构造方法，不能被实例化</a:t>
            </a:r>
            <a:endParaRPr lang="en-US"/>
          </a:p>
          <a:p>
            <a:r>
              <a:rPr lang="zh-CN" altLang="en-US"/>
              <a:t>一个接口不能实现另一个接口，但可以继承多个其他接口</a:t>
            </a:r>
            <a:endParaRPr lang="en-US"/>
          </a:p>
          <a:p>
            <a:r>
              <a:rPr lang="zh-CN" altLang="en-US"/>
              <a:t>一个类必须实现接口抽象方法（</a:t>
            </a:r>
            <a:r>
              <a:rPr lang="en-US" altLang="zh-CN"/>
              <a:t>implements</a:t>
            </a:r>
            <a:r>
              <a:rPr lang="zh-CN" altLang="en-US"/>
              <a:t>），除非这个类也是抽象类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684839E-4B67-423D-9F31-8577F544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r>
              <a:rPr lang="zh-CN" altLang="en-US"/>
              <a:t>/</a:t>
            </a:r>
            <a:r>
              <a:rPr lang="en-US" altLang="zh-CN"/>
              <a:t>28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小结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阅读代码，找出错误</a:t>
            </a:r>
          </a:p>
        </p:txBody>
      </p:sp>
      <p:sp>
        <p:nvSpPr>
          <p:cNvPr id="45060" name="AutoShape 10"/>
          <p:cNvSpPr/>
          <p:nvPr/>
        </p:nvSpPr>
        <p:spPr>
          <a:xfrm>
            <a:off x="1474788" y="1775594"/>
            <a:ext cx="4278312" cy="23083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public interface MyInterface {       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public MyInterface();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public void method1();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public void method2(){ }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private void method3();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void method4();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int method5();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int TYPE = 1;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en-US" sz="1600" b="1" noProof="1">
              <a:solidFill>
                <a:schemeClr val="accent5">
                  <a:lumMod val="10000"/>
                </a:schemeClr>
              </a:solidFill>
            </a:endParaRPr>
          </a:p>
        </p:txBody>
      </p:sp>
      <p:pic>
        <p:nvPicPr>
          <p:cNvPr id="45064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88" y="2052638"/>
            <a:ext cx="2587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5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320925"/>
            <a:ext cx="3016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6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2855913"/>
            <a:ext cx="2587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7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3124200"/>
            <a:ext cx="3016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8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763" y="3392488"/>
            <a:ext cx="300037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9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763" y="3659188"/>
            <a:ext cx="3000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0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2589213"/>
            <a:ext cx="2587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CCE8C7D-FC6A-4D9B-99E0-A53EC400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r>
              <a:rPr lang="zh-CN" altLang="en-US"/>
              <a:t>/</a:t>
            </a:r>
            <a:r>
              <a:rPr lang="en-US" altLang="zh-CN"/>
              <a:t>28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抽象类vs接口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相同点</a:t>
            </a:r>
            <a:endParaRPr lang="en-US"/>
          </a:p>
          <a:p>
            <a:pPr lvl="1"/>
            <a:r>
              <a:rPr lang="zh-CN" altLang="en-US"/>
              <a:t>代表系统的抽象层</a:t>
            </a:r>
            <a:endParaRPr lang="en-US"/>
          </a:p>
          <a:p>
            <a:pPr lvl="1"/>
            <a:r>
              <a:rPr lang="zh-CN" altLang="en-US"/>
              <a:t>都不能被实例化</a:t>
            </a:r>
            <a:endParaRPr lang="en-US"/>
          </a:p>
          <a:p>
            <a:pPr lvl="1"/>
            <a:r>
              <a:rPr lang="zh-CN" altLang="en-US"/>
              <a:t>都能包含抽象方法</a:t>
            </a:r>
            <a:endParaRPr lang="en-US"/>
          </a:p>
          <a:p>
            <a:pPr lvl="2"/>
            <a:r>
              <a:rPr lang="zh-CN" altLang="en-US"/>
              <a:t>用于描述系统提供的服务，不必提供具体实现</a:t>
            </a:r>
          </a:p>
          <a:p>
            <a:r>
              <a:rPr lang="zh-CN" altLang="en-US"/>
              <a:t>不同点</a:t>
            </a:r>
            <a:endParaRPr lang="en-US"/>
          </a:p>
          <a:p>
            <a:pPr lvl="1"/>
            <a:r>
              <a:rPr lang="zh-CN" altLang="en-US"/>
              <a:t>在抽象类中可以为部分方法提供默认实现，而接口中只能包含抽象方法</a:t>
            </a:r>
            <a:endParaRPr lang="en-US"/>
          </a:p>
          <a:p>
            <a:pPr lvl="2"/>
            <a:r>
              <a:rPr lang="zh-CN" altLang="en-US"/>
              <a:t>抽象类便于复用，接口便于代码维护</a:t>
            </a:r>
            <a:endParaRPr lang="en-US"/>
          </a:p>
          <a:p>
            <a:pPr lvl="1"/>
            <a:r>
              <a:rPr lang="zh-CN" altLang="en-US"/>
              <a:t>一个类只能继承一个直接的父类，但可以实现多个接口</a:t>
            </a:r>
            <a:endParaRPr 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AF52DD4-FD4B-40D7-A0DE-118A76AE9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r>
              <a:rPr lang="zh-CN" altLang="en-US"/>
              <a:t>/</a:t>
            </a:r>
            <a:r>
              <a:rPr lang="en-US" altLang="zh-CN"/>
              <a:t>28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抽象类vs接口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使用原则</a:t>
            </a:r>
            <a:endParaRPr lang="en-US" dirty="0"/>
          </a:p>
          <a:p>
            <a:pPr lvl="1"/>
            <a:r>
              <a:rPr lang="zh-CN" altLang="en-US" dirty="0"/>
              <a:t>接口做系统与外界交互的窗口</a:t>
            </a:r>
            <a:endParaRPr lang="en-US" dirty="0"/>
          </a:p>
          <a:p>
            <a:pPr lvl="2"/>
            <a:r>
              <a:rPr lang="zh-CN" altLang="en-US" dirty="0"/>
              <a:t>接口提供服务</a:t>
            </a:r>
            <a:endParaRPr lang="en-US" dirty="0"/>
          </a:p>
          <a:p>
            <a:pPr lvl="1"/>
            <a:r>
              <a:rPr lang="zh-CN" altLang="en-US" dirty="0"/>
              <a:t>接口本身一旦制定，就不允许随意修改</a:t>
            </a:r>
            <a:endParaRPr lang="en-US" dirty="0"/>
          </a:p>
          <a:p>
            <a:pPr lvl="1"/>
            <a:r>
              <a:rPr lang="zh-CN" altLang="en-US" dirty="0"/>
              <a:t>抽象类可完成部分功能实现，还有部分功能可作为系统的扩展点</a:t>
            </a:r>
            <a:endParaRPr 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2036D1A-2B5D-4EFB-92B3-88AB96B7D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r>
              <a:rPr lang="zh-CN" altLang="en-US"/>
              <a:t>/</a:t>
            </a:r>
            <a:r>
              <a:rPr lang="en-US" altLang="zh-CN"/>
              <a:t>28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面向对象设计原则</a:t>
            </a:r>
          </a:p>
        </p:txBody>
      </p:sp>
      <p:sp>
        <p:nvSpPr>
          <p:cNvPr id="28675" name="Rectangle 3"/>
          <p:cNvSpPr txBox="1">
            <a:spLocks noChangeArrowheads="1"/>
          </p:cNvSpPr>
          <p:nvPr/>
        </p:nvSpPr>
        <p:spPr bwMode="auto">
          <a:xfrm>
            <a:off x="676800" y="1015200"/>
            <a:ext cx="6054725" cy="3941763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57200" indent="-4572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00150" lvl="2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lvl="3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ebdings" panose="05030102010509060703" charset="0"/>
              <a:buChar char="4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lvl="4" indent="-228600" fontAlgn="base">
              <a:spcBef>
                <a:spcPct val="20000"/>
              </a:spcBef>
              <a:spcAft>
                <a:spcPct val="0"/>
              </a:spcAft>
              <a:buClr>
                <a:srgbClr val="009ADA"/>
              </a:buClr>
              <a:buFont typeface="Wingdings" panose="05000000000000000000" charset="0"/>
              <a:buChar char="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lvl="5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6pPr>
            <a:lvl7pPr lvl="6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zh-CN" altLang="en-US" dirty="0"/>
              <a:t>多用组合，少用继承</a:t>
            </a:r>
            <a:endParaRPr lang="en-US" dirty="0"/>
          </a:p>
          <a:p>
            <a:r>
              <a:rPr lang="zh-CN" altLang="en-US" dirty="0"/>
              <a:t>针对接口编程</a:t>
            </a:r>
            <a:endParaRPr lang="en-US" dirty="0"/>
          </a:p>
          <a:p>
            <a:r>
              <a:rPr lang="zh-CN" altLang="en-US" dirty="0"/>
              <a:t>针对扩展开放，针对改变关闭</a:t>
            </a:r>
            <a:endParaRPr 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A64EBDF-9633-4B6C-8C0F-41A6FD5C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r>
              <a:rPr lang="zh-CN" altLang="en-US"/>
              <a:t>/</a:t>
            </a:r>
            <a:r>
              <a:rPr lang="en-US" altLang="zh-CN"/>
              <a:t>28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总结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中的接口</a:t>
            </a:r>
            <a:endParaRPr lang="en-US"/>
          </a:p>
          <a:p>
            <a:pPr lvl="1"/>
            <a:r>
              <a:rPr lang="zh-CN" altLang="en-US"/>
              <a:t>属性全都是全局静态常量</a:t>
            </a:r>
            <a:endParaRPr lang="en-US"/>
          </a:p>
          <a:p>
            <a:pPr lvl="1"/>
            <a:r>
              <a:rPr lang="zh-CN" altLang="en-US"/>
              <a:t>方法都是全局抽象方法</a:t>
            </a:r>
            <a:endParaRPr lang="en-US"/>
          </a:p>
          <a:p>
            <a:pPr lvl="1"/>
            <a:r>
              <a:rPr lang="zh-CN" altLang="en-US"/>
              <a:t>无构造方法</a:t>
            </a:r>
          </a:p>
          <a:p>
            <a:r>
              <a:rPr lang="zh-CN" altLang="en-US"/>
              <a:t>一个类可以实现多个接口，非抽象类实现接口时必须实现接口中的全部方法</a:t>
            </a:r>
          </a:p>
          <a:p>
            <a:r>
              <a:rPr lang="zh-CN" altLang="en-US"/>
              <a:t>抽象类利于代码复用，接口利于代码维护</a:t>
            </a:r>
            <a:endParaRPr 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4B2F084-01B1-45D6-B111-895C9172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r>
              <a:rPr lang="zh-CN" altLang="en-US"/>
              <a:t>/</a:t>
            </a:r>
            <a:r>
              <a:rPr lang="en-US" altLang="zh-CN"/>
              <a:t>28</a:t>
            </a:r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zh-CN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问题及作业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662555" y="2835910"/>
            <a:ext cx="3811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集中问题</a:t>
            </a:r>
            <a:r>
              <a:rPr lang="en-US" altLang="zh-CN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&amp;</a:t>
            </a:r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课后作业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8A0E692-B476-4882-9F83-D127159180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r>
              <a:rPr lang="en-US" altLang="zh-CN"/>
              <a:t>/28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112" y="1125980"/>
            <a:ext cx="2280301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4"/>
          <p:cNvSpPr txBox="1">
            <a:spLocks noChangeArrowheads="1"/>
          </p:cNvSpPr>
          <p:nvPr/>
        </p:nvSpPr>
        <p:spPr bwMode="auto">
          <a:xfrm>
            <a:off x="1948114" y="3397423"/>
            <a:ext cx="24447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关注课工场</a:t>
            </a:r>
          </a:p>
        </p:txBody>
      </p: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4825510" y="3397422"/>
            <a:ext cx="24431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下载</a:t>
            </a:r>
            <a:r>
              <a:rPr lang="en-US" altLang="zh-CN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</p:txBody>
      </p:sp>
      <p:pic>
        <p:nvPicPr>
          <p:cNvPr id="11" name="图片 2" descr="微信图片_201901251549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25979"/>
            <a:ext cx="2247632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1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学完本次课程后，你能够：</a:t>
            </a:r>
            <a:endParaRPr lang="zh-CN" altLang="en-US" dirty="0">
              <a:sym typeface="宋体" panose="02010600030101010101" pitchFamily="2" charset="-122"/>
            </a:endParaRPr>
          </a:p>
          <a:p>
            <a:pPr lvl="1"/>
            <a:r>
              <a:rPr lang="zh-CN" altLang="en-US" dirty="0">
                <a:sym typeface="Arial" panose="020B0604020202020204" pitchFamily="34" charset="0"/>
              </a:rPr>
              <a:t>了解抽象类和普通类的区别</a:t>
            </a:r>
            <a:endParaRPr lang="en-US" dirty="0"/>
          </a:p>
          <a:p>
            <a:pPr lvl="1"/>
            <a:r>
              <a:rPr lang="zh-CN" altLang="en-US" dirty="0">
                <a:sym typeface="Arial" panose="020B0604020202020204" pitchFamily="34" charset="0"/>
              </a:rPr>
              <a:t>会使用抽象类</a:t>
            </a:r>
            <a:endParaRPr lang="en-US" dirty="0"/>
          </a:p>
          <a:p>
            <a:pPr lvl="1"/>
            <a:r>
              <a:rPr lang="zh-CN" altLang="en-US" dirty="0">
                <a:sym typeface="Arial" panose="020B0604020202020204" pitchFamily="34" charset="0"/>
              </a:rPr>
              <a:t>会定义抽象方法</a:t>
            </a:r>
            <a:endParaRPr lang="en-US" dirty="0"/>
          </a:p>
          <a:p>
            <a:pPr lvl="1"/>
            <a:r>
              <a:rPr lang="zh-CN" altLang="en-US" dirty="0">
                <a:sym typeface="Arial" panose="020B0604020202020204" pitchFamily="34" charset="0"/>
              </a:rPr>
              <a:t>会定义接口</a:t>
            </a:r>
            <a:endParaRPr lang="en-US" altLang="zh-CN" dirty="0"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sym typeface="Arial" panose="020B0604020202020204" pitchFamily="34" charset="0"/>
              </a:rPr>
              <a:t>会运用接口解决实际问题</a:t>
            </a:r>
            <a:endParaRPr lang="zh-CN" altLang="en-US" dirty="0">
              <a:sym typeface="宋体" panose="02010600030101010101" pitchFamily="2" charset="-122"/>
            </a:endParaRPr>
          </a:p>
          <a:p>
            <a:pPr lvl="1"/>
            <a:endParaRPr lang="zh-CN" altLang="en-US" dirty="0">
              <a:sym typeface="宋体" panose="02010600030101010101" pitchFamily="2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6147" name="Rectangle 2"/>
          <p:cNvSpPr>
            <a:spLocks noGrp="1" noChangeArrowheads="1"/>
          </p:cNvSpPr>
          <p:nvPr/>
        </p:nvSpPr>
        <p:spPr bwMode="auto">
          <a:xfrm>
            <a:off x="611560" y="64997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本课目标</a:t>
            </a:r>
          </a:p>
        </p:txBody>
      </p:sp>
      <p:pic>
        <p:nvPicPr>
          <p:cNvPr id="6" name="Picture 3" descr="C:\Users\Lenovo\Desktop\修改版\重点.png重点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542117" y="1779846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3" descr="C:\Users\Lenovo\Desktop\修改版\重点.png重点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552276" y="1779662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3" descr="C:\Users\Lenovo\Desktop\修改版\重点.png重点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552474" y="2476680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3" descr="C:\Users\Lenovo\Desktop\修改版\重点.png重点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695600" y="2981469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44D43A5-9E18-4ECC-AE70-5917E467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r>
              <a:rPr lang="zh-CN" altLang="en-US"/>
              <a:t>/</a:t>
            </a:r>
            <a:r>
              <a:rPr lang="en-US" altLang="zh-CN"/>
              <a:t>28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0" tIns="0" rIns="91440" bIns="45720" numCol="1" anchor="ctr" anchorCtr="0" compatLnSpc="1"/>
          <a:lstStyle/>
          <a:p>
            <a:r>
              <a:rPr lang="zh-CN" altLang="en-US">
                <a:solidFill>
                  <a:srgbClr val="009ADA"/>
                </a:solidFill>
              </a:rPr>
              <a:t>抽象类与抽象方法2-1</a:t>
            </a: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回顾如下代码</a:t>
            </a:r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抽象类</a:t>
            </a:r>
            <a:r>
              <a:rPr lang="en-US" altLang="zh-CN" dirty="0"/>
              <a:t>VS</a:t>
            </a:r>
            <a:r>
              <a:rPr lang="zh-CN" altLang="en-US" dirty="0"/>
              <a:t>普通类</a:t>
            </a:r>
          </a:p>
          <a:p>
            <a:pPr lvl="1"/>
            <a:r>
              <a:rPr lang="zh-CN" altLang="en-US" dirty="0">
                <a:sym typeface="宋体" panose="02010600030101010101" pitchFamily="2" charset="-122"/>
              </a:rPr>
              <a:t>抽象类不能被实例化</a:t>
            </a:r>
            <a:endParaRPr lang="zh-CN" altLang="en-US" dirty="0"/>
          </a:p>
          <a:p>
            <a:pPr lvl="2"/>
            <a:r>
              <a:rPr lang="zh-CN" altLang="en-US" dirty="0">
                <a:sym typeface="宋体" panose="02010600030101010101" pitchFamily="2" charset="-122"/>
              </a:rPr>
              <a:t>但可以创建一个引用变量，其类型是一个抽象类，指向非抽象的子类实例</a:t>
            </a:r>
            <a:endParaRPr lang="zh-CN" altLang="en-US" dirty="0"/>
          </a:p>
          <a:p>
            <a:pPr lvl="1"/>
            <a:r>
              <a:rPr lang="zh-CN" altLang="en-US" dirty="0">
                <a:sym typeface="宋体" panose="02010600030101010101" pitchFamily="2" charset="-122"/>
              </a:rPr>
              <a:t>普通类可以被实例化</a:t>
            </a:r>
            <a:endParaRPr lang="zh-CN" altLang="en-US" dirty="0"/>
          </a:p>
          <a:p>
            <a:r>
              <a:rPr lang="zh-CN" altLang="en-US" dirty="0">
                <a:sym typeface="宋体" panose="02010600030101010101" pitchFamily="2" charset="-122"/>
              </a:rPr>
              <a:t>抽象方法</a:t>
            </a:r>
            <a:r>
              <a:rPr lang="en-US" altLang="zh-CN" dirty="0">
                <a:sym typeface="宋体" panose="02010600030101010101" pitchFamily="2" charset="-122"/>
              </a:rPr>
              <a:t>VS</a:t>
            </a:r>
            <a:r>
              <a:rPr lang="zh-CN" altLang="en-US" dirty="0">
                <a:sym typeface="宋体" panose="02010600030101010101" pitchFamily="2" charset="-122"/>
              </a:rPr>
              <a:t>普通方法</a:t>
            </a:r>
            <a:endParaRPr lang="zh-CN" altLang="en-US" dirty="0"/>
          </a:p>
          <a:p>
            <a:pPr lvl="1"/>
            <a:r>
              <a:rPr lang="zh-CN" altLang="en-US" dirty="0"/>
              <a:t>有无方法体</a:t>
            </a:r>
          </a:p>
          <a:p>
            <a:pPr lvl="1"/>
            <a:endParaRPr lang="zh-CN" altLang="en-US" dirty="0"/>
          </a:p>
        </p:txBody>
      </p:sp>
      <p:sp>
        <p:nvSpPr>
          <p:cNvPr id="17412" name="AutoShape 10"/>
          <p:cNvSpPr/>
          <p:nvPr/>
        </p:nvSpPr>
        <p:spPr>
          <a:xfrm>
            <a:off x="956945" y="1492885"/>
            <a:ext cx="4311015" cy="82994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sz="1600" noProof="1"/>
              <a:t>public </a:t>
            </a:r>
            <a:r>
              <a:rPr lang="en-US" sz="1600" noProof="1">
                <a:solidFill>
                  <a:srgbClr val="FF0000"/>
                </a:solidFill>
              </a:rPr>
              <a:t>abstract</a:t>
            </a:r>
            <a:r>
              <a:rPr lang="en-US" sz="1600" noProof="1"/>
              <a:t> class Pet { </a:t>
            </a:r>
          </a:p>
          <a:p>
            <a:pPr lvl="1"/>
            <a:r>
              <a:rPr lang="en-US" altLang="en-US" sz="1600" noProof="1"/>
              <a:t>       </a:t>
            </a:r>
            <a:r>
              <a:rPr lang="en-US" sz="1600" noProof="1"/>
              <a:t>public </a:t>
            </a:r>
            <a:r>
              <a:rPr lang="en-US" sz="1600" noProof="1">
                <a:solidFill>
                  <a:srgbClr val="FF0000"/>
                </a:solidFill>
              </a:rPr>
              <a:t>abstract </a:t>
            </a:r>
            <a:r>
              <a:rPr lang="en-US" sz="1600" noProof="1"/>
              <a:t>void toHospital() ;</a:t>
            </a:r>
            <a:endParaRPr lang="en-US" altLang="en-US" sz="1600" noProof="1"/>
          </a:p>
          <a:p>
            <a:pPr lvl="1"/>
            <a:r>
              <a:rPr lang="en-US" sz="1600" noProof="1"/>
              <a:t>}</a:t>
            </a:r>
          </a:p>
        </p:txBody>
      </p:sp>
      <p:sp>
        <p:nvSpPr>
          <p:cNvPr id="17413" name="AutoShape 27"/>
          <p:cNvSpPr/>
          <p:nvPr/>
        </p:nvSpPr>
        <p:spPr>
          <a:xfrm>
            <a:off x="5267643" y="1392238"/>
            <a:ext cx="1724025" cy="331429"/>
          </a:xfrm>
          <a:prstGeom prst="wedgeRoundRectCallout">
            <a:avLst>
              <a:gd name="adj1" fmla="val -86040"/>
              <a:gd name="adj2" fmla="val 32508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抽象类</a:t>
            </a:r>
          </a:p>
        </p:txBody>
      </p:sp>
      <p:sp>
        <p:nvSpPr>
          <p:cNvPr id="17414" name="AutoShape 27"/>
          <p:cNvSpPr/>
          <p:nvPr/>
        </p:nvSpPr>
        <p:spPr>
          <a:xfrm>
            <a:off x="5429250" y="1820863"/>
            <a:ext cx="1608138" cy="330200"/>
          </a:xfrm>
          <a:prstGeom prst="wedgeRoundRectCallout">
            <a:avLst>
              <a:gd name="adj1" fmla="val -66972"/>
              <a:gd name="adj2" fmla="val -7880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抽象方法</a:t>
            </a:r>
          </a:p>
        </p:txBody>
      </p:sp>
      <p:sp>
        <p:nvSpPr>
          <p:cNvPr id="17415" name="AutoShape 27"/>
          <p:cNvSpPr/>
          <p:nvPr/>
        </p:nvSpPr>
        <p:spPr>
          <a:xfrm>
            <a:off x="4712970" y="2716213"/>
            <a:ext cx="1724025" cy="330200"/>
          </a:xfrm>
          <a:prstGeom prst="wedgeRoundRectCallout">
            <a:avLst>
              <a:gd name="adj1" fmla="val -75449"/>
              <a:gd name="adj2" fmla="val 47148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想一想：</a:t>
            </a:r>
            <a:r>
              <a:rPr lang="en-US" altLang="x-none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Why?</a:t>
            </a:r>
            <a:endParaRPr lang="zh-CN" alt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B4A755B-DCEE-4247-9607-A31C8FE0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r>
              <a:rPr lang="zh-CN" altLang="en-US"/>
              <a:t>/</a:t>
            </a:r>
            <a:r>
              <a:rPr lang="en-US" altLang="zh-CN"/>
              <a:t>28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抽象类与抽象方法2-</a:t>
            </a:r>
            <a:r>
              <a:rPr lang="en-US" altLang="zh-CN"/>
              <a:t>2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抽象类与抽象方法的使用</a:t>
            </a:r>
            <a:endParaRPr lang="en-US" dirty="0"/>
          </a:p>
          <a:p>
            <a:pPr lvl="1"/>
            <a:r>
              <a:rPr lang="zh-CN" altLang="en-US" dirty="0"/>
              <a:t>抽象类中可以没有抽象方法，但包含了抽象方法的类必须被定义为抽象类</a:t>
            </a:r>
          </a:p>
          <a:p>
            <a:pPr lvl="1"/>
            <a:r>
              <a:rPr lang="zh-CN" altLang="en-US" dirty="0"/>
              <a:t>如果子类没有实现父类的所有抽象方法，子类必须被定义为抽象类</a:t>
            </a:r>
            <a:endParaRPr lang="en-US" dirty="0"/>
          </a:p>
          <a:p>
            <a:pPr lvl="1"/>
            <a:r>
              <a:rPr lang="zh-CN" altLang="en-US" dirty="0"/>
              <a:t>没有抽象构造方法，也没有抽象静态方法</a:t>
            </a:r>
            <a:endParaRPr lang="en-US" dirty="0"/>
          </a:p>
          <a:p>
            <a:pPr lvl="1"/>
            <a:r>
              <a:rPr lang="zh-CN" altLang="en-US" dirty="0"/>
              <a:t>抽象类中可以有非抽象的构造方法，创建子类的实例时可能调用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lvl="1"/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1093319" y="4445501"/>
            <a:ext cx="5714808" cy="370522"/>
            <a:chOff x="1403648" y="3795886"/>
            <a:chExt cx="5714808" cy="370522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2917486" y="3829223"/>
              <a:ext cx="3557270" cy="33718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演示示例</a:t>
              </a:r>
              <a:r>
                <a:rPr lang="en-US" altLang="zh-CN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1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：抽象类与抽象方法的使用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87D4713-F151-4DF8-82DA-FE81B430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r>
              <a:rPr lang="zh-CN" altLang="en-US"/>
              <a:t>/</a:t>
            </a:r>
            <a:r>
              <a:rPr lang="en-US" altLang="zh-CN"/>
              <a:t>28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为什么使用接口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要求实现防盗门的功能</a:t>
            </a:r>
            <a:endParaRPr lang="en-US" dirty="0"/>
          </a:p>
        </p:txBody>
      </p:sp>
      <p:sp>
        <p:nvSpPr>
          <p:cNvPr id="20487" name="Rectangle 3"/>
          <p:cNvSpPr txBox="1">
            <a:spLocks noChangeArrowheads="1"/>
          </p:cNvSpPr>
          <p:nvPr/>
        </p:nvSpPr>
        <p:spPr bwMode="auto">
          <a:xfrm>
            <a:off x="669598" y="2095500"/>
            <a:ext cx="7202190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 eaLnBrk="1" fontAlgn="base" hangingPunct="1">
              <a:spcBef>
                <a:spcPct val="20000"/>
              </a:spcBef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门有“开”和“关”的功能，锁有“上锁”和“开锁”的功能</a:t>
            </a:r>
          </a:p>
          <a:p>
            <a:pPr marL="457200" indent="-457200" algn="l" eaLnBrk="1" fontAlgn="base" hangingPunct="1">
              <a:spcBef>
                <a:spcPct val="20000"/>
              </a:spcBef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将门和锁分别定义为抽象类</a:t>
            </a:r>
          </a:p>
        </p:txBody>
      </p:sp>
      <p:sp>
        <p:nvSpPr>
          <p:cNvPr id="20488" name="AutoShape 6"/>
          <p:cNvSpPr>
            <a:spLocks noChangeArrowheads="1"/>
          </p:cNvSpPr>
          <p:nvPr/>
        </p:nvSpPr>
        <p:spPr bwMode="auto">
          <a:xfrm>
            <a:off x="2339975" y="3961388"/>
            <a:ext cx="4071938" cy="338554"/>
          </a:xfrm>
          <a:prstGeom prst="roundRect">
            <a:avLst>
              <a:gd name="adj" fmla="val 0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600" b="1" dirty="0">
                <a:solidFill>
                  <a:schemeClr val="bg1"/>
                </a:solidFill>
                <a:ea typeface="黑体" panose="02010609060101010101" pitchFamily="49" charset="-122"/>
              </a:rPr>
              <a:t>防盗门可以继承门的同时又继承锁吗？</a:t>
            </a:r>
          </a:p>
        </p:txBody>
      </p:sp>
      <p:sp>
        <p:nvSpPr>
          <p:cNvPr id="20489" name="AutoShape 6"/>
          <p:cNvSpPr>
            <a:spLocks noChangeArrowheads="1"/>
          </p:cNvSpPr>
          <p:nvPr/>
        </p:nvSpPr>
        <p:spPr bwMode="auto">
          <a:xfrm>
            <a:off x="2339975" y="4443413"/>
            <a:ext cx="4132263" cy="345103"/>
          </a:xfrm>
          <a:prstGeom prst="roundRect">
            <a:avLst>
              <a:gd name="adj" fmla="val 3454"/>
            </a:avLst>
          </a:prstGeom>
          <a:solidFill>
            <a:srgbClr val="0099D8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600" b="1" dirty="0">
                <a:solidFill>
                  <a:schemeClr val="bg1"/>
                </a:solidFill>
                <a:ea typeface="黑体" panose="02010609060101010101" pitchFamily="49" charset="-122"/>
              </a:rPr>
              <a:t>如何解决这个问题呢？</a:t>
            </a:r>
          </a:p>
        </p:txBody>
      </p:sp>
      <p:sp>
        <p:nvSpPr>
          <p:cNvPr id="20490" name="Rectangle 3"/>
          <p:cNvSpPr txBox="1">
            <a:spLocks noChangeArrowheads="1"/>
          </p:cNvSpPr>
          <p:nvPr/>
        </p:nvSpPr>
        <p:spPr bwMode="auto">
          <a:xfrm>
            <a:off x="683568" y="2884661"/>
            <a:ext cx="5948362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 eaLnBrk="1" fontAlgn="base" hangingPunct="1">
              <a:spcBef>
                <a:spcPct val="20000"/>
              </a:spcBef>
              <a:buClr>
                <a:srgbClr val="0099D8"/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将门定义为抽象类，锁定义为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  <a:p>
            <a:pPr marL="457200" indent="-457200" algn="l" eaLnBrk="1" fontAlgn="base" hangingPunct="1">
              <a:spcBef>
                <a:spcPct val="20000"/>
              </a:spcBef>
              <a:buClr>
                <a:srgbClr val="0099D8"/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防盗门继承门，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锁的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Blip>
                <a:blip r:embed="rId3"/>
              </a:buBlip>
            </a:pPr>
            <a:endParaRPr lang="en-US" sz="2100" b="1" dirty="0">
              <a:latin typeface="Calibri" panose="020F050202020403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07504" y="821054"/>
            <a:ext cx="436880" cy="549275"/>
            <a:chOff x="314008" y="938530"/>
            <a:chExt cx="436880" cy="549275"/>
          </a:xfrm>
        </p:grpSpPr>
        <p:sp>
          <p:nvSpPr>
            <p:cNvPr id="17" name="TextBox 65"/>
            <p:cNvSpPr txBox="1"/>
            <p:nvPr/>
          </p:nvSpPr>
          <p:spPr>
            <a:xfrm>
              <a:off x="314008" y="124269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问题</a:t>
              </a:r>
            </a:p>
          </p:txBody>
        </p:sp>
        <p:pic>
          <p:nvPicPr>
            <p:cNvPr id="18" name="图片 17" descr="疑问 gray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285" y="938530"/>
              <a:ext cx="314325" cy="314325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174680" y="2081008"/>
            <a:ext cx="436880" cy="532130"/>
            <a:chOff x="2317433" y="1741805"/>
            <a:chExt cx="436880" cy="532130"/>
          </a:xfrm>
        </p:grpSpPr>
        <p:sp>
          <p:nvSpPr>
            <p:cNvPr id="20" name="TextBox 65"/>
            <p:cNvSpPr txBox="1"/>
            <p:nvPr/>
          </p:nvSpPr>
          <p:spPr>
            <a:xfrm>
              <a:off x="2317433" y="202882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分析</a:t>
              </a:r>
            </a:p>
          </p:txBody>
        </p:sp>
        <p:pic>
          <p:nvPicPr>
            <p:cNvPr id="21" name="图片 20" descr="C:\Users\Lenovo\Desktop\icon\放大镜.png放大镜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2396173" y="1741805"/>
              <a:ext cx="279400" cy="280035"/>
            </a:xfrm>
            <a:prstGeom prst="rect">
              <a:avLst/>
            </a:prstGeom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F7A33D3-1B77-404E-AD14-4C2A2823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r>
              <a:rPr lang="zh-CN" altLang="en-US"/>
              <a:t>/</a:t>
            </a:r>
            <a:r>
              <a:rPr lang="en-US" altLang="zh-CN"/>
              <a:t>28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build="allAtOnce"/>
      <p:bldP spid="20488" grpId="0" bldLvl="0" animBg="1"/>
      <p:bldP spid="20488" grpId="1" bldLvl="0" animBg="1"/>
      <p:bldP spid="20489" grpId="0" bldLvl="0" animBg="1"/>
      <p:bldP spid="20489" grpId="1" bldLvl="0" animBg="1"/>
      <p:bldP spid="204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什么是接口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认识一下接口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r>
              <a:rPr lang="zh-CN" altLang="en-US" dirty="0"/>
              <a:t>必须知道的接口特性</a:t>
            </a:r>
          </a:p>
          <a:p>
            <a:pPr lvl="1"/>
            <a:r>
              <a:rPr lang="zh-CN" altLang="en-US" sz="1600" dirty="0"/>
              <a:t>接口不可以被实例化</a:t>
            </a:r>
          </a:p>
          <a:p>
            <a:pPr lvl="1"/>
            <a:r>
              <a:rPr lang="zh-CN" altLang="en-US" sz="1600" dirty="0"/>
              <a:t>实现类必须实现接口的所有方法</a:t>
            </a:r>
          </a:p>
          <a:p>
            <a:pPr lvl="1"/>
            <a:r>
              <a:rPr lang="zh-CN" altLang="en-US" sz="1600" dirty="0"/>
              <a:t>实现类可以实现多个接口</a:t>
            </a:r>
            <a:endParaRPr lang="en-US" sz="1600" dirty="0"/>
          </a:p>
          <a:p>
            <a:pPr lvl="2"/>
            <a:r>
              <a:rPr lang="en-US" altLang="zh-CN" sz="1600" dirty="0"/>
              <a:t>implements</a:t>
            </a:r>
            <a:r>
              <a:rPr lang="zh-CN" altLang="en-US" sz="1600" dirty="0"/>
              <a:t>、多个接口使用逗号隔开</a:t>
            </a:r>
            <a:r>
              <a:rPr lang="en-US" sz="1600" dirty="0"/>
              <a:t> </a:t>
            </a:r>
            <a:endParaRPr lang="zh-CN" altLang="en-US" sz="1600" dirty="0"/>
          </a:p>
          <a:p>
            <a:pPr lvl="1"/>
            <a:r>
              <a:rPr lang="zh-CN" altLang="en-US" sz="1600" dirty="0"/>
              <a:t>接口中的变量都是静态常量（</a:t>
            </a:r>
            <a:r>
              <a:rPr lang="en-US" altLang="zh-CN" sz="1600" dirty="0"/>
              <a:t>public static final</a:t>
            </a:r>
            <a:r>
              <a:rPr lang="zh-CN" altLang="en-US" sz="1600" dirty="0"/>
              <a:t>）</a:t>
            </a:r>
          </a:p>
        </p:txBody>
      </p:sp>
      <p:sp>
        <p:nvSpPr>
          <p:cNvPr id="22532" name="AutoShape 5"/>
          <p:cNvSpPr/>
          <p:nvPr/>
        </p:nvSpPr>
        <p:spPr>
          <a:xfrm>
            <a:off x="2309813" y="1409065"/>
            <a:ext cx="3359150" cy="156966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public </a:t>
            </a:r>
            <a:r>
              <a:rPr lang="en-US" sz="1600" b="1" noProof="1">
                <a:solidFill>
                  <a:srgbClr val="FF0000"/>
                </a:solidFill>
              </a:rPr>
              <a:t>interface</a:t>
            </a: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MyInterface {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public void foo()</a:t>
            </a:r>
            <a:r>
              <a:rPr lang="en-US" altLang="en-US" sz="1600" b="1" noProof="1">
                <a:solidFill>
                  <a:schemeClr val="accent5">
                    <a:lumMod val="10000"/>
                  </a:schemeClr>
                </a:solidFill>
              </a:rPr>
              <a:t>；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//</a:t>
            </a:r>
            <a:r>
              <a:rPr lang="zh-CN" altLang="en-US" sz="1600" b="1" noProof="1">
                <a:solidFill>
                  <a:schemeClr val="accent5">
                    <a:lumMod val="10000"/>
                  </a:schemeClr>
                </a:solidFill>
              </a:rPr>
              <a:t>其他方法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zh-CN" sz="1600" b="1" noProof="1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22533" name="AutoShape 6"/>
          <p:cNvSpPr/>
          <p:nvPr/>
        </p:nvSpPr>
        <p:spPr>
          <a:xfrm>
            <a:off x="4589463" y="1983105"/>
            <a:ext cx="2065337" cy="558800"/>
          </a:xfrm>
          <a:prstGeom prst="wedgeRoundRectCallout">
            <a:avLst>
              <a:gd name="adj1" fmla="val -50560"/>
              <a:gd name="adj2" fmla="val -19236"/>
              <a:gd name="adj3" fmla="val 16667"/>
            </a:avLst>
          </a:prstGeom>
          <a:solidFill>
            <a:srgbClr val="0099D8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所有方法默认都是：</a:t>
            </a:r>
          </a:p>
          <a:p>
            <a:pPr marL="224155" indent="-224155" algn="ctr" fontAlgn="base"/>
            <a:r>
              <a:rPr lang="en-US" altLang="x-none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public abstract</a:t>
            </a:r>
            <a:endParaRPr lang="zh-CN" alt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22534" name="AutoShape 12"/>
          <p:cNvSpPr>
            <a:spLocks noChangeArrowheads="1"/>
          </p:cNvSpPr>
          <p:nvPr/>
        </p:nvSpPr>
        <p:spPr bwMode="auto">
          <a:xfrm>
            <a:off x="5505133" y="4011930"/>
            <a:ext cx="1655762" cy="300082"/>
          </a:xfrm>
          <a:prstGeom prst="roundRect">
            <a:avLst>
              <a:gd name="adj" fmla="val 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en-US" altLang="zh-CN" sz="1350" b="1">
                <a:solidFill>
                  <a:schemeClr val="bg1"/>
                </a:solidFill>
                <a:ea typeface="黑体" panose="02010609060101010101" pitchFamily="49" charset="-122"/>
              </a:rPr>
              <a:t>Java</a:t>
            </a:r>
            <a:r>
              <a:rPr lang="zh-CN" altLang="en-US" sz="1350" b="1">
                <a:solidFill>
                  <a:schemeClr val="bg1"/>
                </a:solidFill>
                <a:ea typeface="黑体" panose="02010609060101010101" pitchFamily="49" charset="-122"/>
              </a:rPr>
              <a:t>中的多继承</a:t>
            </a:r>
          </a:p>
        </p:txBody>
      </p:sp>
      <p:sp>
        <p:nvSpPr>
          <p:cNvPr id="22535" name="AutoShape 13"/>
          <p:cNvSpPr>
            <a:spLocks noChangeArrowheads="1"/>
          </p:cNvSpPr>
          <p:nvPr/>
        </p:nvSpPr>
        <p:spPr bwMode="auto">
          <a:xfrm>
            <a:off x="4713288" y="3507740"/>
            <a:ext cx="2081212" cy="300082"/>
          </a:xfrm>
          <a:prstGeom prst="roundRect">
            <a:avLst>
              <a:gd name="adj" fmla="val 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>
                <a:solidFill>
                  <a:schemeClr val="bg1"/>
                </a:solidFill>
                <a:ea typeface="黑体" panose="02010609060101010101" pitchFamily="49" charset="-122"/>
              </a:rPr>
              <a:t> 常作为类型使用 </a:t>
            </a:r>
          </a:p>
        </p:txBody>
      </p:sp>
      <p:sp>
        <p:nvSpPr>
          <p:cNvPr id="22536" name="AutoShape 14"/>
          <p:cNvSpPr/>
          <p:nvPr/>
        </p:nvSpPr>
        <p:spPr>
          <a:xfrm>
            <a:off x="4213225" y="2054860"/>
            <a:ext cx="217488" cy="482600"/>
          </a:xfrm>
          <a:prstGeom prst="rightBrace">
            <a:avLst>
              <a:gd name="adj1" fmla="val 24910"/>
              <a:gd name="adj2" fmla="val 48875"/>
            </a:avLst>
          </a:prstGeom>
          <a:solidFill>
            <a:srgbClr val="FFDDDD">
              <a:alpha val="9999"/>
            </a:srgbClr>
          </a:solidFill>
          <a:ln w="28575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defRPr/>
            </a:pPr>
            <a:endParaRPr lang="zh-CN" altLang="en-US" sz="1350" noProof="1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B46E91E-15B0-41A2-BD33-EE13C36D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r>
              <a:rPr lang="zh-CN" altLang="en-US"/>
              <a:t>/</a:t>
            </a:r>
            <a:r>
              <a:rPr lang="en-US" altLang="zh-CN"/>
              <a:t>28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bldLvl="0" animBg="1"/>
      <p:bldP spid="22534" grpId="0" bldLvl="0" animBg="1"/>
      <p:bldP spid="22535" grpId="0" bldLvl="0" animBg="1"/>
      <p:bldP spid="2253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如何使用接口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用程序描述</a:t>
            </a:r>
            <a:r>
              <a:rPr lang="en-US" altLang="zh-CN"/>
              <a:t>USB</a:t>
            </a:r>
            <a:r>
              <a:rPr lang="zh-CN" altLang="en-US"/>
              <a:t>接口</a:t>
            </a:r>
            <a:endParaRPr lang="en-US"/>
          </a:p>
        </p:txBody>
      </p:sp>
      <p:pic>
        <p:nvPicPr>
          <p:cNvPr id="11268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63" y="1816100"/>
            <a:ext cx="3616325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251520" y="942355"/>
            <a:ext cx="436880" cy="549275"/>
            <a:chOff x="314008" y="938530"/>
            <a:chExt cx="436880" cy="549275"/>
          </a:xfrm>
        </p:grpSpPr>
        <p:sp>
          <p:nvSpPr>
            <p:cNvPr id="7" name="TextBox 65"/>
            <p:cNvSpPr txBox="1"/>
            <p:nvPr/>
          </p:nvSpPr>
          <p:spPr>
            <a:xfrm>
              <a:off x="314008" y="124269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问题</a:t>
              </a:r>
            </a:p>
          </p:txBody>
        </p:sp>
        <p:pic>
          <p:nvPicPr>
            <p:cNvPr id="8" name="图片 7" descr="疑问 gray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285" y="938530"/>
              <a:ext cx="314325" cy="314325"/>
            </a:xfrm>
            <a:prstGeom prst="rect">
              <a:avLst/>
            </a:prstGeom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E1A33E7-F2EB-4630-B5A3-85C1BDE7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r>
              <a:rPr lang="zh-CN" altLang="en-US"/>
              <a:t>/</a:t>
            </a:r>
            <a:r>
              <a:rPr lang="en-US" altLang="zh-CN"/>
              <a:t>28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如何使用接口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可以使用</a:t>
            </a:r>
            <a:r>
              <a:rPr lang="en-US" altLang="zh-CN" dirty="0"/>
              <a:t>Java</a:t>
            </a:r>
            <a:r>
              <a:rPr lang="zh-CN" altLang="en-US" dirty="0"/>
              <a:t>接口来实现</a:t>
            </a:r>
          </a:p>
        </p:txBody>
      </p:sp>
      <p:sp>
        <p:nvSpPr>
          <p:cNvPr id="25604" name="AutoShape 5"/>
          <p:cNvSpPr/>
          <p:nvPr/>
        </p:nvSpPr>
        <p:spPr>
          <a:xfrm>
            <a:off x="2895600" y="920750"/>
            <a:ext cx="3067050" cy="330200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en-US" altLang="x-none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USB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接口本身没有实现任何功能 </a:t>
            </a:r>
          </a:p>
        </p:txBody>
      </p:sp>
      <p:sp>
        <p:nvSpPr>
          <p:cNvPr id="25605" name="AutoShape 6"/>
          <p:cNvSpPr/>
          <p:nvPr/>
        </p:nvSpPr>
        <p:spPr>
          <a:xfrm>
            <a:off x="2895600" y="1296988"/>
            <a:ext cx="3068638" cy="330200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en-US" altLang="x-none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USB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接口规定了数据传输的要求</a:t>
            </a:r>
          </a:p>
        </p:txBody>
      </p:sp>
      <p:sp>
        <p:nvSpPr>
          <p:cNvPr id="25606" name="AutoShape 7"/>
          <p:cNvSpPr/>
          <p:nvPr/>
        </p:nvSpPr>
        <p:spPr>
          <a:xfrm>
            <a:off x="2895600" y="1676400"/>
            <a:ext cx="3071813" cy="330200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en-US" altLang="x-none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USB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接口可以被多种</a:t>
            </a:r>
            <a:r>
              <a:rPr lang="en-US" altLang="x-none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USB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设备实现 </a:t>
            </a:r>
          </a:p>
        </p:txBody>
      </p:sp>
      <p:sp>
        <p:nvSpPr>
          <p:cNvPr id="25607" name="AutoShape 8"/>
          <p:cNvSpPr/>
          <p:nvPr/>
        </p:nvSpPr>
        <p:spPr>
          <a:xfrm>
            <a:off x="2952750" y="2922220"/>
            <a:ext cx="1493838" cy="33200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编写</a:t>
            </a:r>
            <a:r>
              <a:rPr lang="en-US" altLang="x-none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USB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接口 </a:t>
            </a:r>
          </a:p>
        </p:txBody>
      </p:sp>
      <p:sp>
        <p:nvSpPr>
          <p:cNvPr id="25608" name="AutoShape 9"/>
          <p:cNvSpPr/>
          <p:nvPr/>
        </p:nvSpPr>
        <p:spPr>
          <a:xfrm>
            <a:off x="2951163" y="3392120"/>
            <a:ext cx="1490662" cy="33200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实现</a:t>
            </a:r>
            <a:r>
              <a:rPr lang="en-US" altLang="x-none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USB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接口 </a:t>
            </a:r>
          </a:p>
        </p:txBody>
      </p:sp>
      <p:sp>
        <p:nvSpPr>
          <p:cNvPr id="25609" name="AutoShape 10"/>
          <p:cNvSpPr/>
          <p:nvPr/>
        </p:nvSpPr>
        <p:spPr>
          <a:xfrm>
            <a:off x="2952750" y="3823920"/>
            <a:ext cx="1485900" cy="33200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使用</a:t>
            </a:r>
            <a:r>
              <a:rPr lang="en-US" altLang="x-none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USB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接口 </a:t>
            </a:r>
          </a:p>
        </p:txBody>
      </p:sp>
      <p:sp>
        <p:nvSpPr>
          <p:cNvPr id="25610" name="AutoShape 11"/>
          <p:cNvSpPr/>
          <p:nvPr/>
        </p:nvSpPr>
        <p:spPr>
          <a:xfrm>
            <a:off x="4776788" y="2906345"/>
            <a:ext cx="1884362" cy="330200"/>
          </a:xfrm>
          <a:prstGeom prst="wedgeRoundRectCallout">
            <a:avLst>
              <a:gd name="adj1" fmla="val -51287"/>
              <a:gd name="adj2" fmla="val -19157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根据需求设计方法</a:t>
            </a:r>
          </a:p>
        </p:txBody>
      </p:sp>
      <p:sp>
        <p:nvSpPr>
          <p:cNvPr id="25611" name="AutoShape 12"/>
          <p:cNvSpPr/>
          <p:nvPr/>
        </p:nvSpPr>
        <p:spPr>
          <a:xfrm>
            <a:off x="4776788" y="3393707"/>
            <a:ext cx="1658937" cy="330200"/>
          </a:xfrm>
          <a:prstGeom prst="wedgeRoundRectCallout">
            <a:avLst>
              <a:gd name="adj1" fmla="val -51551"/>
              <a:gd name="adj2" fmla="val -18759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实现所有方法</a:t>
            </a:r>
          </a:p>
        </p:txBody>
      </p:sp>
      <p:sp>
        <p:nvSpPr>
          <p:cNvPr id="25612" name="AutoShape 13"/>
          <p:cNvSpPr/>
          <p:nvPr/>
        </p:nvSpPr>
        <p:spPr>
          <a:xfrm>
            <a:off x="4776788" y="3825507"/>
            <a:ext cx="1884362" cy="330200"/>
          </a:xfrm>
          <a:prstGeom prst="wedgeRoundRectCallout">
            <a:avLst>
              <a:gd name="adj1" fmla="val -48796"/>
              <a:gd name="adj2" fmla="val -24972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用多态的方式使用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293212" y="4587974"/>
            <a:ext cx="5714808" cy="370522"/>
            <a:chOff x="1403648" y="3795886"/>
            <a:chExt cx="5714808" cy="370522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4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3631861" y="3829223"/>
              <a:ext cx="2128520" cy="33718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 演示示例</a:t>
              </a:r>
              <a:r>
                <a:rPr lang="en-US" altLang="zh-CN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2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：</a:t>
              </a:r>
              <a:r>
                <a:rPr lang="en-US" altLang="zh-CN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USB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接口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95536" y="929958"/>
            <a:ext cx="436880" cy="532130"/>
            <a:chOff x="2317433" y="1741805"/>
            <a:chExt cx="436880" cy="532130"/>
          </a:xfrm>
        </p:grpSpPr>
        <p:sp>
          <p:nvSpPr>
            <p:cNvPr id="27" name="TextBox 65"/>
            <p:cNvSpPr txBox="1"/>
            <p:nvPr/>
          </p:nvSpPr>
          <p:spPr>
            <a:xfrm>
              <a:off x="2317433" y="202882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分析</a:t>
              </a:r>
            </a:p>
          </p:txBody>
        </p:sp>
        <p:pic>
          <p:nvPicPr>
            <p:cNvPr id="28" name="图片 27" descr="C:\Users\Lenovo\Desktop\icon\放大镜.png放大镜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396173" y="1741805"/>
              <a:ext cx="279400" cy="280035"/>
            </a:xfrm>
            <a:prstGeom prst="rect">
              <a:avLst/>
            </a:prstGeom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1169E31-5345-4EFA-8A3B-9DE38ED6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r>
              <a:rPr lang="zh-CN" altLang="en-US"/>
              <a:t>/</a:t>
            </a:r>
            <a:r>
              <a:rPr lang="en-US" altLang="zh-CN"/>
              <a:t>28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1727</Words>
  <Application>Microsoft Office PowerPoint</Application>
  <PresentationFormat>全屏显示(16:9)</PresentationFormat>
  <Paragraphs>309</Paragraphs>
  <Slides>28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黑体</vt:lpstr>
      <vt:lpstr>微软雅黑</vt:lpstr>
      <vt:lpstr>Arial</vt:lpstr>
      <vt:lpstr>Calibri</vt:lpstr>
      <vt:lpstr>Times New Roman</vt:lpstr>
      <vt:lpstr>Webdings</vt:lpstr>
      <vt:lpstr>Wingdings</vt:lpstr>
      <vt:lpstr>1_自定义设计方案</vt:lpstr>
      <vt:lpstr>抽象类和接口</vt:lpstr>
      <vt:lpstr>PowerPoint 演示文稿</vt:lpstr>
      <vt:lpstr>PowerPoint 演示文稿</vt:lpstr>
      <vt:lpstr>抽象类与抽象方法2-1</vt:lpstr>
      <vt:lpstr>抽象类与抽象方法2-2</vt:lpstr>
      <vt:lpstr>为什么使用接口</vt:lpstr>
      <vt:lpstr>什么是接口</vt:lpstr>
      <vt:lpstr>如何使用接口</vt:lpstr>
      <vt:lpstr>如何使用接口</vt:lpstr>
      <vt:lpstr>接口表示一种能力</vt:lpstr>
      <vt:lpstr>面向接口编程3-1</vt:lpstr>
      <vt:lpstr>面向接口编程3-2</vt:lpstr>
      <vt:lpstr>面向接口编程3-3</vt:lpstr>
      <vt:lpstr>练习1：接口实现手机</vt:lpstr>
      <vt:lpstr>练习1：接口实现手机</vt:lpstr>
      <vt:lpstr>接口是一种约定</vt:lpstr>
      <vt:lpstr>面向接口编程</vt:lpstr>
      <vt:lpstr>面向接口编程</vt:lpstr>
      <vt:lpstr>练习2：组装一台计算机</vt:lpstr>
      <vt:lpstr>练习2：组装一台计算机</vt:lpstr>
      <vt:lpstr>接口使用</vt:lpstr>
      <vt:lpstr>小结</vt:lpstr>
      <vt:lpstr>抽象类vs接口</vt:lpstr>
      <vt:lpstr>抽象类vs接口</vt:lpstr>
      <vt:lpstr>面向对象设计原则</vt:lpstr>
      <vt:lpstr>总结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meng.zhang(张萌)</dc:creator>
  <cp:lastModifiedBy>xbany</cp:lastModifiedBy>
  <cp:revision>568</cp:revision>
  <dcterms:created xsi:type="dcterms:W3CDTF">2013-09-17T02:35:00Z</dcterms:created>
  <dcterms:modified xsi:type="dcterms:W3CDTF">2019-02-18T07:19:59Z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