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4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41" r:id="rId19"/>
    <p:sldId id="312" r:id="rId20"/>
    <p:sldId id="39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marL="0" lvl="1" eaLnBrk="1" hangingPunct="1"/>
            <a:r>
              <a:rPr lang="zh-CN" altLang="en-US">
                <a:latin typeface="Times New Roman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F60494B-D1E6-4527-B10A-9A3081D0A136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假钞的笑话</a:t>
            </a: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8DB1BF-AC6D-46F1-9A0E-F615EF264DF6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FCA1021-5A22-4BC0-B850-19F21AF2A2BB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E530EE2-3B25-43C3-AF7D-27BFC374795E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8A42E2C-7BE5-4BBC-96B4-D58367B24482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实用类介绍</a:t>
            </a:r>
            <a:r>
              <a:rPr lang="en-US" altLang="zh-CN" sz="5400" dirty="0">
                <a:sym typeface="+mn-ea"/>
              </a:rPr>
              <a:t>(</a:t>
            </a:r>
            <a:r>
              <a:rPr lang="zh-CN" altLang="en-US" sz="5400" dirty="0">
                <a:sym typeface="+mn-ea"/>
              </a:rPr>
              <a:t>一</a:t>
            </a:r>
            <a:r>
              <a:rPr lang="en-US" altLang="zh-CN" sz="5400" dirty="0">
                <a:sym typeface="+mn-ea"/>
              </a:rPr>
              <a:t>)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包装类的构造方法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Boolean</a:t>
            </a:r>
            <a:r>
              <a:rPr lang="zh-CN" altLang="en-US" dirty="0"/>
              <a:t>类构造方法参数为</a:t>
            </a:r>
            <a:r>
              <a:rPr lang="en-US" altLang="zh-CN" dirty="0"/>
              <a:t>String</a:t>
            </a:r>
            <a:r>
              <a:rPr lang="zh-CN" altLang="en-US" dirty="0"/>
              <a:t>类型时，若该字符串内容为</a:t>
            </a:r>
            <a:r>
              <a:rPr lang="en-US" altLang="zh-CN" dirty="0"/>
              <a:t>true(</a:t>
            </a:r>
            <a:r>
              <a:rPr lang="zh-CN" altLang="en-US" dirty="0"/>
              <a:t>不考虑大小写</a:t>
            </a:r>
            <a:r>
              <a:rPr lang="en-US" altLang="zh-CN" dirty="0"/>
              <a:t>)</a:t>
            </a:r>
            <a:r>
              <a:rPr lang="zh-CN" altLang="en-US" dirty="0"/>
              <a:t>，则该</a:t>
            </a:r>
            <a:r>
              <a:rPr lang="en-US" altLang="zh-CN" dirty="0"/>
              <a:t>Boolean</a:t>
            </a:r>
            <a:r>
              <a:rPr lang="zh-CN" altLang="en-US" dirty="0"/>
              <a:t>对象表示</a:t>
            </a:r>
            <a:r>
              <a:rPr lang="en-US" altLang="zh-CN" dirty="0"/>
              <a:t>true</a:t>
            </a:r>
            <a:r>
              <a:rPr lang="zh-CN" altLang="en-US" dirty="0"/>
              <a:t>，否则表示</a:t>
            </a:r>
            <a:r>
              <a:rPr lang="en-US" altLang="zh-CN" dirty="0"/>
              <a:t>false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Number</a:t>
            </a:r>
            <a:r>
              <a:rPr lang="zh-CN" altLang="en-US" dirty="0"/>
              <a:t>包装类构造方法参数为</a:t>
            </a:r>
            <a:r>
              <a:rPr lang="en-US" altLang="zh-CN" dirty="0"/>
              <a:t>String </a:t>
            </a:r>
            <a:r>
              <a:rPr lang="zh-CN" altLang="en-US" dirty="0"/>
              <a:t>类型时，字符串不能为</a:t>
            </a:r>
            <a:r>
              <a:rPr lang="en-US" altLang="zh-CN" dirty="0"/>
              <a:t>null</a:t>
            </a:r>
            <a:r>
              <a:rPr lang="zh-CN" altLang="en-US" dirty="0"/>
              <a:t>，且该字符串必须可解析为相应的基本数据类型的数据，否则编译不通过，运行时会抛出</a:t>
            </a:r>
            <a:r>
              <a:rPr lang="en-US" altLang="zh-CN" dirty="0" err="1"/>
              <a:t>NumberFormatException</a:t>
            </a:r>
            <a:r>
              <a:rPr lang="zh-CN" altLang="en-US" dirty="0"/>
              <a:t>异常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32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3456" y="4576123"/>
            <a:ext cx="5714808" cy="371891"/>
            <a:chOff x="1403648" y="3795886"/>
            <a:chExt cx="5714808" cy="371891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181123" y="3829223"/>
              <a:ext cx="297709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：包装类的构造方法</a:t>
              </a:r>
              <a:endParaRPr lang="zh-CN" altLang="en-US" sz="1600" noProof="1">
                <a:solidFill>
                  <a:srgbClr val="FFFFFF"/>
                </a:solidFill>
                <a:latin typeface="Calibri" pitchFamily="34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76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包装类的常用方法4-1</a:t>
            </a:r>
          </a:p>
        </p:txBody>
      </p:sp>
      <p:sp>
        <p:nvSpPr>
          <p:cNvPr id="2150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XXXValue</a:t>
            </a:r>
            <a:r>
              <a:rPr lang="en-US" altLang="zh-CN" dirty="0"/>
              <a:t>():</a:t>
            </a:r>
            <a:r>
              <a:rPr lang="zh-CN" altLang="en-US" dirty="0"/>
              <a:t>包装类转换成基本类型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4579" name="AutoShape 49"/>
          <p:cNvSpPr/>
          <p:nvPr/>
        </p:nvSpPr>
        <p:spPr>
          <a:xfrm>
            <a:off x="3779913" y="688330"/>
            <a:ext cx="84137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Object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4580" name="AutoShape 49"/>
          <p:cNvSpPr/>
          <p:nvPr/>
        </p:nvSpPr>
        <p:spPr>
          <a:xfrm>
            <a:off x="3017838" y="1454150"/>
            <a:ext cx="911225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Number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509" name="AutoShape 49"/>
          <p:cNvSpPr>
            <a:spLocks noChangeArrowheads="1"/>
          </p:cNvSpPr>
          <p:nvPr/>
        </p:nvSpPr>
        <p:spPr bwMode="auto">
          <a:xfrm>
            <a:off x="4303713" y="1454150"/>
            <a:ext cx="1204391" cy="58477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Character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Boolean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510" name="AutoShape 49"/>
          <p:cNvSpPr>
            <a:spLocks noChangeArrowheads="1"/>
          </p:cNvSpPr>
          <p:nvPr/>
        </p:nvSpPr>
        <p:spPr bwMode="auto">
          <a:xfrm>
            <a:off x="3017838" y="1990725"/>
            <a:ext cx="911225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Byte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Short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Integer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Long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Float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Double</a:t>
            </a:r>
          </a:p>
        </p:txBody>
      </p:sp>
      <p:cxnSp>
        <p:nvCxnSpPr>
          <p:cNvPr id="21511" name="直接连接符 13"/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flipH="1">
            <a:off x="3473451" y="1149995"/>
            <a:ext cx="727150" cy="304155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直接连接符 14"/>
          <p:cNvCxnSpPr>
            <a:cxnSpLocks noChangeShapeType="1"/>
            <a:stCxn id="24579" idx="2"/>
            <a:endCxn id="21509" idx="0"/>
          </p:cNvCxnSpPr>
          <p:nvPr/>
        </p:nvCxnSpPr>
        <p:spPr bwMode="auto">
          <a:xfrm>
            <a:off x="4200601" y="1149995"/>
            <a:ext cx="705308" cy="304155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直接连接符 17"/>
          <p:cNvCxnSpPr>
            <a:cxnSpLocks noChangeShapeType="1"/>
            <a:stCxn id="24579" idx="2"/>
            <a:endCxn id="21509" idx="0"/>
          </p:cNvCxnSpPr>
          <p:nvPr/>
        </p:nvCxnSpPr>
        <p:spPr bwMode="auto">
          <a:xfrm>
            <a:off x="4200601" y="1149995"/>
            <a:ext cx="705308" cy="304155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AutoShape 4"/>
          <p:cNvSpPr/>
          <p:nvPr/>
        </p:nvSpPr>
        <p:spPr>
          <a:xfrm>
            <a:off x="2195736" y="4229675"/>
            <a:ext cx="4464496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Integer integerId=new Integer(25);</a:t>
            </a:r>
            <a:endParaRPr lang="zh-CN" altLang="en-US" noProof="1"/>
          </a:p>
          <a:p>
            <a:pPr lvl="1"/>
            <a:r>
              <a:rPr lang="en-US" altLang="x-none" noProof="1"/>
              <a:t>int intId=integerId.</a:t>
            </a:r>
            <a:r>
              <a:rPr lang="en-US" altLang="x-none" noProof="1">
                <a:solidFill>
                  <a:srgbClr val="FF0000"/>
                </a:solidFill>
              </a:rPr>
              <a:t>intValue</a:t>
            </a:r>
            <a:r>
              <a:rPr lang="en-US" altLang="x-none" noProof="1"/>
              <a:t>();</a:t>
            </a:r>
            <a:endParaRPr lang="zh-CN" altLang="en-US" noProof="1"/>
          </a:p>
        </p:txBody>
      </p:sp>
      <p:sp>
        <p:nvSpPr>
          <p:cNvPr id="21516" name="AutoShape 5"/>
          <p:cNvSpPr>
            <a:spLocks noChangeArrowheads="1"/>
          </p:cNvSpPr>
          <p:nvPr/>
        </p:nvSpPr>
        <p:spPr bwMode="auto">
          <a:xfrm>
            <a:off x="5508104" y="2427733"/>
            <a:ext cx="2592288" cy="1017587"/>
          </a:xfrm>
          <a:prstGeom prst="wedgeRoundRectCallout">
            <a:avLst>
              <a:gd name="adj1" fmla="val -49023"/>
              <a:gd name="adj2" fmla="val 910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byteValue()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intValue()</a:t>
            </a:r>
          </a:p>
          <a:p>
            <a:pPr marL="224155" indent="-224155" fontAlgn="base"/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longValue()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shortValue()</a:t>
            </a:r>
          </a:p>
          <a:p>
            <a:pPr marL="224155" indent="-224155" fontAlgn="base"/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doubleValue()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floatValue()</a:t>
            </a:r>
          </a:p>
          <a:p>
            <a:pPr marL="224155" indent="-224155" fontAlgn="base"/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charValue()、booleanValue()</a:t>
            </a:r>
            <a:endParaRPr lang="en-US" alt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70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包装类的常用方法4-2</a:t>
            </a:r>
          </a:p>
        </p:txBody>
      </p:sp>
      <p:sp>
        <p:nvSpPr>
          <p:cNvPr id="22529" name="内容占位符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toString():</a:t>
            </a:r>
            <a:r>
              <a:rPr lang="zh-CN" altLang="en-US"/>
              <a:t>以字符串形式返回包装对象表示的基本类型数据（基本类型-&gt;字符串）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zh-CN" altLang="en-US"/>
          </a:p>
        </p:txBody>
      </p:sp>
      <p:sp>
        <p:nvSpPr>
          <p:cNvPr id="22531" name="内容占位符 2"/>
          <p:cNvSpPr txBox="1">
            <a:spLocks noChangeArrowheads="1"/>
          </p:cNvSpPr>
          <p:nvPr/>
        </p:nvSpPr>
        <p:spPr bwMode="auto">
          <a:xfrm>
            <a:off x="1571625" y="2197100"/>
            <a:ext cx="61722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Blip>
                <a:blip r:embed="rId2"/>
              </a:buBlip>
            </a:pPr>
            <a:endParaRPr lang="en-US" altLang="zh-CN" sz="21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5605" name="AutoShape 4"/>
          <p:cNvSpPr/>
          <p:nvPr/>
        </p:nvSpPr>
        <p:spPr>
          <a:xfrm>
            <a:off x="1691680" y="2039938"/>
            <a:ext cx="5527502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String sex=Character.</a:t>
            </a:r>
            <a:r>
              <a:rPr lang="en-US" altLang="x-none" noProof="1">
                <a:solidFill>
                  <a:srgbClr val="FF0000"/>
                </a:solidFill>
              </a:rPr>
              <a:t>toString</a:t>
            </a:r>
            <a:r>
              <a:rPr lang="en-US" altLang="x-none" noProof="1"/>
              <a:t>('</a:t>
            </a:r>
            <a:r>
              <a:rPr lang="zh-CN" altLang="en-US" noProof="1"/>
              <a:t>男</a:t>
            </a:r>
            <a:r>
              <a:rPr lang="en-US" altLang="x-none" noProof="1"/>
              <a:t>');</a:t>
            </a:r>
            <a:endParaRPr lang="zh-CN" altLang="en-US" noProof="1"/>
          </a:p>
          <a:p>
            <a:pPr lvl="1"/>
            <a:r>
              <a:rPr lang="en-US" altLang="x-none" noProof="1"/>
              <a:t>String id=Integer.</a:t>
            </a:r>
            <a:r>
              <a:rPr lang="en-US" altLang="x-none" noProof="1">
                <a:solidFill>
                  <a:srgbClr val="FF0000"/>
                </a:solidFill>
              </a:rPr>
              <a:t>toString</a:t>
            </a:r>
            <a:r>
              <a:rPr lang="en-US" altLang="x-none" noProof="1"/>
              <a:t>(25);</a:t>
            </a:r>
            <a:endParaRPr lang="zh-CN" altLang="en-US" noProof="1"/>
          </a:p>
        </p:txBody>
      </p:sp>
      <p:sp>
        <p:nvSpPr>
          <p:cNvPr id="25606" name="AutoShape 4"/>
          <p:cNvSpPr/>
          <p:nvPr/>
        </p:nvSpPr>
        <p:spPr>
          <a:xfrm>
            <a:off x="1691680" y="2859782"/>
            <a:ext cx="2799753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String sex='</a:t>
            </a:r>
            <a:r>
              <a:rPr lang="zh-CN" altLang="en-US" noProof="1"/>
              <a:t>男</a:t>
            </a:r>
            <a:r>
              <a:rPr lang="en-US" altLang="x-none" noProof="1"/>
              <a:t>'+"";</a:t>
            </a:r>
            <a:endParaRPr lang="zh-CN" altLang="en-US" noProof="1"/>
          </a:p>
          <a:p>
            <a:pPr lvl="1"/>
            <a:r>
              <a:rPr lang="en-US" altLang="x-none" noProof="1"/>
              <a:t>String id=25+"";</a:t>
            </a:r>
            <a:endParaRPr lang="zh-CN" altLang="en-US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3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包装类的常用方法4-3</a:t>
            </a:r>
          </a:p>
        </p:txBody>
      </p:sp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576" y="987574"/>
            <a:ext cx="7762875" cy="3394075"/>
          </a:xfrm>
        </p:spPr>
        <p:txBody>
          <a:bodyPr/>
          <a:lstStyle/>
          <a:p>
            <a:r>
              <a:rPr lang="en-US" altLang="zh-CN" dirty="0" err="1"/>
              <a:t>parseXXX</a:t>
            </a:r>
            <a:r>
              <a:rPr lang="en-US" altLang="zh-CN" dirty="0"/>
              <a:t>()</a:t>
            </a:r>
            <a:r>
              <a:rPr lang="zh-CN" altLang="en-US" dirty="0"/>
              <a:t>：把字符串转换为相应的基本数据类型数据（</a:t>
            </a:r>
            <a:r>
              <a:rPr lang="en-US" altLang="zh-CN" dirty="0"/>
              <a:t>Character</a:t>
            </a:r>
            <a:r>
              <a:rPr lang="zh-CN" altLang="en-US" dirty="0"/>
              <a:t>除外）（字符串-&gt;基本类型）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1619672" y="2100263"/>
            <a:ext cx="5830143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noProof="1"/>
              <a:t>int num=Integer</a:t>
            </a:r>
            <a:r>
              <a:rPr lang="en-US" altLang="zh-CN" noProof="1">
                <a:solidFill>
                  <a:srgbClr val="FF0000"/>
                </a:solidFill>
              </a:rPr>
              <a:t>.parseInt</a:t>
            </a:r>
            <a:r>
              <a:rPr lang="en-US" altLang="zh-CN" noProof="1"/>
              <a:t>("36");</a:t>
            </a:r>
          </a:p>
          <a:p>
            <a:pPr lvl="1"/>
            <a:r>
              <a:rPr lang="en-US" altLang="zh-CN" noProof="1"/>
              <a:t>boolean bool=Boolean.</a:t>
            </a:r>
            <a:r>
              <a:rPr lang="en-US" altLang="zh-CN" noProof="1">
                <a:solidFill>
                  <a:srgbClr val="FF0000"/>
                </a:solidFill>
              </a:rPr>
              <a:t>parseBoolean</a:t>
            </a:r>
            <a:r>
              <a:rPr lang="en-US" altLang="zh-CN" noProof="1"/>
              <a:t>("false");</a:t>
            </a:r>
            <a:endParaRPr lang="en-US" altLang="en-US" noProof="1"/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1621260" y="3003798"/>
            <a:ext cx="4514850" cy="374571"/>
          </a:xfrm>
          <a:prstGeom prst="wedgeRoundRectCallout">
            <a:avLst>
              <a:gd name="adj1" fmla="val 8819"/>
              <a:gd name="adj2" fmla="val -13266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public static</a:t>
            </a:r>
            <a:r>
              <a:rPr lang="en-US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type parseType(String type)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936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包装类的常用方法4-4</a:t>
            </a:r>
          </a:p>
        </p:txBody>
      </p:sp>
      <p:sp>
        <p:nvSpPr>
          <p:cNvPr id="2457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endParaRPr lang="en-US" dirty="0"/>
          </a:p>
          <a:p>
            <a:pPr lvl="1"/>
            <a:r>
              <a:rPr lang="zh-CN" altLang="en-US" dirty="0"/>
              <a:t>所有包装类都有如下方法（基本类型-&gt;包装类）</a:t>
            </a:r>
            <a:endParaRPr lang="en-US" dirty="0"/>
          </a:p>
          <a:p>
            <a:pPr marL="457200" lvl="1" indent="0">
              <a:buNone/>
            </a:pPr>
            <a:r>
              <a:rPr lang="en-US" altLang="zh-CN" dirty="0"/>
              <a:t>    public static Type </a:t>
            </a:r>
            <a:r>
              <a:rPr lang="en-US" altLang="zh-CN" dirty="0" err="1"/>
              <a:t>valueOf</a:t>
            </a:r>
            <a:r>
              <a:rPr lang="en-US" altLang="zh-CN" dirty="0"/>
              <a:t>(type value)</a:t>
            </a:r>
          </a:p>
          <a:p>
            <a:pPr lvl="2"/>
            <a:r>
              <a:rPr lang="zh-CN" altLang="en-US" dirty="0"/>
              <a:t>如：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Character</a:t>
            </a:r>
            <a:r>
              <a:rPr lang="zh-CN" altLang="en-US" dirty="0"/>
              <a:t>类外，其他包装类都有如下方法（字符串-&gt;包装类）</a:t>
            </a:r>
            <a:endParaRPr lang="en-US" dirty="0"/>
          </a:p>
          <a:p>
            <a:pPr marL="457200" lvl="1" indent="0">
              <a:buNone/>
            </a:pPr>
            <a:r>
              <a:rPr lang="en-US" altLang="zh-CN" dirty="0"/>
              <a:t>     public static Type </a:t>
            </a:r>
            <a:r>
              <a:rPr lang="en-US" altLang="zh-CN" dirty="0" err="1"/>
              <a:t>valueOf</a:t>
            </a:r>
            <a:r>
              <a:rPr lang="en-US" altLang="zh-CN" dirty="0"/>
              <a:t>(String s)</a:t>
            </a:r>
          </a:p>
          <a:p>
            <a:pPr lvl="2"/>
            <a:r>
              <a:rPr lang="zh-CN" altLang="en-US" dirty="0"/>
              <a:t>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27652" name="AutoShape 49"/>
          <p:cNvSpPr/>
          <p:nvPr/>
        </p:nvSpPr>
        <p:spPr>
          <a:xfrm>
            <a:off x="1331913" y="4503916"/>
            <a:ext cx="5616352" cy="33855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Double doubleValue = Double.valueOf ("abc");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正确吗？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55776" y="2274426"/>
            <a:ext cx="5830143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2"/>
            <a:r>
              <a:rPr lang="en-US" altLang="zh-CN" dirty="0"/>
              <a:t> Integer </a:t>
            </a:r>
            <a:r>
              <a:rPr lang="en-US" altLang="zh-CN" dirty="0" err="1"/>
              <a:t>intValue</a:t>
            </a:r>
            <a:r>
              <a:rPr lang="en-US" altLang="zh-CN" dirty="0"/>
              <a:t> = </a:t>
            </a:r>
            <a:r>
              <a:rPr lang="en-US" altLang="zh-CN" dirty="0" err="1"/>
              <a:t>Integer.valueOf</a:t>
            </a:r>
            <a:r>
              <a:rPr lang="en-US" altLang="zh-CN" dirty="0"/>
              <a:t>(21);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64652" y="3795886"/>
            <a:ext cx="5830143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2"/>
            <a:r>
              <a:rPr lang="en-US" altLang="zh-CN" dirty="0"/>
              <a:t> Integer </a:t>
            </a:r>
            <a:r>
              <a:rPr lang="en-US" altLang="zh-CN" dirty="0" err="1"/>
              <a:t>intValue</a:t>
            </a:r>
            <a:r>
              <a:rPr lang="en-US" altLang="zh-CN" dirty="0"/>
              <a:t> = </a:t>
            </a:r>
            <a:r>
              <a:rPr lang="en-US" altLang="zh-CN" dirty="0" err="1"/>
              <a:t>Integer.valueOf</a:t>
            </a:r>
            <a:r>
              <a:rPr lang="en-US" altLang="zh-CN" dirty="0"/>
              <a:t>("21");</a:t>
            </a:r>
          </a:p>
        </p:txBody>
      </p:sp>
      <p:sp>
        <p:nvSpPr>
          <p:cNvPr id="10" name="TextBox 65"/>
          <p:cNvSpPr txBox="1"/>
          <p:nvPr/>
        </p:nvSpPr>
        <p:spPr>
          <a:xfrm>
            <a:off x="454328" y="4300706"/>
            <a:ext cx="58928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1" name="图片 10" descr="C:\Users\Lenovo\Desktop\icon\疑问问题.png疑问问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" y="4155926"/>
            <a:ext cx="455295" cy="4565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8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装箱和拆箱</a:t>
            </a:r>
          </a:p>
        </p:txBody>
      </p:sp>
      <p:sp>
        <p:nvSpPr>
          <p:cNvPr id="2560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基本类型和包装类的自动转换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603" name="内容占位符 2"/>
          <p:cNvSpPr txBox="1">
            <a:spLocks noChangeArrowheads="1"/>
          </p:cNvSpPr>
          <p:nvPr/>
        </p:nvSpPr>
        <p:spPr bwMode="auto">
          <a:xfrm>
            <a:off x="1571625" y="2197100"/>
            <a:ext cx="61722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Blip>
                <a:blip r:embed="rId2"/>
              </a:buBlip>
            </a:pPr>
            <a:endParaRPr lang="en-US" altLang="zh-CN" sz="2100" b="1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555875" y="1635125"/>
            <a:ext cx="3240261" cy="665083"/>
          </a:xfrm>
          <a:prstGeom prst="roundRect">
            <a:avLst>
              <a:gd name="adj" fmla="val 638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noProof="1"/>
              <a:t>Integer intObject = 5;</a:t>
            </a:r>
          </a:p>
          <a:p>
            <a:pPr lvl="1"/>
            <a:r>
              <a:rPr lang="en-US" altLang="zh-CN" noProof="1"/>
              <a:t>int intValue = intObject;</a:t>
            </a:r>
            <a:endParaRPr lang="en-US" altLang="en-US" noProof="1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946275" y="2571750"/>
            <a:ext cx="3976688" cy="646986"/>
          </a:xfrm>
          <a:prstGeom prst="wedgeRoundRectCallout">
            <a:avLst>
              <a:gd name="adj1" fmla="val -22958"/>
              <a:gd name="adj2" fmla="val 4998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装箱：基本类型转换为包装类的对象</a:t>
            </a:r>
            <a:r>
              <a:rPr lang="zh-CN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</a:p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拆箱：包装类对象转换为基本类型的值</a:t>
            </a:r>
            <a:endParaRPr lang="zh-CN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31376" y="4360099"/>
            <a:ext cx="5714808" cy="371891"/>
            <a:chOff x="1403648" y="3795886"/>
            <a:chExt cx="5714808" cy="371891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181123" y="3829223"/>
              <a:ext cx="27703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：包装类常用方法</a:t>
              </a:r>
              <a:endParaRPr lang="zh-CN" altLang="en-US" sz="1600" noProof="1">
                <a:solidFill>
                  <a:srgbClr val="FFFFFF"/>
                </a:solidFill>
                <a:latin typeface="Calibri" pitchFamily="34" charset="0"/>
                <a:ea typeface="黑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5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包装类的特点</a:t>
            </a:r>
          </a:p>
        </p:txBody>
      </p:sp>
      <p:sp>
        <p:nvSpPr>
          <p:cNvPr id="2662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/>
              <a:t>JDK1.5</a:t>
            </a:r>
            <a:r>
              <a:rPr lang="zh-CN" altLang="en-US" dirty="0"/>
              <a:t>后，允许基本数据类型和包装类型进行混合数学运算</a:t>
            </a:r>
            <a:endParaRPr lang="en-US" dirty="0"/>
          </a:p>
          <a:p>
            <a:r>
              <a:rPr lang="zh-CN" altLang="en-US" dirty="0"/>
              <a:t>包装类并不是用来取代基本数据类型的</a:t>
            </a:r>
            <a:endParaRPr lang="en-US" dirty="0"/>
          </a:p>
          <a:p>
            <a:pPr lvl="1"/>
            <a:r>
              <a:rPr lang="zh-CN" altLang="en-US" dirty="0"/>
              <a:t>在基本数据类型需要用对象表示时使用</a:t>
            </a:r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41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Math类</a:t>
            </a:r>
          </a:p>
        </p:txBody>
      </p:sp>
      <p:sp>
        <p:nvSpPr>
          <p:cNvPr id="276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java.lang.Math</a:t>
            </a:r>
            <a:r>
              <a:rPr lang="zh-CN" altLang="en-US" dirty="0"/>
              <a:t>类提供了常用的数学运算方法和两个静态常量</a:t>
            </a:r>
            <a:r>
              <a:rPr lang="en-US" altLang="zh-CN" dirty="0"/>
              <a:t>E</a:t>
            </a:r>
            <a:r>
              <a:rPr lang="zh-CN" altLang="en-US" dirty="0"/>
              <a:t>（自然对数的底数） 和</a:t>
            </a:r>
            <a:r>
              <a:rPr lang="en-US" altLang="zh-CN" dirty="0"/>
              <a:t>PI</a:t>
            </a:r>
            <a:r>
              <a:rPr lang="zh-CN" altLang="en-US" dirty="0"/>
              <a:t>（圆周率）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893888" y="1928813"/>
            <a:ext cx="3589337" cy="380048"/>
          </a:xfrm>
          <a:prstGeom prst="roundRect">
            <a:avLst>
              <a:gd name="adj" fmla="val 637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en-US" dirty="0"/>
              <a:t>Math.abs(-3.5); //</a:t>
            </a:r>
            <a:r>
              <a:rPr lang="zh-CN" altLang="en-US" dirty="0"/>
              <a:t>返回</a:t>
            </a:r>
            <a:r>
              <a:rPr lang="en-US" altLang="en-US" dirty="0"/>
              <a:t>3.5  </a:t>
            </a:r>
            <a:endParaRPr lang="zh-CN" alt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893888" y="2643758"/>
            <a:ext cx="4550320" cy="380048"/>
          </a:xfrm>
          <a:prstGeom prst="roundRect">
            <a:avLst>
              <a:gd name="adj" fmla="val 637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en-US" dirty="0"/>
              <a:t>Math.max(2.5, 90.5);//</a:t>
            </a:r>
            <a:r>
              <a:rPr lang="zh-CN" altLang="en-US" dirty="0"/>
              <a:t>返回</a:t>
            </a:r>
            <a:r>
              <a:rPr lang="en-US" altLang="en-US" dirty="0"/>
              <a:t>90.5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893888" y="3523122"/>
            <a:ext cx="6998592" cy="380048"/>
          </a:xfrm>
          <a:prstGeom prst="roundRect">
            <a:avLst>
              <a:gd name="adj" fmla="val 637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en-US" dirty="0" err="1"/>
              <a:t>int</a:t>
            </a:r>
            <a:r>
              <a:rPr lang="en-US" altLang="en-US" dirty="0"/>
              <a:t> random = (</a:t>
            </a:r>
            <a:r>
              <a:rPr lang="en-US" altLang="en-US" dirty="0" err="1"/>
              <a:t>int</a:t>
            </a:r>
            <a:r>
              <a:rPr lang="en-US" altLang="en-US" dirty="0"/>
              <a:t>) (</a:t>
            </a:r>
            <a:r>
              <a:rPr lang="en-US" altLang="en-US" dirty="0" err="1"/>
              <a:t>Math.random</a:t>
            </a:r>
            <a:r>
              <a:rPr lang="en-US" altLang="en-US" dirty="0"/>
              <a:t>() * 10); </a:t>
            </a:r>
            <a:r>
              <a:rPr lang="en-US" altLang="zh-CN" dirty="0"/>
              <a:t>//</a:t>
            </a:r>
            <a:r>
              <a:rPr lang="zh-CN" altLang="en-US" dirty="0"/>
              <a:t>生成一个</a:t>
            </a:r>
            <a:r>
              <a:rPr lang="en-US" altLang="en-US" dirty="0"/>
              <a:t>0-9</a:t>
            </a:r>
            <a:r>
              <a:rPr lang="zh-CN" altLang="en-US" dirty="0"/>
              <a:t>之间的随机数</a:t>
            </a:r>
            <a:endParaRPr noProof="1"/>
          </a:p>
        </p:txBody>
      </p:sp>
      <p:grpSp>
        <p:nvGrpSpPr>
          <p:cNvPr id="13" name="组合 12"/>
          <p:cNvGrpSpPr/>
          <p:nvPr/>
        </p:nvGrpSpPr>
        <p:grpSpPr>
          <a:xfrm>
            <a:off x="2117545" y="4587974"/>
            <a:ext cx="4326663" cy="371891"/>
            <a:chOff x="1403648" y="3795886"/>
            <a:chExt cx="5714808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276258" y="3829223"/>
              <a:ext cx="283972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：幸运抽奖</a:t>
              </a:r>
              <a:endParaRPr lang="zh-CN" altLang="en-US" sz="1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737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总结</a:t>
            </a:r>
          </a:p>
        </p:txBody>
      </p:sp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枚举有何作用？</a:t>
            </a:r>
            <a:endParaRPr lang="en-US" altLang="zh-CN" dirty="0"/>
          </a:p>
          <a:p>
            <a:r>
              <a:rPr lang="zh-CN" altLang="en-US" dirty="0"/>
              <a:t>什么是装箱和拆箱？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Math</a:t>
            </a:r>
            <a:r>
              <a:rPr lang="zh-CN" altLang="en-US" dirty="0"/>
              <a:t>类获取随机数？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948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6A216-C17A-4429-9042-CF7F89605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/>
              <a:t>/20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BDB68D-0A0D-48F2-824D-3BA92C842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本课目标</a:t>
            </a:r>
          </a:p>
        </p:txBody>
      </p:sp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</a:p>
          <a:p>
            <a:pPr lvl="1"/>
            <a:r>
              <a:rPr lang="en-US" altLang="en-US" dirty="0" err="1"/>
              <a:t>能够定义并使用枚举类型</a:t>
            </a:r>
            <a:endParaRPr lang="en-US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en-US" dirty="0" err="1"/>
              <a:t>包装类及装箱、拆箱概念</a:t>
            </a:r>
            <a:endParaRPr lang="en-US" altLang="en-US" dirty="0"/>
          </a:p>
          <a:p>
            <a:pPr lvl="1"/>
            <a:r>
              <a:rPr lang="en-US" altLang="en-US" dirty="0" err="1"/>
              <a:t>会使用Math类进行数学运算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2120" y="217919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22231" y="1795016"/>
            <a:ext cx="534035" cy="5365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8254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为什么需要枚举</a:t>
            </a:r>
          </a:p>
        </p:txBody>
      </p:sp>
      <p:sp>
        <p:nvSpPr>
          <p:cNvPr id="1126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阅读如下代码，有何问题？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11263" y="1576412"/>
            <a:ext cx="257175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public  String  sex;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944938" y="1565379"/>
            <a:ext cx="3075334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r>
              <a:rPr lang="en-US" altLang="zh-CN" dirty="0"/>
              <a:t>=new Student();</a:t>
            </a:r>
          </a:p>
          <a:p>
            <a:r>
              <a:rPr lang="en-US" altLang="zh-CN" dirty="0"/>
              <a:t>stu.sex="</a:t>
            </a:r>
            <a:r>
              <a:rPr lang="zh-CN" altLang="en-US" dirty="0"/>
              <a:t>你好</a:t>
            </a:r>
            <a:r>
              <a:rPr lang="en-US" altLang="zh-CN" dirty="0"/>
              <a:t>";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697163" y="4083918"/>
            <a:ext cx="30543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方法一：条件判断</a:t>
            </a:r>
            <a:endParaRPr lang="en-US" altLang="zh-CN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2697163" y="4515966"/>
            <a:ext cx="3054350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方法二：使用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枚举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  <p:sp>
        <p:nvSpPr>
          <p:cNvPr id="9" name="TextBox 65"/>
          <p:cNvSpPr txBox="1"/>
          <p:nvPr/>
        </p:nvSpPr>
        <p:spPr>
          <a:xfrm>
            <a:off x="314008" y="1242695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10" name="图片 9" descr="疑问 g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93853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1331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枚举指由一组固定的常量组成的类型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83568" y="1583600"/>
            <a:ext cx="3205807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[Modifier] </a:t>
            </a:r>
            <a:r>
              <a:rPr lang="en-US" altLang="zh-CN" dirty="0" err="1">
                <a:solidFill>
                  <a:srgbClr val="FF0000"/>
                </a:solidFill>
              </a:rPr>
              <a:t>enum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enumName</a:t>
            </a:r>
            <a:r>
              <a:rPr lang="en-US" altLang="zh-CN" dirty="0"/>
              <a:t>{</a:t>
            </a:r>
            <a:endParaRPr lang="zh-CN" altLang="en-US" dirty="0"/>
          </a:p>
          <a:p>
            <a:r>
              <a:rPr lang="en-US" altLang="zh-CN" dirty="0"/>
              <a:t>    enumContantName1</a:t>
            </a:r>
          </a:p>
          <a:p>
            <a:r>
              <a:rPr lang="en-US" altLang="zh-CN" dirty="0"/>
              <a:t>    [,enumConstantName2...[;]]</a:t>
            </a:r>
            <a:endParaRPr lang="zh-CN" altLang="en-US" dirty="0"/>
          </a:p>
          <a:p>
            <a:r>
              <a:rPr lang="en-US" altLang="zh-CN" dirty="0"/>
              <a:t>    //[field</a:t>
            </a:r>
            <a:r>
              <a:rPr lang="zh-CN" altLang="en-US" dirty="0"/>
              <a:t>，</a:t>
            </a:r>
            <a:r>
              <a:rPr lang="en-US" altLang="zh-CN" dirty="0"/>
              <a:t>method] 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 err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357688" y="1504404"/>
            <a:ext cx="2465387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Genders{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Male,Female</a:t>
            </a:r>
            <a:endParaRPr lang="zh-CN" altLang="en-US" dirty="0"/>
          </a:p>
          <a:p>
            <a:r>
              <a:rPr lang="en-US" altLang="zh-CN" dirty="0"/>
              <a:t>}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303713" y="2512516"/>
            <a:ext cx="257175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public class Student{</a:t>
            </a:r>
          </a:p>
          <a:p>
            <a:r>
              <a:rPr lang="en-US" altLang="zh-CN" dirty="0"/>
              <a:t>   public  Genders  sex;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222125" y="3601024"/>
            <a:ext cx="431031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r>
              <a:rPr lang="en-US" altLang="zh-CN" dirty="0"/>
              <a:t>=new Student();</a:t>
            </a:r>
          </a:p>
          <a:p>
            <a:pPr lvl="1"/>
            <a:r>
              <a:rPr lang="en-US" altLang="zh-CN" dirty="0"/>
              <a:t>stu.sex=</a:t>
            </a:r>
            <a:r>
              <a:rPr lang="en-US" altLang="zh-CN" dirty="0" err="1"/>
              <a:t>Genders.Male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stu.sex="</a:t>
            </a:r>
            <a:r>
              <a:rPr lang="zh-CN" altLang="en-US" dirty="0"/>
              <a:t>你好</a:t>
            </a:r>
            <a:r>
              <a:rPr lang="en-US" altLang="zh-CN" dirty="0"/>
              <a:t>";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40475" y="1017588"/>
            <a:ext cx="1339850" cy="330200"/>
          </a:xfrm>
          <a:prstGeom prst="wedgeRoundRectCallout">
            <a:avLst>
              <a:gd name="adj1" fmla="val -93664"/>
              <a:gd name="adj2" fmla="val 9055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性别枚举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291138" y="3268663"/>
            <a:ext cx="1778000" cy="330200"/>
          </a:xfrm>
          <a:prstGeom prst="wedgeRoundRectCallout">
            <a:avLst>
              <a:gd name="adj1" fmla="val 17118"/>
              <a:gd name="adj2" fmla="val -926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枚举类型的变量</a:t>
            </a:r>
          </a:p>
        </p:txBody>
      </p: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85" y="4299942"/>
            <a:ext cx="32226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1276350" y="3362652"/>
            <a:ext cx="224948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类型安全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276350" y="3737302"/>
            <a:ext cx="224948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易于输入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276350" y="4111952"/>
            <a:ext cx="224948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代码清晰</a:t>
            </a:r>
            <a:endParaRPr lang="en-US" altLang="zh-CN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04256" y="4622212"/>
            <a:ext cx="3923928" cy="345209"/>
            <a:chOff x="1403648" y="3795886"/>
            <a:chExt cx="5714808" cy="32146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181123" y="3829223"/>
              <a:ext cx="3159001" cy="24152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：使用枚举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6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练习：输出学习阶段目标</a:t>
            </a:r>
          </a:p>
        </p:txBody>
      </p:sp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为大数据岗位课程三个学习阶段定义枚举：</a:t>
            </a:r>
            <a:r>
              <a:rPr lang="en-US" altLang="zh-CN" dirty="0"/>
              <a:t>L1</a:t>
            </a:r>
            <a:r>
              <a:rPr lang="zh-CN" altLang="en-US" dirty="0"/>
              <a:t>、</a:t>
            </a:r>
            <a:r>
              <a:rPr lang="en-US" altLang="zh-CN" dirty="0"/>
              <a:t>L2</a:t>
            </a:r>
            <a:r>
              <a:rPr lang="zh-CN" altLang="en-US" dirty="0"/>
              <a:t>、</a:t>
            </a:r>
            <a:r>
              <a:rPr lang="en-US" altLang="zh-CN" dirty="0"/>
              <a:t>L3</a:t>
            </a:r>
            <a:r>
              <a:rPr lang="zh-CN" altLang="en-US" dirty="0"/>
              <a:t>，分别表示第一、二、三阶段</a:t>
            </a:r>
            <a:endParaRPr lang="en-US" altLang="zh-CN" dirty="0"/>
          </a:p>
          <a:p>
            <a:pPr lvl="1"/>
            <a:r>
              <a:rPr lang="zh-CN" altLang="en-US" dirty="0"/>
              <a:t>编程输出每个单元的学习目标</a:t>
            </a:r>
          </a:p>
          <a:p>
            <a:pPr lvl="2"/>
            <a:r>
              <a:rPr lang="en-US" altLang="zh-CN" dirty="0"/>
              <a:t>L1</a:t>
            </a:r>
            <a:r>
              <a:rPr lang="zh-CN" altLang="en-US" dirty="0"/>
              <a:t>：大数据开发工程师</a:t>
            </a:r>
            <a:endParaRPr lang="en-US" altLang="zh-CN" dirty="0"/>
          </a:p>
          <a:p>
            <a:pPr lvl="2"/>
            <a:r>
              <a:rPr lang="en-US" altLang="zh-CN" dirty="0"/>
              <a:t>L2</a:t>
            </a:r>
            <a:r>
              <a:rPr lang="zh-CN" altLang="zh-CN" dirty="0"/>
              <a:t>：</a:t>
            </a:r>
            <a:r>
              <a:rPr lang="zh-CN" altLang="en-US" dirty="0"/>
              <a:t>大数据挖掘工程师</a:t>
            </a:r>
          </a:p>
          <a:p>
            <a:pPr lvl="2"/>
            <a:r>
              <a:rPr lang="en-US" altLang="zh-CN" dirty="0"/>
              <a:t>L3</a:t>
            </a:r>
            <a:r>
              <a:rPr lang="zh-CN" altLang="en-US" dirty="0"/>
              <a:t>：大数据架构师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960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Java API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286943" cy="3394075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Java API</a:t>
            </a:r>
          </a:p>
          <a:p>
            <a:pPr lvl="1"/>
            <a:r>
              <a:rPr lang="en-US" altLang="en-US" dirty="0" err="1"/>
              <a:t>java.lang</a:t>
            </a:r>
            <a:endParaRPr lang="en-US" altLang="en-US" dirty="0"/>
          </a:p>
          <a:p>
            <a:pPr lvl="2"/>
            <a:r>
              <a:rPr lang="en-US" altLang="zh-CN" dirty="0" err="1"/>
              <a:t>Enum</a:t>
            </a:r>
            <a:r>
              <a:rPr lang="zh-CN" altLang="en-US" dirty="0"/>
              <a:t>、包装类、</a:t>
            </a:r>
            <a:r>
              <a:rPr lang="en-US" altLang="zh-CN" dirty="0"/>
              <a:t>Math</a:t>
            </a:r>
            <a:r>
              <a:rPr lang="zh-CN" altLang="en-US" dirty="0"/>
              <a:t>、</a:t>
            </a:r>
            <a:r>
              <a:rPr lang="en-US" altLang="en-US" dirty="0"/>
              <a:t>String</a:t>
            </a:r>
            <a:r>
              <a:rPr lang="zh-CN" altLang="en-US" dirty="0"/>
              <a:t>、</a:t>
            </a:r>
            <a:r>
              <a:rPr lang="en-US" altLang="en-US" dirty="0" err="1"/>
              <a:t>StringBuffer</a:t>
            </a:r>
            <a:r>
              <a:rPr lang="zh-CN" altLang="en-US" dirty="0"/>
              <a:t>、</a:t>
            </a:r>
            <a:r>
              <a:rPr lang="en-US" altLang="en-US" dirty="0"/>
              <a:t>System</a:t>
            </a:r>
            <a:r>
              <a:rPr lang="en-US" altLang="zh-CN" dirty="0"/>
              <a:t>… …</a:t>
            </a:r>
            <a:endParaRPr lang="en-US" altLang="en-US" dirty="0"/>
          </a:p>
          <a:p>
            <a:pPr lvl="1"/>
            <a:r>
              <a:rPr lang="en-US" altLang="en-US" dirty="0" err="1"/>
              <a:t>java.util</a:t>
            </a:r>
            <a:endParaRPr lang="en-US" altLang="en-US" dirty="0"/>
          </a:p>
          <a:p>
            <a:pPr lvl="1"/>
            <a:r>
              <a:rPr lang="en-US" altLang="en-US" dirty="0"/>
              <a:t>java.io</a:t>
            </a:r>
          </a:p>
          <a:p>
            <a:pPr lvl="1"/>
            <a:r>
              <a:rPr lang="en-US" altLang="en-US" dirty="0" err="1"/>
              <a:t>java.sql</a:t>
            </a:r>
            <a:endParaRPr lang="en-US" altLang="en-US" dirty="0"/>
          </a:p>
          <a:p>
            <a:pPr lvl="1"/>
            <a:r>
              <a:rPr lang="en-US" altLang="zh-CN" dirty="0"/>
              <a:t>… …</a:t>
            </a:r>
            <a:endParaRPr lang="en-US" altLang="en-US" dirty="0"/>
          </a:p>
          <a:p>
            <a:r>
              <a:rPr lang="zh-CN" altLang="en-US" dirty="0"/>
              <a:t>学习方法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0109" y="2427734"/>
            <a:ext cx="3978275" cy="2411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8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包装类</a:t>
            </a:r>
          </a:p>
        </p:txBody>
      </p:sp>
      <p:sp>
        <p:nvSpPr>
          <p:cNvPr id="1945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包装类把基本类型数据转换为对象</a:t>
            </a:r>
          </a:p>
          <a:p>
            <a:pPr lvl="1"/>
            <a:r>
              <a:rPr lang="zh-CN" altLang="en-US" dirty="0">
                <a:sym typeface="宋体" pitchFamily="2" charset="-122"/>
              </a:rPr>
              <a:t>每个基本类型在</a:t>
            </a:r>
            <a:r>
              <a:rPr lang="en-US" altLang="zh-CN" dirty="0" err="1">
                <a:sym typeface="宋体" pitchFamily="2" charset="-122"/>
              </a:rPr>
              <a:t>java.lang</a:t>
            </a:r>
            <a:r>
              <a:rPr lang="zh-CN" altLang="en-US" dirty="0">
                <a:sym typeface="宋体" pitchFamily="2" charset="-122"/>
              </a:rPr>
              <a:t>包中都有一个相应的包装类</a:t>
            </a:r>
            <a:endParaRPr lang="zh-CN" altLang="en-US" dirty="0"/>
          </a:p>
          <a:p>
            <a:r>
              <a:rPr lang="zh-CN" altLang="en-US" dirty="0"/>
              <a:t>包装类的作用</a:t>
            </a:r>
          </a:p>
          <a:p>
            <a:pPr lvl="1"/>
            <a:r>
              <a:rPr lang="zh-CN" altLang="en-US" dirty="0"/>
              <a:t>提供了一系列实用的方法</a:t>
            </a:r>
          </a:p>
          <a:p>
            <a:pPr lvl="1"/>
            <a:r>
              <a:rPr lang="zh-CN" altLang="en-US" dirty="0"/>
              <a:t>集合不允许存放基本数据类型数据，存放数字时，要用包装类型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2715765"/>
            <a:ext cx="5143500" cy="237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3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包装类的构造方法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048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所有包装类都可将与之对应的基本数据类型作为参数，来构造它们的实例</a:t>
            </a:r>
          </a:p>
          <a:p>
            <a:pPr lvl="1"/>
            <a:r>
              <a:rPr lang="en-US" altLang="zh-CN" dirty="0">
                <a:sym typeface="Arial" pitchFamily="34" charset="0"/>
              </a:rPr>
              <a:t>public Type</a:t>
            </a:r>
            <a:r>
              <a:rPr lang="zh-CN" altLang="en-US" dirty="0">
                <a:sym typeface="Arial" pitchFamily="34" charset="0"/>
              </a:rPr>
              <a:t>（</a:t>
            </a:r>
            <a:r>
              <a:rPr lang="en-US" altLang="zh-CN" dirty="0">
                <a:sym typeface="Arial" pitchFamily="34" charset="0"/>
              </a:rPr>
              <a:t>type value</a:t>
            </a:r>
            <a:r>
              <a:rPr lang="zh-CN" altLang="en-US" dirty="0">
                <a:sym typeface="Arial" pitchFamily="34" charset="0"/>
              </a:rPr>
              <a:t>）</a:t>
            </a:r>
            <a:endParaRPr lang="en-US" dirty="0"/>
          </a:p>
          <a:p>
            <a:pPr lvl="2"/>
            <a:r>
              <a:rPr lang="zh-CN" altLang="en-US" dirty="0">
                <a:sym typeface="Arial" pitchFamily="34" charset="0"/>
              </a:rPr>
              <a:t>如：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宋体" pitchFamily="2" charset="-122"/>
              </a:rPr>
              <a:t>除</a:t>
            </a:r>
            <a:r>
              <a:rPr lang="en-US" altLang="zh-CN" dirty="0">
                <a:sym typeface="宋体" pitchFamily="2" charset="-122"/>
              </a:rPr>
              <a:t>Character</a:t>
            </a:r>
            <a:r>
              <a:rPr lang="zh-CN" altLang="en-US" dirty="0">
                <a:sym typeface="宋体" pitchFamily="2" charset="-122"/>
              </a:rPr>
              <a:t>类外，其他包装类可将一个字符串作为参数构造它们的实例</a:t>
            </a:r>
            <a:endParaRPr lang="zh-CN" altLang="en-US" dirty="0">
              <a:sym typeface="Arial" pitchFamily="34" charset="0"/>
            </a:endParaRPr>
          </a:p>
          <a:p>
            <a:pPr lvl="1"/>
            <a:r>
              <a:rPr lang="en-US" altLang="zh-CN" dirty="0"/>
              <a:t>public Type</a:t>
            </a:r>
            <a:r>
              <a:rPr lang="zh-CN" altLang="en-US" dirty="0"/>
              <a:t>（</a:t>
            </a:r>
            <a:r>
              <a:rPr lang="en-US" altLang="zh-CN" dirty="0"/>
              <a:t>String value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zh-CN" altLang="en-US" dirty="0"/>
              <a:t>如：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20</a:t>
            </a:r>
            <a:endParaRPr lang="en-US" altLang="zh-C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39993" y="2283718"/>
            <a:ext cx="381642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sym typeface="Arial" pitchFamily="34" charset="0"/>
              </a:rPr>
              <a:t>Integer i=new Integer(1);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39993" y="3795886"/>
            <a:ext cx="381642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/>
              <a:t>Integer i=new Integer("123");</a:t>
            </a:r>
          </a:p>
        </p:txBody>
      </p:sp>
    </p:spTree>
    <p:extLst>
      <p:ext uri="{BB962C8B-B14F-4D97-AF65-F5344CB8AC3E}">
        <p14:creationId xmlns:p14="http://schemas.microsoft.com/office/powerpoint/2010/main" val="247961994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934</Words>
  <Application>Microsoft Office PowerPoint</Application>
  <PresentationFormat>全屏显示(16:9)</PresentationFormat>
  <Paragraphs>197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实用类介绍(一)</vt:lpstr>
      <vt:lpstr>PowerPoint 演示文稿</vt:lpstr>
      <vt:lpstr>本课目标</vt:lpstr>
      <vt:lpstr>为什么需要枚举</vt:lpstr>
      <vt:lpstr>枚举</vt:lpstr>
      <vt:lpstr>练习：输出学习阶段目标</vt:lpstr>
      <vt:lpstr>Java API</vt:lpstr>
      <vt:lpstr>包装类</vt:lpstr>
      <vt:lpstr>包装类的构造方法2-1</vt:lpstr>
      <vt:lpstr>包装类的构造方法2-2</vt:lpstr>
      <vt:lpstr>包装类的常用方法4-1</vt:lpstr>
      <vt:lpstr>包装类的常用方法4-2</vt:lpstr>
      <vt:lpstr>包装类的常用方法4-3</vt:lpstr>
      <vt:lpstr>包装类的常用方法4-4</vt:lpstr>
      <vt:lpstr>装箱和拆箱</vt:lpstr>
      <vt:lpstr>包装类的特点</vt:lpstr>
      <vt:lpstr>Math类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