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3" r:id="rId2"/>
    <p:sldId id="290" r:id="rId3"/>
    <p:sldId id="314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12" r:id="rId19"/>
    <p:sldId id="394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要求强调会干什么、能干什么。在目标的重点、难点右侧，插入“重点”、“难点”图片，以引起学员重视。</a:t>
            </a:r>
            <a:endParaRPr lang="zh-CN" altLang="en-US" sz="140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1024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60494B-D1E6-4527-B10A-9A3081D0A136}" type="slidenum">
              <a:rPr lang="zh-CN" altLang="en-US">
                <a:latin typeface="Calibri" panose="020F0502020204030204" pitchFamily="34" charset="0"/>
              </a:rPr>
              <a:t>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69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69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F4E8CCB-2CB6-45D0-9C12-4BEA60D02787}" type="slidenum">
              <a:rPr lang="zh-CN" altLang="en-US">
                <a:latin typeface="Calibri" panose="020F0502020204030204" pitchFamily="34" charset="0"/>
              </a:rPr>
              <a:t>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481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48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10E533-2E09-4DDB-8C70-CB409666132F}" type="slidenum">
              <a:rPr lang="zh-CN" altLang="en-US">
                <a:latin typeface="Calibri" panose="020F0502020204030204" pitchFamily="34" charset="0"/>
              </a:rPr>
              <a:t>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78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78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45F1A4-476F-4A79-8DE0-7FC63BAB95CB}" type="slidenum">
              <a:rPr lang="zh-CN" altLang="en-US">
                <a:latin typeface="Calibri" panose="020F0502020204030204" pitchFamily="34" charset="0"/>
              </a:rPr>
              <a:t>10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教学指导：</a:t>
            </a:r>
            <a:endParaRPr lang="en-US" altLang="zh-CN"/>
          </a:p>
          <a:p>
            <a:pPr eaLnBrk="1" hangingPunct="1"/>
            <a:r>
              <a:rPr lang="zh-CN" altLang="en-US"/>
              <a:t>教员简单描述方法的含义及用法，让学员有个初步印象即可，后面通过案例进一步学习用法</a:t>
            </a:r>
          </a:p>
        </p:txBody>
      </p:sp>
      <p:sp>
        <p:nvSpPr>
          <p:cNvPr id="409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09A9DA-8883-4603-887E-183E08AC35B6}" type="slidenum">
              <a:rPr lang="zh-CN" altLang="en-US">
                <a:latin typeface="Calibri" panose="020F0502020204030204" pitchFamily="34" charset="0"/>
              </a:rPr>
              <a:t>12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BF34CC-D686-429F-8AD5-D0AD5ACBF450}" type="slidenum">
              <a:rPr lang="zh-CN" altLang="en-US">
                <a:latin typeface="Calibri" panose="020F0502020204030204" pitchFamily="34" charset="0"/>
              </a:rPr>
              <a:t>14</a:t>
            </a:fld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4387850"/>
            <a:ext cx="5780087" cy="3952875"/>
          </a:xfrm>
          <a:ln>
            <a:miter/>
          </a:ln>
        </p:spPr>
        <p:txBody>
          <a:bodyPr rtlCol="0"/>
          <a:lstStyle/>
          <a:p>
            <a:pPr marL="285750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index1+1    index2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710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710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0B3876-9C7B-4A0A-92DA-D0F29191F766}" type="slidenum">
              <a:rPr lang="zh-CN" altLang="en-US">
                <a:latin typeface="Calibri" panose="020F0502020204030204" pitchFamily="34" charset="0"/>
              </a:rPr>
              <a:t>16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实用类介绍</a:t>
            </a:r>
            <a:r>
              <a:rPr lang="en-US" altLang="zh-CN" sz="5400" dirty="0">
                <a:sym typeface="+mn-ea"/>
              </a:rPr>
              <a:t>(</a:t>
            </a:r>
            <a:r>
              <a:rPr lang="zh-CN" altLang="en-US" sz="5400" dirty="0">
                <a:sym typeface="+mn-ea"/>
              </a:rPr>
              <a:t>二</a:t>
            </a:r>
            <a:r>
              <a:rPr lang="en-US" altLang="zh-CN" sz="5400" dirty="0">
                <a:sym typeface="+mn-ea"/>
              </a:rPr>
              <a:t>)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：会员注册</a:t>
            </a:r>
            <a:endParaRPr lang="zh-CN" altLang="zh-CN" dirty="0"/>
          </a:p>
        </p:txBody>
      </p:sp>
      <p:sp>
        <p:nvSpPr>
          <p:cNvPr id="368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实现会员注册，要求</a:t>
            </a:r>
            <a:endParaRPr lang="en-US" altLang="zh-CN" dirty="0"/>
          </a:p>
          <a:p>
            <a:pPr lvl="2"/>
            <a:r>
              <a:rPr lang="zh-CN" altLang="en-US" dirty="0"/>
              <a:t>用户名长度不小于</a:t>
            </a:r>
            <a:r>
              <a:rPr lang="en-US" altLang="zh-CN" dirty="0"/>
              <a:t>3</a:t>
            </a:r>
          </a:p>
          <a:p>
            <a:pPr lvl="2"/>
            <a:r>
              <a:rPr lang="zh-CN" altLang="en-US" dirty="0"/>
              <a:t>密码长度不小于</a:t>
            </a:r>
            <a:r>
              <a:rPr lang="en-US" altLang="zh-CN" dirty="0"/>
              <a:t>6</a:t>
            </a:r>
          </a:p>
          <a:p>
            <a:pPr lvl="2"/>
            <a:r>
              <a:rPr lang="zh-CN" altLang="en-US" dirty="0"/>
              <a:t>注册时两次输入密码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必须相同 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36867" name="图片 7" descr="图15.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987425"/>
            <a:ext cx="2894012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FD371C9-2198-4AAF-AA8C-39D3C62F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字符串连接</a:t>
            </a:r>
          </a:p>
        </p:txBody>
      </p:sp>
      <p:sp>
        <p:nvSpPr>
          <p:cNvPr id="389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：使用“</a:t>
            </a:r>
            <a:r>
              <a:rPr lang="en-US" altLang="zh-CN" dirty="0"/>
              <a:t>+”</a:t>
            </a:r>
          </a:p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：使用</a:t>
            </a:r>
            <a:r>
              <a:rPr lang="en-US" altLang="zh-CN" dirty="0"/>
              <a:t>String</a:t>
            </a:r>
            <a:r>
              <a:rPr lang="zh-CN" altLang="en-US" dirty="0"/>
              <a:t>类的</a:t>
            </a:r>
            <a:r>
              <a:rPr lang="en-US" altLang="zh-CN" dirty="0" err="1"/>
              <a:t>concat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241568" y="4432107"/>
            <a:ext cx="4490672" cy="371891"/>
            <a:chOff x="1403648" y="3795886"/>
            <a:chExt cx="5714808" cy="371891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3130237" y="3829223"/>
              <a:ext cx="3131768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 字符串连接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6F7E31-6FD7-4B55-B883-76D26C6A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字符串常用提取方法2-1</a:t>
            </a:r>
          </a:p>
        </p:txBody>
      </p:sp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395536" y="1127124"/>
          <a:ext cx="8208912" cy="3460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</a:t>
                      </a:r>
                      <a:endParaRPr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6" marB="342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6" marB="342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public </a:t>
                      </a:r>
                      <a:r>
                        <a:rPr kumimoji="0" lang="en-US" altLang="zh-CN" sz="15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5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indexOf</a:t>
                      </a: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kumimoji="0" lang="en-US" altLang="zh-CN" sz="15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5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</a:t>
                      </a: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endParaRPr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04" marR="66804" marT="34296" marB="342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搜索第一个出现的字符</a:t>
                      </a: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（或字符串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），如果没有找到，返回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6" marB="342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public </a:t>
                      </a:r>
                      <a:r>
                        <a:rPr kumimoji="0" lang="en-US" altLang="zh-CN" sz="15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5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indexOf</a:t>
                      </a: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(String value)</a:t>
                      </a:r>
                      <a:endParaRPr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04" marR="66804" marT="34296" marB="342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public </a:t>
                      </a:r>
                      <a:r>
                        <a:rPr kumimoji="0" lang="en-US" altLang="zh-CN" sz="15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5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lastIndexOf</a:t>
                      </a: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kumimoji="0" lang="en-US" altLang="zh-CN" sz="15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5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</a:t>
                      </a: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endParaRPr sz="1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04" marR="66804" marT="34296" marB="342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搜索最后一个出现的字符</a:t>
                      </a: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（或字符串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），如果没有找到，返回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kumimoji="0" lang="zh-CN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6" marB="342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public </a:t>
                      </a:r>
                      <a:r>
                        <a:rPr kumimoji="0" lang="en-US" altLang="zh-CN" sz="15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5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lastIndexOf</a:t>
                      </a: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(String value)</a:t>
                      </a:r>
                      <a:endParaRPr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804" marR="66804" marT="34296" marB="342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2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public String substring(</a:t>
                      </a:r>
                      <a:r>
                        <a:rPr kumimoji="0" lang="en-US" altLang="zh-CN" sz="15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index)</a:t>
                      </a:r>
                      <a:endParaRPr sz="1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09" marR="66109" marT="34296" marB="342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提取从位置索引开始的字符串部分</a:t>
                      </a:r>
                      <a:endParaRPr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09" marR="66109" marT="34296" marB="342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2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public String substring(</a:t>
                      </a:r>
                      <a:r>
                        <a:rPr kumimoji="0" lang="en-US" altLang="zh-CN" sz="15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5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beginindex</a:t>
                      </a: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kumimoji="0" lang="en-US" altLang="zh-CN" sz="15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5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endindex</a:t>
                      </a: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09" marR="66109" marT="34296" marB="342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提取</a:t>
                      </a: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beginindex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endindex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之间的字符串部分</a:t>
                      </a:r>
                      <a:endParaRPr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09" marR="66109" marT="34296" marB="342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2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public String trim()</a:t>
                      </a:r>
                      <a:endParaRPr sz="1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09" marR="66109" marT="34296" marB="342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返回一个前后不含任何空格的调用字符串的副本</a:t>
                      </a:r>
                      <a:endParaRPr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09" marR="66109" marT="34296" marB="342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E306F2E-90B0-43EE-B3C0-88556625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图片 14" descr="图15.1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14" y="1816100"/>
            <a:ext cx="3574319" cy="216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Rectangle 5"/>
          <p:cNvSpPr>
            <a:spLocks noChangeArrowheads="1"/>
          </p:cNvSpPr>
          <p:nvPr/>
        </p:nvSpPr>
        <p:spPr bwMode="auto">
          <a:xfrm>
            <a:off x="971550" y="1060450"/>
            <a:ext cx="7560890" cy="7556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文件名是否正确，判断邮箱格式是否正确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/>
        </p:nvSpPr>
        <p:spPr bwMode="auto">
          <a:xfrm>
            <a:off x="468313" y="339725"/>
            <a:ext cx="55197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 eaLnBrk="0" hangingPunct="0"/>
            <a:r>
              <a:rPr lang="zh-CN" altLang="zh-CN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字符串常用提取方法2-</a:t>
            </a:r>
            <a:r>
              <a:rPr lang="en-US" altLang="zh-CN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2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307402" y="4360099"/>
            <a:ext cx="5714808" cy="371891"/>
            <a:chOff x="1403648" y="3795886"/>
            <a:chExt cx="5714808" cy="371891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3415961" y="3829223"/>
              <a:ext cx="256031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 字符串提取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28D9C1-C031-491B-82DD-C3FAC3BF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小结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1547813" y="1636713"/>
            <a:ext cx="5345112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String word = "Hello,      ";</a:t>
            </a:r>
          </a:p>
          <a:p>
            <a:pPr lvl="1"/>
            <a:r>
              <a:rPr lang="en-US" altLang="zh-CN" dirty="0"/>
              <a:t>word = </a:t>
            </a:r>
            <a:r>
              <a:rPr lang="en-US" altLang="zh-CN" dirty="0" err="1"/>
              <a:t>word.trim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String s = </a:t>
            </a:r>
            <a:r>
              <a:rPr lang="en-US" altLang="zh-CN" dirty="0" err="1"/>
              <a:t>word.concat</a:t>
            </a:r>
            <a:r>
              <a:rPr lang="en-US" altLang="zh-CN" dirty="0"/>
              <a:t>("</a:t>
            </a:r>
            <a:r>
              <a:rPr lang="zh-CN" altLang="en-US" dirty="0"/>
              <a:t>小鱼儿</a:t>
            </a:r>
            <a:r>
              <a:rPr lang="en-US" altLang="zh-CN" dirty="0"/>
              <a:t>!");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index1 = </a:t>
            </a:r>
            <a:r>
              <a:rPr lang="en-US" altLang="zh-CN" dirty="0" err="1"/>
              <a:t>s.indexOf</a:t>
            </a:r>
            <a:r>
              <a:rPr lang="en-US" altLang="zh-CN" dirty="0"/>
              <a:t>(',');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index2 = </a:t>
            </a:r>
            <a:r>
              <a:rPr lang="en-US" altLang="zh-CN" dirty="0" err="1"/>
              <a:t>s.indexOf</a:t>
            </a:r>
            <a:r>
              <a:rPr lang="en-US" altLang="zh-CN" dirty="0"/>
              <a:t>('!');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s.substring</a:t>
            </a:r>
            <a:r>
              <a:rPr lang="en-US" altLang="zh-CN" dirty="0"/>
              <a:t>(______, _______));</a:t>
            </a:r>
            <a:endParaRPr noProof="1"/>
          </a:p>
        </p:txBody>
      </p:sp>
      <p:sp>
        <p:nvSpPr>
          <p:cNvPr id="43012" name="Rectangle 11"/>
          <p:cNvSpPr>
            <a:spLocks noChangeArrowheads="1"/>
          </p:cNvSpPr>
          <p:nvPr/>
        </p:nvSpPr>
        <p:spPr bwMode="auto">
          <a:xfrm>
            <a:off x="828000" y="986400"/>
            <a:ext cx="8064896" cy="7556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如果要打印输出“小鱼儿”，应填入的代码是什么？</a:t>
            </a:r>
          </a:p>
        </p:txBody>
      </p:sp>
      <p:sp>
        <p:nvSpPr>
          <p:cNvPr id="9" name="TextBox 65"/>
          <p:cNvSpPr txBox="1"/>
          <p:nvPr/>
        </p:nvSpPr>
        <p:spPr>
          <a:xfrm>
            <a:off x="414274" y="1012190"/>
            <a:ext cx="589280" cy="33718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提问</a:t>
            </a:r>
          </a:p>
        </p:txBody>
      </p:sp>
      <p:pic>
        <p:nvPicPr>
          <p:cNvPr id="10" name="图片 9" descr="C:\Users\Lenovo\Desktop\icon\疑问问题.png疑问问题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496" y="867410"/>
            <a:ext cx="455295" cy="45656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0E6710-2990-4497-9AA4-180169BC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字符串拆分</a:t>
            </a:r>
          </a:p>
        </p:txBody>
      </p:sp>
      <p:sp>
        <p:nvSpPr>
          <p:cNvPr id="45058" name="Rectangle 5"/>
          <p:cNvSpPr>
            <a:spLocks noChangeArrowheads="1"/>
          </p:cNvSpPr>
          <p:nvPr/>
        </p:nvSpPr>
        <p:spPr bwMode="auto">
          <a:xfrm>
            <a:off x="828675" y="987424"/>
            <a:ext cx="7319963" cy="100826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现有一个字符串，它是一段歌词，每句都以空格“  ”结尾</a:t>
            </a:r>
          </a:p>
        </p:txBody>
      </p:sp>
      <p:pic>
        <p:nvPicPr>
          <p:cNvPr id="45059" name="图片 13" descr="图15.1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065338"/>
            <a:ext cx="2249487" cy="18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1227564" y="4587974"/>
            <a:ext cx="5714808" cy="371891"/>
            <a:chOff x="1403648" y="3795886"/>
            <a:chExt cx="5714808" cy="371891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3517753" y="3829223"/>
              <a:ext cx="2356735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：字符串拆分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7DE6AD2-D845-41FF-9C00-3746C801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：查找特定字符出现的次数</a:t>
            </a:r>
            <a:endParaRPr lang="zh-CN" altLang="zh-CN" dirty="0"/>
          </a:p>
        </p:txBody>
      </p:sp>
      <p:sp>
        <p:nvSpPr>
          <p:cNvPr id="460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输入一个字符串，再输入要查找的字符，判断该字符在该字符串中出现的次数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46083" name="图片 9" descr="图15.1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83718"/>
            <a:ext cx="3745135" cy="217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1E0E58-7AAD-4B2A-8570-F9DE00E8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总结</a:t>
            </a:r>
          </a:p>
        </p:txBody>
      </p:sp>
      <p:sp>
        <p:nvSpPr>
          <p:cNvPr id="481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SzTx/>
              <a:buFont typeface="Wingdings" panose="05000000000000000000" charset="0"/>
              <a:buChar char=""/>
            </a:pPr>
            <a:r>
              <a:rPr lang="zh-CN" altLang="en-US" sz="2400" b="1" dirty="0" err="1">
                <a:solidFill>
                  <a:srgbClr val="0B9FDD"/>
                </a:solidFill>
              </a:rPr>
              <a:t>如何</a:t>
            </a:r>
            <a:r>
              <a:rPr lang="en-US" altLang="en-US" sz="2400" b="1" dirty="0" err="1">
                <a:solidFill>
                  <a:srgbClr val="0B9FDD"/>
                </a:solidFill>
              </a:rPr>
              <a:t>使用Random</a:t>
            </a:r>
            <a:r>
              <a:rPr lang="zh-CN" altLang="en-US" sz="2400" b="1" dirty="0">
                <a:solidFill>
                  <a:srgbClr val="0B9FDD"/>
                </a:solidFill>
              </a:rPr>
              <a:t>类获取随机数？</a:t>
            </a:r>
            <a:endParaRPr lang="en-US" altLang="zh-CN" sz="2400" b="1" dirty="0">
              <a:solidFill>
                <a:srgbClr val="0B9FDD"/>
              </a:solidFill>
            </a:endParaRPr>
          </a:p>
          <a:p>
            <a:r>
              <a:rPr lang="zh-CN" altLang="zh-CN" dirty="0"/>
              <a:t>如何实现字符串的提取和拆分</a:t>
            </a:r>
            <a:r>
              <a:rPr lang="zh-CN" altLang="en-US" dirty="0"/>
              <a:t>？</a:t>
            </a:r>
            <a:endParaRPr lang="zh-CN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0EDC87-57AB-427D-BA38-BDEF47F6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613C3ED-FC7C-4099-9AFA-18EC40761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en-US" altLang="zh-CN"/>
              <a:t>/19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5D91A3-7BF7-42FF-A808-9B56ED08B3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/19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本课目标</a:t>
            </a:r>
          </a:p>
        </p:txBody>
      </p:sp>
      <p:sp>
        <p:nvSpPr>
          <p:cNvPr id="9217" name="内容占位符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学完本次课程后，你能够：</a:t>
            </a:r>
          </a:p>
          <a:p>
            <a:pPr lvl="1"/>
            <a:r>
              <a:rPr lang="en-US" altLang="en-US" dirty="0" err="1"/>
              <a:t>会使用Random</a:t>
            </a:r>
            <a:r>
              <a:rPr lang="zh-CN" altLang="en-US" dirty="0"/>
              <a:t>类获取随机数</a:t>
            </a:r>
            <a:endParaRPr lang="en-US" altLang="zh-CN" dirty="0"/>
          </a:p>
          <a:p>
            <a:pPr lvl="1"/>
            <a:r>
              <a:rPr lang="zh-CN" altLang="en-US" dirty="0"/>
              <a:t>会使用</a:t>
            </a:r>
            <a:r>
              <a:rPr lang="en-US" altLang="zh-CN" dirty="0"/>
              <a:t>String</a:t>
            </a:r>
            <a:r>
              <a:rPr lang="zh-CN" altLang="en-US" dirty="0"/>
              <a:t>操作字符串</a:t>
            </a:r>
          </a:p>
        </p:txBody>
      </p:sp>
      <p:pic>
        <p:nvPicPr>
          <p:cNvPr id="5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36096" y="1779662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36096" y="1395487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C14991-A399-460C-A78E-5E121A13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Random类</a:t>
            </a:r>
          </a:p>
        </p:txBody>
      </p:sp>
      <p:sp>
        <p:nvSpPr>
          <p:cNvPr id="2867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生成随机数的其他方式</a:t>
            </a:r>
            <a:endParaRPr lang="en-US" altLang="zh-CN" dirty="0"/>
          </a:p>
          <a:p>
            <a:pPr lvl="1"/>
            <a:r>
              <a:rPr lang="en-US" altLang="zh-CN" dirty="0" err="1"/>
              <a:t>java.util.Random</a:t>
            </a:r>
            <a:r>
              <a:rPr lang="zh-CN" altLang="en-US" dirty="0"/>
              <a:t>类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619250" y="1995686"/>
            <a:ext cx="6265118" cy="144525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225" lvl="1" indent="8890"/>
            <a:r>
              <a:rPr lang="en-US" altLang="zh-CN" dirty="0">
                <a:solidFill>
                  <a:srgbClr val="FF0000"/>
                </a:solidFill>
              </a:rPr>
              <a:t>Random rand=new Random(); </a:t>
            </a:r>
            <a:r>
              <a:rPr lang="en-US" altLang="zh-CN" dirty="0"/>
              <a:t>//</a:t>
            </a:r>
            <a:r>
              <a:rPr lang="zh-CN" altLang="en-US" dirty="0"/>
              <a:t>创建一个</a:t>
            </a:r>
            <a:r>
              <a:rPr lang="en-US" altLang="zh-CN" dirty="0"/>
              <a:t>Random</a:t>
            </a:r>
            <a:r>
              <a:rPr lang="zh-CN" altLang="en-US" dirty="0"/>
              <a:t>对象</a:t>
            </a:r>
          </a:p>
          <a:p>
            <a:pPr marL="22225" lvl="1" indent="8890"/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=0;i&lt;20;i++){//</a:t>
            </a:r>
            <a:r>
              <a:rPr lang="zh-CN" altLang="en-US" dirty="0"/>
              <a:t>随机生成</a:t>
            </a:r>
            <a:r>
              <a:rPr lang="en-US" altLang="zh-CN" dirty="0"/>
              <a:t>20</a:t>
            </a:r>
            <a:r>
              <a:rPr lang="zh-CN" altLang="en-US" dirty="0"/>
              <a:t>个随机整数，并显示</a:t>
            </a:r>
            <a:endParaRPr lang="en-US" altLang="zh-CN" dirty="0"/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rgbClr val="FF0000"/>
                </a:solidFill>
              </a:rPr>
              <a:t>         </a:t>
            </a:r>
            <a:r>
              <a:rPr lang="en-US" altLang="zh-CN" sz="1600" b="1" dirty="0" err="1">
                <a:solidFill>
                  <a:srgbClr val="FF0000"/>
                </a:solidFill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</a:rPr>
              <a:t> num=</a:t>
            </a:r>
            <a:r>
              <a:rPr lang="en-US" altLang="zh-CN" sz="1600" b="1" dirty="0" err="1">
                <a:solidFill>
                  <a:srgbClr val="FF0000"/>
                </a:solidFill>
              </a:rPr>
              <a:t>rand.nextInt</a:t>
            </a:r>
            <a:r>
              <a:rPr lang="en-US" altLang="zh-CN" sz="1600" b="1" dirty="0">
                <a:solidFill>
                  <a:srgbClr val="FF0000"/>
                </a:solidFill>
              </a:rPr>
              <a:t>(10);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返回下一个伪随机数，整型的  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第</a:t>
            </a:r>
            <a:r>
              <a:rPr lang="en-US" altLang="zh-CN" dirty="0"/>
              <a:t>"+(i+1)+"</a:t>
            </a:r>
            <a:r>
              <a:rPr lang="zh-CN" altLang="en-US" dirty="0"/>
              <a:t>个随机数是：</a:t>
            </a:r>
            <a:r>
              <a:rPr lang="en-US" altLang="zh-CN" dirty="0"/>
              <a:t>"+num);</a:t>
            </a:r>
          </a:p>
          <a:p>
            <a:pPr marL="38735" lvl="1" indent="-23495"/>
            <a:r>
              <a:rPr lang="en-US" altLang="zh-CN" dirty="0"/>
              <a:t>}</a:t>
            </a:r>
            <a:r>
              <a:rPr lang="en-US" altLang="en-US" dirty="0"/>
              <a:t> </a:t>
            </a:r>
            <a:endParaRPr lang="zh-CN" altLang="en-US" dirty="0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893888" y="3795886"/>
            <a:ext cx="5464175" cy="558800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用同一个种子值来初始化两个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Random 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对象，然后用每个对象调用相同的方法，得到的随机数也是相同的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70573" y="3528952"/>
            <a:ext cx="436880" cy="516890"/>
            <a:chOff x="989013" y="3074035"/>
            <a:chExt cx="436880" cy="516890"/>
          </a:xfrm>
        </p:grpSpPr>
        <p:sp>
          <p:nvSpPr>
            <p:cNvPr id="13" name="TextBox 65"/>
            <p:cNvSpPr txBox="1"/>
            <p:nvPr/>
          </p:nvSpPr>
          <p:spPr>
            <a:xfrm>
              <a:off x="989013" y="334581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注意</a:t>
              </a:r>
            </a:p>
          </p:txBody>
        </p:sp>
        <p:pic>
          <p:nvPicPr>
            <p:cNvPr id="15" name="图片 14" descr="C:\Users\Lenovo\Desktop\icon\注意(1).png注意(1)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63308" y="3074035"/>
              <a:ext cx="288290" cy="249555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1798395" y="4609460"/>
            <a:ext cx="4933845" cy="338554"/>
            <a:chOff x="1403648" y="3795886"/>
            <a:chExt cx="5714808" cy="338554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320053" y="3795886"/>
              <a:ext cx="2610944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Random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类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39A6D3-677E-471B-AD0F-14A02B1C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String类</a:t>
            </a:r>
          </a:p>
        </p:txBody>
      </p:sp>
      <p:sp>
        <p:nvSpPr>
          <p:cNvPr id="30721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1015365"/>
            <a:ext cx="8313286" cy="3394075"/>
          </a:xfrm>
        </p:spPr>
        <p:txBody>
          <a:bodyPr/>
          <a:lstStyle/>
          <a:p>
            <a:r>
              <a:rPr lang="zh-CN" altLang="en-US" dirty="0"/>
              <a:t>生活中的字符串</a:t>
            </a: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/>
              <a:t>String</a:t>
            </a:r>
            <a:r>
              <a:rPr lang="zh-CN" altLang="en-US" dirty="0"/>
              <a:t>对象存储字符串</a:t>
            </a: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String</a:t>
            </a:r>
            <a:r>
              <a:rPr lang="zh-CN" altLang="en-US" dirty="0"/>
              <a:t>类位于</a:t>
            </a:r>
            <a:r>
              <a:rPr lang="en-US" altLang="zh-CN" dirty="0" err="1"/>
              <a:t>java.lang</a:t>
            </a:r>
            <a:r>
              <a:rPr lang="zh-CN" altLang="en-US" dirty="0"/>
              <a:t>包中，具有丰富的方法</a:t>
            </a:r>
          </a:p>
          <a:p>
            <a:pPr lvl="1"/>
            <a:r>
              <a:rPr lang="zh-CN" altLang="en-US" dirty="0"/>
              <a:t>计算字符串的长度、比较字符串、连接字符串、提取字符串</a:t>
            </a: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gray">
          <a:xfrm>
            <a:off x="2195736" y="1471613"/>
            <a:ext cx="2227039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频繁使用的字符串</a:t>
            </a:r>
            <a:endParaRPr sz="160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487429" name="AutoShape 5"/>
          <p:cNvSpPr>
            <a:spLocks noChangeArrowheads="1"/>
          </p:cNvSpPr>
          <p:nvPr/>
        </p:nvSpPr>
        <p:spPr bwMode="auto">
          <a:xfrm>
            <a:off x="5494338" y="1055688"/>
            <a:ext cx="1300162" cy="330200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 “欢迎进入”</a:t>
            </a:r>
            <a:endParaRPr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487430" name="AutoShape 6"/>
          <p:cNvSpPr>
            <a:spLocks noChangeArrowheads="1"/>
          </p:cNvSpPr>
          <p:nvPr/>
        </p:nvSpPr>
        <p:spPr bwMode="auto">
          <a:xfrm>
            <a:off x="5560273" y="1539657"/>
            <a:ext cx="1390542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 “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Hello World” </a:t>
            </a:r>
            <a:endParaRPr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487431" name="AutoShape 7"/>
          <p:cNvSpPr>
            <a:spLocks noChangeArrowheads="1"/>
          </p:cNvSpPr>
          <p:nvPr/>
        </p:nvSpPr>
        <p:spPr bwMode="auto">
          <a:xfrm>
            <a:off x="5560441" y="2025432"/>
            <a:ext cx="1467993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 “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www.baidu.cn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”</a:t>
            </a:r>
            <a:endParaRPr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487435" name="AutoShape 11"/>
          <p:cNvSpPr>
            <a:spLocks noChangeArrowheads="1"/>
          </p:cNvSpPr>
          <p:nvPr/>
        </p:nvSpPr>
        <p:spPr bwMode="auto">
          <a:xfrm>
            <a:off x="5082406" y="2427734"/>
            <a:ext cx="3914775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/>
              <a:t>String s = "Hello World";</a:t>
            </a:r>
            <a:endParaRPr noProof="1"/>
          </a:p>
        </p:txBody>
      </p:sp>
      <p:sp>
        <p:nvSpPr>
          <p:cNvPr id="487436" name="AutoShape 12"/>
          <p:cNvSpPr>
            <a:spLocks noChangeArrowheads="1"/>
          </p:cNvSpPr>
          <p:nvPr/>
        </p:nvSpPr>
        <p:spPr bwMode="auto">
          <a:xfrm>
            <a:off x="5076056" y="3346897"/>
            <a:ext cx="3914775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/>
              <a:t>String s = new String("Hello World");</a:t>
            </a:r>
            <a:endParaRPr noProof="1"/>
          </a:p>
        </p:txBody>
      </p:sp>
      <p:sp>
        <p:nvSpPr>
          <p:cNvPr id="487437" name="AutoShape 13"/>
          <p:cNvSpPr>
            <a:spLocks noChangeArrowheads="1"/>
          </p:cNvSpPr>
          <p:nvPr/>
        </p:nvSpPr>
        <p:spPr bwMode="auto">
          <a:xfrm>
            <a:off x="5082406" y="2880172"/>
            <a:ext cx="3913187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/>
              <a:t>String s = new String();</a:t>
            </a:r>
            <a:endParaRPr noProof="1"/>
          </a:p>
        </p:txBody>
      </p:sp>
      <p:cxnSp>
        <p:nvCxnSpPr>
          <p:cNvPr id="16" name="直接箭头连接符 15"/>
          <p:cNvCxnSpPr>
            <a:stCxn id="487428" idx="3"/>
            <a:endCxn id="487429" idx="1"/>
          </p:cNvCxnSpPr>
          <p:nvPr/>
        </p:nvCxnSpPr>
        <p:spPr>
          <a:xfrm flipV="1">
            <a:off x="4422775" y="1220788"/>
            <a:ext cx="1071563" cy="43811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487430" idx="1"/>
          </p:cNvCxnSpPr>
          <p:nvPr/>
        </p:nvCxnSpPr>
        <p:spPr>
          <a:xfrm>
            <a:off x="4467376" y="1637617"/>
            <a:ext cx="1092897" cy="68043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87428" idx="3"/>
            <a:endCxn id="487431" idx="1"/>
          </p:cNvCxnSpPr>
          <p:nvPr/>
        </p:nvCxnSpPr>
        <p:spPr>
          <a:xfrm>
            <a:off x="4422775" y="1658899"/>
            <a:ext cx="1137666" cy="532536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580C02F-B83C-401D-8585-A789DB11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图片 22" descr="图15.2-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1846759"/>
            <a:ext cx="1928813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图片 16" descr="图15.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1861046"/>
            <a:ext cx="2255837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length()方法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类提供了</a:t>
            </a:r>
            <a:r>
              <a:rPr lang="en-US" altLang="zh-CN" dirty="0"/>
              <a:t>length()</a:t>
            </a:r>
            <a:r>
              <a:rPr lang="zh-CN" altLang="en-US" dirty="0"/>
              <a:t>方法，确定字符串的长度</a:t>
            </a:r>
            <a:endParaRPr lang="en-US" altLang="zh-CN" dirty="0"/>
          </a:p>
          <a:p>
            <a:pPr lvl="1"/>
            <a:r>
              <a:rPr lang="zh-CN" altLang="en-US" dirty="0"/>
              <a:t>返回字符串中的字符数</a:t>
            </a:r>
          </a:p>
          <a:p>
            <a:pPr lvl="1"/>
            <a:endParaRPr lang="zh-CN" altLang="en-US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755576" y="3497263"/>
            <a:ext cx="6935962" cy="7556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注册新用户，要求密码长度不能小于</a:t>
            </a:r>
            <a:r>
              <a:rPr lang="en-US" altLang="zh-CN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 </a:t>
            </a:r>
          </a:p>
        </p:txBody>
      </p:sp>
      <p:sp>
        <p:nvSpPr>
          <p:cNvPr id="29703" name="Rectangle 14"/>
          <p:cNvSpPr/>
          <p:nvPr/>
        </p:nvSpPr>
        <p:spPr>
          <a:xfrm>
            <a:off x="2106613" y="2593082"/>
            <a:ext cx="1339850" cy="2667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9706" name="Rectangle 7"/>
          <p:cNvSpPr/>
          <p:nvPr/>
        </p:nvSpPr>
        <p:spPr>
          <a:xfrm>
            <a:off x="4518025" y="2643758"/>
            <a:ext cx="1350963" cy="2667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67544" y="3089275"/>
            <a:ext cx="436880" cy="532130"/>
            <a:chOff x="2317433" y="1741805"/>
            <a:chExt cx="436880" cy="532130"/>
          </a:xfrm>
        </p:grpSpPr>
        <p:sp>
          <p:nvSpPr>
            <p:cNvPr id="18" name="TextBox 65"/>
            <p:cNvSpPr txBox="1"/>
            <p:nvPr/>
          </p:nvSpPr>
          <p:spPr>
            <a:xfrm>
              <a:off x="2317433" y="202882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分析</a:t>
              </a:r>
            </a:p>
          </p:txBody>
        </p:sp>
        <p:pic>
          <p:nvPicPr>
            <p:cNvPr id="19" name="图片 18" descr="C:\Users\Lenovo\Desktop\icon\放大镜.png放大镜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396173" y="1741805"/>
              <a:ext cx="279400" cy="280035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2000271" y="4443958"/>
            <a:ext cx="4299921" cy="371891"/>
            <a:chOff x="1403648" y="3795886"/>
            <a:chExt cx="5714808" cy="371891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063968" y="3829223"/>
              <a:ext cx="3264308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：字符串长度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D00906E-523C-437E-8AB9-73A3EAEF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图片 17" descr="图15.4-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40" y="2690588"/>
            <a:ext cx="2143125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equals()方法2-1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类提供了</a:t>
            </a:r>
            <a:r>
              <a:rPr lang="en-US" altLang="zh-CN" dirty="0"/>
              <a:t>equals( )</a:t>
            </a:r>
            <a:r>
              <a:rPr lang="zh-CN" altLang="en-US" dirty="0"/>
              <a:t>方法，比较存储在两个字符串对象的内容是否一致</a:t>
            </a:r>
            <a:endParaRPr lang="en-US" altLang="zh-CN" dirty="0"/>
          </a:p>
          <a:p>
            <a:r>
              <a:rPr lang="zh-CN" altLang="en-US" dirty="0"/>
              <a:t>注册成功后，实现登录验证。用户名为“</a:t>
            </a:r>
            <a:r>
              <a:rPr lang="en-US" altLang="zh-CN" dirty="0"/>
              <a:t>TOM”</a:t>
            </a:r>
            <a:r>
              <a:rPr lang="zh-CN" altLang="en-US" dirty="0"/>
              <a:t>，密码为“</a:t>
            </a:r>
            <a:r>
              <a:rPr lang="en-US" altLang="zh-CN" dirty="0"/>
              <a:t>1234567” </a:t>
            </a:r>
          </a:p>
          <a:p>
            <a:pPr lvl="1"/>
            <a:endParaRPr lang="zh-CN" altLang="en-US" dirty="0"/>
          </a:p>
        </p:txBody>
      </p:sp>
      <p:sp>
        <p:nvSpPr>
          <p:cNvPr id="30726" name="Rectangle 13"/>
          <p:cNvSpPr/>
          <p:nvPr/>
        </p:nvSpPr>
        <p:spPr>
          <a:xfrm>
            <a:off x="4645000" y="3706267"/>
            <a:ext cx="1566863" cy="161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32777" name="图片 16" descr="图15.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79" y="2706538"/>
            <a:ext cx="2141537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0" name="Rectangle 8"/>
          <p:cNvSpPr/>
          <p:nvPr/>
        </p:nvSpPr>
        <p:spPr>
          <a:xfrm>
            <a:off x="2406072" y="3435846"/>
            <a:ext cx="1133475" cy="27042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025465" y="4576123"/>
            <a:ext cx="4418743" cy="350405"/>
            <a:chOff x="1403648" y="3795886"/>
            <a:chExt cx="5714808" cy="350405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3020792" y="3807737"/>
              <a:ext cx="3047991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：字符串比较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770EDB-A0C6-41BE-888D-FC55A053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equals()方法2-2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equals()</a:t>
            </a:r>
            <a:r>
              <a:rPr lang="zh-CN" altLang="en-US" dirty="0"/>
              <a:t>方法比较原理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“</a:t>
            </a:r>
            <a:r>
              <a:rPr lang="en-US" altLang="zh-CN" dirty="0"/>
              <a:t>==”</a:t>
            </a:r>
            <a:r>
              <a:rPr lang="zh-CN" altLang="en-US" dirty="0"/>
              <a:t>和</a:t>
            </a:r>
            <a:r>
              <a:rPr lang="en-US" altLang="zh-CN" dirty="0"/>
              <a:t>equals()</a:t>
            </a:r>
            <a:r>
              <a:rPr lang="zh-CN" altLang="en-US" dirty="0"/>
              <a:t>有什么区别呢？</a:t>
            </a:r>
          </a:p>
          <a:p>
            <a:endParaRPr lang="zh-CN" altLang="en-US" dirty="0"/>
          </a:p>
        </p:txBody>
      </p:sp>
      <p:sp>
        <p:nvSpPr>
          <p:cNvPr id="494594" name="Rectangle 2"/>
          <p:cNvSpPr>
            <a:spLocks noChangeArrowheads="1"/>
          </p:cNvSpPr>
          <p:nvPr/>
        </p:nvSpPr>
        <p:spPr bwMode="auto">
          <a:xfrm>
            <a:off x="4276725" y="2143125"/>
            <a:ext cx="457200" cy="28575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Tx/>
              <a:buNone/>
              <a:defRPr/>
            </a:pPr>
            <a:endParaRPr lang="zh-CN" altLang="en-US" sz="1350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1763713" y="1550988"/>
            <a:ext cx="1485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 b="1" noProof="1">
                <a:latin typeface="Calibri" panose="020F0502020204030204" pitchFamily="34" charset="0"/>
              </a:rPr>
              <a:t>字符串 </a:t>
            </a:r>
            <a:r>
              <a:rPr lang="zh-CN" altLang="zh-CN" sz="1600" b="1" noProof="1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1774826" y="2105899"/>
            <a:ext cx="1485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 b="1" noProof="1">
                <a:latin typeface="Calibri" panose="020F0502020204030204" pitchFamily="34" charset="0"/>
              </a:rPr>
              <a:t>字符串 </a:t>
            </a:r>
            <a:r>
              <a:rPr lang="zh-CN" altLang="zh-CN" sz="1600" b="1" noProof="1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94599" name="Rectangle 7"/>
          <p:cNvSpPr>
            <a:spLocks noChangeArrowheads="1"/>
          </p:cNvSpPr>
          <p:nvPr/>
        </p:nvSpPr>
        <p:spPr bwMode="auto">
          <a:xfrm>
            <a:off x="3363913" y="1539875"/>
            <a:ext cx="454025" cy="27781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Tx/>
              <a:buNone/>
              <a:defRPr/>
            </a:pPr>
            <a:endParaRPr lang="zh-CN" altLang="en-US" sz="1350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4600" name="Rectangle 8"/>
          <p:cNvSpPr>
            <a:spLocks noChangeArrowheads="1"/>
          </p:cNvSpPr>
          <p:nvPr/>
        </p:nvSpPr>
        <p:spPr bwMode="auto">
          <a:xfrm>
            <a:off x="3821113" y="1539875"/>
            <a:ext cx="454025" cy="27781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Tx/>
              <a:buNone/>
              <a:defRPr/>
            </a:pPr>
            <a:endParaRPr lang="zh-CN" altLang="en-US" sz="1350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4601" name="Rectangle 9"/>
          <p:cNvSpPr>
            <a:spLocks noChangeArrowheads="1"/>
          </p:cNvSpPr>
          <p:nvPr/>
        </p:nvSpPr>
        <p:spPr bwMode="auto">
          <a:xfrm>
            <a:off x="4278313" y="1539875"/>
            <a:ext cx="454025" cy="27781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Tx/>
              <a:buNone/>
              <a:defRPr/>
            </a:pPr>
            <a:endParaRPr lang="zh-CN" altLang="en-US" sz="1350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4602" name="Rectangle 10"/>
          <p:cNvSpPr>
            <a:spLocks noChangeArrowheads="1"/>
          </p:cNvSpPr>
          <p:nvPr/>
        </p:nvSpPr>
        <p:spPr bwMode="auto">
          <a:xfrm>
            <a:off x="4735513" y="1539875"/>
            <a:ext cx="454025" cy="27781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Tx/>
              <a:buNone/>
              <a:defRPr/>
            </a:pPr>
            <a:endParaRPr lang="zh-CN" altLang="en-US" sz="1350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4603" name="Rectangle 11"/>
          <p:cNvSpPr>
            <a:spLocks noChangeArrowheads="1"/>
          </p:cNvSpPr>
          <p:nvPr/>
        </p:nvSpPr>
        <p:spPr bwMode="auto">
          <a:xfrm>
            <a:off x="3363913" y="2143125"/>
            <a:ext cx="454025" cy="27781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Tx/>
              <a:buNone/>
              <a:defRPr/>
            </a:pPr>
            <a:endParaRPr lang="zh-CN" altLang="en-US" sz="1350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4604" name="Rectangle 12"/>
          <p:cNvSpPr>
            <a:spLocks noChangeArrowheads="1"/>
          </p:cNvSpPr>
          <p:nvPr/>
        </p:nvSpPr>
        <p:spPr bwMode="auto">
          <a:xfrm>
            <a:off x="3816350" y="2143125"/>
            <a:ext cx="454025" cy="27781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Tx/>
              <a:buNone/>
              <a:defRPr/>
            </a:pPr>
            <a:endParaRPr lang="zh-CN" altLang="en-US" sz="1350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4605" name="Rectangle 13"/>
          <p:cNvSpPr>
            <a:spLocks noChangeArrowheads="1"/>
          </p:cNvSpPr>
          <p:nvPr/>
        </p:nvSpPr>
        <p:spPr bwMode="auto">
          <a:xfrm>
            <a:off x="4708525" y="2143125"/>
            <a:ext cx="455613" cy="27781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Tx/>
              <a:buNone/>
              <a:defRPr/>
            </a:pPr>
            <a:endParaRPr lang="zh-CN" altLang="en-US" sz="1350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4672" name="Text Box 80"/>
          <p:cNvSpPr txBox="1"/>
          <p:nvPr/>
        </p:nvSpPr>
        <p:spPr>
          <a:xfrm>
            <a:off x="1839913" y="4649564"/>
            <a:ext cx="5616575" cy="2984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 sz="1350" b="1" noProof="1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pic>
        <p:nvPicPr>
          <p:cNvPr id="56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63" y="1554163"/>
            <a:ext cx="333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2160588"/>
            <a:ext cx="33337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663" y="2160588"/>
            <a:ext cx="33337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2160588"/>
            <a:ext cx="33337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63" y="2160588"/>
            <a:ext cx="33337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088" y="1554163"/>
            <a:ext cx="333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1554163"/>
            <a:ext cx="333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1554163"/>
            <a:ext cx="333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AutoShape 4"/>
          <p:cNvSpPr>
            <a:spLocks noChangeArrowheads="1"/>
          </p:cNvSpPr>
          <p:nvPr/>
        </p:nvSpPr>
        <p:spPr bwMode="gray">
          <a:xfrm>
            <a:off x="5429250" y="1608138"/>
            <a:ext cx="3247206" cy="64698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en-US" altLang="zh-CN" sz="1600" b="1" dirty="0">
                <a:solidFill>
                  <a:schemeClr val="bg1"/>
                </a:solidFill>
                <a:ea typeface="黑体" panose="02010609060101010101" pitchFamily="49" charset="-122"/>
              </a:rPr>
              <a:t>equals():</a:t>
            </a:r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检查组成字符串内容的字符是否完全一致</a:t>
            </a:r>
            <a:endParaRPr sz="160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53" name="AutoShape 4"/>
          <p:cNvSpPr>
            <a:spLocks noChangeArrowheads="1"/>
          </p:cNvSpPr>
          <p:nvPr/>
        </p:nvSpPr>
        <p:spPr bwMode="gray">
          <a:xfrm>
            <a:off x="2695575" y="3722688"/>
            <a:ext cx="3697288" cy="56185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==: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判断两个字符串在内存中的地址，</a:t>
            </a:r>
            <a:endParaRPr lang="en-US" altLang="zh-CN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即判断是否是同一个字符串对象</a:t>
            </a:r>
            <a:endParaRPr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52730" y="3030587"/>
            <a:ext cx="436880" cy="549275"/>
            <a:chOff x="314008" y="938530"/>
            <a:chExt cx="436880" cy="549275"/>
          </a:xfrm>
        </p:grpSpPr>
        <p:sp>
          <p:nvSpPr>
            <p:cNvPr id="34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35" name="图片 34" descr="疑问 gray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1953788" y="4576123"/>
            <a:ext cx="4562428" cy="371891"/>
            <a:chOff x="1403648" y="3795886"/>
            <a:chExt cx="5714808" cy="371891"/>
          </a:xfrm>
        </p:grpSpPr>
        <p:sp>
          <p:nvSpPr>
            <p:cNvPr id="37" name="圆角矩形 3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9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 bwMode="auto">
            <a:xfrm>
              <a:off x="2958092" y="3829223"/>
              <a:ext cx="347606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 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==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equals()</a:t>
              </a:r>
              <a:endPara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3A747-3B77-4B0A-839F-D9F527E5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4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72" grpId="0"/>
      <p:bldP spid="52" grpId="0" bldLvl="0" animBg="1"/>
      <p:bldP spid="5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字符串比较的其他方法</a:t>
            </a:r>
          </a:p>
        </p:txBody>
      </p:sp>
      <p:sp>
        <p:nvSpPr>
          <p:cNvPr id="3584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equalsIgnoreCase()</a:t>
            </a:r>
            <a:r>
              <a:rPr lang="zh-CN" altLang="en-US"/>
              <a:t>方法 </a:t>
            </a:r>
          </a:p>
          <a:p>
            <a:r>
              <a:rPr lang="zh-CN" altLang="en-US"/>
              <a:t>使用</a:t>
            </a:r>
            <a:r>
              <a:rPr lang="en-US" altLang="zh-CN"/>
              <a:t>toLowerCase()</a:t>
            </a:r>
            <a:r>
              <a:rPr lang="zh-CN" altLang="en-US"/>
              <a:t>方法</a:t>
            </a:r>
          </a:p>
          <a:p>
            <a:r>
              <a:rPr lang="zh-CN" altLang="en-US"/>
              <a:t>使用</a:t>
            </a:r>
            <a:r>
              <a:rPr lang="en-US" altLang="zh-CN"/>
              <a:t>toUpperCase()</a:t>
            </a:r>
            <a:r>
              <a:rPr lang="zh-CN" altLang="en-US"/>
              <a:t>方法</a:t>
            </a: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611560" y="2787774"/>
            <a:ext cx="7040562" cy="7556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登录时不考虑用户名的大小写问题，实现登录 </a:t>
            </a:r>
          </a:p>
        </p:txBody>
      </p:sp>
      <p:pic>
        <p:nvPicPr>
          <p:cNvPr id="35847" name="图片 14" descr="图15.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09" y="915566"/>
            <a:ext cx="23018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Rectangle 12"/>
          <p:cNvSpPr/>
          <p:nvPr/>
        </p:nvSpPr>
        <p:spPr>
          <a:xfrm>
            <a:off x="5726509" y="1666453"/>
            <a:ext cx="1285875" cy="5349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66524" y="4504115"/>
            <a:ext cx="5714808" cy="371891"/>
            <a:chOff x="1403648" y="3795886"/>
            <a:chExt cx="5714808" cy="371891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2923359" y="3829223"/>
              <a:ext cx="3701654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 忽略大小写的字符串比较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B55887-9420-4A01-B469-DA6A8575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845</Words>
  <Application>Microsoft Office PowerPoint</Application>
  <PresentationFormat>全屏显示(16:9)</PresentationFormat>
  <Paragraphs>151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黑体</vt:lpstr>
      <vt:lpstr>微软雅黑</vt:lpstr>
      <vt:lpstr>Arial</vt:lpstr>
      <vt:lpstr>Calibri</vt:lpstr>
      <vt:lpstr>Times New Roman</vt:lpstr>
      <vt:lpstr>Webdings</vt:lpstr>
      <vt:lpstr>Wingdings</vt:lpstr>
      <vt:lpstr>1_自定义设计方案</vt:lpstr>
      <vt:lpstr>实用类介绍(二)</vt:lpstr>
      <vt:lpstr>PowerPoint 演示文稿</vt:lpstr>
      <vt:lpstr>本课目标</vt:lpstr>
      <vt:lpstr>Random类</vt:lpstr>
      <vt:lpstr>String类</vt:lpstr>
      <vt:lpstr>length()方法</vt:lpstr>
      <vt:lpstr>equals()方法2-1</vt:lpstr>
      <vt:lpstr>equals()方法2-2</vt:lpstr>
      <vt:lpstr>字符串比较的其他方法</vt:lpstr>
      <vt:lpstr>练习1：会员注册</vt:lpstr>
      <vt:lpstr>字符串连接</vt:lpstr>
      <vt:lpstr>字符串常用提取方法2-1</vt:lpstr>
      <vt:lpstr>PowerPoint 演示文稿</vt:lpstr>
      <vt:lpstr>小结</vt:lpstr>
      <vt:lpstr>字符串拆分</vt:lpstr>
      <vt:lpstr>练习2：查找特定字符出现的次数</vt:lpstr>
      <vt:lpstr>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567</cp:revision>
  <dcterms:created xsi:type="dcterms:W3CDTF">2013-09-17T02:35:00Z</dcterms:created>
  <dcterms:modified xsi:type="dcterms:W3CDTF">2019-02-18T07:43:33Z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