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83" r:id="rId2"/>
    <p:sldId id="290" r:id="rId3"/>
    <p:sldId id="314" r:id="rId4"/>
    <p:sldId id="335" r:id="rId5"/>
    <p:sldId id="336" r:id="rId6"/>
    <p:sldId id="337" r:id="rId7"/>
    <p:sldId id="330" r:id="rId8"/>
    <p:sldId id="331" r:id="rId9"/>
    <p:sldId id="332" r:id="rId10"/>
    <p:sldId id="333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27" r:id="rId24"/>
    <p:sldId id="328" r:id="rId25"/>
    <p:sldId id="329" r:id="rId26"/>
    <p:sldId id="312" r:id="rId27"/>
    <p:sldId id="394" r:id="rId2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8">
          <p15:clr>
            <a:srgbClr val="A4A3A4"/>
          </p15:clr>
        </p15:guide>
        <p15:guide id="2" pos="28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13">
          <p15:clr>
            <a:srgbClr val="A4A3A4"/>
          </p15:clr>
        </p15:guide>
        <p15:guide id="2" pos="216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D8"/>
    <a:srgbClr val="000000"/>
    <a:srgbClr val="6C6C6C"/>
    <a:srgbClr val="92D050"/>
    <a:srgbClr val="E5E5E5"/>
    <a:srgbClr val="009ADA"/>
    <a:srgbClr val="238CBB"/>
    <a:srgbClr val="2BAEE9"/>
    <a:srgbClr val="0B9FDD"/>
    <a:srgbClr val="56B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8927" autoAdjust="0"/>
  </p:normalViewPr>
  <p:slideViewPr>
    <p:cSldViewPr>
      <p:cViewPr varScale="1">
        <p:scale>
          <a:sx n="106" d="100"/>
          <a:sy n="106" d="100"/>
        </p:scale>
        <p:origin x="552" y="96"/>
      </p:cViewPr>
      <p:guideLst>
        <p:guide orient="horz" pos="1638"/>
        <p:guide pos="2886"/>
      </p:guideLst>
    </p:cSldViewPr>
  </p:slideViewPr>
  <p:outlineViewPr>
    <p:cViewPr>
      <p:scale>
        <a:sx n="33" d="100"/>
        <a:sy n="33" d="100"/>
      </p:scale>
      <p:origin x="0" y="141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90"/>
      </p:cViewPr>
      <p:guideLst>
        <p:guide orient="horz" pos="2913"/>
        <p:guide pos="216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F5F6AE-2A9C-4C1F-879E-3928AA6E32CC}" type="datetimeFigureOut">
              <a:rPr lang="zh-CN" altLang="en-US" smtClean="0"/>
              <a:t>2019/2/18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F4CAB-82FF-4C6F-A859-CAD40DD826E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A0AFA2-8F2F-4EE5-AEC6-84D8330F4D06}" type="datetimeFigureOut">
              <a:rPr lang="zh-CN" altLang="en-US" smtClean="0"/>
              <a:t>2019/2/18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85495B-CF7F-4BEC-B2E8-B1A8532E7D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8194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19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fld id="{2A9EA4B5-9757-45FA-ACB3-9257ADA8891B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2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969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教学指导：</a:t>
            </a:r>
            <a:endParaRPr lang="en-US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/>
              <a:t>演示完后，总结</a:t>
            </a:r>
            <a:r>
              <a:rPr lang="en-US" altLang="zh-CN"/>
              <a:t>InputStream</a:t>
            </a:r>
            <a:r>
              <a:rPr lang="zh-CN" altLang="en-US"/>
              <a:t>类的常用方法，说明子类</a:t>
            </a:r>
            <a:r>
              <a:rPr lang="en-US" altLang="zh-CN"/>
              <a:t>FileInputStream</a:t>
            </a:r>
            <a:r>
              <a:rPr lang="zh-CN" altLang="en-US"/>
              <a:t>是常用类，并说明除演示示例以外的另个一种</a:t>
            </a:r>
            <a:r>
              <a:rPr lang="en-US" altLang="zh-CN"/>
              <a:t>FileInputStream</a:t>
            </a:r>
            <a:r>
              <a:rPr lang="zh-CN" altLang="en-US"/>
              <a:t>类的构造方法。</a:t>
            </a:r>
          </a:p>
        </p:txBody>
      </p:sp>
      <p:sp>
        <p:nvSpPr>
          <p:cNvPr id="297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0AE4F09F-4685-4803-9939-357069C23259}" type="slidenum">
              <a:rPr lang="zh-CN" altLang="en-US" sz="1200">
                <a:latin typeface="Calibri" panose="020F0502020204030204" pitchFamily="34" charset="0"/>
              </a:rPr>
              <a:t>11</a:t>
            </a:fld>
            <a:endParaRPr lang="en-US" altLang="zh-CN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3072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教学指导：</a:t>
            </a:r>
            <a:endParaRPr lang="en-US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/>
              <a:t>演示完后，总结</a:t>
            </a:r>
            <a:r>
              <a:rPr lang="en-US" altLang="zh-CN"/>
              <a:t>InputStream</a:t>
            </a:r>
            <a:r>
              <a:rPr lang="zh-CN" altLang="en-US"/>
              <a:t>类的常用方法，说明子类</a:t>
            </a:r>
            <a:r>
              <a:rPr lang="en-US" altLang="zh-CN"/>
              <a:t>FileInputStream</a:t>
            </a:r>
            <a:r>
              <a:rPr lang="zh-CN" altLang="en-US"/>
              <a:t>是常用类，并说明除演示示例以外的另个一种</a:t>
            </a:r>
            <a:r>
              <a:rPr lang="en-US" altLang="zh-CN"/>
              <a:t>FileInputStream</a:t>
            </a:r>
            <a:r>
              <a:rPr lang="zh-CN" altLang="en-US"/>
              <a:t>类的构造方法。</a:t>
            </a:r>
          </a:p>
        </p:txBody>
      </p:sp>
      <p:sp>
        <p:nvSpPr>
          <p:cNvPr id="3072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9FF935F0-78D8-4628-94B5-08788D5E3F56}" type="slidenum">
              <a:rPr lang="zh-CN" altLang="en-US" sz="1200">
                <a:latin typeface="Calibri" panose="020F0502020204030204" pitchFamily="34" charset="0"/>
              </a:rPr>
              <a:t>12</a:t>
            </a:fld>
            <a:endParaRPr lang="en-US" altLang="zh-CN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3174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教学指导：演示使用</a:t>
            </a:r>
            <a:r>
              <a:rPr lang="fr-FR" altLang="en-US">
                <a:ea typeface="宋体" panose="02010600030101010101" pitchFamily="2" charset="-122"/>
              </a:rPr>
              <a:t>FileReader</a:t>
            </a:r>
            <a:r>
              <a:rPr lang="zh-CN" altLang="en-US"/>
              <a:t>读取文件。总结实现步骤。</a:t>
            </a:r>
          </a:p>
        </p:txBody>
      </p:sp>
      <p:sp>
        <p:nvSpPr>
          <p:cNvPr id="3174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370B2D48-BB5F-4A63-96B1-60EA75CC3409}" type="slidenum">
              <a:rPr lang="zh-CN" altLang="en-US" sz="1200">
                <a:latin typeface="Calibri" panose="020F0502020204030204" pitchFamily="34" charset="0"/>
              </a:rPr>
              <a:t>13</a:t>
            </a:fld>
            <a:endParaRPr lang="en-US" altLang="zh-CN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3277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lvl="1" eaLnBrk="1" hangingPunct="1"/>
            <a:r>
              <a:rPr lang="zh-CN" altLang="en-US"/>
              <a:t>教学指导：</a:t>
            </a:r>
            <a:endParaRPr lang="en-US">
              <a:ea typeface="宋体" panose="02010600030101010101" pitchFamily="2" charset="-122"/>
            </a:endParaRPr>
          </a:p>
          <a:p>
            <a:pPr marL="0" lvl="1" eaLnBrk="1" hangingPunct="1"/>
            <a:r>
              <a:rPr lang="zh-CN" altLang="en-US">
                <a:latin typeface="Times New Roman" panose="02020603050405020304" pitchFamily="18" charset="0"/>
              </a:rPr>
              <a:t>讲解</a:t>
            </a:r>
            <a:r>
              <a:rPr lang="fr-FR" altLang="en-US" b="1">
                <a:ea typeface="宋体" panose="02010600030101010101" pitchFamily="2" charset="-122"/>
              </a:rPr>
              <a:t>BufferedWriter</a:t>
            </a:r>
            <a:r>
              <a:rPr lang="zh-CN" altLang="en-US">
                <a:latin typeface="Times New Roman" panose="02020603050405020304" pitchFamily="18" charset="0"/>
              </a:rPr>
              <a:t>类的缓冲区（</a:t>
            </a:r>
            <a:r>
              <a:rPr lang="fr-FR" altLang="en-US">
                <a:latin typeface="Times New Roman" panose="02020603050405020304" pitchFamily="18" charset="0"/>
                <a:ea typeface="宋体" panose="02010600030101010101" pitchFamily="2" charset="-122"/>
              </a:rPr>
              <a:t>BufferedWriter</a:t>
            </a:r>
            <a:r>
              <a:rPr lang="zh-CN" altLang="en-US">
                <a:latin typeface="Times New Roman" panose="02020603050405020304" pitchFamily="18" charset="0"/>
              </a:rPr>
              <a:t>与</a:t>
            </a:r>
            <a:r>
              <a:rPr lang="fr-FR" altLang="en-US">
                <a:latin typeface="Times New Roman" panose="02020603050405020304" pitchFamily="18" charset="0"/>
                <a:ea typeface="宋体" panose="02010600030101010101" pitchFamily="2" charset="-122"/>
              </a:rPr>
              <a:t>BufferedReader</a:t>
            </a:r>
            <a:r>
              <a:rPr lang="zh-CN" altLang="en-US">
                <a:latin typeface="Times New Roman" panose="02020603050405020304" pitchFamily="18" charset="0"/>
              </a:rPr>
              <a:t>的流方向正好相反，</a:t>
            </a:r>
            <a:r>
              <a:rPr lang="fr-FR" altLang="en-US">
                <a:latin typeface="Times New Roman" panose="02020603050405020304" pitchFamily="18" charset="0"/>
                <a:ea typeface="宋体" panose="02010600030101010101" pitchFamily="2" charset="-122"/>
              </a:rPr>
              <a:t>BufferedWriter</a:t>
            </a:r>
            <a:r>
              <a:rPr lang="zh-CN" altLang="en-US">
                <a:latin typeface="Times New Roman" panose="02020603050405020304" pitchFamily="18" charset="0"/>
              </a:rPr>
              <a:t>是把一批数据写到缓冲区，当缓冲区满的时候，再把缓冲区的数据写到字符输出流中。这可以避免每次都执行物理写操作，从而提高</a:t>
            </a:r>
            <a:r>
              <a:rPr lang="fr-FR" altLang="en-US">
                <a:latin typeface="Times New Roman" panose="02020603050405020304" pitchFamily="18" charset="0"/>
                <a:ea typeface="宋体" panose="02010600030101010101" pitchFamily="2" charset="-122"/>
              </a:rPr>
              <a:t>io</a:t>
            </a:r>
            <a:r>
              <a:rPr lang="zh-CN" altLang="en-US">
                <a:latin typeface="Times New Roman" panose="02020603050405020304" pitchFamily="18" charset="0"/>
              </a:rPr>
              <a:t>操作的效率）。</a:t>
            </a:r>
            <a:endParaRPr lang="en-US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endParaRPr lang="zh-CN" altLang="en-US"/>
          </a:p>
        </p:txBody>
      </p:sp>
      <p:sp>
        <p:nvSpPr>
          <p:cNvPr id="3277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F32DCF1E-BA96-4F85-9964-9CC529FD28A0}" type="slidenum">
              <a:rPr lang="zh-CN" altLang="en-US" sz="1200">
                <a:latin typeface="Calibri" panose="020F0502020204030204" pitchFamily="34" charset="0"/>
              </a:rPr>
              <a:t>14</a:t>
            </a:fld>
            <a:endParaRPr lang="en-US" altLang="zh-CN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33795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教学指导：演示时，结合步骤串讲每一步骤的实现代码，然后演示效果</a:t>
            </a:r>
          </a:p>
          <a:p>
            <a:pPr eaLnBrk="1" hangingPunct="1"/>
            <a:endParaRPr lang="zh-CN" altLang="en-US"/>
          </a:p>
        </p:txBody>
      </p:sp>
      <p:sp>
        <p:nvSpPr>
          <p:cNvPr id="33796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D096A15-2EC9-4130-B56C-BEE45314CCF0}" type="slidenum">
              <a:rPr lang="zh-CN" altLang="en-US" sz="1200">
                <a:latin typeface="Calibri" panose="020F0502020204030204" pitchFamily="34" charset="0"/>
              </a:rPr>
              <a:t>15</a:t>
            </a:fld>
            <a:endParaRPr lang="en-US" altLang="zh-CN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3481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教学指导：</a:t>
            </a:r>
            <a:endParaRPr lang="en-US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/>
              <a:t>简介</a:t>
            </a:r>
            <a:r>
              <a:rPr lang="fr-FR" altLang="en-US">
                <a:ea typeface="宋体" panose="02010600030101010101" pitchFamily="2" charset="-122"/>
              </a:rPr>
              <a:t>DataInputStream</a:t>
            </a:r>
            <a:r>
              <a:rPr lang="zh-CN" altLang="en-US"/>
              <a:t>类和</a:t>
            </a:r>
            <a:r>
              <a:rPr lang="fr-FR" altLang="en-US">
                <a:ea typeface="宋体" panose="02010600030101010101" pitchFamily="2" charset="-122"/>
              </a:rPr>
              <a:t>DataOutputStream</a:t>
            </a:r>
            <a:r>
              <a:rPr lang="zh-CN" altLang="en-US"/>
              <a:t>类，说明继承关系及使用步骤，并强调与</a:t>
            </a:r>
            <a:r>
              <a:rPr lang="en-US" altLang="zh-CN"/>
              <a:t>FileInputStream</a:t>
            </a:r>
            <a:r>
              <a:rPr lang="zh-CN" altLang="en-US"/>
              <a:t>和</a:t>
            </a:r>
            <a:r>
              <a:rPr lang="fr-FR" altLang="en-US">
                <a:ea typeface="宋体" panose="02010600030101010101" pitchFamily="2" charset="-122"/>
              </a:rPr>
              <a:t>DataOutputStream</a:t>
            </a:r>
            <a:r>
              <a:rPr lang="zh-CN" altLang="en-US"/>
              <a:t>的使用步骤类似。然后过度到下一页，先讲解</a:t>
            </a:r>
            <a:r>
              <a:rPr lang="fr-FR" altLang="en-US">
                <a:ea typeface="宋体" panose="02010600030101010101" pitchFamily="2" charset="-122"/>
              </a:rPr>
              <a:t>DataInputStream</a:t>
            </a:r>
            <a:r>
              <a:rPr lang="zh-CN" altLang="en-US"/>
              <a:t>的使用步骤，采用总分总教法。</a:t>
            </a:r>
            <a:endParaRPr lang="en-US">
              <a:ea typeface="宋体" panose="02010600030101010101" pitchFamily="2" charset="-122"/>
            </a:endParaRPr>
          </a:p>
        </p:txBody>
      </p:sp>
      <p:sp>
        <p:nvSpPr>
          <p:cNvPr id="3482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1B37E43B-84BE-48E0-809E-7359242DC6B5}" type="slidenum">
              <a:rPr lang="zh-CN" altLang="en-US" sz="1200">
                <a:latin typeface="Calibri" panose="020F0502020204030204" pitchFamily="34" charset="0"/>
              </a:rPr>
              <a:t>17</a:t>
            </a:fld>
            <a:endParaRPr lang="en-US" altLang="zh-CN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3584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教学指导：讲解步骤，同时告诉学员，</a:t>
            </a:r>
            <a:r>
              <a:rPr lang="zh-CN" altLang="en-US">
                <a:latin typeface="Times New Roman" panose="02020603050405020304" pitchFamily="18" charset="0"/>
              </a:rPr>
              <a:t>暂时不演示示例，在后面将结合写二进制文件的操作来学习二进制文件的读取操作</a:t>
            </a:r>
            <a:endParaRPr lang="zh-CN" altLang="en-US"/>
          </a:p>
        </p:txBody>
      </p:sp>
      <p:sp>
        <p:nvSpPr>
          <p:cNvPr id="358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1EF4B7CB-2D00-4086-B8AD-5371FC912918}" type="slidenum">
              <a:rPr lang="zh-CN" altLang="en-US" sz="1200">
                <a:latin typeface="Calibri" panose="020F0502020204030204" pitchFamily="34" charset="0"/>
              </a:rPr>
              <a:t>18</a:t>
            </a:fld>
            <a:endParaRPr lang="en-US" altLang="zh-CN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持久化</a:t>
            </a:r>
            <a:endParaRPr lang="en-US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/>
              <a:t>传输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3789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演示时，结合步骤串讲每一步骤的实现代码，然后演示效果</a:t>
            </a:r>
          </a:p>
        </p:txBody>
      </p:sp>
      <p:sp>
        <p:nvSpPr>
          <p:cNvPr id="3789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ED3BD53A-7A99-4247-BC1F-B97B24641C31}" type="slidenum">
              <a:rPr lang="zh-CN" altLang="en-US" sz="1200">
                <a:latin typeface="Calibri" panose="020F0502020204030204" pitchFamily="34" charset="0"/>
              </a:rPr>
              <a:t>23</a:t>
            </a:fld>
            <a:endParaRPr lang="en-US" altLang="zh-CN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8194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19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fld id="{2A9EA4B5-9757-45FA-ACB3-9257ADA8891B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26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8675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lvl="1" eaLnBrk="1" hangingPunct="1"/>
            <a:r>
              <a:rPr lang="zh-CN" altLang="en-US">
                <a:latin typeface="Times New Roman" panose="02020603050405020304" pitchFamily="18" charset="0"/>
              </a:rPr>
              <a:t>要求强调会干什么、能干什么。在目标的重点、难点右侧，插入“重点”、“难点”图片，以引起学员重视。</a:t>
            </a:r>
            <a:endParaRPr lang="zh-CN" altLang="en-US" sz="1400">
              <a:latin typeface="Times New Roman" panose="02020603050405020304" pitchFamily="18" charset="0"/>
            </a:endParaRPr>
          </a:p>
          <a:p>
            <a:pPr eaLnBrk="1" hangingPunct="1"/>
            <a:endParaRPr lang="zh-CN" altLang="en-US"/>
          </a:p>
        </p:txBody>
      </p:sp>
      <p:sp>
        <p:nvSpPr>
          <p:cNvPr id="2867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FF12185-4750-4D36-9376-48241058C798}" type="slidenum">
              <a:rPr lang="zh-CN" altLang="en-US">
                <a:latin typeface="Calibri" panose="020F0502020204030204" pitchFamily="34" charset="0"/>
              </a:rPr>
              <a:t>3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8131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教学指导：</a:t>
            </a:r>
            <a:endParaRPr lang="en-US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/>
              <a:t>演示完后，总结</a:t>
            </a:r>
            <a:r>
              <a:rPr lang="en-US" altLang="zh-CN"/>
              <a:t>InputStream</a:t>
            </a:r>
            <a:r>
              <a:rPr lang="zh-CN" altLang="en-US"/>
              <a:t>类的常用方法，说明子类</a:t>
            </a:r>
            <a:r>
              <a:rPr lang="en-US" altLang="zh-CN"/>
              <a:t>FileInputStream</a:t>
            </a:r>
            <a:r>
              <a:rPr lang="zh-CN" altLang="en-US"/>
              <a:t>是常用类，并说明除演示示例以外的</a:t>
            </a:r>
            <a:r>
              <a:rPr lang="en-US" altLang="zh-CN"/>
              <a:t>FileInputStream</a:t>
            </a:r>
            <a:r>
              <a:rPr lang="zh-CN" altLang="en-US"/>
              <a:t>类的构造方法。</a:t>
            </a:r>
          </a:p>
        </p:txBody>
      </p:sp>
      <p:sp>
        <p:nvSpPr>
          <p:cNvPr id="4813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0BBA8E79-A576-44CE-A2A1-8115684A3463}" type="slidenum">
              <a:rPr lang="zh-CN" altLang="en-US" sz="1200">
                <a:latin typeface="Calibri" panose="020F0502020204030204" pitchFamily="34" charset="0"/>
              </a:rPr>
              <a:t>4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9155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教学指导：</a:t>
            </a:r>
            <a:endParaRPr lang="en-US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/>
              <a:t>演示完后，总结</a:t>
            </a:r>
            <a:r>
              <a:rPr lang="en-US" altLang="zh-CN"/>
              <a:t>InputStream</a:t>
            </a:r>
            <a:r>
              <a:rPr lang="zh-CN" altLang="en-US"/>
              <a:t>类的常用方法，说明子类</a:t>
            </a:r>
            <a:r>
              <a:rPr lang="en-US" altLang="zh-CN"/>
              <a:t>FileInputStream</a:t>
            </a:r>
            <a:r>
              <a:rPr lang="zh-CN" altLang="en-US"/>
              <a:t>是常用类，并说明除演示示例以外的另个一种</a:t>
            </a:r>
            <a:r>
              <a:rPr lang="en-US" altLang="zh-CN"/>
              <a:t>FileInputStream</a:t>
            </a:r>
            <a:r>
              <a:rPr lang="zh-CN" altLang="en-US"/>
              <a:t>类的构造方法。</a:t>
            </a:r>
          </a:p>
        </p:txBody>
      </p:sp>
      <p:sp>
        <p:nvSpPr>
          <p:cNvPr id="49156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976E01FB-D2CA-42BB-A1AC-9D533A074BAF}" type="slidenum">
              <a:rPr lang="zh-CN" altLang="en-US" sz="1200">
                <a:latin typeface="Calibri" panose="020F0502020204030204" pitchFamily="34" charset="0"/>
              </a:rPr>
              <a:t>5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0179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教学指导：演示使用</a:t>
            </a:r>
            <a:r>
              <a:rPr lang="fr-FR" altLang="en-US">
                <a:ea typeface="宋体" panose="02010600030101010101" pitchFamily="2" charset="-122"/>
              </a:rPr>
              <a:t>FileReader</a:t>
            </a:r>
            <a:r>
              <a:rPr lang="zh-CN" altLang="en-US"/>
              <a:t>读取文件。总结实现步骤。</a:t>
            </a:r>
          </a:p>
        </p:txBody>
      </p:sp>
      <p:sp>
        <p:nvSpPr>
          <p:cNvPr id="5018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B790FED5-258C-4185-BF0F-367F5AFD4FF1}" type="slidenum">
              <a:rPr lang="zh-CN" altLang="en-US" sz="1200">
                <a:latin typeface="Calibri" panose="020F0502020204030204" pitchFamily="34" charset="0"/>
              </a:rPr>
              <a:t>6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1203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 marL="0" lvl="1" eaLnBrk="1" hangingPunct="1"/>
            <a:r>
              <a:rPr lang="zh-CN" altLang="en-US"/>
              <a:t>教学指导：</a:t>
            </a:r>
            <a:endParaRPr lang="en-US">
              <a:ea typeface="宋体" panose="02010600030101010101" pitchFamily="2" charset="-122"/>
            </a:endParaRPr>
          </a:p>
          <a:p>
            <a:pPr marL="0" lvl="1" eaLnBrk="1" hangingPunct="1"/>
            <a:r>
              <a:rPr lang="zh-CN" altLang="en-US">
                <a:latin typeface="Times New Roman" panose="02020603050405020304" pitchFamily="18" charset="0"/>
              </a:rPr>
              <a:t>讲解</a:t>
            </a:r>
            <a:r>
              <a:rPr lang="fr-FR" altLang="en-US">
                <a:latin typeface="Times New Roman" panose="02020603050405020304" pitchFamily="18" charset="0"/>
                <a:ea typeface="宋体" panose="02010600030101010101" pitchFamily="2" charset="-122"/>
              </a:rPr>
              <a:t>BufferedReader</a:t>
            </a:r>
            <a:r>
              <a:rPr lang="zh-CN" altLang="en-US">
                <a:latin typeface="Times New Roman" panose="02020603050405020304" pitchFamily="18" charset="0"/>
              </a:rPr>
              <a:t>类的缓冲区（它可以先把一批数据读到缓冲区，接下来的读操作都是从缓冲区内获取数据，避免每次都从数据源读取数据进行字符编码转换，从而提高读取操作的效率）</a:t>
            </a:r>
            <a:endParaRPr lang="en-US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endParaRPr lang="zh-CN" altLang="en-US"/>
          </a:p>
        </p:txBody>
      </p:sp>
      <p:sp>
        <p:nvSpPr>
          <p:cNvPr id="5120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670E086F-6EB0-4B2F-983E-49CE199232A9}" type="slidenum">
              <a:rPr lang="zh-CN" altLang="en-US" sz="1200">
                <a:latin typeface="Calibri" panose="020F0502020204030204" pitchFamily="34" charset="0"/>
              </a:rPr>
              <a:t>7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2227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教学指导：</a:t>
            </a:r>
            <a:endParaRPr lang="en-US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/>
              <a:t>演示完后，总结</a:t>
            </a:r>
            <a:r>
              <a:rPr lang="en-US" altLang="zh-CN"/>
              <a:t>InputStream</a:t>
            </a:r>
            <a:r>
              <a:rPr lang="zh-CN" altLang="en-US"/>
              <a:t>类的常用方法，说明子类</a:t>
            </a:r>
            <a:r>
              <a:rPr lang="en-US" altLang="zh-CN"/>
              <a:t>FileInputStream</a:t>
            </a:r>
            <a:r>
              <a:rPr lang="zh-CN" altLang="en-US"/>
              <a:t>是常用类，并说明除演示示例以外的另个一种</a:t>
            </a:r>
            <a:r>
              <a:rPr lang="en-US" altLang="zh-CN"/>
              <a:t>FileInputStream</a:t>
            </a:r>
            <a:r>
              <a:rPr lang="zh-CN" altLang="en-US"/>
              <a:t>类的构造方法。</a:t>
            </a:r>
          </a:p>
        </p:txBody>
      </p:sp>
      <p:sp>
        <p:nvSpPr>
          <p:cNvPr id="5222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B92BA81-3EA2-479B-9FBF-AD6436FAF877}" type="slidenum">
              <a:rPr lang="zh-CN" altLang="en-US" sz="1200">
                <a:latin typeface="Calibri" panose="020F0502020204030204" pitchFamily="34" charset="0"/>
              </a:rPr>
              <a:t>8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3251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教学指导：演示时，结合步骤串讲每一步骤的实现代码，然后演示效果</a:t>
            </a:r>
          </a:p>
          <a:p>
            <a:pPr eaLnBrk="1" hangingPunct="1"/>
            <a:endParaRPr lang="zh-CN" altLang="en-US"/>
          </a:p>
        </p:txBody>
      </p:sp>
      <p:sp>
        <p:nvSpPr>
          <p:cNvPr id="5325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EFA944E2-D773-4ABA-9963-699C8AEC4539}" type="slidenum">
              <a:rPr lang="zh-CN" altLang="en-US" sz="1200">
                <a:latin typeface="Calibri" panose="020F0502020204030204" pitchFamily="34" charset="0"/>
              </a:rPr>
              <a:t>9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4275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在环境中演示乱码出现和解决的过程</a:t>
            </a:r>
            <a:endParaRPr 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33045" y="207645"/>
            <a:ext cx="8238490" cy="7067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lIns="0" tIns="0"/>
          <a:lstStyle>
            <a:lvl1pPr>
              <a:defRPr sz="2400" b="1">
                <a:solidFill>
                  <a:srgbClr val="009ADA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77545" y="1015365"/>
            <a:ext cx="7762875" cy="3394075"/>
          </a:xfrm>
        </p:spPr>
        <p:txBody>
          <a:bodyPr/>
          <a:lstStyle>
            <a:lvl1pPr marL="457200" indent="-457200">
              <a:lnSpc>
                <a:spcPct val="100000"/>
              </a:lnSpc>
              <a:buClr>
                <a:srgbClr val="0099D8"/>
              </a:buClr>
              <a:buFont typeface="Wingdings" panose="05000000000000000000" charset="0"/>
              <a:buChar char=""/>
              <a:defRPr sz="2400" b="1">
                <a:solidFill>
                  <a:srgbClr val="0B9FDD"/>
                </a:solidFill>
              </a:defRPr>
            </a:lvl1pPr>
            <a:lvl2pPr marL="800100" indent="-342900">
              <a:lnSpc>
                <a:spcPct val="100000"/>
              </a:lnSpc>
              <a:buClr>
                <a:srgbClr val="0099D8"/>
              </a:buClr>
              <a:buSzPct val="90000"/>
              <a:buFont typeface="Wingdings" panose="05000000000000000000" charset="0"/>
              <a:buChar char=""/>
              <a:defRPr sz="2200">
                <a:solidFill>
                  <a:schemeClr val="tx1"/>
                </a:solidFill>
              </a:defRPr>
            </a:lvl2pPr>
            <a:lvl3pPr marL="1200150" indent="-285750">
              <a:lnSpc>
                <a:spcPct val="100000"/>
              </a:lnSpc>
              <a:buClr>
                <a:srgbClr val="0099D8"/>
              </a:buClr>
              <a:buSzPct val="85000"/>
              <a:buFont typeface="Wingdings" panose="05000000000000000000" charset="0"/>
              <a:buChar char=""/>
              <a:defRPr sz="2000"/>
            </a:lvl3pPr>
            <a:lvl4pPr marL="1657350" indent="-285750">
              <a:lnSpc>
                <a:spcPct val="100000"/>
              </a:lnSpc>
              <a:buClr>
                <a:srgbClr val="0099D8"/>
              </a:buClr>
              <a:buFont typeface="Webdings" panose="05030102010509060703" charset="0"/>
              <a:buChar char="4"/>
              <a:defRPr/>
            </a:lvl4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r>
              <a:rPr lang="en-US" altLang="zh-CN" dirty="0"/>
              <a:t>/27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840" y="207645"/>
            <a:ext cx="8185785" cy="7067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lIns="0" tIns="0"/>
          <a:lstStyle>
            <a:lvl1pPr>
              <a:defRPr sz="2800" b="1">
                <a:solidFill>
                  <a:srgbClr val="0099D9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677545" y="1015365"/>
            <a:ext cx="7762875" cy="3394075"/>
          </a:xfrm>
        </p:spPr>
        <p:txBody>
          <a:bodyPr/>
          <a:lstStyle>
            <a:lvl1pPr marL="457200" indent="-457200">
              <a:lnSpc>
                <a:spcPct val="100000"/>
              </a:lnSpc>
              <a:buClr>
                <a:srgbClr val="0099D8"/>
              </a:buClr>
              <a:buFont typeface="Wingdings" panose="05000000000000000000" charset="0"/>
              <a:buChar char=""/>
              <a:defRPr sz="2400" b="1">
                <a:solidFill>
                  <a:srgbClr val="0B9FDD"/>
                </a:solidFill>
              </a:defRPr>
            </a:lvl1pPr>
            <a:lvl2pPr marL="800100" indent="-342900">
              <a:lnSpc>
                <a:spcPct val="100000"/>
              </a:lnSpc>
              <a:buClr>
                <a:srgbClr val="0099D8"/>
              </a:buClr>
              <a:buSzPct val="90000"/>
              <a:buFont typeface="Wingdings" panose="05000000000000000000" charset="0"/>
              <a:buChar char=""/>
              <a:defRPr sz="2200">
                <a:solidFill>
                  <a:schemeClr val="tx1"/>
                </a:solidFill>
              </a:defRPr>
            </a:lvl2pPr>
            <a:lvl3pPr marL="1200150" indent="-285750">
              <a:lnSpc>
                <a:spcPct val="100000"/>
              </a:lnSpc>
              <a:buClr>
                <a:srgbClr val="0099D8"/>
              </a:buClr>
              <a:buSzPct val="85000"/>
              <a:buFont typeface="Wingdings" panose="05000000000000000000" charset="0"/>
              <a:buChar char=""/>
              <a:defRPr sz="2000"/>
            </a:lvl3pPr>
            <a:lvl4pPr marL="1657350" indent="-285750">
              <a:lnSpc>
                <a:spcPct val="100000"/>
              </a:lnSpc>
              <a:buClr>
                <a:srgbClr val="0099D8"/>
              </a:buClr>
              <a:buFont typeface="Webdings" panose="05030102010509060703" charset="0"/>
              <a:buChar char="4"/>
              <a:defRPr/>
            </a:lvl4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  <a:p>
            <a:pPr lvl="5" fontAlgn="base"/>
            <a:r>
              <a:rPr lang="zh-CN" altLang="en-US" strike="noStrike" noProof="1"/>
              <a:t>６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27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buFont typeface="Wingdings" panose="05000000000000000000" charset="0"/>
              <a:buChar char=""/>
              <a:defRPr sz="3200"/>
            </a:lvl1pPr>
            <a:lvl2pPr>
              <a:buFont typeface="Wingdings" panose="05000000000000000000" charset="0"/>
              <a:buChar char=""/>
              <a:defRPr sz="2800"/>
            </a:lvl2pPr>
            <a:lvl3pPr>
              <a:buFont typeface="Wingdings" panose="05000000000000000000" charset="0"/>
              <a:buChar char=""/>
              <a:defRPr sz="2400"/>
            </a:lvl3pPr>
            <a:lvl4pPr>
              <a:buFont typeface="Webdings" panose="05030102010509060703" charset="0"/>
              <a:buChar char="4"/>
              <a:defRPr sz="2000"/>
            </a:lvl4pPr>
            <a:lvl5pPr>
              <a:buFont typeface="Wingdings" panose="05000000000000000000" charset="0"/>
              <a:buChar char="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86380" y="349251"/>
            <a:ext cx="3429024" cy="43654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56260" y="797560"/>
            <a:ext cx="8422640" cy="3394075"/>
          </a:xfrm>
        </p:spPr>
        <p:txBody>
          <a:bodyPr vert="eaVert"/>
          <a:lstStyle>
            <a:lvl1pPr>
              <a:buFont typeface="Wingdings" panose="05000000000000000000" charset="0"/>
              <a:buChar char=""/>
              <a:defRPr/>
            </a:lvl1pPr>
            <a:lvl2pPr>
              <a:buFont typeface="Wingdings" panose="05000000000000000000" charset="0"/>
              <a:buChar char=""/>
              <a:defRPr/>
            </a:lvl2pPr>
            <a:lvl3pPr>
              <a:buFont typeface="Wingdings" panose="05000000000000000000" charset="0"/>
              <a:buChar char=""/>
              <a:defRPr/>
            </a:lvl3pPr>
            <a:lvl4pPr>
              <a:buFont typeface="Webdings" panose="05030102010509060703" charset="0"/>
              <a:buChar char="4"/>
              <a:defRPr/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>
            <a:lvl1pPr>
              <a:buFont typeface="Wingdings" panose="05000000000000000000" charset="0"/>
              <a:buChar char=""/>
              <a:defRPr/>
            </a:lvl1pPr>
            <a:lvl2pPr>
              <a:buFont typeface="Wingdings" panose="05000000000000000000" charset="0"/>
              <a:buChar char=""/>
              <a:defRPr/>
            </a:lvl2pPr>
            <a:lvl3pPr>
              <a:buFont typeface="Wingdings" panose="05000000000000000000" charset="0"/>
              <a:buChar char=""/>
              <a:defRPr/>
            </a:lvl3pPr>
            <a:lvl4pPr>
              <a:buFont typeface="Webdings" panose="05030102010509060703" charset="0"/>
              <a:buChar char="4"/>
              <a:defRPr/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" y="0"/>
            <a:ext cx="9140842" cy="5143500"/>
          </a:xfrm>
          <a:prstGeom prst="rect">
            <a:avLst/>
          </a:prstGeom>
        </p:spPr>
      </p:pic>
      <p:sp>
        <p:nvSpPr>
          <p:cNvPr id="2051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1635646"/>
            <a:ext cx="7772400" cy="11049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ctr">
            <a:normAutofit/>
          </a:bodyPr>
          <a:lstStyle>
            <a:lvl1pPr lvl="0" algn="ctr">
              <a:defRPr sz="4600" b="1" kern="1200"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en-US" altLang="zh-CN" strike="noStrike" noProof="1"/>
              <a:t>16/9</a:t>
            </a:r>
            <a:r>
              <a:rPr lang="zh-CN" altLang="en-US" strike="noStrike" noProof="1"/>
              <a:t>录屏模板</a:t>
            </a:r>
          </a:p>
        </p:txBody>
      </p:sp>
      <p:pic>
        <p:nvPicPr>
          <p:cNvPr id="2" name="Picture 5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84168" y="4544695"/>
            <a:ext cx="2896731" cy="455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" y="0"/>
            <a:ext cx="9140842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184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31" name="标题占位符 1"/>
          <p:cNvSpPr>
            <a:spLocks noGrp="1"/>
          </p:cNvSpPr>
          <p:nvPr>
            <p:ph type="title"/>
          </p:nvPr>
        </p:nvSpPr>
        <p:spPr bwMode="auto">
          <a:xfrm>
            <a:off x="48260" y="286385"/>
            <a:ext cx="5874385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6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73735" y="977900"/>
            <a:ext cx="7797165" cy="318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en-US" altLang="zh-CN" dirty="0"/>
              <a:t>/10</a:t>
            </a:r>
            <a:endParaRPr lang="zh-CN" altLang="en-US" dirty="0"/>
          </a:p>
        </p:txBody>
      </p:sp>
      <p:pic>
        <p:nvPicPr>
          <p:cNvPr id="8" name="图片 7" descr="logo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441" y="-7620"/>
            <a:ext cx="14922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rgbClr val="0B9FDD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"/>
        <a:defRPr sz="2400" b="1" kern="1200">
          <a:solidFill>
            <a:srgbClr val="009ADA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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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ebdings" panose="05030102010509060703" charset="0"/>
        <a:buChar char="4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"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5121"/>
          <p:cNvSpPr>
            <a:spLocks noGrp="1"/>
          </p:cNvSpPr>
          <p:nvPr>
            <p:ph type="ctrTitle"/>
          </p:nvPr>
        </p:nvSpPr>
        <p:spPr>
          <a:xfrm>
            <a:off x="467544" y="1707654"/>
            <a:ext cx="8136904" cy="1440160"/>
          </a:xfrm>
        </p:spPr>
        <p:txBody>
          <a:bodyPr wrap="square" anchor="ctr">
            <a:normAutofit/>
          </a:bodyPr>
          <a:lstStyle/>
          <a:p>
            <a:r>
              <a:rPr lang="zh-CN" altLang="en-US" sz="5400" dirty="0">
                <a:sym typeface="+mn-ea"/>
              </a:rPr>
              <a:t>输入和输出处理（二）</a:t>
            </a:r>
            <a:endParaRPr lang="zh-CN" altLang="en-US" sz="5400" strike="noStrike" kern="1200" noProof="1">
              <a:solidFill>
                <a:srgbClr val="0099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解决读取时中文乱码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读取包含中文的文本文件时，可能出现中文乱码，怎么办？</a:t>
            </a:r>
          </a:p>
        </p:txBody>
      </p:sp>
      <p:sp>
        <p:nvSpPr>
          <p:cNvPr id="67594" name="AutoShape 4"/>
          <p:cNvSpPr/>
          <p:nvPr/>
        </p:nvSpPr>
        <p:spPr>
          <a:xfrm>
            <a:off x="1763711" y="2075266"/>
            <a:ext cx="6336681" cy="652582"/>
          </a:xfrm>
          <a:prstGeom prst="roundRect">
            <a:avLst>
              <a:gd name="adj" fmla="val 2713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 noProof="1"/>
              <a:t>FileReader fr = new FileReader("c:\\myDoc\\hello.txt");</a:t>
            </a:r>
          </a:p>
          <a:p>
            <a:pPr lvl="1"/>
            <a:r>
              <a:rPr lang="en-US" noProof="1"/>
              <a:t>BufferedReader br=new BufferedReader(fr); </a:t>
            </a:r>
          </a:p>
        </p:txBody>
      </p:sp>
      <p:sp>
        <p:nvSpPr>
          <p:cNvPr id="67595" name="AutoShape 4"/>
          <p:cNvSpPr/>
          <p:nvPr/>
        </p:nvSpPr>
        <p:spPr>
          <a:xfrm>
            <a:off x="1763712" y="3132953"/>
            <a:ext cx="6336680" cy="1491615"/>
          </a:xfrm>
          <a:prstGeom prst="roundRect">
            <a:avLst>
              <a:gd name="adj" fmla="val 2713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 noProof="1"/>
              <a:t>FileInputStream fis=new FileInputStream("c:\\myDoc\\hello.txt");</a:t>
            </a:r>
          </a:p>
          <a:p>
            <a:pPr lvl="1"/>
            <a:r>
              <a:rPr lang="en-US" noProof="1"/>
              <a:t>//</a:t>
            </a:r>
            <a:r>
              <a:rPr lang="zh-CN" altLang="en-US" noProof="1"/>
              <a:t>使用</a:t>
            </a:r>
            <a:r>
              <a:rPr lang="en-US" noProof="1">
                <a:solidFill>
                  <a:srgbClr val="FF0000"/>
                </a:solidFill>
              </a:rPr>
              <a:t>InputStreamReader</a:t>
            </a:r>
            <a:r>
              <a:rPr lang="zh-CN" altLang="en-US" noProof="1"/>
              <a:t>并设置编码格式</a:t>
            </a:r>
          </a:p>
          <a:p>
            <a:pPr lvl="1"/>
            <a:r>
              <a:rPr lang="en-US" noProof="1"/>
              <a:t>InputStreamReader fr=new InputStreamReader(fis,"</a:t>
            </a:r>
            <a:r>
              <a:rPr lang="en-US" noProof="1">
                <a:solidFill>
                  <a:srgbClr val="FF0000"/>
                </a:solidFill>
              </a:rPr>
              <a:t>UTF-8</a:t>
            </a:r>
            <a:r>
              <a:rPr lang="en-US" noProof="1"/>
              <a:t>"); </a:t>
            </a:r>
          </a:p>
          <a:p>
            <a:pPr lvl="1"/>
            <a:r>
              <a:rPr lang="en-US" noProof="1"/>
              <a:t>BufferedReader br=new BufferedReader(fr); 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773249" y="4682637"/>
            <a:ext cx="5463047" cy="366811"/>
            <a:chOff x="1403648" y="3795886"/>
            <a:chExt cx="5947443" cy="321469"/>
          </a:xfrm>
        </p:grpSpPr>
        <p:sp>
          <p:nvSpPr>
            <p:cNvPr id="8" name="圆角矩形 7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 bwMode="auto">
            <a:xfrm>
              <a:off x="1975126" y="3795886"/>
              <a:ext cx="5271002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0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 bwMode="auto">
            <a:xfrm>
              <a:off x="1803641" y="3829223"/>
              <a:ext cx="5547450" cy="265844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600" b="1" dirty="0">
                  <a:solidFill>
                    <a:srgbClr val="FFFF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演示示例</a:t>
              </a:r>
              <a:r>
                <a:rPr lang="en-US" altLang="zh-CN" sz="1600" b="1" dirty="0">
                  <a:solidFill>
                    <a:srgbClr val="FFFF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3</a:t>
              </a:r>
              <a:r>
                <a:rPr lang="zh-CN" altLang="en-US" sz="1600" b="1" dirty="0">
                  <a:solidFill>
                    <a:srgbClr val="FFFF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：解决中文乱码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01943" y="914382"/>
            <a:ext cx="436880" cy="549275"/>
            <a:chOff x="314008" y="938530"/>
            <a:chExt cx="436880" cy="549275"/>
          </a:xfrm>
        </p:grpSpPr>
        <p:sp>
          <p:nvSpPr>
            <p:cNvPr id="39" name="TextBox 65"/>
            <p:cNvSpPr txBox="1"/>
            <p:nvPr/>
          </p:nvSpPr>
          <p:spPr>
            <a:xfrm>
              <a:off x="314008" y="124269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问题</a:t>
              </a:r>
            </a:p>
          </p:txBody>
        </p:sp>
        <p:pic>
          <p:nvPicPr>
            <p:cNvPr id="40" name="图片 39" descr="疑问 gray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285" y="938530"/>
              <a:ext cx="314325" cy="314325"/>
            </a:xfrm>
            <a:prstGeom prst="rect">
              <a:avLst/>
            </a:prstGeom>
          </p:spPr>
        </p:pic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F819759-3B22-4417-8930-99A44426F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r>
              <a:rPr lang="zh-CN" altLang="en-US"/>
              <a:t>/</a:t>
            </a:r>
            <a:r>
              <a:rPr lang="en-US" altLang="zh-CN"/>
              <a:t>27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5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Writer类</a:t>
            </a:r>
          </a:p>
        </p:txBody>
      </p:sp>
      <p:sp>
        <p:nvSpPr>
          <p:cNvPr id="8194" name="内容占位符 2"/>
          <p:cNvSpPr>
            <a:spLocks noGrp="1" noChangeArrowheads="1"/>
          </p:cNvSpPr>
          <p:nvPr>
            <p:ph idx="1"/>
          </p:nvPr>
        </p:nvSpPr>
        <p:spPr>
          <a:xfrm>
            <a:off x="677545" y="1059582"/>
            <a:ext cx="8718991" cy="3349858"/>
          </a:xfrm>
        </p:spPr>
        <p:txBody>
          <a:bodyPr/>
          <a:lstStyle/>
          <a:p>
            <a:r>
              <a:rPr lang="fr-FR" altLang="en-US" dirty="0"/>
              <a:t>Writer</a:t>
            </a:r>
            <a:r>
              <a:rPr lang="zh-CN" altLang="en-US" dirty="0"/>
              <a:t>类常用方法</a:t>
            </a:r>
            <a:endParaRPr lang="en-US" dirty="0"/>
          </a:p>
          <a:p>
            <a:pPr lvl="1"/>
            <a:r>
              <a:rPr lang="en-US" altLang="zh-CN" dirty="0"/>
              <a:t>write(String </a:t>
            </a:r>
            <a:r>
              <a:rPr lang="en-US" altLang="zh-CN" dirty="0" err="1"/>
              <a:t>str</a:t>
            </a:r>
            <a:r>
              <a:rPr lang="en-US" altLang="zh-CN" dirty="0"/>
              <a:t>)</a:t>
            </a:r>
            <a:endParaRPr lang="zh-CN" altLang="en-US" dirty="0"/>
          </a:p>
          <a:p>
            <a:pPr lvl="1"/>
            <a:r>
              <a:rPr lang="en-US" altLang="zh-CN" dirty="0"/>
              <a:t>write(String </a:t>
            </a:r>
            <a:r>
              <a:rPr lang="en-US" altLang="zh-CN" dirty="0" err="1"/>
              <a:t>str,int</a:t>
            </a:r>
            <a:r>
              <a:rPr lang="en-US" altLang="zh-CN" dirty="0"/>
              <a:t> </a:t>
            </a:r>
            <a:r>
              <a:rPr lang="en-US" altLang="zh-CN" dirty="0" err="1"/>
              <a:t>off,int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)</a:t>
            </a:r>
            <a:endParaRPr lang="zh-CN" altLang="en-US" dirty="0"/>
          </a:p>
          <a:p>
            <a:pPr lvl="1"/>
            <a:r>
              <a:rPr lang="en-US" altLang="zh-CN" dirty="0"/>
              <a:t>void close()</a:t>
            </a:r>
            <a:endParaRPr lang="zh-CN" altLang="en-US" dirty="0"/>
          </a:p>
          <a:p>
            <a:pPr lvl="1"/>
            <a:r>
              <a:rPr lang="en-US" altLang="zh-CN" dirty="0"/>
              <a:t>void flush()</a:t>
            </a:r>
            <a:endParaRPr lang="zh-CN" altLang="en-US" dirty="0"/>
          </a:p>
          <a:p>
            <a:r>
              <a:rPr lang="zh-CN" altLang="en-US" dirty="0">
                <a:sym typeface="Arial" panose="020B0604020202020204" pitchFamily="34" charset="0"/>
              </a:rPr>
              <a:t>子类</a:t>
            </a:r>
            <a:r>
              <a:rPr lang="en-US" altLang="zh-CN" dirty="0" err="1">
                <a:sym typeface="Arial" panose="020B0604020202020204" pitchFamily="34" charset="0"/>
              </a:rPr>
              <a:t>OutputStream</a:t>
            </a:r>
            <a:r>
              <a:rPr lang="fr-FR" altLang="en-US" dirty="0">
                <a:sym typeface="Arial" panose="020B0604020202020204" pitchFamily="34" charset="0"/>
              </a:rPr>
              <a:t>Writer</a:t>
            </a:r>
            <a:r>
              <a:rPr lang="zh-CN" altLang="en-US" dirty="0">
                <a:sym typeface="Arial" panose="020B0604020202020204" pitchFamily="34" charset="0"/>
              </a:rPr>
              <a:t>常用的构造方法</a:t>
            </a:r>
            <a:endParaRPr lang="en-US" dirty="0">
              <a:sym typeface="Arial" panose="020B0604020202020204" pitchFamily="34" charset="0"/>
            </a:endParaRPr>
          </a:p>
          <a:p>
            <a:pPr lvl="1"/>
            <a:r>
              <a:rPr lang="en-US" altLang="zh-CN" dirty="0" err="1"/>
              <a:t>OutputStream</a:t>
            </a:r>
            <a:r>
              <a:rPr lang="fr-FR" altLang="en-US" dirty="0"/>
              <a:t>Writer(OutputStream out)</a:t>
            </a:r>
          </a:p>
          <a:p>
            <a:pPr lvl="1"/>
            <a:r>
              <a:rPr lang="en-US" altLang="zh-CN" dirty="0" err="1"/>
              <a:t>OutputStream</a:t>
            </a:r>
            <a:r>
              <a:rPr lang="fr-FR" altLang="en-US" dirty="0"/>
              <a:t>Writer(OutputStream out,String charsetName)</a:t>
            </a:r>
          </a:p>
          <a:p>
            <a:pPr lvl="1"/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C6851C-4FF6-486C-BA6C-76084EF4B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r>
              <a:rPr lang="zh-CN" altLang="en-US"/>
              <a:t>/</a:t>
            </a:r>
            <a:r>
              <a:rPr lang="en-US" altLang="zh-CN"/>
              <a:t>27</a:t>
            </a:r>
            <a:endParaRPr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FileWriter类</a:t>
            </a:r>
          </a:p>
        </p:txBody>
      </p:sp>
      <p:sp>
        <p:nvSpPr>
          <p:cNvPr id="9218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altLang="en-US"/>
              <a:t>FileWriter</a:t>
            </a:r>
            <a:r>
              <a:rPr lang="zh-CN" altLang="en-US"/>
              <a:t>类是</a:t>
            </a:r>
            <a:r>
              <a:rPr lang="en-US" altLang="zh-CN"/>
              <a:t>OutputStream</a:t>
            </a:r>
            <a:r>
              <a:rPr lang="fr-FR" altLang="en-US"/>
              <a:t>Writer</a:t>
            </a:r>
            <a:r>
              <a:rPr lang="zh-CN" altLang="en-US"/>
              <a:t>的子类</a:t>
            </a:r>
            <a:endParaRPr lang="en-US"/>
          </a:p>
          <a:p>
            <a:pPr lvl="1"/>
            <a:r>
              <a:rPr lang="en-US" altLang="zh-CN"/>
              <a:t>FileWriter </a:t>
            </a:r>
            <a:r>
              <a:rPr lang="fr-FR" altLang="en-US"/>
              <a:t>(File file)</a:t>
            </a:r>
          </a:p>
          <a:p>
            <a:pPr lvl="1"/>
            <a:r>
              <a:rPr lang="en-US" altLang="zh-CN"/>
              <a:t>FileWriter </a:t>
            </a:r>
            <a:r>
              <a:rPr lang="fr-FR" altLang="en-US"/>
              <a:t>(String name)</a:t>
            </a:r>
          </a:p>
          <a:p>
            <a:r>
              <a:rPr lang="zh-CN" altLang="en-US">
                <a:sym typeface="Arial" panose="020B0604020202020204" pitchFamily="34" charset="0"/>
              </a:rPr>
              <a:t>该类只能按照本地平台的字符编码来写数据，用户不能指定其他的字符编码类型</a:t>
            </a:r>
            <a:endParaRPr lang="en-US">
              <a:sym typeface="Arial" panose="020B0604020202020204" pitchFamily="34" charset="0"/>
            </a:endParaRPr>
          </a:p>
          <a:p>
            <a:pPr lvl="1"/>
            <a:endParaRPr lang="fr-FR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ABB0929-6B84-4F5F-B967-28262AA8C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r>
              <a:rPr lang="zh-CN" altLang="en-US"/>
              <a:t>/</a:t>
            </a:r>
            <a:r>
              <a:rPr lang="en-US" altLang="zh-CN"/>
              <a:t>27</a:t>
            </a:r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使用FileWriter写文件</a:t>
            </a:r>
          </a:p>
        </p:txBody>
      </p:sp>
      <p:sp>
        <p:nvSpPr>
          <p:cNvPr id="10242" name="内容占位符 2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与字节流</a:t>
            </a:r>
            <a:r>
              <a:rPr lang="en-GB" altLang="en-US" dirty="0" err="1"/>
              <a:t>FileOutputStream</a:t>
            </a:r>
            <a:r>
              <a:rPr lang="zh-CN" altLang="en-US" dirty="0"/>
              <a:t>类实现向文本文件写入数据步骤类似</a:t>
            </a:r>
            <a:endParaRPr lang="en-US" dirty="0"/>
          </a:p>
          <a:p>
            <a:pPr lvl="1"/>
            <a:r>
              <a:rPr lang="zh-CN" altLang="en-US" dirty="0"/>
              <a:t>引入相关的类</a:t>
            </a:r>
            <a:endParaRPr lang="en-US" altLang="zh-CN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zh-CN" altLang="en-US" dirty="0"/>
              <a:t>创建</a:t>
            </a:r>
            <a:r>
              <a:rPr lang="en-US" altLang="zh-CN" dirty="0" err="1"/>
              <a:t>FileReader</a:t>
            </a:r>
            <a:r>
              <a:rPr lang="zh-CN" altLang="en-US" dirty="0"/>
              <a:t>对象</a:t>
            </a:r>
            <a:endParaRPr lang="en-US" dirty="0"/>
          </a:p>
          <a:p>
            <a:pPr lvl="1"/>
            <a:r>
              <a:rPr lang="zh-CN" altLang="en-US" dirty="0"/>
              <a:t>写文本文件</a:t>
            </a:r>
            <a:endParaRPr lang="en-US" dirty="0"/>
          </a:p>
          <a:p>
            <a:pPr lvl="1"/>
            <a:r>
              <a:rPr lang="zh-CN" altLang="en-US" dirty="0"/>
              <a:t>关闭相关的流对象</a:t>
            </a:r>
            <a:endParaRPr lang="en-US" dirty="0"/>
          </a:p>
          <a:p>
            <a:pPr marL="457200" lvl="1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AutoShape 4"/>
          <p:cNvSpPr/>
          <p:nvPr/>
        </p:nvSpPr>
        <p:spPr>
          <a:xfrm>
            <a:off x="4139975" y="1855515"/>
            <a:ext cx="3096321" cy="932259"/>
          </a:xfrm>
          <a:prstGeom prst="roundRect">
            <a:avLst>
              <a:gd name="adj" fmla="val 2713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fr-FR" altLang="en-US" dirty="0"/>
              <a:t>import java.io.Reader;</a:t>
            </a:r>
            <a:endParaRPr lang="zh-CN" altLang="en-US" dirty="0"/>
          </a:p>
          <a:p>
            <a:r>
              <a:rPr lang="fr-FR" altLang="en-US" dirty="0"/>
              <a:t>import java.io.FileWriter;</a:t>
            </a:r>
          </a:p>
          <a:p>
            <a:r>
              <a:rPr lang="fr-FR" altLang="en-US" dirty="0"/>
              <a:t>Import java.io.IOException;</a:t>
            </a:r>
            <a:endParaRPr lang="zh-CN" altLang="en-US" dirty="0"/>
          </a:p>
        </p:txBody>
      </p:sp>
      <p:sp>
        <p:nvSpPr>
          <p:cNvPr id="6" name="AutoShape 4"/>
          <p:cNvSpPr/>
          <p:nvPr/>
        </p:nvSpPr>
        <p:spPr>
          <a:xfrm>
            <a:off x="4139952" y="3075806"/>
            <a:ext cx="5004048" cy="372904"/>
          </a:xfrm>
          <a:prstGeom prst="roundRect">
            <a:avLst>
              <a:gd name="adj" fmla="val 2713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fr-FR" altLang="en-US" dirty="0"/>
              <a:t>Writer fw= new FileWriter("D:\\myDoc\\</a:t>
            </a:r>
            <a:r>
              <a:rPr lang="zh-CN" altLang="en-US" dirty="0"/>
              <a:t>简介</a:t>
            </a:r>
            <a:r>
              <a:rPr lang="fr-FR" altLang="en-US" dirty="0"/>
              <a:t>.txt");</a:t>
            </a:r>
            <a:endParaRPr lang="en-US" altLang="zh-CN" dirty="0"/>
          </a:p>
        </p:txBody>
      </p:sp>
      <p:sp>
        <p:nvSpPr>
          <p:cNvPr id="7" name="AutoShape 4"/>
          <p:cNvSpPr/>
          <p:nvPr/>
        </p:nvSpPr>
        <p:spPr>
          <a:xfrm>
            <a:off x="4139952" y="3507854"/>
            <a:ext cx="2016224" cy="372904"/>
          </a:xfrm>
          <a:prstGeom prst="roundRect">
            <a:avLst>
              <a:gd name="adj" fmla="val 2713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fr-FR" altLang="en-US" dirty="0"/>
              <a:t>f</a:t>
            </a:r>
            <a:r>
              <a:rPr lang="en-US" altLang="zh-CN" dirty="0"/>
              <a:t>w</a:t>
            </a:r>
            <a:r>
              <a:rPr lang="fr-FR" altLang="en-US" dirty="0"/>
              <a:t>.write(); </a:t>
            </a:r>
            <a:endParaRPr lang="zh-CN" altLang="en-US" dirty="0"/>
          </a:p>
        </p:txBody>
      </p:sp>
      <p:sp>
        <p:nvSpPr>
          <p:cNvPr id="8" name="AutoShape 4"/>
          <p:cNvSpPr/>
          <p:nvPr/>
        </p:nvSpPr>
        <p:spPr>
          <a:xfrm>
            <a:off x="4139952" y="3939902"/>
            <a:ext cx="2016224" cy="372904"/>
          </a:xfrm>
          <a:prstGeom prst="roundRect">
            <a:avLst>
              <a:gd name="adj" fmla="val 2713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fr-FR" altLang="en-US" dirty="0"/>
              <a:t>f</a:t>
            </a:r>
            <a:r>
              <a:rPr lang="en-US" altLang="zh-CN" dirty="0"/>
              <a:t>w</a:t>
            </a:r>
            <a:r>
              <a:rPr lang="fr-FR" altLang="en-US" dirty="0"/>
              <a:t>.</a:t>
            </a:r>
            <a:r>
              <a:rPr lang="en-US" altLang="en-US" dirty="0"/>
              <a:t>close</a:t>
            </a:r>
            <a:r>
              <a:rPr lang="fr-FR" altLang="en-US" dirty="0"/>
              <a:t>(); 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1773249" y="4515966"/>
            <a:ext cx="5463047" cy="376593"/>
            <a:chOff x="1403648" y="3795886"/>
            <a:chExt cx="5947443" cy="330042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 bwMode="auto">
            <a:xfrm>
              <a:off x="1975126" y="3795886"/>
              <a:ext cx="5271002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7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 bwMode="auto">
            <a:xfrm>
              <a:off x="1803641" y="3829223"/>
              <a:ext cx="5547450" cy="29670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600" b="1" dirty="0">
                  <a:solidFill>
                    <a:srgbClr val="FFFF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演示示例</a:t>
              </a:r>
              <a:r>
                <a:rPr lang="en-US" altLang="zh-CN" sz="1600" b="1" dirty="0">
                  <a:solidFill>
                    <a:srgbClr val="FFFF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4</a:t>
              </a:r>
              <a:r>
                <a:rPr lang="zh-CN" altLang="en-US" sz="1600" b="1" dirty="0">
                  <a:solidFill>
                    <a:srgbClr val="FFFF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：使用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FileWriter</a:t>
              </a:r>
              <a:r>
                <a:rPr lang="zh-CN" altLang="en-US" sz="1600" b="1" dirty="0">
                  <a:solidFill>
                    <a:srgbClr val="FFFF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类向文本文件写数据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E9E6A90-DE48-4039-83E8-1E8453C02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r>
              <a:rPr lang="zh-CN" altLang="en-US"/>
              <a:t>/</a:t>
            </a:r>
            <a:r>
              <a:rPr lang="en-US" altLang="zh-CN"/>
              <a:t>27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BufferedWriter类</a:t>
            </a:r>
          </a:p>
        </p:txBody>
      </p:sp>
      <p:sp>
        <p:nvSpPr>
          <p:cNvPr id="11266" name="内容占位符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如何提高字符流写文本文件的效率？</a:t>
            </a:r>
            <a:endParaRPr lang="en-US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 err="1"/>
              <a:t>FileWriter</a:t>
            </a:r>
            <a:r>
              <a:rPr lang="zh-CN" altLang="en-US" dirty="0"/>
              <a:t>类与</a:t>
            </a:r>
            <a:r>
              <a:rPr lang="fr-FR" altLang="en-US" dirty="0"/>
              <a:t>BufferedWriter</a:t>
            </a:r>
            <a:r>
              <a:rPr lang="zh-CN" altLang="en-US" dirty="0"/>
              <a:t>类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fr-FR" altLang="en-US" dirty="0">
                <a:sym typeface="Arial" panose="020B0604020202020204" pitchFamily="34" charset="0"/>
              </a:rPr>
              <a:t>BufferedWriter</a:t>
            </a:r>
            <a:r>
              <a:rPr lang="zh-CN" altLang="en-US" dirty="0">
                <a:sym typeface="Arial" panose="020B0604020202020204" pitchFamily="34" charset="0"/>
              </a:rPr>
              <a:t>常用的构造方法</a:t>
            </a:r>
            <a:endParaRPr lang="en-US" dirty="0">
              <a:sym typeface="Arial" panose="020B0604020202020204" pitchFamily="34" charset="0"/>
            </a:endParaRPr>
          </a:p>
          <a:p>
            <a:pPr lvl="1"/>
            <a:r>
              <a:rPr lang="zh-CN" altLang="en-US" dirty="0"/>
              <a:t> </a:t>
            </a:r>
            <a:r>
              <a:rPr lang="fr-FR" altLang="en-US" dirty="0"/>
              <a:t>Buffered</a:t>
            </a:r>
            <a:r>
              <a:rPr lang="zh-CN" altLang="en-US" dirty="0"/>
              <a:t>Writer</a:t>
            </a:r>
            <a:r>
              <a:rPr lang="fr-FR" altLang="en-US" dirty="0"/>
              <a:t>(Writer out)</a:t>
            </a:r>
          </a:p>
          <a:p>
            <a:pPr lvl="1"/>
            <a:endParaRPr lang="zh-CN" altLang="en-US" dirty="0"/>
          </a:p>
        </p:txBody>
      </p:sp>
      <p:sp>
        <p:nvSpPr>
          <p:cNvPr id="11269" name="AutoShape 17"/>
          <p:cNvSpPr>
            <a:spLocks noChangeArrowheads="1"/>
          </p:cNvSpPr>
          <p:nvPr/>
        </p:nvSpPr>
        <p:spPr bwMode="auto">
          <a:xfrm>
            <a:off x="1691680" y="1923678"/>
            <a:ext cx="4767262" cy="715089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/>
            <a:r>
              <a:rPr lang="fr-FR" altLang="en-US" b="1" dirty="0">
                <a:solidFill>
                  <a:schemeClr val="lt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BufferedWriter</a:t>
            </a:r>
            <a:r>
              <a:rPr lang="zh-CN" altLang="en-US" b="1" dirty="0">
                <a:solidFill>
                  <a:schemeClr val="lt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类是</a:t>
            </a:r>
            <a:r>
              <a:rPr lang="fr-FR" altLang="en-US" b="1" dirty="0">
                <a:solidFill>
                  <a:schemeClr val="lt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Writer</a:t>
            </a:r>
            <a:r>
              <a:rPr lang="zh-CN" altLang="en-US" b="1" dirty="0">
                <a:solidFill>
                  <a:schemeClr val="lt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类的子类</a:t>
            </a:r>
            <a:endParaRPr lang="en-US" b="1" dirty="0">
              <a:solidFill>
                <a:schemeClr val="lt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1"/>
            <a:r>
              <a:rPr lang="fr-FR" altLang="en-US" b="1" dirty="0">
                <a:solidFill>
                  <a:schemeClr val="lt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BufferedWriter</a:t>
            </a:r>
            <a:r>
              <a:rPr lang="zh-CN" altLang="en-US" b="1" dirty="0">
                <a:solidFill>
                  <a:schemeClr val="lt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类带有缓冲区</a:t>
            </a:r>
            <a:endParaRPr lang="en-US" b="1" dirty="0">
              <a:solidFill>
                <a:schemeClr val="lt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14007" y="821054"/>
            <a:ext cx="436880" cy="549275"/>
            <a:chOff x="314008" y="938530"/>
            <a:chExt cx="436880" cy="549275"/>
          </a:xfrm>
        </p:grpSpPr>
        <p:sp>
          <p:nvSpPr>
            <p:cNvPr id="9" name="TextBox 65"/>
            <p:cNvSpPr txBox="1"/>
            <p:nvPr/>
          </p:nvSpPr>
          <p:spPr>
            <a:xfrm>
              <a:off x="314008" y="124269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问题</a:t>
              </a:r>
            </a:p>
          </p:txBody>
        </p:sp>
        <p:pic>
          <p:nvPicPr>
            <p:cNvPr id="10" name="图片 9" descr="疑问 gray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285" y="938530"/>
              <a:ext cx="314325" cy="314325"/>
            </a:xfrm>
            <a:prstGeom prst="rect">
              <a:avLst/>
            </a:prstGeom>
          </p:spPr>
        </p:pic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3A404BD-6751-434D-91A5-464F3BFDA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r>
              <a:rPr lang="zh-CN" altLang="en-US"/>
              <a:t>/</a:t>
            </a:r>
            <a:r>
              <a:rPr lang="en-US" altLang="zh-CN"/>
              <a:t>27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765" y="1309062"/>
            <a:ext cx="2867025" cy="3048000"/>
          </a:xfrm>
          <a:prstGeom prst="rect">
            <a:avLst/>
          </a:prstGeom>
        </p:spPr>
      </p:pic>
      <p:sp>
        <p:nvSpPr>
          <p:cNvPr id="1229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 BufferedWriter写文件</a:t>
            </a:r>
          </a:p>
        </p:txBody>
      </p:sp>
      <p:grpSp>
        <p:nvGrpSpPr>
          <p:cNvPr id="12300" name="组合 14"/>
          <p:cNvGrpSpPr/>
          <p:nvPr/>
        </p:nvGrpSpPr>
        <p:grpSpPr bwMode="auto">
          <a:xfrm>
            <a:off x="2445937" y="3561489"/>
            <a:ext cx="265043" cy="204171"/>
            <a:chOff x="0" y="0"/>
            <a:chExt cx="326676" cy="272230"/>
          </a:xfrm>
        </p:grpSpPr>
        <p:sp>
          <p:nvSpPr>
            <p:cNvPr id="64518" name="右箭头 15"/>
            <p:cNvSpPr/>
            <p:nvPr/>
          </p:nvSpPr>
          <p:spPr>
            <a:xfrm rot="5400000">
              <a:off x="27474" y="-27385"/>
              <a:ext cx="270935" cy="326762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4F81BD"/>
            </a:solidFill>
            <a:ln w="381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0000" dir="5400000" algn="ctr" rotWithShape="0">
                <a:srgbClr val="000000">
                  <a:alpha val="34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 sz="1350" noProof="1"/>
            </a:p>
          </p:txBody>
        </p:sp>
        <p:sp>
          <p:nvSpPr>
            <p:cNvPr id="12302" name="右箭头 4"/>
            <p:cNvSpPr>
              <a:spLocks noChangeArrowheads="1"/>
            </p:cNvSpPr>
            <p:nvPr/>
          </p:nvSpPr>
          <p:spPr bwMode="auto">
            <a:xfrm>
              <a:off x="65336" y="0"/>
              <a:ext cx="196006" cy="1905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 defTabSz="533400">
                <a:lnSpc>
                  <a:spcPct val="90000"/>
                </a:lnSpc>
                <a:spcAft>
                  <a:spcPct val="35000"/>
                </a:spcAft>
              </a:pPr>
              <a:endParaRPr lang="zh-CN" altLang="en-US" sz="900">
                <a:solidFill>
                  <a:srgbClr val="00206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12293" name="AutoShape 4"/>
          <p:cNvSpPr>
            <a:spLocks noChangeArrowheads="1"/>
          </p:cNvSpPr>
          <p:nvPr/>
        </p:nvSpPr>
        <p:spPr bwMode="auto">
          <a:xfrm>
            <a:off x="4248150" y="915566"/>
            <a:ext cx="4572321" cy="965200"/>
          </a:xfrm>
          <a:prstGeom prst="roundRect">
            <a:avLst>
              <a:gd name="adj" fmla="val 2713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fr-FR" altLang="en-US" dirty="0"/>
              <a:t>import java.io.FileWriter ;</a:t>
            </a:r>
            <a:endParaRPr lang="zh-CN" altLang="en-US" dirty="0"/>
          </a:p>
          <a:p>
            <a:r>
              <a:rPr lang="fr-FR" altLang="en-US" dirty="0"/>
              <a:t>import java.io.BufferedWriter ;</a:t>
            </a:r>
            <a:endParaRPr lang="zh-CN" altLang="en-US" dirty="0"/>
          </a:p>
          <a:p>
            <a:r>
              <a:rPr lang="en-US" altLang="zh-CN" dirty="0"/>
              <a:t>import </a:t>
            </a:r>
            <a:r>
              <a:rPr lang="en-US" altLang="zh-CN" dirty="0" err="1"/>
              <a:t>java.io.IOException</a:t>
            </a:r>
            <a:r>
              <a:rPr lang="en-US" altLang="zh-CN" dirty="0"/>
              <a:t>;</a:t>
            </a:r>
          </a:p>
        </p:txBody>
      </p:sp>
      <p:sp>
        <p:nvSpPr>
          <p:cNvPr id="12294" name="AutoShape 4"/>
          <p:cNvSpPr>
            <a:spLocks noChangeArrowheads="1"/>
          </p:cNvSpPr>
          <p:nvPr/>
        </p:nvSpPr>
        <p:spPr bwMode="auto">
          <a:xfrm>
            <a:off x="4248150" y="2139702"/>
            <a:ext cx="4572322" cy="932259"/>
          </a:xfrm>
          <a:prstGeom prst="roundRect">
            <a:avLst>
              <a:gd name="adj" fmla="val 2713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fr-FR" altLang="en-US" dirty="0"/>
              <a:t>FileWriter fw=new</a:t>
            </a:r>
          </a:p>
          <a:p>
            <a:r>
              <a:rPr lang="fr-FR" altLang="en-US" dirty="0"/>
              <a:t>                 FileWriter("C:\\myTest.txt"); </a:t>
            </a:r>
            <a:endParaRPr lang="zh-CN" altLang="en-US" dirty="0"/>
          </a:p>
          <a:p>
            <a:r>
              <a:rPr lang="fr-FR" altLang="en-US" dirty="0"/>
              <a:t>BufferedWriter bw=new BufferedWriter(fw);</a:t>
            </a:r>
            <a:endParaRPr lang="zh-CN" altLang="en-US" dirty="0"/>
          </a:p>
        </p:txBody>
      </p:sp>
      <p:sp>
        <p:nvSpPr>
          <p:cNvPr id="12295" name="AutoShape 4"/>
          <p:cNvSpPr>
            <a:spLocks noChangeArrowheads="1"/>
          </p:cNvSpPr>
          <p:nvPr/>
        </p:nvSpPr>
        <p:spPr bwMode="auto">
          <a:xfrm>
            <a:off x="4248150" y="3147814"/>
            <a:ext cx="4572321" cy="372904"/>
          </a:xfrm>
          <a:prstGeom prst="roundRect">
            <a:avLst>
              <a:gd name="adj" fmla="val 2713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dirty="0" err="1"/>
              <a:t>bw.write</a:t>
            </a:r>
            <a:r>
              <a:rPr lang="en-US" altLang="zh-CN" dirty="0"/>
              <a:t>("hello");</a:t>
            </a:r>
          </a:p>
        </p:txBody>
      </p:sp>
      <p:sp>
        <p:nvSpPr>
          <p:cNvPr id="12296" name="AutoShape 4"/>
          <p:cNvSpPr>
            <a:spLocks noChangeArrowheads="1"/>
          </p:cNvSpPr>
          <p:nvPr/>
        </p:nvSpPr>
        <p:spPr bwMode="auto">
          <a:xfrm>
            <a:off x="4248150" y="3723878"/>
            <a:ext cx="4572321" cy="652582"/>
          </a:xfrm>
          <a:prstGeom prst="roundRect">
            <a:avLst>
              <a:gd name="adj" fmla="val 2713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fr-FR" altLang="en-US" dirty="0"/>
              <a:t>bw.flush();  </a:t>
            </a:r>
            <a:endParaRPr lang="zh-CN" altLang="en-US" dirty="0"/>
          </a:p>
          <a:p>
            <a:r>
              <a:rPr lang="en-US" altLang="zh-CN" dirty="0" err="1"/>
              <a:t>fw.close</a:t>
            </a:r>
            <a:r>
              <a:rPr lang="en-US" altLang="zh-CN" dirty="0"/>
              <a:t>();</a:t>
            </a:r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179512" y="953770"/>
            <a:ext cx="690880" cy="556260"/>
            <a:chOff x="2173923" y="2418715"/>
            <a:chExt cx="690880" cy="556260"/>
          </a:xfrm>
        </p:grpSpPr>
        <p:sp>
          <p:nvSpPr>
            <p:cNvPr id="20" name="TextBox 65"/>
            <p:cNvSpPr txBox="1"/>
            <p:nvPr/>
          </p:nvSpPr>
          <p:spPr>
            <a:xfrm>
              <a:off x="2173923" y="2729865"/>
              <a:ext cx="690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实现步骤</a:t>
              </a:r>
            </a:p>
          </p:txBody>
        </p:sp>
        <p:pic>
          <p:nvPicPr>
            <p:cNvPr id="21" name="图片 20" descr="C:\Users\Lenovo\Desktop\icon\列表 (2).png列表 (2)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2331721" y="2418715"/>
              <a:ext cx="375285" cy="375920"/>
            </a:xfrm>
            <a:prstGeom prst="rect">
              <a:avLst/>
            </a:prstGeom>
          </p:spPr>
        </p:pic>
      </p:grpSp>
      <p:grpSp>
        <p:nvGrpSpPr>
          <p:cNvPr id="16" name="组合 15"/>
          <p:cNvGrpSpPr/>
          <p:nvPr/>
        </p:nvGrpSpPr>
        <p:grpSpPr>
          <a:xfrm>
            <a:off x="934069" y="4587974"/>
            <a:ext cx="7166323" cy="376593"/>
            <a:chOff x="1391472" y="3795886"/>
            <a:chExt cx="6331378" cy="330042"/>
          </a:xfrm>
        </p:grpSpPr>
        <p:sp>
          <p:nvSpPr>
            <p:cNvPr id="17" name="圆角矩形 16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 bwMode="auto">
            <a:xfrm>
              <a:off x="1975126" y="3795886"/>
              <a:ext cx="5271002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2" name="Picture 8" descr="说话气泡ne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 bwMode="auto">
            <a:xfrm>
              <a:off x="1391472" y="3829223"/>
              <a:ext cx="6331378" cy="29670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600" b="1" dirty="0">
                  <a:solidFill>
                    <a:srgbClr val="FFFF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演示示例</a:t>
              </a:r>
              <a:r>
                <a:rPr lang="en-US" altLang="zh-CN" sz="1600" b="1" dirty="0">
                  <a:solidFill>
                    <a:srgbClr val="FFFF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5</a:t>
              </a:r>
              <a:r>
                <a:rPr lang="zh-CN" altLang="en-US" sz="1600" b="1" dirty="0">
                  <a:solidFill>
                    <a:srgbClr val="FFFF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：使用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BufferedWriter</a:t>
              </a:r>
              <a:r>
                <a:rPr lang="zh-CN" altLang="en-US" sz="1600" b="1" dirty="0">
                  <a:solidFill>
                    <a:srgbClr val="FFFF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和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FileWriter</a:t>
              </a:r>
              <a:r>
                <a:rPr lang="zh-CN" altLang="en-US" sz="1600" b="1" dirty="0">
                  <a:solidFill>
                    <a:srgbClr val="FFFF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类写文本文件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4C28426-6977-4FC1-9A26-2AB1997DC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r>
              <a:rPr lang="zh-CN" altLang="en-US"/>
              <a:t>/</a:t>
            </a:r>
            <a:r>
              <a:rPr lang="en-US" altLang="zh-CN"/>
              <a:t>27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1</a:t>
            </a:r>
            <a:r>
              <a:rPr lang="zh-CN" altLang="en-US" dirty="0"/>
              <a:t>：替换文本文件内容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需求说明</a:t>
            </a:r>
            <a:endParaRPr lang="en-US" dirty="0"/>
          </a:p>
          <a:p>
            <a:pPr lvl="1"/>
            <a:r>
              <a:rPr lang="zh-CN" altLang="en-US" dirty="0"/>
              <a:t>按照刚才读取的模板文件</a:t>
            </a:r>
            <a:r>
              <a:rPr lang="en-US" altLang="zh-CN" dirty="0"/>
              <a:t>pet. template</a:t>
            </a:r>
            <a:r>
              <a:rPr lang="zh-CN" altLang="en-US" dirty="0"/>
              <a:t>的模板格式保存宠物数据到文本文件，即把</a:t>
            </a:r>
            <a:r>
              <a:rPr lang="en-US" altLang="zh-CN" dirty="0"/>
              <a:t>{name}</a:t>
            </a:r>
            <a:r>
              <a:rPr lang="zh-CN" altLang="en-US" dirty="0"/>
              <a:t>、</a:t>
            </a:r>
            <a:r>
              <a:rPr lang="en-US" altLang="zh-CN" dirty="0"/>
              <a:t>{type}</a:t>
            </a:r>
            <a:r>
              <a:rPr lang="zh-CN" altLang="en-US" dirty="0"/>
              <a:t>、</a:t>
            </a:r>
            <a:r>
              <a:rPr lang="en-US" altLang="zh-CN" dirty="0"/>
              <a:t>{master}</a:t>
            </a:r>
            <a:r>
              <a:rPr lang="zh-CN" altLang="en-US" dirty="0"/>
              <a:t>替换为具体的宠物信息，将替换后的内容写入到</a:t>
            </a:r>
            <a:r>
              <a:rPr lang="en-US" altLang="zh-CN" dirty="0"/>
              <a:t>C:\myDoc\pet.txt</a:t>
            </a:r>
            <a:r>
              <a:rPr lang="zh-CN" altLang="en-US" dirty="0"/>
              <a:t>中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pic>
        <p:nvPicPr>
          <p:cNvPr id="13316" name="图片 5" descr="图10.12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2912789"/>
            <a:ext cx="4672013" cy="102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A1C6C9F-4680-4801-97F4-D8112AAA9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r>
              <a:rPr lang="zh-CN" altLang="en-US"/>
              <a:t>/</a:t>
            </a:r>
            <a:r>
              <a:rPr lang="en-US" altLang="zh-CN"/>
              <a:t>27</a:t>
            </a:r>
            <a:endParaRPr lang="en-US" altLang="zh-C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读写二进制文件</a:t>
            </a:r>
          </a:p>
        </p:txBody>
      </p:sp>
      <p:sp>
        <p:nvSpPr>
          <p:cNvPr id="14338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altLang="en-US"/>
              <a:t>DataInputStream</a:t>
            </a:r>
            <a:r>
              <a:rPr lang="zh-CN" altLang="en-US"/>
              <a:t>类</a:t>
            </a:r>
            <a:endParaRPr lang="en-US"/>
          </a:p>
          <a:p>
            <a:pPr lvl="1"/>
            <a:r>
              <a:rPr lang="en-US" altLang="zh-CN"/>
              <a:t>FileInputStream</a:t>
            </a:r>
            <a:r>
              <a:rPr lang="zh-CN" altLang="en-US"/>
              <a:t>的子类</a:t>
            </a:r>
            <a:endParaRPr lang="en-US"/>
          </a:p>
          <a:p>
            <a:pPr lvl="1"/>
            <a:r>
              <a:rPr lang="zh-CN" altLang="en-US"/>
              <a:t>与</a:t>
            </a:r>
            <a:r>
              <a:rPr lang="en-US" altLang="zh-CN"/>
              <a:t>FileInputStream</a:t>
            </a:r>
            <a:r>
              <a:rPr lang="zh-CN" altLang="en-US"/>
              <a:t>类结合使用读取二进制文件</a:t>
            </a:r>
            <a:endParaRPr lang="en-US"/>
          </a:p>
          <a:p>
            <a:r>
              <a:rPr lang="fr-FR" altLang="en-US"/>
              <a:t>DataOutputStream</a:t>
            </a:r>
            <a:r>
              <a:rPr lang="zh-CN" altLang="en-US"/>
              <a:t>类</a:t>
            </a:r>
            <a:endParaRPr lang="en-US"/>
          </a:p>
          <a:p>
            <a:pPr lvl="1"/>
            <a:r>
              <a:rPr lang="en-US" altLang="zh-CN"/>
              <a:t>FileOutputStream</a:t>
            </a:r>
            <a:r>
              <a:rPr lang="zh-CN" altLang="en-US"/>
              <a:t>的子类</a:t>
            </a:r>
            <a:endParaRPr lang="en-US"/>
          </a:p>
          <a:p>
            <a:pPr lvl="1"/>
            <a:r>
              <a:rPr lang="zh-CN" altLang="en-US"/>
              <a:t>与</a:t>
            </a:r>
            <a:r>
              <a:rPr lang="en-US" altLang="zh-CN"/>
              <a:t>FileOutputStream</a:t>
            </a:r>
            <a:r>
              <a:rPr lang="zh-CN" altLang="en-US"/>
              <a:t>类结合使用写二进制文件</a:t>
            </a:r>
          </a:p>
          <a:p>
            <a:pPr lvl="1"/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CC58DD8-66F0-4770-85A0-A53783795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r>
              <a:rPr lang="zh-CN" altLang="en-US"/>
              <a:t>/</a:t>
            </a:r>
            <a:r>
              <a:rPr lang="en-US" altLang="zh-CN"/>
              <a:t>27</a:t>
            </a:r>
            <a:endParaRPr lang="en-US" altLang="zh-C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 DataInputStream 读二进制文件</a:t>
            </a:r>
          </a:p>
        </p:txBody>
      </p:sp>
      <p:grpSp>
        <p:nvGrpSpPr>
          <p:cNvPr id="15363" name="组合 17"/>
          <p:cNvGrpSpPr/>
          <p:nvPr/>
        </p:nvGrpSpPr>
        <p:grpSpPr bwMode="auto">
          <a:xfrm>
            <a:off x="971600" y="1242556"/>
            <a:ext cx="2571750" cy="2838450"/>
            <a:chOff x="0" y="0"/>
            <a:chExt cx="3429024" cy="3786214"/>
          </a:xfrm>
        </p:grpSpPr>
        <p:pic>
          <p:nvPicPr>
            <p:cNvPr id="15372" name="图示 9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258" y="-47612"/>
              <a:ext cx="3444240" cy="3870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5373" name="组合 14"/>
            <p:cNvGrpSpPr/>
            <p:nvPr/>
          </p:nvGrpSpPr>
          <p:grpSpPr bwMode="auto">
            <a:xfrm>
              <a:off x="1530712" y="2857520"/>
              <a:ext cx="326676" cy="272230"/>
              <a:chOff x="0" y="0"/>
              <a:chExt cx="326676" cy="272230"/>
            </a:xfrm>
          </p:grpSpPr>
          <p:sp>
            <p:nvSpPr>
              <p:cNvPr id="71686" name="右箭头 15"/>
              <p:cNvSpPr/>
              <p:nvPr/>
            </p:nvSpPr>
            <p:spPr>
              <a:xfrm rot="5400000">
                <a:off x="28167" y="-29437"/>
                <a:ext cx="273168" cy="330203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solidFill>
                <a:srgbClr val="4F81BD"/>
              </a:solidFill>
              <a:ln w="38100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  <a:effectLst>
                <a:outerShdw dist="20000" dir="5400000" algn="ctr" rotWithShape="0">
                  <a:srgbClr val="000000">
                    <a:alpha val="34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 sz="1350" noProof="1"/>
              </a:p>
            </p:txBody>
          </p:sp>
          <p:sp>
            <p:nvSpPr>
              <p:cNvPr id="15375" name="右箭头 4"/>
              <p:cNvSpPr>
                <a:spLocks noChangeArrowheads="1"/>
              </p:cNvSpPr>
              <p:nvPr/>
            </p:nvSpPr>
            <p:spPr bwMode="auto">
              <a:xfrm>
                <a:off x="106260" y="71438"/>
                <a:ext cx="196006" cy="1905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algn="ctr" defTabSz="533400">
                  <a:lnSpc>
                    <a:spcPct val="90000"/>
                  </a:lnSpc>
                  <a:spcAft>
                    <a:spcPct val="35000"/>
                  </a:spcAft>
                </a:pPr>
                <a:endParaRPr lang="zh-CN" altLang="en-US" sz="900">
                  <a:solidFill>
                    <a:srgbClr val="002060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</p:grpSp>
      </p:grpSp>
      <p:sp>
        <p:nvSpPr>
          <p:cNvPr id="15365" name="AutoShape 4"/>
          <p:cNvSpPr>
            <a:spLocks noChangeArrowheads="1"/>
          </p:cNvSpPr>
          <p:nvPr/>
        </p:nvSpPr>
        <p:spPr bwMode="auto">
          <a:xfrm>
            <a:off x="4089400" y="1358900"/>
            <a:ext cx="4587056" cy="652582"/>
          </a:xfrm>
          <a:prstGeom prst="roundRect">
            <a:avLst>
              <a:gd name="adj" fmla="val 2713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 altLang="zh-CN"/>
              <a:t>import java.io.FileInputStream; </a:t>
            </a:r>
          </a:p>
          <a:p>
            <a:pPr lvl="1"/>
            <a:r>
              <a:rPr lang="en-US" altLang="zh-CN"/>
              <a:t> import java.io.DataInputStream;</a:t>
            </a:r>
          </a:p>
        </p:txBody>
      </p:sp>
      <p:sp>
        <p:nvSpPr>
          <p:cNvPr id="15366" name="AutoShape 4"/>
          <p:cNvSpPr>
            <a:spLocks noChangeArrowheads="1"/>
          </p:cNvSpPr>
          <p:nvPr/>
        </p:nvSpPr>
        <p:spPr bwMode="auto">
          <a:xfrm>
            <a:off x="4089400" y="2055813"/>
            <a:ext cx="4587056" cy="1211937"/>
          </a:xfrm>
          <a:prstGeom prst="roundRect">
            <a:avLst>
              <a:gd name="adj" fmla="val 2713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fr-FR" altLang="en-US"/>
              <a:t>FileInputStream fis=new </a:t>
            </a:r>
          </a:p>
          <a:p>
            <a:pPr lvl="1"/>
            <a:r>
              <a:rPr lang="fr-FR" altLang="en-US"/>
              <a:t>FileInputStream("C:\\HelloWorld.class");</a:t>
            </a:r>
            <a:endParaRPr lang="zh-CN" altLang="en-US"/>
          </a:p>
          <a:p>
            <a:pPr lvl="1"/>
            <a:r>
              <a:rPr lang="fr-FR" altLang="en-US"/>
              <a:t>DataInputStream dis=new DataInputStream(fis);</a:t>
            </a:r>
            <a:endParaRPr lang="zh-CN" altLang="en-US"/>
          </a:p>
        </p:txBody>
      </p:sp>
      <p:sp>
        <p:nvSpPr>
          <p:cNvPr id="15367" name="AutoShape 4"/>
          <p:cNvSpPr>
            <a:spLocks noChangeArrowheads="1"/>
          </p:cNvSpPr>
          <p:nvPr/>
        </p:nvSpPr>
        <p:spPr bwMode="auto">
          <a:xfrm>
            <a:off x="4096119" y="3331718"/>
            <a:ext cx="4587056" cy="372904"/>
          </a:xfrm>
          <a:prstGeom prst="roundRect">
            <a:avLst>
              <a:gd name="adj" fmla="val 2713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 altLang="zh-CN"/>
              <a:t>dis.read ();</a:t>
            </a:r>
          </a:p>
        </p:txBody>
      </p:sp>
      <p:sp>
        <p:nvSpPr>
          <p:cNvPr id="15368" name="AutoShape 4"/>
          <p:cNvSpPr>
            <a:spLocks noChangeArrowheads="1"/>
          </p:cNvSpPr>
          <p:nvPr/>
        </p:nvSpPr>
        <p:spPr bwMode="auto">
          <a:xfrm>
            <a:off x="4089400" y="3822700"/>
            <a:ext cx="4587056" cy="372904"/>
          </a:xfrm>
          <a:prstGeom prst="roundRect">
            <a:avLst>
              <a:gd name="adj" fmla="val 2713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 altLang="zh-CN"/>
              <a:t>dis.close();</a:t>
            </a:r>
            <a:endParaRPr lang="zh-CN" altLang="en-US"/>
          </a:p>
        </p:txBody>
      </p:sp>
      <p:sp>
        <p:nvSpPr>
          <p:cNvPr id="71695" name="AutoShape 17"/>
          <p:cNvSpPr/>
          <p:nvPr/>
        </p:nvSpPr>
        <p:spPr>
          <a:xfrm>
            <a:off x="1437084" y="4471992"/>
            <a:ext cx="6159252" cy="408623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b="1" noProof="1">
                <a:solidFill>
                  <a:schemeClr val="bg1"/>
                </a:solidFill>
                <a:ea typeface="黑体" panose="02010609060101010101" pitchFamily="2" charset="-122"/>
              </a:rPr>
              <a:t>与字节流</a:t>
            </a:r>
            <a:r>
              <a:rPr lang="en-US" altLang="x-none" b="1" noProof="1">
                <a:solidFill>
                  <a:schemeClr val="bg1"/>
                </a:solidFill>
                <a:ea typeface="黑体" panose="02010609060101010101" pitchFamily="2" charset="-122"/>
              </a:rPr>
              <a:t>FileInputStream</a:t>
            </a:r>
            <a:r>
              <a:rPr lang="zh-CN" altLang="en-US" b="1" noProof="1">
                <a:solidFill>
                  <a:schemeClr val="bg1"/>
                </a:solidFill>
                <a:ea typeface="黑体" panose="02010609060101010101" pitchFamily="2" charset="-122"/>
              </a:rPr>
              <a:t>类实现文本文件读取步骤极其相似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251520" y="766029"/>
            <a:ext cx="1008112" cy="919162"/>
            <a:chOff x="2173923" y="2418715"/>
            <a:chExt cx="690880" cy="556260"/>
          </a:xfrm>
        </p:grpSpPr>
        <p:sp>
          <p:nvSpPr>
            <p:cNvPr id="18" name="TextBox 65"/>
            <p:cNvSpPr txBox="1"/>
            <p:nvPr/>
          </p:nvSpPr>
          <p:spPr>
            <a:xfrm>
              <a:off x="2173923" y="2729865"/>
              <a:ext cx="690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实现步骤</a:t>
              </a:r>
            </a:p>
          </p:txBody>
        </p:sp>
        <p:pic>
          <p:nvPicPr>
            <p:cNvPr id="19" name="图片 18" descr="C:\Users\Lenovo\Desktop\icon\列表 (2).png列表 (2)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2331721" y="2418715"/>
              <a:ext cx="375285" cy="375920"/>
            </a:xfrm>
            <a:prstGeom prst="rect">
              <a:avLst/>
            </a:prstGeom>
          </p:spPr>
        </p:pic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AA466D1-D31B-4C14-8C61-383683AA1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r>
              <a:rPr lang="zh-CN" altLang="en-US"/>
              <a:t>/</a:t>
            </a:r>
            <a:r>
              <a:rPr lang="en-US" altLang="zh-CN"/>
              <a:t>27</a:t>
            </a:r>
            <a:endParaRPr lang="en-US" altLang="zh-C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 DataOutputStream写二进制文件</a:t>
            </a:r>
          </a:p>
        </p:txBody>
      </p:sp>
      <p:grpSp>
        <p:nvGrpSpPr>
          <p:cNvPr id="16387" name="组合 17"/>
          <p:cNvGrpSpPr/>
          <p:nvPr/>
        </p:nvGrpSpPr>
        <p:grpSpPr bwMode="auto">
          <a:xfrm>
            <a:off x="755576" y="1322388"/>
            <a:ext cx="2571750" cy="2838450"/>
            <a:chOff x="0" y="0"/>
            <a:chExt cx="3429024" cy="3786214"/>
          </a:xfrm>
        </p:grpSpPr>
        <p:pic>
          <p:nvPicPr>
            <p:cNvPr id="16396" name="图示 9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258" y="-47612"/>
              <a:ext cx="3444240" cy="3864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6397" name="组合 14"/>
            <p:cNvGrpSpPr/>
            <p:nvPr/>
          </p:nvGrpSpPr>
          <p:grpSpPr bwMode="auto">
            <a:xfrm>
              <a:off x="1530712" y="2857520"/>
              <a:ext cx="326676" cy="272230"/>
              <a:chOff x="0" y="0"/>
              <a:chExt cx="326676" cy="272230"/>
            </a:xfrm>
          </p:grpSpPr>
          <p:sp>
            <p:nvSpPr>
              <p:cNvPr id="73734" name="右箭头 15"/>
              <p:cNvSpPr/>
              <p:nvPr/>
            </p:nvSpPr>
            <p:spPr>
              <a:xfrm rot="5400000">
                <a:off x="28167" y="-29437"/>
                <a:ext cx="273168" cy="330203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solidFill>
                <a:srgbClr val="4F81BD"/>
              </a:solidFill>
              <a:ln w="38100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  <a:effectLst>
                <a:outerShdw dist="20000" dir="5400000" algn="ctr" rotWithShape="0">
                  <a:srgbClr val="000000">
                    <a:alpha val="34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 sz="1350" noProof="1"/>
              </a:p>
            </p:txBody>
          </p:sp>
          <p:sp>
            <p:nvSpPr>
              <p:cNvPr id="16399" name="右箭头 4"/>
              <p:cNvSpPr>
                <a:spLocks noChangeArrowheads="1"/>
              </p:cNvSpPr>
              <p:nvPr/>
            </p:nvSpPr>
            <p:spPr bwMode="auto">
              <a:xfrm>
                <a:off x="106260" y="71438"/>
                <a:ext cx="196006" cy="1905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algn="ctr" defTabSz="533400">
                  <a:lnSpc>
                    <a:spcPct val="90000"/>
                  </a:lnSpc>
                  <a:spcAft>
                    <a:spcPct val="35000"/>
                  </a:spcAft>
                </a:pPr>
                <a:endParaRPr lang="zh-CN" altLang="en-US" sz="900">
                  <a:solidFill>
                    <a:srgbClr val="002060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</p:grpSp>
      </p:grpSp>
      <p:sp>
        <p:nvSpPr>
          <p:cNvPr id="16389" name="AutoShape 4"/>
          <p:cNvSpPr>
            <a:spLocks noChangeArrowheads="1"/>
          </p:cNvSpPr>
          <p:nvPr/>
        </p:nvSpPr>
        <p:spPr bwMode="auto">
          <a:xfrm>
            <a:off x="4143375" y="1322388"/>
            <a:ext cx="4749105" cy="652582"/>
          </a:xfrm>
          <a:prstGeom prst="roundRect">
            <a:avLst>
              <a:gd name="adj" fmla="val 2713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fr-FR" altLang="en-US" dirty="0"/>
              <a:t>import java.io.FileOutputStream; </a:t>
            </a:r>
            <a:endParaRPr lang="zh-CN" altLang="en-US" dirty="0"/>
          </a:p>
          <a:p>
            <a:r>
              <a:rPr lang="fr-FR" altLang="en-US" dirty="0"/>
              <a:t>import java.io.DataOutputStream;</a:t>
            </a:r>
            <a:endParaRPr lang="zh-CN" altLang="en-US" dirty="0"/>
          </a:p>
        </p:txBody>
      </p:sp>
      <p:sp>
        <p:nvSpPr>
          <p:cNvPr id="16390" name="AutoShape 4"/>
          <p:cNvSpPr>
            <a:spLocks noChangeArrowheads="1"/>
          </p:cNvSpPr>
          <p:nvPr/>
        </p:nvSpPr>
        <p:spPr bwMode="auto">
          <a:xfrm>
            <a:off x="4143375" y="2020888"/>
            <a:ext cx="4749105" cy="1211937"/>
          </a:xfrm>
          <a:prstGeom prst="roundRect">
            <a:avLst>
              <a:gd name="adj" fmla="val 2713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fr-FR" altLang="en-US" dirty="0"/>
              <a:t>FileOutputStream outFile=new </a:t>
            </a:r>
          </a:p>
          <a:p>
            <a:r>
              <a:rPr lang="fr-FR" altLang="en-US" dirty="0"/>
              <a:t>       FileOutputStream("C:\\temp.class");</a:t>
            </a:r>
            <a:endParaRPr lang="zh-CN" altLang="en-US" dirty="0"/>
          </a:p>
          <a:p>
            <a:r>
              <a:rPr lang="fr-FR" altLang="en-US" dirty="0"/>
              <a:t>DataOutputStream out=new</a:t>
            </a:r>
          </a:p>
          <a:p>
            <a:r>
              <a:rPr lang="fr-FR" altLang="en-US" dirty="0"/>
              <a:t>                     DataOutputStream(outFile);</a:t>
            </a:r>
            <a:endParaRPr lang="zh-CN" altLang="en-US" dirty="0"/>
          </a:p>
        </p:txBody>
      </p:sp>
      <p:sp>
        <p:nvSpPr>
          <p:cNvPr id="16391" name="AutoShape 4"/>
          <p:cNvSpPr>
            <a:spLocks noChangeArrowheads="1"/>
          </p:cNvSpPr>
          <p:nvPr/>
        </p:nvSpPr>
        <p:spPr bwMode="auto">
          <a:xfrm>
            <a:off x="4143374" y="3305175"/>
            <a:ext cx="4749105" cy="372904"/>
          </a:xfrm>
          <a:prstGeom prst="roundRect">
            <a:avLst>
              <a:gd name="adj" fmla="val 2713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dirty="0" err="1"/>
              <a:t>out.write</a:t>
            </a:r>
            <a:r>
              <a:rPr lang="en-US" altLang="zh-CN" dirty="0"/>
              <a:t>();</a:t>
            </a:r>
          </a:p>
        </p:txBody>
      </p:sp>
      <p:sp>
        <p:nvSpPr>
          <p:cNvPr id="16392" name="AutoShape 4"/>
          <p:cNvSpPr>
            <a:spLocks noChangeArrowheads="1"/>
          </p:cNvSpPr>
          <p:nvPr/>
        </p:nvSpPr>
        <p:spPr bwMode="auto">
          <a:xfrm>
            <a:off x="4143375" y="3795886"/>
            <a:ext cx="4749104" cy="372904"/>
          </a:xfrm>
          <a:prstGeom prst="roundRect">
            <a:avLst>
              <a:gd name="adj" fmla="val 2713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fr-FR" altLang="en-US" dirty="0"/>
              <a:t>out.close();</a:t>
            </a:r>
            <a:endParaRPr lang="zh-CN" altLang="en-US" dirty="0"/>
          </a:p>
        </p:txBody>
      </p:sp>
      <p:sp>
        <p:nvSpPr>
          <p:cNvPr id="73743" name="AutoShape 17"/>
          <p:cNvSpPr/>
          <p:nvPr/>
        </p:nvSpPr>
        <p:spPr>
          <a:xfrm>
            <a:off x="1523256" y="4227934"/>
            <a:ext cx="6073080" cy="374571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600" b="1" noProof="1">
                <a:solidFill>
                  <a:schemeClr val="bg1"/>
                </a:solidFill>
                <a:ea typeface="黑体" panose="02010609060101010101" pitchFamily="2" charset="-122"/>
              </a:rPr>
              <a:t>与字节流</a:t>
            </a:r>
            <a:r>
              <a:rPr lang="fr-FR" altLang="en-US" sz="1600" b="1" noProof="1">
                <a:solidFill>
                  <a:schemeClr val="bg1"/>
                </a:solidFill>
                <a:ea typeface="黑体" panose="02010609060101010101" pitchFamily="2" charset="-122"/>
              </a:rPr>
              <a:t>FileOutputStream</a:t>
            </a:r>
            <a:r>
              <a:rPr lang="zh-CN" altLang="en-US" sz="1600" b="1" noProof="1">
                <a:solidFill>
                  <a:schemeClr val="bg1"/>
                </a:solidFill>
                <a:ea typeface="黑体" panose="02010609060101010101" pitchFamily="2" charset="-122"/>
              </a:rPr>
              <a:t>类实现文本文件读取步骤极其相似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79512" y="766128"/>
            <a:ext cx="690880" cy="556260"/>
            <a:chOff x="2173923" y="2418715"/>
            <a:chExt cx="690880" cy="556260"/>
          </a:xfrm>
        </p:grpSpPr>
        <p:sp>
          <p:nvSpPr>
            <p:cNvPr id="18" name="TextBox 65"/>
            <p:cNvSpPr txBox="1"/>
            <p:nvPr/>
          </p:nvSpPr>
          <p:spPr>
            <a:xfrm>
              <a:off x="2173923" y="2729865"/>
              <a:ext cx="690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实现步骤</a:t>
              </a:r>
            </a:p>
          </p:txBody>
        </p:sp>
        <p:pic>
          <p:nvPicPr>
            <p:cNvPr id="19" name="图片 18" descr="C:\Users\Lenovo\Desktop\icon\列表 (2).png列表 (2)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2331721" y="2418715"/>
              <a:ext cx="375285" cy="375920"/>
            </a:xfrm>
            <a:prstGeom prst="rect">
              <a:avLst/>
            </a:prstGeom>
          </p:spPr>
        </p:pic>
      </p:grpSp>
      <p:grpSp>
        <p:nvGrpSpPr>
          <p:cNvPr id="20" name="组合 19"/>
          <p:cNvGrpSpPr/>
          <p:nvPr/>
        </p:nvGrpSpPr>
        <p:grpSpPr>
          <a:xfrm>
            <a:off x="1654149" y="4659982"/>
            <a:ext cx="5150099" cy="376593"/>
            <a:chOff x="1391472" y="3795886"/>
            <a:chExt cx="6331378" cy="330042"/>
          </a:xfrm>
        </p:grpSpPr>
        <p:sp>
          <p:nvSpPr>
            <p:cNvPr id="21" name="圆角矩形 20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圆角矩形 21"/>
            <p:cNvSpPr/>
            <p:nvPr/>
          </p:nvSpPr>
          <p:spPr bwMode="auto">
            <a:xfrm>
              <a:off x="1975126" y="3795886"/>
              <a:ext cx="5271002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3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23"/>
            <p:cNvSpPr txBox="1"/>
            <p:nvPr/>
          </p:nvSpPr>
          <p:spPr bwMode="auto">
            <a:xfrm>
              <a:off x="1391472" y="3829223"/>
              <a:ext cx="6331378" cy="29670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600" b="1" dirty="0">
                  <a:solidFill>
                    <a:srgbClr val="FFFF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演示示例</a:t>
              </a:r>
              <a:r>
                <a:rPr lang="en-US" altLang="zh-CN" sz="1600" b="1" dirty="0">
                  <a:solidFill>
                    <a:srgbClr val="FFFF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6</a:t>
              </a:r>
              <a:r>
                <a:rPr lang="zh-CN" altLang="en-US" sz="1600" b="1" dirty="0">
                  <a:solidFill>
                    <a:srgbClr val="FFFF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：二进制文件的读写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EA13802-CBDD-4D6A-8BFD-712E76078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r>
              <a:rPr lang="zh-CN" altLang="en-US"/>
              <a:t>/</a:t>
            </a:r>
            <a:r>
              <a:rPr lang="en-US" altLang="zh-CN"/>
              <a:t>27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05" y="1361440"/>
            <a:ext cx="9144000" cy="2232025"/>
          </a:xfrm>
          <a:prstGeom prst="rect">
            <a:avLst/>
          </a:prstGeom>
          <a:solidFill>
            <a:srgbClr val="00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2_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190" y="1599565"/>
            <a:ext cx="5252720" cy="12934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875790" y="1892935"/>
            <a:ext cx="52419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 defTabSz="914400"/>
            <a:r>
              <a:rPr lang="zh-CN" altLang="en-US" sz="4000" b="1" kern="1400" spc="30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线上线下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916873" y="2835910"/>
            <a:ext cx="3383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/>
            <a:r>
              <a:rPr lang="zh-CN" altLang="en-US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平台预习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32FFE82-3472-4526-8A3A-670D37416C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r>
              <a:rPr lang="en-US" altLang="zh-CN"/>
              <a:t>/27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2</a:t>
            </a:r>
            <a:r>
              <a:rPr lang="zh-CN" altLang="en-US" dirty="0"/>
              <a:t>：复制图片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需求说明</a:t>
            </a:r>
            <a:endParaRPr lang="en-US" dirty="0"/>
          </a:p>
          <a:p>
            <a:pPr lvl="1"/>
            <a:r>
              <a:rPr lang="zh-CN" altLang="en-US" dirty="0"/>
              <a:t>图片</a:t>
            </a:r>
            <a:r>
              <a:rPr lang="en-US" altLang="zh-CN" dirty="0"/>
              <a:t>star.jpg</a:t>
            </a:r>
            <a:r>
              <a:rPr lang="zh-CN" altLang="en-US" dirty="0"/>
              <a:t>位于</a:t>
            </a:r>
            <a:r>
              <a:rPr lang="fr-FR" altLang="en-US" dirty="0"/>
              <a:t>C</a:t>
            </a:r>
            <a:r>
              <a:rPr lang="zh-CN" altLang="en-US" dirty="0"/>
              <a:t>盘根目录下，要求将此图片复制到</a:t>
            </a:r>
            <a:r>
              <a:rPr lang="fr-FR" altLang="en-US" dirty="0"/>
              <a:t>D:\myDoc\myPicture.jpg</a:t>
            </a:r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5888C00-5B0B-42AA-98A2-E2714335F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r>
              <a:rPr lang="zh-CN" altLang="en-US"/>
              <a:t>/</a:t>
            </a:r>
            <a:r>
              <a:rPr lang="en-US" altLang="zh-CN"/>
              <a:t>27</a:t>
            </a:r>
            <a:endParaRPr lang="en-US" altLang="zh-C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序列化和反序列化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序列化和反序列化的过程</a:t>
            </a:r>
          </a:p>
        </p:txBody>
      </p:sp>
      <p:sp>
        <p:nvSpPr>
          <p:cNvPr id="18436" name="AutoShape 5"/>
          <p:cNvSpPr>
            <a:spLocks noChangeArrowheads="1"/>
          </p:cNvSpPr>
          <p:nvPr/>
        </p:nvSpPr>
        <p:spPr bwMode="auto">
          <a:xfrm>
            <a:off x="2039938" y="1490663"/>
            <a:ext cx="1774825" cy="119887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indent="-342900" algn="ctr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  <a:endParaRPr lang="en-US" altLang="zh-CN" sz="1600" dirty="0">
              <a:solidFill>
                <a:schemeClr val="accent5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endParaRPr lang="en-US" altLang="zh-CN" sz="1600" dirty="0">
              <a:solidFill>
                <a:schemeClr val="accent5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endParaRPr lang="zh-CN" altLang="en-US" sz="1600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75781" name="AutoShape 6"/>
          <p:cNvSpPr/>
          <p:nvPr/>
        </p:nvSpPr>
        <p:spPr>
          <a:xfrm>
            <a:off x="2314575" y="2079407"/>
            <a:ext cx="1225550" cy="332006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en-US" altLang="x-none" sz="1350" b="1" noProof="1">
                <a:solidFill>
                  <a:schemeClr val="bg1"/>
                </a:solidFill>
                <a:ea typeface="黑体" panose="02010609060101010101" pitchFamily="2" charset="-122"/>
              </a:rPr>
              <a:t>Java</a:t>
            </a:r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2" charset="-122"/>
              </a:rPr>
              <a:t>对象</a:t>
            </a:r>
          </a:p>
        </p:txBody>
      </p:sp>
      <p:grpSp>
        <p:nvGrpSpPr>
          <p:cNvPr id="18438" name="Group 10"/>
          <p:cNvGrpSpPr/>
          <p:nvPr/>
        </p:nvGrpSpPr>
        <p:grpSpPr bwMode="auto">
          <a:xfrm>
            <a:off x="4875213" y="1500188"/>
            <a:ext cx="2214562" cy="1339850"/>
            <a:chOff x="0" y="0"/>
            <a:chExt cx="1860" cy="998"/>
          </a:xfrm>
        </p:grpSpPr>
        <p:sp>
          <p:nvSpPr>
            <p:cNvPr id="75783" name="AutoShape 7"/>
            <p:cNvSpPr/>
            <p:nvPr/>
          </p:nvSpPr>
          <p:spPr>
            <a:xfrm>
              <a:off x="0" y="0"/>
              <a:ext cx="1860" cy="998"/>
            </a:xfrm>
            <a:prstGeom prst="flowChartDocument">
              <a:avLst/>
            </a:prstGeom>
            <a:gradFill rotWithShape="1">
              <a:gsLst>
                <a:gs pos="0">
                  <a:srgbClr val="FFFF99"/>
                </a:gs>
                <a:gs pos="100000">
                  <a:srgbClr val="FFFFFF"/>
                </a:gs>
              </a:gsLst>
              <a:lin ang="5400000" scaled="1"/>
              <a:tileRect/>
            </a:gradFill>
            <a:ln w="9525" cap="flat" cmpd="sng">
              <a:solidFill>
                <a:srgbClr val="FF6600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53882" dir="2699999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 sz="1350" noProof="1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5784" name="Text Box 9"/>
            <p:cNvSpPr txBox="1"/>
            <p:nvPr/>
          </p:nvSpPr>
          <p:spPr>
            <a:xfrm>
              <a:off x="360" y="25"/>
              <a:ext cx="1089" cy="25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Ctr="1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600" noProof="1">
                  <a:latin typeface="黑体" panose="02010609060101010101" pitchFamily="2" charset="-122"/>
                  <a:ea typeface="黑体" panose="02010609060101010101" pitchFamily="2" charset="-122"/>
                  <a:cs typeface="+mn-ea"/>
                </a:rPr>
                <a:t>流</a:t>
              </a:r>
              <a:endParaRPr lang="zh-CN" altLang="en-US" sz="1600" noProof="1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75785" name="AutoShape 8"/>
          <p:cNvSpPr/>
          <p:nvPr/>
        </p:nvSpPr>
        <p:spPr>
          <a:xfrm>
            <a:off x="5092700" y="1979613"/>
            <a:ext cx="1782763" cy="332006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2" charset="-122"/>
              </a:rPr>
              <a:t>二进制的字节序列</a:t>
            </a:r>
          </a:p>
        </p:txBody>
      </p:sp>
      <p:sp>
        <p:nvSpPr>
          <p:cNvPr id="75786" name="Line 22"/>
          <p:cNvSpPr/>
          <p:nvPr/>
        </p:nvSpPr>
        <p:spPr>
          <a:xfrm flipV="1">
            <a:off x="3922713" y="2030413"/>
            <a:ext cx="917575" cy="0"/>
          </a:xfrm>
          <a:prstGeom prst="line">
            <a:avLst/>
          </a:prstGeom>
          <a:ln w="38100" cap="flat" cmpd="sng">
            <a:solidFill>
              <a:srgbClr val="000080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 sz="1350" noProof="1"/>
          </a:p>
        </p:txBody>
      </p:sp>
      <p:sp>
        <p:nvSpPr>
          <p:cNvPr id="75787" name="Line 23"/>
          <p:cNvSpPr/>
          <p:nvPr/>
        </p:nvSpPr>
        <p:spPr>
          <a:xfrm flipH="1" flipV="1">
            <a:off x="3886771" y="2303463"/>
            <a:ext cx="901253" cy="8156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 sz="1350" noProof="1"/>
          </a:p>
        </p:txBody>
      </p:sp>
      <p:sp>
        <p:nvSpPr>
          <p:cNvPr id="75788" name="Text Box 25"/>
          <p:cNvSpPr txBox="1"/>
          <p:nvPr/>
        </p:nvSpPr>
        <p:spPr>
          <a:xfrm>
            <a:off x="3922713" y="1706563"/>
            <a:ext cx="863600" cy="300082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1350" b="1" noProof="1"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序列化</a:t>
            </a:r>
            <a:endParaRPr lang="zh-CN" altLang="en-US" sz="1350" b="1" noProof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5789" name="Text Box 26"/>
          <p:cNvSpPr txBox="1"/>
          <p:nvPr/>
        </p:nvSpPr>
        <p:spPr>
          <a:xfrm>
            <a:off x="3875087" y="2351088"/>
            <a:ext cx="1000125" cy="30008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1350" b="1" noProof="1"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反序列化</a:t>
            </a:r>
            <a:endParaRPr lang="zh-CN" altLang="en-US" sz="1350" b="1" noProof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5790" name="AutoShape 9"/>
          <p:cNvSpPr>
            <a:spLocks noChangeArrowheads="1"/>
          </p:cNvSpPr>
          <p:nvPr/>
        </p:nvSpPr>
        <p:spPr bwMode="auto">
          <a:xfrm>
            <a:off x="2054225" y="3106738"/>
            <a:ext cx="5035550" cy="374571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600" b="1" dirty="0">
                <a:solidFill>
                  <a:schemeClr val="bg1"/>
                </a:solidFill>
                <a:ea typeface="黑体" panose="02010609060101010101" pitchFamily="2" charset="-122"/>
              </a:rPr>
              <a:t>序列化是将对象的状态写入到特定的流中的过程</a:t>
            </a:r>
          </a:p>
        </p:txBody>
      </p:sp>
      <p:sp>
        <p:nvSpPr>
          <p:cNvPr id="75791" name="AutoShape 5"/>
          <p:cNvSpPr>
            <a:spLocks noChangeArrowheads="1"/>
          </p:cNvSpPr>
          <p:nvPr/>
        </p:nvSpPr>
        <p:spPr bwMode="auto">
          <a:xfrm>
            <a:off x="2054224" y="3803650"/>
            <a:ext cx="5470103" cy="374571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600" b="1" dirty="0">
                <a:solidFill>
                  <a:schemeClr val="bg1"/>
                </a:solidFill>
                <a:ea typeface="黑体" panose="02010609060101010101" pitchFamily="2" charset="-122"/>
              </a:rPr>
              <a:t>反序列化则是从特定的流中获取数据重新构建对象的过程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51542BA-D117-4569-95AA-3E13BFAA7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r>
              <a:rPr lang="zh-CN" altLang="en-US"/>
              <a:t>/</a:t>
            </a:r>
            <a:r>
              <a:rPr lang="en-US" altLang="zh-CN"/>
              <a:t>27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5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75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5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5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8" grpId="0"/>
      <p:bldP spid="75789" grpId="0"/>
      <p:bldP spid="75790" grpId="0" bldLvl="0" animBg="1"/>
      <p:bldP spid="75791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实现序列化</a:t>
            </a:r>
          </a:p>
        </p:txBody>
      </p:sp>
      <p:sp>
        <p:nvSpPr>
          <p:cNvPr id="19460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序列化的步骤</a:t>
            </a:r>
          </a:p>
        </p:txBody>
      </p:sp>
      <p:sp>
        <p:nvSpPr>
          <p:cNvPr id="77827" name="内容占位符 2"/>
          <p:cNvSpPr>
            <a:spLocks noChangeArrowheads="1"/>
          </p:cNvSpPr>
          <p:nvPr/>
        </p:nvSpPr>
        <p:spPr bwMode="auto">
          <a:xfrm>
            <a:off x="4733925" y="2212975"/>
            <a:ext cx="2790403" cy="646986"/>
          </a:xfrm>
          <a:prstGeom prst="wedgeRoundRectCallout">
            <a:avLst>
              <a:gd name="adj1" fmla="val -50046"/>
              <a:gd name="adj2" fmla="val -7060"/>
              <a:gd name="adj3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600" b="1" dirty="0">
                <a:solidFill>
                  <a:schemeClr val="bg1"/>
                </a:solidFill>
                <a:ea typeface="黑体" panose="02010609060101010101" pitchFamily="2" charset="-122"/>
              </a:rPr>
              <a:t>使用集合保存对象，可以将集合中的所有对象序列化</a:t>
            </a:r>
          </a:p>
        </p:txBody>
      </p:sp>
      <p:pic>
        <p:nvPicPr>
          <p:cNvPr id="19461" name="图示 3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188" y="1568450"/>
            <a:ext cx="2633662" cy="306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62" name="组合 14"/>
          <p:cNvGrpSpPr/>
          <p:nvPr/>
        </p:nvGrpSpPr>
        <p:grpSpPr bwMode="auto">
          <a:xfrm>
            <a:off x="2811463" y="3868738"/>
            <a:ext cx="244475" cy="203200"/>
            <a:chOff x="0" y="0"/>
            <a:chExt cx="326676" cy="272230"/>
          </a:xfrm>
        </p:grpSpPr>
        <p:sp>
          <p:nvSpPr>
            <p:cNvPr id="77831" name="右箭头 34"/>
            <p:cNvSpPr/>
            <p:nvPr/>
          </p:nvSpPr>
          <p:spPr>
            <a:xfrm rot="5400000">
              <a:off x="27224" y="-27224"/>
              <a:ext cx="272230" cy="326676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95C2EB"/>
            </a:solidFill>
            <a:ln w="9525">
              <a:noFill/>
              <a:miter/>
            </a:ln>
            <a:effectLst>
              <a:outerShdw dist="20000" dir="5400000" algn="ctr" rotWithShape="0">
                <a:srgbClr val="000000">
                  <a:alpha val="34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 sz="1350" noProof="1"/>
            </a:p>
          </p:txBody>
        </p:sp>
        <p:sp>
          <p:nvSpPr>
            <p:cNvPr id="19467" name="右箭头 4"/>
            <p:cNvSpPr>
              <a:spLocks noChangeArrowheads="1"/>
            </p:cNvSpPr>
            <p:nvPr/>
          </p:nvSpPr>
          <p:spPr bwMode="auto">
            <a:xfrm>
              <a:off x="65336" y="0"/>
              <a:ext cx="196006" cy="1905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 defTabSz="533400">
                <a:lnSpc>
                  <a:spcPct val="90000"/>
                </a:lnSpc>
                <a:spcAft>
                  <a:spcPct val="35000"/>
                </a:spcAft>
              </a:pPr>
              <a:endParaRPr lang="zh-CN" altLang="en-US" sz="900">
                <a:solidFill>
                  <a:srgbClr val="00206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515485" y="1596749"/>
            <a:ext cx="436880" cy="516890"/>
            <a:chOff x="989013" y="3074035"/>
            <a:chExt cx="436880" cy="516890"/>
          </a:xfrm>
        </p:grpSpPr>
        <p:sp>
          <p:nvSpPr>
            <p:cNvPr id="13" name="TextBox 65"/>
            <p:cNvSpPr txBox="1"/>
            <p:nvPr/>
          </p:nvSpPr>
          <p:spPr>
            <a:xfrm>
              <a:off x="989013" y="334581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注意</a:t>
              </a:r>
            </a:p>
          </p:txBody>
        </p:sp>
        <p:pic>
          <p:nvPicPr>
            <p:cNvPr id="14" name="图片 13" descr="C:\Users\Lenovo\Desktop\icon\注意(1).png注意(1)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1063308" y="3074035"/>
              <a:ext cx="288290" cy="249555"/>
            </a:xfrm>
            <a:prstGeom prst="rect">
              <a:avLst/>
            </a:prstGeom>
          </p:spPr>
        </p:pic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4B06943-6243-4C6A-9E4F-E0F770F07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r>
              <a:rPr lang="zh-CN" altLang="en-US"/>
              <a:t>/</a:t>
            </a:r>
            <a:r>
              <a:rPr lang="en-US" altLang="zh-CN"/>
              <a:t>27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实现反序列化</a:t>
            </a:r>
          </a:p>
        </p:txBody>
      </p:sp>
      <p:sp>
        <p:nvSpPr>
          <p:cNvPr id="20486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反序列化的步骤</a:t>
            </a:r>
          </a:p>
        </p:txBody>
      </p:sp>
      <p:sp>
        <p:nvSpPr>
          <p:cNvPr id="78851" name="内容占位符 2"/>
          <p:cNvSpPr>
            <a:spLocks noChangeArrowheads="1"/>
          </p:cNvSpPr>
          <p:nvPr/>
        </p:nvSpPr>
        <p:spPr bwMode="auto">
          <a:xfrm>
            <a:off x="4572000" y="2090738"/>
            <a:ext cx="3744913" cy="791706"/>
          </a:xfrm>
          <a:prstGeom prst="wedgeRoundRectCallout">
            <a:avLst>
              <a:gd name="adj1" fmla="val -50046"/>
              <a:gd name="adj2" fmla="val -11218"/>
              <a:gd name="adj3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2" charset="-122"/>
              </a:rPr>
              <a:t>如果向文件中使用序列化机制写入多个对象，那么反序列化恢复对象时，必须按照写入的顺序读取</a:t>
            </a:r>
          </a:p>
        </p:txBody>
      </p:sp>
      <p:pic>
        <p:nvPicPr>
          <p:cNvPr id="20484" name="图示 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663" y="1568450"/>
            <a:ext cx="2638425" cy="306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485" name="组合 14"/>
          <p:cNvGrpSpPr/>
          <p:nvPr/>
        </p:nvGrpSpPr>
        <p:grpSpPr bwMode="auto">
          <a:xfrm>
            <a:off x="2803525" y="3868738"/>
            <a:ext cx="246063" cy="203200"/>
            <a:chOff x="0" y="0"/>
            <a:chExt cx="326676" cy="272230"/>
          </a:xfrm>
        </p:grpSpPr>
        <p:sp>
          <p:nvSpPr>
            <p:cNvPr id="78854" name="右箭头 15"/>
            <p:cNvSpPr/>
            <p:nvPr/>
          </p:nvSpPr>
          <p:spPr>
            <a:xfrm rot="5400000">
              <a:off x="27224" y="-27224"/>
              <a:ext cx="272230" cy="326676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95C2EB"/>
            </a:solidFill>
            <a:ln w="9525">
              <a:noFill/>
              <a:miter/>
            </a:ln>
            <a:effectLst>
              <a:outerShdw dist="20000" dir="5400000" algn="ctr" rotWithShape="0">
                <a:srgbClr val="000000">
                  <a:alpha val="34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 sz="1350" noProof="1"/>
            </a:p>
          </p:txBody>
        </p:sp>
        <p:sp>
          <p:nvSpPr>
            <p:cNvPr id="20491" name="右箭头 4"/>
            <p:cNvSpPr>
              <a:spLocks noChangeArrowheads="1"/>
            </p:cNvSpPr>
            <p:nvPr/>
          </p:nvSpPr>
          <p:spPr bwMode="auto">
            <a:xfrm>
              <a:off x="65336" y="0"/>
              <a:ext cx="196006" cy="1905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 defTabSz="533400">
                <a:lnSpc>
                  <a:spcPct val="90000"/>
                </a:lnSpc>
                <a:spcAft>
                  <a:spcPct val="35000"/>
                </a:spcAft>
              </a:pPr>
              <a:endParaRPr lang="zh-CN" altLang="en-US" sz="900">
                <a:solidFill>
                  <a:srgbClr val="00206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572000" y="1523730"/>
            <a:ext cx="436880" cy="516890"/>
            <a:chOff x="989013" y="3074035"/>
            <a:chExt cx="436880" cy="516890"/>
          </a:xfrm>
        </p:grpSpPr>
        <p:sp>
          <p:nvSpPr>
            <p:cNvPr id="13" name="TextBox 65"/>
            <p:cNvSpPr txBox="1"/>
            <p:nvPr/>
          </p:nvSpPr>
          <p:spPr>
            <a:xfrm>
              <a:off x="989013" y="334581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注意</a:t>
              </a:r>
            </a:p>
          </p:txBody>
        </p:sp>
        <p:pic>
          <p:nvPicPr>
            <p:cNvPr id="14" name="图片 13" descr="C:\Users\Lenovo\Desktop\icon\注意(1).png注意(1)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1063308" y="3074035"/>
              <a:ext cx="288290" cy="249555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1654149" y="4659982"/>
            <a:ext cx="5150099" cy="376593"/>
            <a:chOff x="1391472" y="3795886"/>
            <a:chExt cx="6331378" cy="330042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圆角矩形 16"/>
            <p:cNvSpPr/>
            <p:nvPr/>
          </p:nvSpPr>
          <p:spPr bwMode="auto">
            <a:xfrm>
              <a:off x="1975126" y="3795886"/>
              <a:ext cx="5271002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8" name="Picture 8" descr="说话气泡ne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 bwMode="auto">
            <a:xfrm>
              <a:off x="1391472" y="3829223"/>
              <a:ext cx="6331378" cy="29670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600" b="1" dirty="0">
                  <a:solidFill>
                    <a:srgbClr val="FFFF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演示示例</a:t>
              </a:r>
              <a:r>
                <a:rPr lang="en-US" altLang="zh-CN" sz="1600" b="1" dirty="0">
                  <a:solidFill>
                    <a:srgbClr val="FFFF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7</a:t>
              </a:r>
              <a:r>
                <a:rPr lang="zh-CN" altLang="en-US" sz="1600" b="1" dirty="0">
                  <a:solidFill>
                    <a:srgbClr val="FFFF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：使用序列化和反序列化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2E6BF0B-9C0F-4ED8-8C8B-DBA36E505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r>
              <a:rPr lang="zh-CN" altLang="en-US"/>
              <a:t>/</a:t>
            </a:r>
            <a:r>
              <a:rPr lang="en-US" altLang="zh-CN"/>
              <a:t>27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3</a:t>
            </a:r>
            <a:r>
              <a:rPr lang="zh-CN" altLang="en-US" dirty="0"/>
              <a:t>：学员对象的序列化和反序列化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需求说明</a:t>
            </a:r>
            <a:endParaRPr lang="en-US" dirty="0"/>
          </a:p>
          <a:p>
            <a:pPr lvl="1"/>
            <a:r>
              <a:rPr lang="zh-CN" altLang="en-US" dirty="0"/>
              <a:t>实现学员对象的序列化和反序列化</a:t>
            </a:r>
            <a:endParaRPr lang="en-US" dirty="0"/>
          </a:p>
          <a:p>
            <a:endParaRPr 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C22589A-B618-4864-A77E-B92C1A80A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r>
              <a:rPr lang="zh-CN" altLang="en-US"/>
              <a:t>/</a:t>
            </a:r>
            <a:r>
              <a:rPr lang="en-US" altLang="zh-CN"/>
              <a:t>27</a:t>
            </a:r>
            <a:endParaRPr lang="en-US" altLang="zh-C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BufferedReader</a:t>
            </a:r>
            <a:r>
              <a:rPr lang="zh-CN" altLang="en-US" dirty="0"/>
              <a:t>和</a:t>
            </a:r>
            <a:r>
              <a:rPr lang="en-US" altLang="zh-CN" dirty="0" err="1"/>
              <a:t>BufferedWriter</a:t>
            </a:r>
            <a:r>
              <a:rPr lang="zh-CN" altLang="en-US" dirty="0"/>
              <a:t>读写文本文件有什么优势？</a:t>
            </a:r>
            <a:endParaRPr lang="en-US" altLang="zh-CN" dirty="0"/>
          </a:p>
          <a:p>
            <a:r>
              <a:rPr lang="zh-CN" altLang="en-US" dirty="0"/>
              <a:t>复制二进制文件使用什么流？步骤是什么？</a:t>
            </a:r>
            <a:endParaRPr lang="en-US" altLang="zh-CN" dirty="0"/>
          </a:p>
          <a:p>
            <a:r>
              <a:rPr lang="zh-CN" altLang="en-US" dirty="0"/>
              <a:t>如何进行序列化和反序列化？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7A2A750-4C23-46D8-8226-08479258A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r>
              <a:rPr lang="zh-CN" altLang="en-US"/>
              <a:t>/</a:t>
            </a:r>
            <a:r>
              <a:rPr lang="en-US" altLang="zh-CN"/>
              <a:t>27</a:t>
            </a:r>
            <a:endParaRPr lang="en-US" altLang="zh-C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361440"/>
            <a:ext cx="9144000" cy="2232025"/>
          </a:xfrm>
          <a:prstGeom prst="rect">
            <a:avLst/>
          </a:prstGeom>
          <a:solidFill>
            <a:srgbClr val="00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2_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190" y="1599565"/>
            <a:ext cx="5252720" cy="12934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875790" y="1892935"/>
            <a:ext cx="52419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 defTabSz="914400"/>
            <a:r>
              <a:rPr lang="zh-CN" altLang="zh-CN" sz="4000" b="1" kern="1400" spc="30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问题及作业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662555" y="2835910"/>
            <a:ext cx="38119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/>
            <a:r>
              <a:rPr lang="zh-CN" altLang="en-US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集中问题</a:t>
            </a:r>
            <a:r>
              <a:rPr lang="en-US" altLang="zh-CN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&amp;</a:t>
            </a:r>
            <a:r>
              <a:rPr lang="zh-CN" altLang="en-US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课后作业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1A09C95-9FC6-4B3F-8940-45B0A90473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r>
              <a:rPr lang="en-US" altLang="zh-CN"/>
              <a:t>/27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112" y="1125980"/>
            <a:ext cx="2280301" cy="2247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4"/>
          <p:cNvSpPr txBox="1">
            <a:spLocks noChangeArrowheads="1"/>
          </p:cNvSpPr>
          <p:nvPr/>
        </p:nvSpPr>
        <p:spPr bwMode="auto">
          <a:xfrm>
            <a:off x="1948114" y="3397423"/>
            <a:ext cx="244475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rgbClr val="A0C1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扫一扫 关注课工场</a:t>
            </a:r>
          </a:p>
        </p:txBody>
      </p:sp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4825510" y="3397422"/>
            <a:ext cx="2443163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rgbClr val="A0C1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扫一扫 下载</a:t>
            </a:r>
            <a:r>
              <a:rPr lang="en-US" altLang="zh-CN" sz="2000" b="1" dirty="0">
                <a:solidFill>
                  <a:srgbClr val="A0C1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</a:p>
        </p:txBody>
      </p:sp>
      <p:pic>
        <p:nvPicPr>
          <p:cNvPr id="11" name="图片 2" descr="微信图片_201901251549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125979"/>
            <a:ext cx="2247632" cy="2247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本课目标</a:t>
            </a:r>
          </a:p>
        </p:txBody>
      </p:sp>
      <p:sp>
        <p:nvSpPr>
          <p:cNvPr id="7171" name="内容占位符 16"/>
          <p:cNvSpPr>
            <a:spLocks noGrp="1" noChangeArrowheads="1"/>
          </p:cNvSpPr>
          <p:nvPr/>
        </p:nvSpPr>
        <p:spPr bwMode="auto">
          <a:xfrm>
            <a:off x="684213" y="987425"/>
            <a:ext cx="6480075" cy="3941763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ingdings" panose="05000000000000000000" charset="0"/>
              <a:buChar char=""/>
            </a:pPr>
            <a:r>
              <a:rPr lang="zh-CN" altLang="en-US" sz="2400" b="1" dirty="0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学完本次课程后，你能够：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90000"/>
              <a:buFont typeface="Wingdings" panose="05000000000000000000" charset="0"/>
              <a:buChar char="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会使用字符流读写文本文件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90000"/>
              <a:buFont typeface="Wingdings" panose="05000000000000000000" charset="0"/>
              <a:buChar char="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会使用字节流读写二进制文件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90000"/>
              <a:buFont typeface="Wingdings" panose="05000000000000000000" charset="0"/>
              <a:buChar char="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使用序列化和反序列化保持和恢复对象信息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90000"/>
              <a:buFont typeface="Wingdings" panose="05000000000000000000" charset="0"/>
              <a:buChar char=""/>
            </a:pP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90000"/>
              <a:buFont typeface="Wingdings" panose="05000000000000000000" charset="0"/>
              <a:buChar char=""/>
            </a:pP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90000"/>
              <a:buFont typeface="Wingdings" panose="05000000000000000000" charset="0"/>
              <a:buChar char=""/>
            </a:pP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4AE9643-F67E-4EDE-9A4A-7F756491B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r>
              <a:rPr lang="zh-CN" altLang="en-US"/>
              <a:t>/</a:t>
            </a:r>
            <a:r>
              <a:rPr lang="en-US" altLang="zh-CN"/>
              <a:t>27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Reader类</a:t>
            </a:r>
          </a:p>
        </p:txBody>
      </p:sp>
      <p:sp>
        <p:nvSpPr>
          <p:cNvPr id="23554" name="内容占位符 2"/>
          <p:cNvSpPr>
            <a:spLocks noGrp="1" noChangeArrowheads="1"/>
          </p:cNvSpPr>
          <p:nvPr>
            <p:ph idx="1"/>
          </p:nvPr>
        </p:nvSpPr>
        <p:spPr>
          <a:xfrm>
            <a:off x="677545" y="1015365"/>
            <a:ext cx="8466455" cy="3394075"/>
          </a:xfrm>
        </p:spPr>
        <p:txBody>
          <a:bodyPr/>
          <a:lstStyle/>
          <a:p>
            <a:r>
              <a:rPr lang="fr-FR" altLang="en-US" dirty="0"/>
              <a:t>Reader</a:t>
            </a:r>
            <a:r>
              <a:rPr lang="zh-CN" altLang="en-US" dirty="0"/>
              <a:t>类常用方法</a:t>
            </a:r>
            <a:endParaRPr lang="en-US" dirty="0"/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 read( )</a:t>
            </a:r>
            <a:endParaRPr lang="zh-CN" altLang="en-US" dirty="0"/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 read(char[] c)</a:t>
            </a:r>
            <a:endParaRPr lang="zh-CN" altLang="en-US" dirty="0"/>
          </a:p>
          <a:p>
            <a:pPr lvl="1"/>
            <a:r>
              <a:rPr lang="en-US" altLang="zh-CN" dirty="0"/>
              <a:t>read(char[] </a:t>
            </a:r>
            <a:r>
              <a:rPr lang="en-US" altLang="zh-CN" dirty="0" err="1"/>
              <a:t>c,int</a:t>
            </a:r>
            <a:r>
              <a:rPr lang="en-US" altLang="zh-CN" dirty="0"/>
              <a:t> </a:t>
            </a:r>
            <a:r>
              <a:rPr lang="en-US" altLang="zh-CN" dirty="0" err="1"/>
              <a:t>off,int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)</a:t>
            </a:r>
            <a:endParaRPr lang="zh-CN" altLang="en-US" dirty="0"/>
          </a:p>
          <a:p>
            <a:pPr lvl="1"/>
            <a:r>
              <a:rPr lang="en-US" altLang="zh-CN" dirty="0"/>
              <a:t>void close( )</a:t>
            </a:r>
            <a:endParaRPr lang="zh-CN" altLang="en-US" dirty="0"/>
          </a:p>
          <a:p>
            <a:r>
              <a:rPr lang="zh-CN" altLang="en-US" dirty="0">
                <a:sym typeface="Arial" panose="020B0604020202020204" pitchFamily="34" charset="0"/>
              </a:rPr>
              <a:t>子类</a:t>
            </a:r>
            <a:r>
              <a:rPr lang="en-US" altLang="zh-CN" dirty="0" err="1">
                <a:sym typeface="Arial" panose="020B0604020202020204" pitchFamily="34" charset="0"/>
              </a:rPr>
              <a:t>InputStream</a:t>
            </a:r>
            <a:r>
              <a:rPr lang="fr-FR" altLang="en-US" dirty="0">
                <a:sym typeface="Arial" panose="020B0604020202020204" pitchFamily="34" charset="0"/>
              </a:rPr>
              <a:t>Reader</a:t>
            </a:r>
            <a:r>
              <a:rPr lang="zh-CN" altLang="en-US" dirty="0">
                <a:sym typeface="Arial" panose="020B0604020202020204" pitchFamily="34" charset="0"/>
              </a:rPr>
              <a:t>常用的构造方法</a:t>
            </a:r>
            <a:endParaRPr lang="en-US" dirty="0">
              <a:sym typeface="Arial" panose="020B0604020202020204" pitchFamily="34" charset="0"/>
            </a:endParaRPr>
          </a:p>
          <a:p>
            <a:pPr lvl="1"/>
            <a:r>
              <a:rPr lang="en-US" altLang="zh-CN" dirty="0" err="1"/>
              <a:t>InputStream</a:t>
            </a:r>
            <a:r>
              <a:rPr lang="fr-FR" altLang="en-US" dirty="0"/>
              <a:t>Reader(InputStream in)</a:t>
            </a:r>
          </a:p>
          <a:p>
            <a:pPr lvl="1"/>
            <a:r>
              <a:rPr lang="en-US" altLang="zh-CN" dirty="0" err="1"/>
              <a:t>InputStream</a:t>
            </a:r>
            <a:r>
              <a:rPr lang="fr-FR" altLang="en-US" dirty="0"/>
              <a:t>Reader(InputStream in,String charsetName)</a:t>
            </a:r>
          </a:p>
          <a:p>
            <a:pPr lvl="1"/>
            <a:endParaRPr lang="fr-FR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BC0887D-CA31-450B-A918-988F29426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r>
              <a:rPr lang="zh-CN" altLang="en-US"/>
              <a:t>/</a:t>
            </a:r>
            <a:r>
              <a:rPr lang="en-US" altLang="zh-CN"/>
              <a:t>27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FileReader类</a:t>
            </a:r>
          </a:p>
        </p:txBody>
      </p:sp>
      <p:sp>
        <p:nvSpPr>
          <p:cNvPr id="24578" name="内容占位符 2"/>
          <p:cNvSpPr>
            <a:spLocks noGrp="1" noChangeArrowheads="1"/>
          </p:cNvSpPr>
          <p:nvPr>
            <p:ph idx="1"/>
          </p:nvPr>
        </p:nvSpPr>
        <p:spPr>
          <a:xfrm>
            <a:off x="683568" y="987574"/>
            <a:ext cx="8460432" cy="3394075"/>
          </a:xfrm>
        </p:spPr>
        <p:txBody>
          <a:bodyPr/>
          <a:lstStyle/>
          <a:p>
            <a:r>
              <a:rPr lang="fr-FR" altLang="en-US" dirty="0"/>
              <a:t>FileReader</a:t>
            </a:r>
            <a:r>
              <a:rPr lang="zh-CN" altLang="en-US" dirty="0"/>
              <a:t>类是</a:t>
            </a:r>
            <a:r>
              <a:rPr lang="en-US" altLang="zh-CN" dirty="0" err="1"/>
              <a:t>InputStream</a:t>
            </a:r>
            <a:r>
              <a:rPr lang="fr-FR" altLang="en-US" dirty="0"/>
              <a:t>Reader</a:t>
            </a:r>
            <a:r>
              <a:rPr lang="zh-CN" altLang="en-US" dirty="0"/>
              <a:t>的子类</a:t>
            </a:r>
            <a:endParaRPr lang="en-US" dirty="0"/>
          </a:p>
          <a:p>
            <a:pPr lvl="1"/>
            <a:r>
              <a:rPr lang="en-US" altLang="zh-CN" dirty="0" err="1"/>
              <a:t>FileReader</a:t>
            </a:r>
            <a:r>
              <a:rPr lang="fr-FR" altLang="en-US" dirty="0"/>
              <a:t>(File file)</a:t>
            </a:r>
          </a:p>
          <a:p>
            <a:pPr lvl="1"/>
            <a:r>
              <a:rPr lang="en-US" altLang="zh-CN" dirty="0" err="1"/>
              <a:t>FileReader</a:t>
            </a:r>
            <a:r>
              <a:rPr lang="fr-FR" altLang="en-US" dirty="0"/>
              <a:t>(String name)</a:t>
            </a:r>
          </a:p>
          <a:p>
            <a:r>
              <a:rPr lang="zh-CN" altLang="en-US" dirty="0">
                <a:sym typeface="Arial" panose="020B0604020202020204" pitchFamily="34" charset="0"/>
              </a:rPr>
              <a:t>该类只能按照本地平台的字符编码来读取数据，用户不能指定其他的字符编码类型</a:t>
            </a:r>
            <a:endParaRPr lang="en-US" dirty="0">
              <a:sym typeface="Arial" panose="020B0604020202020204" pitchFamily="34" charset="0"/>
            </a:endParaRPr>
          </a:p>
          <a:p>
            <a:pPr lvl="1"/>
            <a:r>
              <a:rPr lang="fr-FR" altLang="en-US" dirty="0"/>
              <a:t>System.out.println(System.getProperty("file.encoding"));  </a:t>
            </a:r>
            <a:r>
              <a:rPr lang="zh-CN" altLang="en-US" dirty="0"/>
              <a:t>获得本地平台的字符编码类型</a:t>
            </a:r>
            <a:endParaRPr lang="fr-FR" altLang="en-US" dirty="0"/>
          </a:p>
          <a:p>
            <a:pPr lvl="1"/>
            <a:endParaRPr lang="fr-FR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1701241" y="4443958"/>
            <a:ext cx="6039111" cy="409393"/>
            <a:chOff x="1403648" y="3795886"/>
            <a:chExt cx="5947443" cy="321469"/>
          </a:xfrm>
        </p:grpSpPr>
        <p:sp>
          <p:nvSpPr>
            <p:cNvPr id="11" name="圆角矩形 10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 bwMode="auto">
            <a:xfrm>
              <a:off x="1975126" y="3795886"/>
              <a:ext cx="5271002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3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 bwMode="auto">
            <a:xfrm>
              <a:off x="1803641" y="3829223"/>
              <a:ext cx="5547450" cy="265844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600" b="1" dirty="0">
                  <a:solidFill>
                    <a:srgbClr val="FFFF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演示示例</a:t>
              </a:r>
              <a:r>
                <a:rPr lang="en-US" altLang="zh-CN" sz="1600" b="1" dirty="0">
                  <a:solidFill>
                    <a:srgbClr val="FFFF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1</a:t>
              </a:r>
              <a:r>
                <a:rPr lang="zh-CN" altLang="en-US" sz="1600" b="1" dirty="0">
                  <a:solidFill>
                    <a:srgbClr val="FFFF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：使用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FileReader</a:t>
              </a:r>
              <a:r>
                <a:rPr lang="zh-CN" altLang="en-US" sz="1600" b="1" dirty="0">
                  <a:solidFill>
                    <a:srgbClr val="FFFF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读取文本文件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D9DADBE-46C9-45B7-B9CE-E62DF1308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r>
              <a:rPr lang="zh-CN" altLang="en-US"/>
              <a:t>/</a:t>
            </a:r>
            <a:r>
              <a:rPr lang="en-US" altLang="zh-CN"/>
              <a:t>27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使用FileReader读取文件</a:t>
            </a:r>
          </a:p>
        </p:txBody>
      </p:sp>
      <p:sp>
        <p:nvSpPr>
          <p:cNvPr id="25602" name="内容占位符 24"/>
          <p:cNvSpPr>
            <a:spLocks noGrp="1" noChangeArrowheads="1"/>
          </p:cNvSpPr>
          <p:nvPr>
            <p:ph idx="1"/>
          </p:nvPr>
        </p:nvSpPr>
        <p:spPr>
          <a:xfrm>
            <a:off x="677545" y="1015365"/>
            <a:ext cx="8358951" cy="3394075"/>
          </a:xfrm>
        </p:spPr>
        <p:txBody>
          <a:bodyPr/>
          <a:lstStyle/>
          <a:p>
            <a:r>
              <a:rPr lang="zh-CN" altLang="en-US" dirty="0"/>
              <a:t>与字节流</a:t>
            </a:r>
            <a:r>
              <a:rPr lang="en-US" altLang="zh-CN" dirty="0" err="1"/>
              <a:t>FileInputStream</a:t>
            </a:r>
            <a:r>
              <a:rPr lang="zh-CN" altLang="en-US" dirty="0"/>
              <a:t>类实现文本文件读取步骤类似</a:t>
            </a:r>
            <a:endParaRPr lang="en-US" dirty="0"/>
          </a:p>
          <a:p>
            <a:pPr lvl="1"/>
            <a:r>
              <a:rPr lang="zh-CN" altLang="en-US" dirty="0"/>
              <a:t>引入相关的类</a:t>
            </a:r>
            <a:endParaRPr lang="en-US" altLang="zh-CN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zh-CN" altLang="en-US" dirty="0"/>
              <a:t>创建</a:t>
            </a:r>
            <a:r>
              <a:rPr lang="en-US" altLang="zh-CN" dirty="0" err="1"/>
              <a:t>FileReader</a:t>
            </a:r>
            <a:r>
              <a:rPr lang="zh-CN" altLang="en-US" dirty="0"/>
              <a:t>对象</a:t>
            </a:r>
            <a:endParaRPr lang="en-US" altLang="zh-CN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zh-CN" altLang="en-US" dirty="0"/>
              <a:t>读取文本文件的数据</a:t>
            </a:r>
            <a:endParaRPr lang="en-US" altLang="zh-CN" dirty="0"/>
          </a:p>
          <a:p>
            <a:pPr lvl="1"/>
            <a:endParaRPr lang="en-US" dirty="0"/>
          </a:p>
          <a:p>
            <a:pPr lvl="1"/>
            <a:r>
              <a:rPr lang="zh-CN" altLang="en-US" dirty="0"/>
              <a:t>关闭相关的流对象</a:t>
            </a:r>
            <a:endParaRPr lang="en-US" dirty="0"/>
          </a:p>
          <a:p>
            <a:pPr marL="914400" lvl="2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3347864" y="1639491"/>
            <a:ext cx="4570734" cy="932259"/>
          </a:xfrm>
          <a:prstGeom prst="roundRect">
            <a:avLst>
              <a:gd name="adj" fmla="val 2713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fr-FR" altLang="en-US" dirty="0"/>
              <a:t>import java.io.Reader;</a:t>
            </a:r>
            <a:endParaRPr lang="zh-CN" altLang="en-US" dirty="0"/>
          </a:p>
          <a:p>
            <a:r>
              <a:rPr lang="fr-FR" altLang="en-US" dirty="0"/>
              <a:t>import java.io.FileReader;</a:t>
            </a:r>
          </a:p>
          <a:p>
            <a:r>
              <a:rPr lang="en-US" altLang="zh-CN" dirty="0"/>
              <a:t>Import </a:t>
            </a:r>
            <a:r>
              <a:rPr lang="en-US" altLang="zh-CN" dirty="0" err="1"/>
              <a:t>java.io.IOExceprion</a:t>
            </a:r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843808" y="3075806"/>
            <a:ext cx="5400600" cy="372904"/>
          </a:xfrm>
          <a:prstGeom prst="roundRect">
            <a:avLst>
              <a:gd name="adj" fmla="val 2713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fr-FR" altLang="en-US" dirty="0"/>
              <a:t>Reader fr= new FileReader("D:\\myDoc\\</a:t>
            </a:r>
            <a:r>
              <a:rPr lang="zh-CN" altLang="en-US" dirty="0"/>
              <a:t>简介</a:t>
            </a:r>
            <a:r>
              <a:rPr lang="fr-FR" altLang="en-US" dirty="0"/>
              <a:t>.txt");</a:t>
            </a:r>
            <a:endParaRPr lang="en-US" altLang="zh-CN" dirty="0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2843808" y="3935988"/>
            <a:ext cx="2700300" cy="372904"/>
          </a:xfrm>
          <a:prstGeom prst="roundRect">
            <a:avLst>
              <a:gd name="adj" fmla="val 2713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fr-FR" altLang="en-US" dirty="0"/>
              <a:t>fr.read(); </a:t>
            </a:r>
            <a:endParaRPr lang="zh-CN" altLang="en-US" dirty="0"/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2843808" y="4659982"/>
            <a:ext cx="2700300" cy="372904"/>
          </a:xfrm>
          <a:prstGeom prst="roundRect">
            <a:avLst>
              <a:gd name="adj" fmla="val 2713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fr-FR" altLang="en-US" dirty="0"/>
              <a:t>fr.close();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482D832-2199-4C85-8580-0BD32303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r>
              <a:rPr lang="zh-CN" altLang="en-US"/>
              <a:t>/</a:t>
            </a:r>
            <a:r>
              <a:rPr lang="en-US" altLang="zh-CN"/>
              <a:t>27</a:t>
            </a:r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BufferedReader类</a:t>
            </a:r>
          </a:p>
        </p:txBody>
      </p:sp>
      <p:sp>
        <p:nvSpPr>
          <p:cNvPr id="26626" name="内容占位符 1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如何提高字符流读取文本文件的效率？</a:t>
            </a:r>
            <a:endParaRPr lang="en-US"/>
          </a:p>
          <a:p>
            <a:pPr lvl="1"/>
            <a:r>
              <a:rPr lang="zh-CN" altLang="en-US"/>
              <a:t>使用</a:t>
            </a:r>
            <a:r>
              <a:rPr lang="fr-FR" altLang="en-US"/>
              <a:t>FileReader</a:t>
            </a:r>
            <a:r>
              <a:rPr lang="zh-CN" altLang="en-US"/>
              <a:t>类与</a:t>
            </a:r>
            <a:r>
              <a:rPr lang="fr-FR" altLang="en-US"/>
              <a:t>BufferedReader</a:t>
            </a:r>
            <a:r>
              <a:rPr lang="zh-CN" altLang="en-US"/>
              <a:t>类</a:t>
            </a:r>
            <a:endParaRPr lang="en-US"/>
          </a:p>
          <a:p>
            <a:pPr lvl="1"/>
            <a:endParaRPr lang="en-US"/>
          </a:p>
          <a:p>
            <a:pPr lvl="1"/>
            <a:endParaRPr lang="zh-CN" altLang="en-US"/>
          </a:p>
        </p:txBody>
      </p:sp>
      <p:sp>
        <p:nvSpPr>
          <p:cNvPr id="26630" name="AutoShape 17"/>
          <p:cNvSpPr>
            <a:spLocks noChangeArrowheads="1"/>
          </p:cNvSpPr>
          <p:nvPr/>
        </p:nvSpPr>
        <p:spPr bwMode="auto">
          <a:xfrm>
            <a:off x="1430655" y="2060456"/>
            <a:ext cx="4767263" cy="1021556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FR" altLang="en-US" b="1" dirty="0">
                <a:solidFill>
                  <a:schemeClr val="lt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BufferedReader</a:t>
            </a:r>
            <a:r>
              <a:rPr lang="zh-CN" altLang="en-US" b="1" dirty="0">
                <a:solidFill>
                  <a:schemeClr val="lt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类是</a:t>
            </a:r>
            <a:r>
              <a:rPr lang="fr-FR" altLang="en-US" b="1" dirty="0">
                <a:solidFill>
                  <a:schemeClr val="lt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Reader</a:t>
            </a:r>
            <a:r>
              <a:rPr lang="zh-CN" altLang="en-US" b="1" dirty="0">
                <a:solidFill>
                  <a:schemeClr val="lt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类的子类</a:t>
            </a:r>
            <a:endParaRPr lang="en-US" b="1" dirty="0">
              <a:solidFill>
                <a:schemeClr val="lt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r>
              <a:rPr lang="fr-FR" altLang="en-US" b="1" dirty="0">
                <a:solidFill>
                  <a:schemeClr val="lt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BufferedReader</a:t>
            </a:r>
            <a:r>
              <a:rPr lang="zh-CN" altLang="en-US" b="1" dirty="0">
                <a:solidFill>
                  <a:schemeClr val="lt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类带有缓冲区</a:t>
            </a:r>
            <a:endParaRPr lang="en-US" b="1" dirty="0">
              <a:solidFill>
                <a:schemeClr val="lt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r>
              <a:rPr lang="zh-CN" altLang="en-US" b="1" dirty="0">
                <a:solidFill>
                  <a:schemeClr val="lt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按行读取内容的</a:t>
            </a:r>
            <a:r>
              <a:rPr lang="fr-FR" altLang="en-US" b="1" dirty="0">
                <a:solidFill>
                  <a:schemeClr val="lt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readLine()</a:t>
            </a:r>
            <a:r>
              <a:rPr lang="zh-CN" altLang="en-US" b="1" dirty="0">
                <a:solidFill>
                  <a:schemeClr val="lt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方法</a:t>
            </a:r>
            <a:endParaRPr lang="en-US" b="1" dirty="0">
              <a:solidFill>
                <a:schemeClr val="lt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14008" y="938530"/>
            <a:ext cx="436880" cy="549275"/>
            <a:chOff x="314008" y="938530"/>
            <a:chExt cx="436880" cy="549275"/>
          </a:xfrm>
        </p:grpSpPr>
        <p:sp>
          <p:nvSpPr>
            <p:cNvPr id="12" name="TextBox 65"/>
            <p:cNvSpPr txBox="1"/>
            <p:nvPr/>
          </p:nvSpPr>
          <p:spPr>
            <a:xfrm>
              <a:off x="314008" y="124269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问题</a:t>
              </a:r>
            </a:p>
          </p:txBody>
        </p:sp>
        <p:pic>
          <p:nvPicPr>
            <p:cNvPr id="13" name="图片 12" descr="疑问 gray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285" y="938530"/>
              <a:ext cx="314325" cy="314325"/>
            </a:xfrm>
            <a:prstGeom prst="rect">
              <a:avLst/>
            </a:prstGeom>
          </p:spPr>
        </p:pic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044AC96-0DD9-4B3F-806C-B1A4A0124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r>
              <a:rPr lang="zh-CN" altLang="en-US"/>
              <a:t>/</a:t>
            </a:r>
            <a:r>
              <a:rPr lang="en-US" altLang="zh-CN"/>
              <a:t>27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BufferedReader类</a:t>
            </a:r>
          </a:p>
        </p:txBody>
      </p:sp>
      <p:sp>
        <p:nvSpPr>
          <p:cNvPr id="51202" name="内容占位符 2"/>
          <p:cNvSpPr>
            <a:spLocks noGrp="1"/>
          </p:cNvSpPr>
          <p:nvPr>
            <p:ph idx="1"/>
          </p:nvPr>
        </p:nvSpPr>
        <p:spPr>
          <a:xfrm>
            <a:off x="683568" y="987574"/>
            <a:ext cx="7762875" cy="3394075"/>
          </a:xfrm>
        </p:spPr>
        <p:txBody>
          <a:bodyPr/>
          <a:lstStyle/>
          <a:p>
            <a:r>
              <a:rPr lang="fr-FR" altLang="en-US" noProof="1"/>
              <a:t>BufferedReader</a:t>
            </a:r>
            <a:r>
              <a:rPr lang="zh-CN" altLang="en-US" noProof="1"/>
              <a:t>常用的构造方法</a:t>
            </a:r>
          </a:p>
          <a:p>
            <a:pPr lvl="1"/>
            <a:r>
              <a:rPr lang="zh-CN" altLang="en-US" noProof="1"/>
              <a:t>BufferedReader(Reader in)</a:t>
            </a:r>
            <a:endParaRPr lang="fr-FR" altLang="en-US" noProof="1"/>
          </a:p>
          <a:p>
            <a:r>
              <a:rPr lang="zh-CN" altLang="en-US" noProof="1"/>
              <a:t>子类</a:t>
            </a:r>
            <a:r>
              <a:rPr lang="fr-FR" altLang="en-US" noProof="1"/>
              <a:t>BufferedReader</a:t>
            </a:r>
            <a:r>
              <a:rPr lang="zh-CN" altLang="en-US" noProof="1"/>
              <a:t>特有的方法</a:t>
            </a:r>
          </a:p>
          <a:p>
            <a:pPr lvl="1"/>
            <a:r>
              <a:rPr lang="zh-CN" altLang="en-US" noProof="1"/>
              <a:t> </a:t>
            </a:r>
            <a:r>
              <a:rPr lang="en-US" altLang="x-none" noProof="1"/>
              <a:t>readLine()</a:t>
            </a:r>
            <a:endParaRPr lang="fr-FR" altLang="en-US" noProof="1"/>
          </a:p>
          <a:p>
            <a:endParaRPr lang="en-US" altLang="x-none" noProof="1"/>
          </a:p>
          <a:p>
            <a:pPr marL="114300" indent="0">
              <a:buNone/>
            </a:pPr>
            <a:r>
              <a:rPr lang="en-US" altLang="x-none" noProof="1"/>
              <a:t>	</a:t>
            </a:r>
            <a:endParaRPr lang="zh-CN" altLang="en-US" noProof="1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256F809-1A21-430F-85EF-33DE852A9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r>
              <a:rPr lang="zh-CN" altLang="en-US"/>
              <a:t>/</a:t>
            </a:r>
            <a:r>
              <a:rPr lang="en-US" altLang="zh-CN"/>
              <a:t>27</a:t>
            </a:r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 BufferedReader读文本文件</a:t>
            </a:r>
          </a:p>
        </p:txBody>
      </p:sp>
      <p:grpSp>
        <p:nvGrpSpPr>
          <p:cNvPr id="28675" name="组合 17"/>
          <p:cNvGrpSpPr/>
          <p:nvPr/>
        </p:nvGrpSpPr>
        <p:grpSpPr bwMode="auto">
          <a:xfrm>
            <a:off x="1303338" y="1428750"/>
            <a:ext cx="3000375" cy="3000375"/>
            <a:chOff x="0" y="0"/>
            <a:chExt cx="4000528" cy="4000528"/>
          </a:xfrm>
        </p:grpSpPr>
        <p:pic>
          <p:nvPicPr>
            <p:cNvPr id="28683" name="图示 9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018" y="-44184"/>
              <a:ext cx="4011168" cy="4078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253" name="右箭头 15"/>
            <p:cNvSpPr/>
            <p:nvPr/>
          </p:nvSpPr>
          <p:spPr>
            <a:xfrm rot="5400000">
              <a:off x="1844688" y="3057547"/>
              <a:ext cx="270935" cy="328085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4F81BD"/>
            </a:solidFill>
            <a:ln w="381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0000" dir="5400000" algn="ctr" rotWithShape="0">
                <a:srgbClr val="000000">
                  <a:alpha val="34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 sz="1350" noProof="1"/>
            </a:p>
          </p:txBody>
        </p:sp>
      </p:grpSp>
      <p:sp>
        <p:nvSpPr>
          <p:cNvPr id="28676" name="AutoShape 4"/>
          <p:cNvSpPr>
            <a:spLocks noChangeArrowheads="1"/>
          </p:cNvSpPr>
          <p:nvPr/>
        </p:nvSpPr>
        <p:spPr bwMode="auto">
          <a:xfrm>
            <a:off x="4303712" y="1270000"/>
            <a:ext cx="4444751" cy="963613"/>
          </a:xfrm>
          <a:prstGeom prst="roundRect">
            <a:avLst>
              <a:gd name="adj" fmla="val 2713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fr-FR" altLang="en-US" dirty="0"/>
              <a:t>import java.io.FileReader;</a:t>
            </a:r>
            <a:endParaRPr lang="zh-CN" altLang="en-US" dirty="0"/>
          </a:p>
          <a:p>
            <a:pPr lvl="1"/>
            <a:r>
              <a:rPr lang="fr-FR" altLang="en-US" dirty="0"/>
              <a:t>import java.io.BufferedReader;</a:t>
            </a:r>
            <a:endParaRPr lang="zh-CN" altLang="en-US" dirty="0"/>
          </a:p>
          <a:p>
            <a:pPr lvl="1"/>
            <a:r>
              <a:rPr lang="en-US" altLang="zh-CN" dirty="0"/>
              <a:t>import </a:t>
            </a:r>
            <a:r>
              <a:rPr lang="en-US" altLang="zh-CN" dirty="0" err="1"/>
              <a:t>java.io.IOException</a:t>
            </a:r>
            <a:r>
              <a:rPr lang="en-US" altLang="zh-CN" dirty="0"/>
              <a:t>;</a:t>
            </a:r>
          </a:p>
        </p:txBody>
      </p:sp>
      <p:sp>
        <p:nvSpPr>
          <p:cNvPr id="28677" name="AutoShape 4"/>
          <p:cNvSpPr>
            <a:spLocks noChangeArrowheads="1"/>
          </p:cNvSpPr>
          <p:nvPr/>
        </p:nvSpPr>
        <p:spPr bwMode="auto">
          <a:xfrm>
            <a:off x="4249738" y="2287588"/>
            <a:ext cx="4498725" cy="1211937"/>
          </a:xfrm>
          <a:prstGeom prst="roundRect">
            <a:avLst>
              <a:gd name="adj" fmla="val 2713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fr-FR" altLang="en-US" dirty="0"/>
              <a:t>Reader fr=</a:t>
            </a:r>
          </a:p>
          <a:p>
            <a:pPr lvl="1"/>
            <a:r>
              <a:rPr lang="fr-FR" altLang="en-US" dirty="0"/>
              <a:t>new  FileReader("C:\\myTest.txt "); </a:t>
            </a:r>
            <a:endParaRPr lang="zh-CN" altLang="en-US" dirty="0"/>
          </a:p>
          <a:p>
            <a:pPr lvl="1"/>
            <a:r>
              <a:rPr lang="en-US" altLang="zh-CN" dirty="0" err="1"/>
              <a:t>BufferedReader</a:t>
            </a:r>
            <a:r>
              <a:rPr lang="en-US" altLang="zh-CN" dirty="0"/>
              <a:t> </a:t>
            </a:r>
            <a:r>
              <a:rPr lang="en-US" altLang="zh-CN" dirty="0" err="1"/>
              <a:t>br</a:t>
            </a:r>
            <a:r>
              <a:rPr lang="en-US" altLang="zh-CN" dirty="0"/>
              <a:t>=new </a:t>
            </a:r>
            <a:r>
              <a:rPr lang="en-US" altLang="zh-CN" dirty="0" err="1"/>
              <a:t>BufferedReader</a:t>
            </a:r>
            <a:r>
              <a:rPr lang="en-US" altLang="zh-CN" dirty="0"/>
              <a:t>(</a:t>
            </a:r>
            <a:r>
              <a:rPr lang="en-US" altLang="zh-CN" dirty="0" err="1"/>
              <a:t>fr</a:t>
            </a:r>
            <a:r>
              <a:rPr lang="en-US" altLang="zh-CN" dirty="0"/>
              <a:t>); </a:t>
            </a:r>
          </a:p>
        </p:txBody>
      </p:sp>
      <p:sp>
        <p:nvSpPr>
          <p:cNvPr id="28678" name="AutoShape 4"/>
          <p:cNvSpPr>
            <a:spLocks noChangeArrowheads="1"/>
          </p:cNvSpPr>
          <p:nvPr/>
        </p:nvSpPr>
        <p:spPr bwMode="auto">
          <a:xfrm>
            <a:off x="4249738" y="3519487"/>
            <a:ext cx="4498725" cy="372904"/>
          </a:xfrm>
          <a:prstGeom prst="roundRect">
            <a:avLst>
              <a:gd name="adj" fmla="val 2713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 altLang="zh-CN"/>
              <a:t>br.readLine();</a:t>
            </a:r>
          </a:p>
        </p:txBody>
      </p:sp>
      <p:sp>
        <p:nvSpPr>
          <p:cNvPr id="28679" name="AutoShape 4"/>
          <p:cNvSpPr>
            <a:spLocks noChangeArrowheads="1"/>
          </p:cNvSpPr>
          <p:nvPr/>
        </p:nvSpPr>
        <p:spPr bwMode="auto">
          <a:xfrm>
            <a:off x="4249738" y="4002088"/>
            <a:ext cx="4498725" cy="652582"/>
          </a:xfrm>
          <a:prstGeom prst="roundRect">
            <a:avLst>
              <a:gd name="adj" fmla="val 2713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fr-FR" altLang="en-US" dirty="0"/>
              <a:t>br.close();</a:t>
            </a:r>
            <a:endParaRPr lang="zh-CN" altLang="en-US" dirty="0"/>
          </a:p>
          <a:p>
            <a:pPr lvl="1"/>
            <a:r>
              <a:rPr lang="fr-FR" altLang="en-US" dirty="0"/>
              <a:t>fr.close();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179512" y="991870"/>
            <a:ext cx="690880" cy="556260"/>
            <a:chOff x="2173923" y="2418715"/>
            <a:chExt cx="690880" cy="556260"/>
          </a:xfrm>
        </p:grpSpPr>
        <p:sp>
          <p:nvSpPr>
            <p:cNvPr id="17" name="TextBox 65"/>
            <p:cNvSpPr txBox="1"/>
            <p:nvPr/>
          </p:nvSpPr>
          <p:spPr>
            <a:xfrm>
              <a:off x="2173923" y="2729865"/>
              <a:ext cx="690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实现步骤</a:t>
              </a:r>
            </a:p>
          </p:txBody>
        </p:sp>
        <p:pic>
          <p:nvPicPr>
            <p:cNvPr id="18" name="图片 17" descr="C:\Users\Lenovo\Desktop\icon\列表 (2).png列表 (2)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2331721" y="2418715"/>
              <a:ext cx="375285" cy="375920"/>
            </a:xfrm>
            <a:prstGeom prst="rect">
              <a:avLst/>
            </a:prstGeom>
          </p:spPr>
        </p:pic>
      </p:grpSp>
      <p:grpSp>
        <p:nvGrpSpPr>
          <p:cNvPr id="22" name="组合 21"/>
          <p:cNvGrpSpPr/>
          <p:nvPr/>
        </p:nvGrpSpPr>
        <p:grpSpPr>
          <a:xfrm>
            <a:off x="1403648" y="4682637"/>
            <a:ext cx="6408712" cy="409393"/>
            <a:chOff x="1403648" y="3795886"/>
            <a:chExt cx="5947443" cy="321469"/>
          </a:xfrm>
        </p:grpSpPr>
        <p:sp>
          <p:nvSpPr>
            <p:cNvPr id="23" name="圆角矩形 22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4" name="圆角矩形 23"/>
            <p:cNvSpPr/>
            <p:nvPr/>
          </p:nvSpPr>
          <p:spPr bwMode="auto">
            <a:xfrm>
              <a:off x="1975126" y="3795886"/>
              <a:ext cx="5271002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5" name="Picture 8" descr="说话气泡ne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Box 25"/>
            <p:cNvSpPr txBox="1"/>
            <p:nvPr/>
          </p:nvSpPr>
          <p:spPr bwMode="auto">
            <a:xfrm>
              <a:off x="1803641" y="3829223"/>
              <a:ext cx="5547450" cy="265844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600" b="1" dirty="0">
                  <a:solidFill>
                    <a:srgbClr val="FFFF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演示示例</a:t>
              </a:r>
              <a:r>
                <a:rPr lang="en-US" altLang="zh-CN" sz="1600" b="1" dirty="0">
                  <a:solidFill>
                    <a:srgbClr val="FFFF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2</a:t>
              </a:r>
              <a:r>
                <a:rPr lang="zh-CN" altLang="en-US" sz="1600" b="1" dirty="0">
                  <a:solidFill>
                    <a:srgbClr val="FFFF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：使用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BufferedReader</a:t>
              </a:r>
              <a:r>
                <a:rPr lang="zh-CN" altLang="en-US" sz="1600" b="1" dirty="0">
                  <a:solidFill>
                    <a:srgbClr val="FFFF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和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FileReader</a:t>
              </a:r>
              <a:r>
                <a:rPr lang="zh-CN" altLang="en-US" sz="1600" b="1" dirty="0">
                  <a:solidFill>
                    <a:srgbClr val="FFFF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读取文本文件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AF271FC-2CDF-4C8D-9027-49FE35665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r>
              <a:rPr lang="zh-CN" altLang="en-US"/>
              <a:t>/</a:t>
            </a:r>
            <a:r>
              <a:rPr lang="en-US" altLang="zh-CN"/>
              <a:t>27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1730</Words>
  <Application>Microsoft Office PowerPoint</Application>
  <PresentationFormat>全屏显示(16:9)</PresentationFormat>
  <Paragraphs>272</Paragraphs>
  <Slides>27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黑体</vt:lpstr>
      <vt:lpstr>微软雅黑</vt:lpstr>
      <vt:lpstr>Arial</vt:lpstr>
      <vt:lpstr>Calibri</vt:lpstr>
      <vt:lpstr>Times New Roman</vt:lpstr>
      <vt:lpstr>Webdings</vt:lpstr>
      <vt:lpstr>Wingdings</vt:lpstr>
      <vt:lpstr>1_自定义设计方案</vt:lpstr>
      <vt:lpstr>输入和输出处理（二）</vt:lpstr>
      <vt:lpstr>PowerPoint 演示文稿</vt:lpstr>
      <vt:lpstr>本课目标</vt:lpstr>
      <vt:lpstr>Reader类</vt:lpstr>
      <vt:lpstr>FileReader类</vt:lpstr>
      <vt:lpstr>使用FileReader读取文件</vt:lpstr>
      <vt:lpstr>BufferedReader类</vt:lpstr>
      <vt:lpstr>BufferedReader类</vt:lpstr>
      <vt:lpstr>使用 BufferedReader读文本文件</vt:lpstr>
      <vt:lpstr>解决读取时中文乱码</vt:lpstr>
      <vt:lpstr>Writer类</vt:lpstr>
      <vt:lpstr>FileWriter类</vt:lpstr>
      <vt:lpstr>使用FileWriter写文件</vt:lpstr>
      <vt:lpstr>BufferedWriter类</vt:lpstr>
      <vt:lpstr>使用 BufferedWriter写文件</vt:lpstr>
      <vt:lpstr>练习1：替换文本文件内容</vt:lpstr>
      <vt:lpstr>读写二进制文件</vt:lpstr>
      <vt:lpstr>使用 DataInputStream 读二进制文件</vt:lpstr>
      <vt:lpstr>使用 DataOutputStream写二进制文件</vt:lpstr>
      <vt:lpstr>练习2：复制图片</vt:lpstr>
      <vt:lpstr>序列化和反序列化</vt:lpstr>
      <vt:lpstr>实现序列化</vt:lpstr>
      <vt:lpstr>实现反序列化</vt:lpstr>
      <vt:lpstr>练习3：学员对象的序列化和反序列化</vt:lpstr>
      <vt:lpstr>总结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meng.zhang(张萌)</dc:creator>
  <cp:lastModifiedBy>xbany</cp:lastModifiedBy>
  <cp:revision>568</cp:revision>
  <dcterms:created xsi:type="dcterms:W3CDTF">2013-09-17T02:35:00Z</dcterms:created>
  <dcterms:modified xsi:type="dcterms:W3CDTF">2019-02-18T07:48:23Z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