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48"/>
  </p:handoutMasterIdLst>
  <p:sldIdLst>
    <p:sldId id="283" r:id="rId2"/>
    <p:sldId id="290"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5" r:id="rId44"/>
    <p:sldId id="312" r:id="rId45"/>
    <p:sldId id="394" r:id="rId4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38">
          <p15:clr>
            <a:srgbClr val="A4A3A4"/>
          </p15:clr>
        </p15:guide>
        <p15:guide id="2" pos="2886">
          <p15:clr>
            <a:srgbClr val="A4A3A4"/>
          </p15:clr>
        </p15:guide>
      </p15:sldGuideLst>
    </p:ext>
    <p:ext uri="{2D200454-40CA-4A62-9FC3-DE9A4176ACB9}">
      <p15:notesGuideLst xmlns:p15="http://schemas.microsoft.com/office/powerpoint/2012/main">
        <p15:guide id="1" orient="horz" pos="2913">
          <p15:clr>
            <a:srgbClr val="A4A3A4"/>
          </p15:clr>
        </p15:guide>
        <p15:guide id="2" pos="216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D8"/>
    <a:srgbClr val="000000"/>
    <a:srgbClr val="6C6C6C"/>
    <a:srgbClr val="92D050"/>
    <a:srgbClr val="E5E5E5"/>
    <a:srgbClr val="009ADA"/>
    <a:srgbClr val="238CBB"/>
    <a:srgbClr val="2BAEE9"/>
    <a:srgbClr val="0B9FDD"/>
    <a:srgbClr val="56B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8927" autoAdjust="0"/>
  </p:normalViewPr>
  <p:slideViewPr>
    <p:cSldViewPr>
      <p:cViewPr varScale="1">
        <p:scale>
          <a:sx n="106" d="100"/>
          <a:sy n="106" d="100"/>
        </p:scale>
        <p:origin x="552" y="96"/>
      </p:cViewPr>
      <p:guideLst>
        <p:guide orient="horz" pos="1638"/>
        <p:guide pos="2886"/>
      </p:guideLst>
    </p:cSldViewPr>
  </p:slideViewPr>
  <p:outlineViewPr>
    <p:cViewPr>
      <p:scale>
        <a:sx n="33" d="100"/>
        <a:sy n="33" d="100"/>
      </p:scale>
      <p:origin x="0" y="1410"/>
    </p:cViewPr>
  </p:outlineViewPr>
  <p:notesTextViewPr>
    <p:cViewPr>
      <p:scale>
        <a:sx n="100" d="100"/>
        <a:sy n="100" d="100"/>
      </p:scale>
      <p:origin x="0" y="0"/>
    </p:cViewPr>
  </p:notesTextViewPr>
  <p:notesViewPr>
    <p:cSldViewPr>
      <p:cViewPr varScale="1">
        <p:scale>
          <a:sx n="83" d="100"/>
          <a:sy n="83" d="100"/>
        </p:scale>
        <p:origin x="-3876" y="-90"/>
      </p:cViewPr>
      <p:guideLst>
        <p:guide orient="horz" pos="2913"/>
        <p:guide pos="216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F5F6AE-2A9C-4C1F-879E-3928AA6E32CC}" type="datetimeFigureOut">
              <a:rPr lang="zh-CN" altLang="en-US" smtClean="0"/>
              <a:t>2019/2/18 Monday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EF4CAB-82FF-4C6F-A859-CAD40DD826E3}"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A0AFA2-8F2F-4EE5-AEC6-84D8330F4D06}" type="datetimeFigureOut">
              <a:rPr lang="zh-CN" altLang="en-US" smtClean="0"/>
              <a:t>2019/2/18 Monday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85495B-CF7F-4BEC-B2E8-B1A8532E7D6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a:ln>
            <a:miter lim="800000"/>
          </a:ln>
        </p:spPr>
      </p:sp>
      <p:sp>
        <p:nvSpPr>
          <p:cNvPr id="8194" name="文本占位符 2"/>
          <p:cNvSpPr>
            <a:spLocks noGrp="1" noChangeArrowheads="1"/>
          </p:cNvSpPr>
          <p:nvPr>
            <p:ph type="body" idx="4294967295"/>
          </p:nvPr>
        </p:nvSpPr>
        <p:spPr/>
        <p:txBody>
          <a:bodyPr/>
          <a:lstStyle/>
          <a:p>
            <a:endParaRPr lang="zh-CN" altLang="en-US" dirty="0"/>
          </a:p>
        </p:txBody>
      </p:sp>
      <p:sp>
        <p:nvSpPr>
          <p:cNvPr id="819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2A9EA4B5-9757-45FA-ACB3-9257ADA8891B}" type="slidenum">
              <a:rPr lang="zh-CN" altLang="en-US">
                <a:latin typeface="Calibri" panose="020F0502020204030204" pitchFamily="34" charset="0"/>
                <a:ea typeface="宋体" panose="02010600030101010101" pitchFamily="2" charset="-122"/>
              </a:r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2466" name="幻灯片图像占位符 33793"/>
          <p:cNvSpPr>
            <a:spLocks noGrp="1" noRot="1" noChangeAspect="1" noChangeArrowheads="1" noTextEdit="1"/>
          </p:cNvSpPr>
          <p:nvPr>
            <p:ph type="sldImg" idx="4294967295"/>
          </p:nvPr>
        </p:nvSpPr>
        <p:spPr>
          <a:ln w="1">
            <a:miter lim="800000"/>
          </a:ln>
        </p:spPr>
      </p:sp>
      <p:sp>
        <p:nvSpPr>
          <p:cNvPr id="62467" name="文本占位符 33794"/>
          <p:cNvSpPr>
            <a:spLocks noGrp="1" noChangeArrowheads="1"/>
          </p:cNvSpPr>
          <p:nvPr>
            <p:ph type="body" idx="4294967295"/>
          </p:nvPr>
        </p:nvSpPr>
        <p:spPr>
          <a:extLst>
            <a:ext uri="{91240B29-F687-4F45-9708-019B960494DF}">
              <a14:hiddenLine xmlns:a14="http://schemas.microsoft.com/office/drawing/2010/main" w="1">
                <a:solidFill>
                  <a:srgbClr val="000000"/>
                </a:solidFill>
                <a:miter lim="800000"/>
                <a:headEnd/>
                <a:tailEnd/>
              </a14:hiddenLine>
            </a:ext>
          </a:extLst>
        </p:spPr>
        <p:txBody>
          <a:bodyPr anchor="ctr"/>
          <a:lstStyle/>
          <a:p>
            <a:pPr eaLnBrk="1" hangingPunct="1"/>
            <a:r>
              <a:rPr lang="zh-CN" altLang="en-US"/>
              <a:t>验证安装：</a:t>
            </a:r>
          </a:p>
          <a:p>
            <a:pPr eaLnBrk="1" hangingPunct="1"/>
            <a:r>
              <a:rPr lang="zh-CN" altLang="en-US"/>
              <a:t>net start mysql	：启动mysql服务</a:t>
            </a:r>
          </a:p>
          <a:p>
            <a:pPr eaLnBrk="1" hangingPunct="1"/>
            <a:r>
              <a:rPr lang="zh-CN" altLang="en-US"/>
              <a:t>mysql -h服务器地址 -u用户名 -p密码	：登陆</a:t>
            </a:r>
          </a:p>
          <a:p>
            <a:pPr eaLnBrk="1" hangingPunct="1"/>
            <a:r>
              <a:rPr lang="zh-CN" altLang="en-US"/>
              <a:t>show databases;	：显示db列表</a:t>
            </a:r>
          </a:p>
          <a:p>
            <a:pPr eaLnBrk="1" hangingPunct="1"/>
            <a:r>
              <a:rPr lang="zh-CN" altLang="en-US"/>
              <a:t>use 数据库名;		：使用指定数据库</a:t>
            </a:r>
          </a:p>
          <a:p>
            <a:pPr eaLnBrk="1" hangingPunct="1"/>
            <a:r>
              <a:rPr lang="zh-CN" altLang="en-US"/>
              <a:t>show tables;		：显示table列表</a:t>
            </a:r>
          </a:p>
          <a:p>
            <a:pPr eaLnBrk="1" hangingPunct="1"/>
            <a:r>
              <a:rPr lang="zh-CN" altLang="en-US"/>
              <a:t>update user set password=password('新密码') where user='用户名';</a:t>
            </a:r>
          </a:p>
          <a:p>
            <a:pPr eaLnBrk="1" hangingPunct="1"/>
            <a:r>
              <a:rPr lang="zh-CN" altLang="en-US"/>
              <a:t>flush privileges;	：修改登录密码</a:t>
            </a:r>
          </a:p>
          <a:p>
            <a:pPr eaLnBrk="1" hangingPunct="1"/>
            <a:r>
              <a:rPr lang="zh-CN" altLang="en-US"/>
              <a:t>? 命令名		：显示命令帮助</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3490" name="幻灯片图像占位符 33793"/>
          <p:cNvSpPr>
            <a:spLocks noGrp="1" noRot="1" noChangeAspect="1" noChangeArrowheads="1" noTextEdit="1"/>
          </p:cNvSpPr>
          <p:nvPr>
            <p:ph type="sldImg" idx="4294967295"/>
          </p:nvPr>
        </p:nvSpPr>
        <p:spPr>
          <a:ln w="1">
            <a:miter lim="800000"/>
          </a:ln>
        </p:spPr>
      </p:sp>
      <p:sp>
        <p:nvSpPr>
          <p:cNvPr id="63491" name="文本占位符 33794"/>
          <p:cNvSpPr>
            <a:spLocks noGrp="1" noChangeArrowheads="1"/>
          </p:cNvSpPr>
          <p:nvPr>
            <p:ph type="body" idx="4294967295"/>
          </p:nvPr>
        </p:nvSpPr>
        <p:spPr>
          <a:extLst>
            <a:ext uri="{91240B29-F687-4F45-9708-019B960494DF}">
              <a14:hiddenLine xmlns:a14="http://schemas.microsoft.com/office/drawing/2010/main" w="1">
                <a:solidFill>
                  <a:srgbClr val="000000"/>
                </a:solidFill>
                <a:miter lim="800000"/>
                <a:headEnd/>
                <a:tailEnd/>
              </a14:hiddenLine>
            </a:ext>
          </a:extLst>
        </p:spPr>
        <p:txBody>
          <a:bodyPr anchor="ctr"/>
          <a:lstStyle/>
          <a:p>
            <a:pPr eaLnBrk="1" hangingPunct="1"/>
            <a:r>
              <a:rPr lang="zh-CN" altLang="en-US"/>
              <a:t>验证安装：</a:t>
            </a:r>
          </a:p>
          <a:p>
            <a:pPr eaLnBrk="1" hangingPunct="1"/>
            <a:r>
              <a:rPr lang="zh-CN" altLang="en-US"/>
              <a:t>net start mysql	：启动mysql服务</a:t>
            </a:r>
          </a:p>
          <a:p>
            <a:pPr eaLnBrk="1" hangingPunct="1"/>
            <a:r>
              <a:rPr lang="zh-CN" altLang="en-US"/>
              <a:t>mysql -h服务器地址 -u用户名 -p密码	：登陆</a:t>
            </a:r>
          </a:p>
          <a:p>
            <a:pPr eaLnBrk="1" hangingPunct="1"/>
            <a:r>
              <a:rPr lang="zh-CN" altLang="en-US"/>
              <a:t>show databases;	：显示db列表</a:t>
            </a:r>
          </a:p>
          <a:p>
            <a:pPr eaLnBrk="1" hangingPunct="1"/>
            <a:r>
              <a:rPr lang="zh-CN" altLang="en-US"/>
              <a:t>use 数据库名;		：使用指定数据库</a:t>
            </a:r>
          </a:p>
          <a:p>
            <a:pPr eaLnBrk="1" hangingPunct="1"/>
            <a:r>
              <a:rPr lang="zh-CN" altLang="en-US"/>
              <a:t>show tables;		：显示table列表</a:t>
            </a:r>
          </a:p>
          <a:p>
            <a:pPr eaLnBrk="1" hangingPunct="1"/>
            <a:r>
              <a:rPr lang="zh-CN" altLang="en-US"/>
              <a:t>update user set password=password('新密码') where user='用户名';</a:t>
            </a:r>
          </a:p>
          <a:p>
            <a:pPr eaLnBrk="1" hangingPunct="1"/>
            <a:r>
              <a:rPr lang="zh-CN" altLang="en-US"/>
              <a:t>flush privileges;	：修改登录密码</a:t>
            </a:r>
          </a:p>
          <a:p>
            <a:pPr eaLnBrk="1" hangingPunct="1"/>
            <a:r>
              <a:rPr lang="zh-CN" altLang="en-US"/>
              <a:t>? 命令名		：显示命令帮助</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4514" name="幻灯片图像占位符 36865"/>
          <p:cNvSpPr>
            <a:spLocks noGrp="1" noRot="1" noChangeAspect="1" noChangeArrowheads="1" noTextEdit="1"/>
          </p:cNvSpPr>
          <p:nvPr>
            <p:ph type="sldImg" idx="4294967295"/>
          </p:nvPr>
        </p:nvSpPr>
        <p:spPr>
          <a:ln w="1">
            <a:miter lim="800000"/>
          </a:ln>
        </p:spPr>
      </p:sp>
      <p:sp>
        <p:nvSpPr>
          <p:cNvPr id="64515" name="文本占位符 36866"/>
          <p:cNvSpPr>
            <a:spLocks noGrp="1" noChangeArrowheads="1"/>
          </p:cNvSpPr>
          <p:nvPr>
            <p:ph type="body" idx="4294967295"/>
          </p:nvPr>
        </p:nvSpPr>
        <p:spPr>
          <a:extLst>
            <a:ext uri="{91240B29-F687-4F45-9708-019B960494DF}">
              <a14:hiddenLine xmlns:a14="http://schemas.microsoft.com/office/drawing/2010/main" w="1">
                <a:solidFill>
                  <a:srgbClr val="000000"/>
                </a:solidFill>
                <a:miter lim="800000"/>
                <a:headEnd/>
                <a:tailEnd/>
              </a14:hiddenLine>
            </a:ext>
          </a:extLst>
        </p:spPr>
        <p:txBody>
          <a:bodyPr anchor="ctr"/>
          <a:lstStyle/>
          <a:p>
            <a:pPr eaLnBrk="1" hangingPunct="1"/>
            <a:r>
              <a:rPr lang="zh-CN" altLang="en-US"/>
              <a:t>使用</a:t>
            </a:r>
            <a:r>
              <a:rPr lang="en-US" altLang="zh-CN"/>
              <a:t>SQLyog</a:t>
            </a:r>
            <a:r>
              <a:rPr lang="zh-CN" altLang="en-US"/>
              <a:t>演示时，默认</a:t>
            </a:r>
            <a:r>
              <a:rPr lang="en-US" altLang="zh-CN"/>
              <a:t>sql_mode</a:t>
            </a:r>
            <a:r>
              <a:rPr lang="zh-CN" altLang="en-US"/>
              <a:t>为‘’（可以查看历史中的语句），所以错误数据会被修正，</a:t>
            </a:r>
          </a:p>
          <a:p>
            <a:pPr eaLnBrk="1" hangingPunct="1"/>
            <a:r>
              <a:rPr lang="zh-CN" altLang="en-US"/>
              <a:t>如果</a:t>
            </a:r>
            <a:r>
              <a:rPr lang="en-US" altLang="zh-CN"/>
              <a:t>SET</a:t>
            </a:r>
            <a:r>
              <a:rPr lang="zh-CN" altLang="en-US"/>
              <a:t> [SESSION|GLOBAL]</a:t>
            </a:r>
            <a:r>
              <a:rPr lang="en-US" altLang="zh-CN"/>
              <a:t> sql_mode='STRICT_TRANS_TABLES';</a:t>
            </a:r>
          </a:p>
          <a:p>
            <a:pPr eaLnBrk="1" hangingPunct="1"/>
            <a:r>
              <a:rPr lang="zh-CN" altLang="en-US"/>
              <a:t>则不会对错误数据修正，而是报错</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文本占位符 2"/>
          <p:cNvSpPr>
            <a:spLocks noGrp="1" noChangeArrowheads="1"/>
          </p:cNvSpPr>
          <p:nvPr>
            <p:ph type="body" idx="4294967295"/>
          </p:nvPr>
        </p:nvSpPr>
        <p:spPr/>
        <p:txBody>
          <a:bodyPr/>
          <a:lstStyle/>
          <a:p>
            <a:pPr eaLnBrk="1" hangingPunct="1"/>
            <a:endParaRPr lang="zh-CN" altLang="en-US"/>
          </a:p>
        </p:txBody>
      </p:sp>
      <p:sp>
        <p:nvSpPr>
          <p:cNvPr id="65540" name="灯片编号占位符 3"/>
          <p:cNvSpPr>
            <a:spLocks noGrp="1" noChangeArrowheads="1"/>
          </p:cNvSpPr>
          <p:nvPr>
            <p:ph type="sldNum" sz="quarter" idx="5"/>
          </p:nvPr>
        </p:nvSpPr>
        <p:spPr bwMode="auto">
          <a:xfrm>
            <a:off x="3884613" y="8686800"/>
            <a:ext cx="29733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AB276CDB-41E9-4CA4-B631-43488830253E}" type="slidenum">
              <a:rPr lang="zh-CN" altLang="en-US" smtClean="0">
                <a:latin typeface="Calibri" panose="020F0502020204030204" pitchFamily="34" charset="0"/>
              </a:rPr>
              <a:t>15</a:t>
            </a:fld>
            <a:endParaRPr lang="zh-CN"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6562" name="幻灯片图像占位符 1"/>
          <p:cNvSpPr>
            <a:spLocks noGrp="1" noRot="1" noChangeAspect="1" noChangeArrowheads="1" noTextEdit="1"/>
          </p:cNvSpPr>
          <p:nvPr>
            <p:ph type="sldImg" idx="4294967295"/>
          </p:nvPr>
        </p:nvSpPr>
        <p:spPr>
          <a:ln>
            <a:miter lim="800000"/>
          </a:ln>
        </p:spPr>
      </p:sp>
      <p:sp>
        <p:nvSpPr>
          <p:cNvPr id="66563" name="备注占位符 2"/>
          <p:cNvSpPr>
            <a:spLocks noGrp="1" noChangeArrowheads="1"/>
          </p:cNvSpPr>
          <p:nvPr>
            <p:ph type="body" idx="4294967295"/>
          </p:nvPr>
        </p:nvSpPr>
        <p:spPr>
          <a:noFill/>
        </p:spPr>
        <p:txBody>
          <a:bodyPr/>
          <a:lstStyle/>
          <a:p>
            <a:r>
              <a:rPr lang="en-US" altLang="zh-CN"/>
              <a:t>-h </a:t>
            </a:r>
            <a:r>
              <a:rPr lang="zh-CN" altLang="en-US"/>
              <a:t>可以是</a:t>
            </a:r>
            <a:r>
              <a:rPr lang="en-US" altLang="zh-CN"/>
              <a:t>IP</a:t>
            </a:r>
            <a:r>
              <a:rPr lang="zh-CN" altLang="en-US"/>
              <a:t>地址也可以是服务器域名</a:t>
            </a:r>
            <a:endParaRPr lang="en-US">
              <a:ea typeface="宋体" panose="02010600030101010101" pitchFamily="2" charset="-122"/>
            </a:endParaRPr>
          </a:p>
          <a:p>
            <a:r>
              <a:rPr lang="en-US" altLang="zh-CN"/>
              <a:t>-u </a:t>
            </a:r>
            <a:r>
              <a:rPr lang="zh-CN" altLang="en-US"/>
              <a:t>用户名</a:t>
            </a:r>
            <a:endParaRPr lang="en-US">
              <a:ea typeface="宋体" panose="02010600030101010101" pitchFamily="2" charset="-122"/>
            </a:endParaRPr>
          </a:p>
          <a:p>
            <a:r>
              <a:rPr lang="en-US" altLang="zh-CN"/>
              <a:t>-p </a:t>
            </a:r>
            <a:r>
              <a:rPr lang="zh-CN" altLang="en-US"/>
              <a:t>密码，</a:t>
            </a:r>
            <a:r>
              <a:rPr lang="en-US" altLang="zh-CN"/>
              <a:t>-p</a:t>
            </a:r>
            <a:r>
              <a:rPr lang="zh-CN" altLang="en-US"/>
              <a:t>和密码之间不能有空隙</a:t>
            </a:r>
          </a:p>
        </p:txBody>
      </p:sp>
      <p:sp>
        <p:nvSpPr>
          <p:cNvPr id="66564"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10BA5E93-6299-46EC-9AF1-5294D27BE03E}" type="slidenum">
              <a:rPr lang="zh-CN" altLang="en-US" sz="1200">
                <a:latin typeface="Calibri" panose="020F0502020204030204" pitchFamily="34" charset="0"/>
              </a:rPr>
              <a:t>16</a:t>
            </a:fld>
            <a:endParaRPr lang="zh-CN" altLang="en-US" sz="120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7586" name="幻灯片图像占位符 1"/>
          <p:cNvSpPr>
            <a:spLocks noGrp="1" noRot="1" noChangeAspect="1" noChangeArrowheads="1" noTextEdit="1"/>
          </p:cNvSpPr>
          <p:nvPr>
            <p:ph type="sldImg" idx="4294967295"/>
          </p:nvPr>
        </p:nvSpPr>
        <p:spPr>
          <a:ln>
            <a:miter lim="800000"/>
          </a:ln>
        </p:spPr>
      </p:sp>
      <p:sp>
        <p:nvSpPr>
          <p:cNvPr id="67587" name="备注占位符 2"/>
          <p:cNvSpPr>
            <a:spLocks noGrp="1" noChangeArrowheads="1"/>
          </p:cNvSpPr>
          <p:nvPr>
            <p:ph type="body" idx="4294967295"/>
          </p:nvPr>
        </p:nvSpPr>
        <p:spPr>
          <a:noFill/>
        </p:spPr>
        <p:txBody>
          <a:bodyPr/>
          <a:lstStyle/>
          <a:p>
            <a:r>
              <a:rPr lang="en-US" altLang="zh-CN"/>
              <a:t>MySQL</a:t>
            </a:r>
            <a:r>
              <a:rPr lang="zh-CN" altLang="en-US"/>
              <a:t>保留字</a:t>
            </a:r>
            <a:endParaRPr lang="en-US">
              <a:ea typeface="宋体" panose="02010600030101010101" pitchFamily="2" charset="-122"/>
            </a:endParaRPr>
          </a:p>
          <a:p>
            <a:r>
              <a:rPr lang="en-US" altLang="zh-CN"/>
              <a:t>ADD,ALTER,ASC,TABLE,EXISTS</a:t>
            </a:r>
            <a:r>
              <a:rPr lang="zh-CN" altLang="en-US"/>
              <a:t>等</a:t>
            </a:r>
          </a:p>
          <a:p>
            <a:r>
              <a:rPr lang="zh-CN" altLang="en-US"/>
              <a:t>从本页ppt开始分步讲解create table语法</a:t>
            </a:r>
          </a:p>
          <a:p>
            <a:r>
              <a:rPr lang="zh-CN" altLang="en-US"/>
              <a:t>使用cmd窗口演示时可能用到的命令：</a:t>
            </a:r>
          </a:p>
          <a:p>
            <a:r>
              <a:rPr lang="zh-CN" altLang="en-US"/>
              <a:t>desc  表名;	：显示表结构</a:t>
            </a:r>
          </a:p>
          <a:p>
            <a:r>
              <a:rPr lang="zh-CN" altLang="en-US"/>
              <a:t>show create table 表名;	：显示表创建语句</a:t>
            </a:r>
          </a:p>
          <a:p>
            <a:r>
              <a:rPr lang="zh-CN" altLang="en-US"/>
              <a:t>以上内容在sqlyog的结果窗口info选项卡中都能看到</a:t>
            </a:r>
          </a:p>
        </p:txBody>
      </p:sp>
      <p:sp>
        <p:nvSpPr>
          <p:cNvPr id="6758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E0EFA173-050A-4D08-B930-A2D1B121DE0E}" type="slidenum">
              <a:rPr lang="zh-CN" altLang="en-US" sz="1200">
                <a:latin typeface="Calibri" panose="020F0502020204030204" pitchFamily="34" charset="0"/>
              </a:rPr>
              <a:t>21</a:t>
            </a:fld>
            <a:endParaRPr lang="zh-CN" altLang="en-US" sz="120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idx="4294967295"/>
          </p:nvPr>
        </p:nvSpPr>
        <p:spPr>
          <a:ln>
            <a:miter lim="800000"/>
          </a:ln>
        </p:spPr>
      </p:sp>
      <p:sp>
        <p:nvSpPr>
          <p:cNvPr id="68611" name="Rectangle 3"/>
          <p:cNvSpPr>
            <a:spLocks noGrp="1" noChangeArrowheads="1"/>
          </p:cNvSpPr>
          <p:nvPr>
            <p:ph type="body" idx="4294967295"/>
          </p:nvPr>
        </p:nvSpPr>
        <p:spPr>
          <a:noFill/>
        </p:spPr>
        <p:txBody>
          <a:bodyPr anchor="ctr"/>
          <a:lstStyle/>
          <a:p>
            <a:r>
              <a:rPr lang="zh-CN" altLang="en-US"/>
              <a:t>类似</a:t>
            </a:r>
            <a:r>
              <a:rPr lang="en-US" altLang="zh-CN"/>
              <a:t>int(4)</a:t>
            </a:r>
            <a:r>
              <a:rPr lang="zh-CN" altLang="en-US"/>
              <a:t>，仅设定显示宽度，不影响存储范围，长度超出</a:t>
            </a:r>
            <a:r>
              <a:rPr lang="en-US" altLang="zh-CN"/>
              <a:t>4</a:t>
            </a:r>
            <a:r>
              <a:rPr lang="zh-CN" altLang="en-US"/>
              <a:t>照样能存</a:t>
            </a:r>
          </a:p>
          <a:p>
            <a:endParaRPr lang="zh-CN" altLang="en-US"/>
          </a:p>
          <a:p>
            <a:r>
              <a:rPr lang="zh-CN" altLang="en-US"/>
              <a:t>使用</a:t>
            </a:r>
            <a:r>
              <a:rPr lang="en-US" altLang="zh-CN"/>
              <a:t>SQLyog</a:t>
            </a:r>
            <a:r>
              <a:rPr lang="zh-CN" altLang="en-US"/>
              <a:t>演示时，默认</a:t>
            </a:r>
            <a:r>
              <a:rPr lang="en-US" altLang="zh-CN"/>
              <a:t>sql_mode</a:t>
            </a:r>
            <a:r>
              <a:rPr lang="zh-CN" altLang="en-US"/>
              <a:t>为‘’（可以查看历史语句），所以错误数据会被修正，</a:t>
            </a:r>
          </a:p>
          <a:p>
            <a:r>
              <a:rPr lang="zh-CN" altLang="en-US"/>
              <a:t>如果</a:t>
            </a:r>
            <a:r>
              <a:rPr lang="en-US" altLang="zh-CN"/>
              <a:t>SET</a:t>
            </a:r>
            <a:r>
              <a:rPr lang="zh-CN" altLang="en-US"/>
              <a:t> [SESSION|GLOBAL]</a:t>
            </a:r>
            <a:r>
              <a:rPr lang="en-US" altLang="zh-CN"/>
              <a:t> sql_mode='STRICT_TRANS_TABLES';</a:t>
            </a:r>
          </a:p>
          <a:p>
            <a:r>
              <a:rPr lang="zh-CN" altLang="en-US"/>
              <a:t>则不会对错误数据修正，而是报错</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9634" name="幻灯片图像占位符 1"/>
          <p:cNvSpPr>
            <a:spLocks noGrp="1" noRot="1" noChangeAspect="1" noChangeArrowheads="1" noTextEdit="1"/>
          </p:cNvSpPr>
          <p:nvPr>
            <p:ph type="sldImg" idx="4294967295"/>
          </p:nvPr>
        </p:nvSpPr>
        <p:spPr>
          <a:ln>
            <a:miter lim="800000"/>
          </a:ln>
        </p:spPr>
      </p:sp>
      <p:sp>
        <p:nvSpPr>
          <p:cNvPr id="69635" name="备注占位符 2"/>
          <p:cNvSpPr>
            <a:spLocks noGrp="1" noChangeArrowheads="1"/>
          </p:cNvSpPr>
          <p:nvPr>
            <p:ph type="body" idx="4294967295"/>
          </p:nvPr>
        </p:nvSpPr>
        <p:spPr>
          <a:noFill/>
        </p:spPr>
        <p:txBody>
          <a:bodyPr/>
          <a:lstStyle/>
          <a:p>
            <a:r>
              <a:rPr lang="zh-CN" altLang="en-US"/>
              <a:t>字符型</a:t>
            </a:r>
            <a:r>
              <a:rPr lang="en-US" altLang="zh-CN"/>
              <a:t>char(4)</a:t>
            </a:r>
            <a:r>
              <a:rPr lang="zh-CN" altLang="en-US"/>
              <a:t>会限制存储长度，与数值型不同</a:t>
            </a:r>
          </a:p>
          <a:p>
            <a:r>
              <a:rPr lang="zh-CN" altLang="en-US"/>
              <a:t>如果某一项中设置的是</a:t>
            </a:r>
            <a:r>
              <a:rPr lang="en-US" altLang="zh-CN"/>
              <a:t>varchar(50)</a:t>
            </a:r>
          </a:p>
          <a:p>
            <a:r>
              <a:rPr lang="zh-CN" altLang="en-US"/>
              <a:t>那么对英文当然是</a:t>
            </a:r>
            <a:r>
              <a:rPr lang="en-US" altLang="zh-CN"/>
              <a:t>50</a:t>
            </a:r>
          </a:p>
          <a:p>
            <a:r>
              <a:rPr lang="zh-CN" altLang="en-US"/>
              <a:t>那么对中文呢</a:t>
            </a:r>
          </a:p>
          <a:p>
            <a:r>
              <a:rPr lang="en-US" altLang="zh-CN"/>
              <a:t>utf-8</a:t>
            </a:r>
            <a:r>
              <a:rPr lang="zh-CN" altLang="en-US"/>
              <a:t>的中文占</a:t>
            </a:r>
            <a:r>
              <a:rPr lang="en-US" altLang="zh-CN"/>
              <a:t>3</a:t>
            </a:r>
            <a:r>
              <a:rPr lang="zh-CN" altLang="en-US"/>
              <a:t>个字节</a:t>
            </a:r>
          </a:p>
          <a:p>
            <a:r>
              <a:rPr lang="zh-CN" altLang="en-US"/>
              <a:t>那么</a:t>
            </a:r>
            <a:r>
              <a:rPr lang="en-US" altLang="zh-CN"/>
              <a:t>,</a:t>
            </a:r>
            <a:r>
              <a:rPr lang="zh-CN" altLang="en-US"/>
              <a:t>这个</a:t>
            </a:r>
            <a:r>
              <a:rPr lang="en-US" altLang="zh-CN"/>
              <a:t>varchar(50)</a:t>
            </a:r>
            <a:r>
              <a:rPr lang="zh-CN" altLang="en-US"/>
              <a:t>是不是只能存</a:t>
            </a:r>
            <a:r>
              <a:rPr lang="en-US" altLang="zh-CN"/>
              <a:t>16</a:t>
            </a:r>
            <a:r>
              <a:rPr lang="zh-CN" altLang="en-US"/>
              <a:t>个汉字了</a:t>
            </a:r>
            <a:r>
              <a:rPr lang="en-US" altLang="zh-CN"/>
              <a:t>?</a:t>
            </a:r>
          </a:p>
          <a:p>
            <a:r>
              <a:rPr lang="en-US">
                <a:ea typeface="宋体" panose="02010600030101010101" pitchFamily="2" charset="-122"/>
              </a:rPr>
              <a:t> </a:t>
            </a:r>
          </a:p>
          <a:p>
            <a:r>
              <a:rPr lang="zh-CN" altLang="en-US"/>
              <a:t>不是这样的，</a:t>
            </a:r>
            <a:r>
              <a:rPr lang="en-US" altLang="zh-CN"/>
              <a:t>mysql</a:t>
            </a:r>
            <a:r>
              <a:rPr lang="zh-CN" altLang="en-US"/>
              <a:t>低版本之前是这样的，但是</a:t>
            </a:r>
            <a:r>
              <a:rPr lang="en-US" altLang="zh-CN"/>
              <a:t>5.0</a:t>
            </a:r>
            <a:r>
              <a:rPr lang="zh-CN" altLang="en-US"/>
              <a:t>以后就不是了</a:t>
            </a:r>
            <a:endParaRPr lang="zh-CN" altLang="en-US" b="1"/>
          </a:p>
          <a:p>
            <a:r>
              <a:rPr lang="en-US" altLang="zh-CN" b="1"/>
              <a:t>mysql varchar(50)  </a:t>
            </a:r>
            <a:r>
              <a:rPr lang="zh-CN" altLang="en-US" b="1"/>
              <a:t>不管中文 还是英文 都是存</a:t>
            </a:r>
            <a:r>
              <a:rPr lang="en-US" altLang="zh-CN" b="1"/>
              <a:t>50</a:t>
            </a:r>
            <a:r>
              <a:rPr lang="zh-CN" altLang="en-US" b="1"/>
              <a:t>个的，但是一个表中所有</a:t>
            </a:r>
            <a:r>
              <a:rPr lang="en-US" altLang="zh-CN" b="1"/>
              <a:t>varchar</a:t>
            </a:r>
            <a:r>
              <a:rPr lang="zh-CN" altLang="en-US" b="1"/>
              <a:t>字段的总长度跟编码有关，如果是</a:t>
            </a:r>
            <a:r>
              <a:rPr lang="en-US" altLang="zh-CN" b="1"/>
              <a:t>utf-8</a:t>
            </a:r>
            <a:r>
              <a:rPr lang="zh-CN" altLang="en-US" b="1"/>
              <a:t>，那么大概</a:t>
            </a:r>
            <a:r>
              <a:rPr lang="en-US" altLang="zh-CN" b="1"/>
              <a:t>65535/3</a:t>
            </a:r>
            <a:r>
              <a:rPr lang="zh-CN" altLang="en-US" b="1"/>
              <a:t>，如果是</a:t>
            </a:r>
            <a:r>
              <a:rPr lang="en-US" altLang="zh-CN" b="1"/>
              <a:t>gbk</a:t>
            </a:r>
            <a:r>
              <a:rPr lang="zh-CN" altLang="en-US" b="1"/>
              <a:t>，那么大概</a:t>
            </a:r>
            <a:r>
              <a:rPr lang="en-US" altLang="zh-CN" b="1"/>
              <a:t>65535/2.</a:t>
            </a:r>
            <a:endParaRPr lang="en-US" altLang="zh-CN"/>
          </a:p>
          <a:p>
            <a:endParaRPr lang="en-US" altLang="zh-CN"/>
          </a:p>
          <a:p>
            <a:r>
              <a:rPr lang="en-US" altLang="zh-CN"/>
              <a:t>MySQL5</a:t>
            </a:r>
            <a:r>
              <a:rPr lang="zh-CN" altLang="en-US"/>
              <a:t>的文档，其中对</a:t>
            </a:r>
            <a:r>
              <a:rPr lang="en-US" altLang="zh-CN"/>
              <a:t>varchar</a:t>
            </a:r>
            <a:r>
              <a:rPr lang="zh-CN" altLang="en-US"/>
              <a:t>字段类型这样描述：</a:t>
            </a:r>
            <a:r>
              <a:rPr lang="en-US" altLang="zh-CN"/>
              <a:t>varchar(m) </a:t>
            </a:r>
            <a:r>
              <a:rPr lang="zh-CN" altLang="en-US"/>
              <a:t>变长字符串。</a:t>
            </a:r>
            <a:r>
              <a:rPr lang="en-US" altLang="zh-CN"/>
              <a:t>M </a:t>
            </a:r>
            <a:r>
              <a:rPr lang="zh-CN" altLang="en-US"/>
              <a:t>表示最大列长度。</a:t>
            </a:r>
            <a:r>
              <a:rPr lang="en-US" altLang="zh-CN"/>
              <a:t>M</a:t>
            </a:r>
            <a:r>
              <a:rPr lang="zh-CN" altLang="en-US"/>
              <a:t>的范围是</a:t>
            </a:r>
            <a:r>
              <a:rPr lang="en-US" altLang="zh-CN"/>
              <a:t>0</a:t>
            </a:r>
            <a:r>
              <a:rPr lang="zh-CN" altLang="en-US"/>
              <a:t>到</a:t>
            </a:r>
            <a:r>
              <a:rPr lang="en-US" altLang="zh-CN"/>
              <a:t>65,535</a:t>
            </a:r>
            <a:r>
              <a:rPr lang="zh-CN" altLang="en-US"/>
              <a:t>。</a:t>
            </a:r>
            <a:r>
              <a:rPr lang="en-US" altLang="zh-CN"/>
              <a:t>(VARCHAR</a:t>
            </a:r>
            <a:r>
              <a:rPr lang="zh-CN" altLang="en-US"/>
              <a:t>的最大实际长度由最长的行的大小和使用的字符集确定，最大有效长度是</a:t>
            </a:r>
            <a:r>
              <a:rPr lang="en-US" altLang="zh-CN"/>
              <a:t>65,532</a:t>
            </a:r>
            <a:r>
              <a:rPr lang="zh-CN" altLang="en-US"/>
              <a:t>字节）。</a:t>
            </a:r>
          </a:p>
          <a:p>
            <a:r>
              <a:rPr lang="zh-CN" altLang="en-US"/>
              <a:t>为何会这般变换？真是感觉</a:t>
            </a:r>
            <a:r>
              <a:rPr lang="en-US" altLang="zh-CN"/>
              <a:t>MySQL</a:t>
            </a:r>
            <a:r>
              <a:rPr lang="zh-CN" altLang="en-US"/>
              <a:t>的手册做的太不友好了，因为你要仔细的继续往下读才会发现这段描述：</a:t>
            </a:r>
            <a:r>
              <a:rPr lang="en-US" altLang="zh-CN"/>
              <a:t>MySQL 5.1</a:t>
            </a:r>
            <a:r>
              <a:rPr lang="zh-CN" altLang="en-US"/>
              <a:t>遵从标准</a:t>
            </a:r>
            <a:r>
              <a:rPr lang="en-US" altLang="zh-CN"/>
              <a:t>SQL</a:t>
            </a:r>
            <a:r>
              <a:rPr lang="zh-CN" altLang="en-US"/>
              <a:t>规范，并且不删除</a:t>
            </a:r>
            <a:r>
              <a:rPr lang="en-US" altLang="zh-CN"/>
              <a:t>VARCHAR</a:t>
            </a:r>
            <a:r>
              <a:rPr lang="zh-CN" altLang="en-US"/>
              <a:t>值的尾部空格。</a:t>
            </a:r>
            <a:r>
              <a:rPr lang="en-US" altLang="zh-CN"/>
              <a:t>VARCHAR</a:t>
            </a:r>
            <a:r>
              <a:rPr lang="zh-CN" altLang="en-US"/>
              <a:t>保存时用一个字节或两个字节长的前缀</a:t>
            </a:r>
            <a:r>
              <a:rPr lang="en-US" altLang="zh-CN"/>
              <a:t>+</a:t>
            </a:r>
            <a:r>
              <a:rPr lang="zh-CN" altLang="en-US"/>
              <a:t>数据。如果</a:t>
            </a:r>
            <a:r>
              <a:rPr lang="en-US" altLang="zh-CN"/>
              <a:t>VARCHAR</a:t>
            </a:r>
            <a:r>
              <a:rPr lang="zh-CN" altLang="en-US"/>
              <a:t>列声明的长度大于</a:t>
            </a:r>
            <a:r>
              <a:rPr lang="en-US" altLang="zh-CN"/>
              <a:t>255</a:t>
            </a:r>
            <a:r>
              <a:rPr lang="zh-CN" altLang="en-US"/>
              <a:t>，长度前缀是两个字节。</a:t>
            </a:r>
          </a:p>
          <a:p>
            <a:r>
              <a:rPr lang="en-US" altLang="zh-CN"/>
              <a:t>MySQL</a:t>
            </a:r>
            <a:r>
              <a:rPr lang="zh-CN" altLang="en-US"/>
              <a:t>中</a:t>
            </a:r>
            <a:r>
              <a:rPr lang="en-US" altLang="zh-CN"/>
              <a:t>varchar</a:t>
            </a:r>
            <a:r>
              <a:rPr lang="zh-CN" altLang="en-US"/>
              <a:t>最大长度是多少？这不是一个固定的数字。本文简要说明一下限制规则。</a:t>
            </a:r>
            <a:endParaRPr lang="zh-CN" altLang="en-US" b="1"/>
          </a:p>
          <a:p>
            <a:r>
              <a:rPr lang="en-US" altLang="zh-CN" b="1"/>
              <a:t>1</a:t>
            </a:r>
            <a:r>
              <a:rPr lang="zh-CN" altLang="en-US" b="1"/>
              <a:t>、限制规则</a:t>
            </a:r>
          </a:p>
          <a:p>
            <a:r>
              <a:rPr lang="zh-CN" altLang="en-US"/>
              <a:t>字段的限制在字段定义的时候有以下规则：</a:t>
            </a:r>
            <a:endParaRPr lang="zh-CN" altLang="en-US" b="1"/>
          </a:p>
          <a:p>
            <a:r>
              <a:rPr lang="en-US" altLang="zh-CN" b="1"/>
              <a:t>a)   </a:t>
            </a:r>
            <a:r>
              <a:rPr lang="zh-CN" altLang="en-US" b="1"/>
              <a:t>存储限制</a:t>
            </a:r>
          </a:p>
          <a:p>
            <a:r>
              <a:rPr lang="en-US" altLang="zh-CN"/>
              <a:t>varchar </a:t>
            </a:r>
            <a:r>
              <a:rPr lang="zh-CN" altLang="en-US"/>
              <a:t>字段是将实际内容单独存储在聚簇索引之外，实际存储从第二个字节开始，接着要用</a:t>
            </a:r>
            <a:r>
              <a:rPr lang="en-US" altLang="zh-CN"/>
              <a:t>1</a:t>
            </a:r>
            <a:r>
              <a:rPr lang="zh-CN" altLang="en-US"/>
              <a:t>到</a:t>
            </a:r>
            <a:r>
              <a:rPr lang="en-US" altLang="zh-CN"/>
              <a:t>2</a:t>
            </a:r>
            <a:r>
              <a:rPr lang="zh-CN" altLang="en-US"/>
              <a:t>个字节表示实际长度（长度超过</a:t>
            </a:r>
            <a:r>
              <a:rPr lang="en-US" altLang="zh-CN"/>
              <a:t>255</a:t>
            </a:r>
            <a:r>
              <a:rPr lang="zh-CN" altLang="en-US"/>
              <a:t>时需要</a:t>
            </a:r>
            <a:r>
              <a:rPr lang="en-US" altLang="zh-CN"/>
              <a:t>2</a:t>
            </a:r>
            <a:r>
              <a:rPr lang="zh-CN" altLang="en-US"/>
              <a:t>个字节），因此最大长度不能超过</a:t>
            </a:r>
            <a:r>
              <a:rPr lang="en-US" altLang="zh-CN"/>
              <a:t>65535</a:t>
            </a:r>
            <a:r>
              <a:rPr lang="zh-CN" altLang="en-US"/>
              <a:t>。</a:t>
            </a:r>
            <a:endParaRPr lang="zh-CN" altLang="en-US" b="1"/>
          </a:p>
          <a:p>
            <a:r>
              <a:rPr lang="en-US" altLang="zh-CN" b="1"/>
              <a:t>b)   </a:t>
            </a:r>
            <a:r>
              <a:rPr lang="zh-CN" altLang="en-US" b="1"/>
              <a:t>编码长度限制</a:t>
            </a:r>
          </a:p>
          <a:p>
            <a:r>
              <a:rPr lang="zh-CN" altLang="en-US"/>
              <a:t>字符类型若为</a:t>
            </a:r>
            <a:r>
              <a:rPr lang="en-US" altLang="zh-CN"/>
              <a:t>gbk</a:t>
            </a:r>
            <a:r>
              <a:rPr lang="zh-CN" altLang="en-US"/>
              <a:t>，每个字符最多占</a:t>
            </a:r>
            <a:r>
              <a:rPr lang="en-US" altLang="zh-CN"/>
              <a:t>2</a:t>
            </a:r>
            <a:r>
              <a:rPr lang="zh-CN" altLang="en-US"/>
              <a:t>个字节</a:t>
            </a:r>
          </a:p>
          <a:p>
            <a:r>
              <a:rPr lang="zh-CN" altLang="en-US"/>
              <a:t>字符类型若为</a:t>
            </a:r>
            <a:r>
              <a:rPr lang="en-US" altLang="zh-CN"/>
              <a:t>utf8</a:t>
            </a:r>
            <a:r>
              <a:rPr lang="zh-CN" altLang="en-US"/>
              <a:t>，每个字符最多占</a:t>
            </a:r>
            <a:r>
              <a:rPr lang="en-US" altLang="zh-CN"/>
              <a:t>3</a:t>
            </a:r>
            <a:r>
              <a:rPr lang="zh-CN" altLang="en-US"/>
              <a:t>个字节</a:t>
            </a:r>
          </a:p>
          <a:p>
            <a:r>
              <a:rPr lang="zh-CN" altLang="en-US"/>
              <a:t>若定义的时候超过上述限制，则</a:t>
            </a:r>
            <a:r>
              <a:rPr lang="en-US" altLang="zh-CN"/>
              <a:t>varchar</a:t>
            </a:r>
            <a:r>
              <a:rPr lang="zh-CN" altLang="en-US"/>
              <a:t>字段会被强行转为</a:t>
            </a:r>
            <a:r>
              <a:rPr lang="en-US" altLang="zh-CN"/>
              <a:t>text</a:t>
            </a:r>
            <a:r>
              <a:rPr lang="zh-CN" altLang="en-US"/>
              <a:t>类型，并产生</a:t>
            </a:r>
            <a:r>
              <a:rPr lang="en-US" altLang="zh-CN"/>
              <a:t>warning</a:t>
            </a:r>
            <a:r>
              <a:rPr lang="zh-CN" altLang="en-US"/>
              <a:t>。</a:t>
            </a:r>
            <a:endParaRPr lang="zh-CN" altLang="en-US" b="1"/>
          </a:p>
          <a:p>
            <a:r>
              <a:rPr lang="en-US" altLang="zh-CN" b="1"/>
              <a:t>c)   </a:t>
            </a:r>
            <a:r>
              <a:rPr lang="zh-CN" altLang="en-US" b="1"/>
              <a:t>行长度限制</a:t>
            </a:r>
          </a:p>
          <a:p>
            <a:r>
              <a:rPr lang="zh-CN" altLang="en-US"/>
              <a:t>导致实际应用中</a:t>
            </a:r>
            <a:r>
              <a:rPr lang="en-US" altLang="zh-CN"/>
              <a:t>varchar</a:t>
            </a:r>
            <a:r>
              <a:rPr lang="zh-CN" altLang="en-US"/>
              <a:t>长度限制的是一个行定义的长度。 </a:t>
            </a:r>
            <a:r>
              <a:rPr lang="en-US" altLang="zh-CN"/>
              <a:t>MySQL</a:t>
            </a:r>
            <a:r>
              <a:rPr lang="zh-CN" altLang="en-US"/>
              <a:t>要求一个行的定义长度不能超过</a:t>
            </a:r>
            <a:r>
              <a:rPr lang="en-US" altLang="zh-CN"/>
              <a:t>65535</a:t>
            </a:r>
            <a:r>
              <a:rPr lang="zh-CN" altLang="en-US"/>
              <a:t>。若定义的表长度超过这个值，则提示</a:t>
            </a:r>
          </a:p>
          <a:p>
            <a:r>
              <a:rPr lang="en-US" altLang="zh-CN"/>
              <a:t>ERROR 1118 (42000): Row size too large. The maximum row size for the used table type, not counting BLOBs, is 65535. You have to change some columns to TEXT or BLOBs</a:t>
            </a:r>
            <a:r>
              <a:rPr lang="zh-CN" altLang="en-US"/>
              <a:t>。</a:t>
            </a:r>
            <a:endParaRPr lang="zh-CN" altLang="en-US" b="1"/>
          </a:p>
          <a:p>
            <a:r>
              <a:rPr lang="en-US" altLang="zh-CN" b="1"/>
              <a:t>2</a:t>
            </a:r>
            <a:r>
              <a:rPr lang="zh-CN" altLang="en-US" b="1"/>
              <a:t>、计算例子</a:t>
            </a:r>
          </a:p>
          <a:p>
            <a:r>
              <a:rPr lang="zh-CN" altLang="en-US"/>
              <a:t>举两个例说明一下实际长度的计算。</a:t>
            </a:r>
          </a:p>
          <a:p>
            <a:r>
              <a:rPr lang="en-US" altLang="zh-CN"/>
              <a:t>a)                  </a:t>
            </a:r>
            <a:r>
              <a:rPr lang="zh-CN" altLang="en-US"/>
              <a:t>若一个表只有一个</a:t>
            </a:r>
            <a:r>
              <a:rPr lang="en-US" altLang="zh-CN"/>
              <a:t>varchar</a:t>
            </a:r>
            <a:r>
              <a:rPr lang="zh-CN" altLang="en-US"/>
              <a:t>类型，如定义为</a:t>
            </a:r>
          </a:p>
          <a:p>
            <a:r>
              <a:rPr lang="en-US" altLang="zh-CN"/>
              <a:t>create table t4(c varchar(N)) charset=gbk;</a:t>
            </a:r>
          </a:p>
          <a:p>
            <a:r>
              <a:rPr lang="zh-CN" altLang="en-US"/>
              <a:t>则此处</a:t>
            </a:r>
            <a:r>
              <a:rPr lang="en-US" altLang="zh-CN"/>
              <a:t>N</a:t>
            </a:r>
            <a:r>
              <a:rPr lang="zh-CN" altLang="en-US"/>
              <a:t>的最大值为</a:t>
            </a:r>
            <a:r>
              <a:rPr lang="en-US" altLang="zh-CN"/>
              <a:t>(65535-1-2)/2= 32766</a:t>
            </a:r>
            <a:r>
              <a:rPr lang="zh-CN" altLang="en-US"/>
              <a:t>。</a:t>
            </a:r>
          </a:p>
          <a:p>
            <a:r>
              <a:rPr lang="zh-CN" altLang="en-US"/>
              <a:t>减</a:t>
            </a:r>
            <a:r>
              <a:rPr lang="en-US" altLang="zh-CN"/>
              <a:t>1</a:t>
            </a:r>
            <a:r>
              <a:rPr lang="zh-CN" altLang="en-US"/>
              <a:t>的原因是实际行存储从第二个字节开始’</a:t>
            </a:r>
            <a:r>
              <a:rPr lang="en-US" altLang="zh-CN"/>
              <a:t>;</a:t>
            </a:r>
          </a:p>
          <a:p>
            <a:r>
              <a:rPr lang="zh-CN" altLang="en-US"/>
              <a:t>减</a:t>
            </a:r>
            <a:r>
              <a:rPr lang="en-US" altLang="zh-CN"/>
              <a:t>2</a:t>
            </a:r>
            <a:r>
              <a:rPr lang="zh-CN" altLang="en-US"/>
              <a:t>的原因是</a:t>
            </a:r>
            <a:r>
              <a:rPr lang="en-US" altLang="zh-CN"/>
              <a:t>varchar</a:t>
            </a:r>
            <a:r>
              <a:rPr lang="zh-CN" altLang="en-US"/>
              <a:t>头部的</a:t>
            </a:r>
            <a:r>
              <a:rPr lang="en-US" altLang="zh-CN"/>
              <a:t>2</a:t>
            </a:r>
            <a:r>
              <a:rPr lang="zh-CN" altLang="en-US"/>
              <a:t>个字节表示长度</a:t>
            </a:r>
            <a:r>
              <a:rPr lang="en-US" altLang="zh-CN"/>
              <a:t>;</a:t>
            </a:r>
          </a:p>
          <a:p>
            <a:r>
              <a:rPr lang="zh-CN" altLang="en-US"/>
              <a:t>除</a:t>
            </a:r>
            <a:r>
              <a:rPr lang="en-US" altLang="zh-CN"/>
              <a:t>2</a:t>
            </a:r>
            <a:r>
              <a:rPr lang="zh-CN" altLang="en-US"/>
              <a:t>的原因是字符编码是</a:t>
            </a:r>
            <a:r>
              <a:rPr lang="en-US" altLang="zh-CN"/>
              <a:t>gbk</a:t>
            </a:r>
            <a:r>
              <a:rPr lang="zh-CN" altLang="en-US"/>
              <a:t>。</a:t>
            </a:r>
          </a:p>
          <a:p>
            <a:r>
              <a:rPr lang="en-US" altLang="zh-CN"/>
              <a:t>b)                  </a:t>
            </a:r>
            <a:r>
              <a:rPr lang="zh-CN" altLang="en-US"/>
              <a:t>若一个表定义为</a:t>
            </a:r>
          </a:p>
          <a:p>
            <a:r>
              <a:rPr lang="en-US" altLang="zh-CN"/>
              <a:t>create table t4(c int, c2 char(30), c3 varchar(N)) charset=utf8;</a:t>
            </a:r>
          </a:p>
          <a:p>
            <a:r>
              <a:rPr lang="zh-CN" altLang="en-US"/>
              <a:t>则此处</a:t>
            </a:r>
            <a:r>
              <a:rPr lang="en-US" altLang="zh-CN"/>
              <a:t>N</a:t>
            </a:r>
            <a:r>
              <a:rPr lang="zh-CN" altLang="en-US"/>
              <a:t>的最大值为 </a:t>
            </a:r>
            <a:r>
              <a:rPr lang="en-US" altLang="zh-CN"/>
              <a:t>(65535-1-2-4-30*3)/3=21812</a:t>
            </a:r>
          </a:p>
          <a:p>
            <a:r>
              <a:rPr lang="zh-CN" altLang="en-US"/>
              <a:t>减</a:t>
            </a:r>
            <a:r>
              <a:rPr lang="en-US" altLang="zh-CN"/>
              <a:t>1</a:t>
            </a:r>
            <a:r>
              <a:rPr lang="zh-CN" altLang="en-US"/>
              <a:t>和减</a:t>
            </a:r>
            <a:r>
              <a:rPr lang="en-US" altLang="zh-CN"/>
              <a:t>2</a:t>
            </a:r>
            <a:r>
              <a:rPr lang="zh-CN" altLang="en-US"/>
              <a:t>与上例相同</a:t>
            </a:r>
            <a:r>
              <a:rPr lang="en-US" altLang="zh-CN"/>
              <a:t>;</a:t>
            </a:r>
          </a:p>
          <a:p>
            <a:r>
              <a:rPr lang="zh-CN" altLang="en-US"/>
              <a:t>减</a:t>
            </a:r>
            <a:r>
              <a:rPr lang="en-US" altLang="zh-CN"/>
              <a:t>4</a:t>
            </a:r>
            <a:r>
              <a:rPr lang="zh-CN" altLang="en-US"/>
              <a:t>的原因是</a:t>
            </a:r>
            <a:r>
              <a:rPr lang="en-US" altLang="zh-CN"/>
              <a:t>int</a:t>
            </a:r>
            <a:r>
              <a:rPr lang="zh-CN" altLang="en-US"/>
              <a:t>类型的</a:t>
            </a:r>
            <a:r>
              <a:rPr lang="en-US" altLang="zh-CN"/>
              <a:t>c</a:t>
            </a:r>
            <a:r>
              <a:rPr lang="zh-CN" altLang="en-US"/>
              <a:t>占</a:t>
            </a:r>
            <a:r>
              <a:rPr lang="en-US" altLang="zh-CN"/>
              <a:t>4</a:t>
            </a:r>
            <a:r>
              <a:rPr lang="zh-CN" altLang="en-US"/>
              <a:t>个字节</a:t>
            </a:r>
            <a:r>
              <a:rPr lang="en-US" altLang="zh-CN"/>
              <a:t>;</a:t>
            </a:r>
          </a:p>
          <a:p>
            <a:r>
              <a:rPr lang="zh-CN" altLang="en-US"/>
              <a:t>减</a:t>
            </a:r>
            <a:r>
              <a:rPr lang="en-US" altLang="zh-CN"/>
              <a:t>30*3</a:t>
            </a:r>
            <a:r>
              <a:rPr lang="zh-CN" altLang="en-US"/>
              <a:t>的原因是</a:t>
            </a:r>
            <a:r>
              <a:rPr lang="en-US" altLang="zh-CN"/>
              <a:t>char(30)</a:t>
            </a:r>
            <a:r>
              <a:rPr lang="zh-CN" altLang="en-US"/>
              <a:t>占用</a:t>
            </a:r>
            <a:r>
              <a:rPr lang="en-US" altLang="zh-CN"/>
              <a:t>90</a:t>
            </a:r>
            <a:r>
              <a:rPr lang="zh-CN" altLang="en-US"/>
              <a:t>个字节，编码是</a:t>
            </a:r>
            <a:r>
              <a:rPr lang="en-US" altLang="zh-CN"/>
              <a:t>utf8</a:t>
            </a:r>
            <a:r>
              <a:rPr lang="zh-CN" altLang="en-US"/>
              <a:t>。</a:t>
            </a:r>
          </a:p>
          <a:p>
            <a:r>
              <a:rPr lang="zh-CN" altLang="en-US"/>
              <a:t>如果被</a:t>
            </a:r>
            <a:r>
              <a:rPr lang="en-US" altLang="zh-CN"/>
              <a:t>varchar</a:t>
            </a:r>
            <a:r>
              <a:rPr lang="zh-CN" altLang="en-US"/>
              <a:t>超过上述的</a:t>
            </a:r>
            <a:r>
              <a:rPr lang="en-US" altLang="zh-CN"/>
              <a:t>b</a:t>
            </a:r>
            <a:r>
              <a:rPr lang="zh-CN" altLang="en-US"/>
              <a:t>规则，被强转成</a:t>
            </a:r>
            <a:r>
              <a:rPr lang="en-US" altLang="zh-CN"/>
              <a:t>text</a:t>
            </a:r>
            <a:r>
              <a:rPr lang="zh-CN" altLang="en-US"/>
              <a:t>类型，则每个字段占用定义长度为</a:t>
            </a:r>
            <a:r>
              <a:rPr lang="en-US" altLang="zh-CN"/>
              <a:t>11</a:t>
            </a:r>
            <a:r>
              <a:rPr lang="zh-CN" altLang="en-US"/>
              <a:t>字节，当然这已经不是“</a:t>
            </a:r>
            <a:r>
              <a:rPr lang="en-US" altLang="zh-CN"/>
              <a:t>varchar”</a:t>
            </a:r>
            <a:r>
              <a:rPr lang="zh-CN" altLang="en-US"/>
              <a:t>了。</a:t>
            </a:r>
          </a:p>
        </p:txBody>
      </p:sp>
      <p:sp>
        <p:nvSpPr>
          <p:cNvPr id="69636"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54BEF1CF-BF20-4D6F-BA1D-0E7F11D1AA5C}" type="slidenum">
              <a:rPr lang="zh-CN" altLang="en-US" sz="1200">
                <a:latin typeface="Calibri" panose="020F0502020204030204" pitchFamily="34" charset="0"/>
              </a:rPr>
              <a:t>25</a:t>
            </a:fld>
            <a:endParaRPr lang="zh-CN" altLang="en-US" sz="120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idx="4294967295"/>
          </p:nvPr>
        </p:nvSpPr>
        <p:spPr>
          <a:ln>
            <a:miter lim="800000"/>
          </a:ln>
        </p:spPr>
      </p:sp>
      <p:sp>
        <p:nvSpPr>
          <p:cNvPr id="70659" name="Rectangle 3"/>
          <p:cNvSpPr>
            <a:spLocks noGrp="1" noChangeArrowheads="1"/>
          </p:cNvSpPr>
          <p:nvPr>
            <p:ph type="body" idx="4294967295"/>
          </p:nvPr>
        </p:nvSpPr>
        <p:spPr>
          <a:noFill/>
        </p:spPr>
        <p:txBody>
          <a:bodyPr anchor="ctr"/>
          <a:lstStyle/>
          <a:p>
            <a:r>
              <a:rPr lang="zh-CN" altLang="en-US"/>
              <a:t>后面两条讲查询时再说</a:t>
            </a:r>
          </a:p>
          <a:p>
            <a:r>
              <a:rPr lang="zh-CN" altLang="en-US"/>
              <a:t>还有个</a:t>
            </a:r>
            <a:r>
              <a:rPr lang="en-US" altLang="zh-CN"/>
              <a:t>blob</a:t>
            </a:r>
            <a:r>
              <a:rPr lang="zh-CN" altLang="en-US"/>
              <a:t>可以提一下</a:t>
            </a:r>
          </a:p>
          <a:p>
            <a:r>
              <a:rPr lang="zh-CN" altLang="en-US"/>
              <a:t>复合类型（MySQL特色，慎用，影响数据库迁移）</a:t>
            </a:r>
          </a:p>
          <a:p>
            <a:r>
              <a:rPr lang="zh-CN" altLang="en-US"/>
              <a:t>　　MySQL 还支持两种复合数据类型 ENUM 和 SET，它们扩展了 SQL 规范。虽然这些类型在技术上是字符串类型，但是可以被视为不同的数据类型。一个 ENUM 类型只允许从一个集合中取得一个值；而 SET 类型允许从一个集合中取得任意多个值。</a:t>
            </a:r>
          </a:p>
          <a:p>
            <a:r>
              <a:rPr lang="zh-CN" altLang="en-US"/>
              <a:t>ENUM 类型</a:t>
            </a:r>
          </a:p>
          <a:p>
            <a:r>
              <a:rPr lang="zh-CN" altLang="en-US"/>
              <a:t>　　ENUM 类型因为只允许在集合中取得一个值，有点类似于单选项。在处理相互排拆的数据时容易让人理解，比如人类的性别。ENUM 类型字段可以从集合中取得一个值或使用 null 值，除此之外的输入将会使 MySQL 在这个字段中插入一个空字符串。另外如果插入值的大小写与集合中值的大小写不匹配，MySQL 会自动使用插入值的大小写转换成与集合中大小写一致的值。</a:t>
            </a:r>
          </a:p>
          <a:p>
            <a:r>
              <a:rPr lang="zh-CN" altLang="en-US"/>
              <a:t>　　 ENUM 类型在系统内部可以存储为数字，并且从 1 开始用数字做索引。一个 ENUM 类型最多可以包含 65536 个元素，其中一个元素被 MySQL 保留，用来存储错误信息，这个错误值用索引 0 或者一个空字符串表示。</a:t>
            </a:r>
          </a:p>
          <a:p>
            <a:r>
              <a:rPr lang="zh-CN" altLang="en-US"/>
              <a:t>　　MySQL 认为 ENUM 类型集合中出现的值是合法输入，除此之外其它任何输入都将失败。这说明通过搜索包含空字符串或对应数字索引为 0 的行就可以很容易地找到错误记录的位置。</a:t>
            </a:r>
          </a:p>
          <a:p>
            <a:r>
              <a:rPr lang="zh-CN" altLang="en-US"/>
              <a:t>SET 类型</a:t>
            </a:r>
          </a:p>
          <a:p>
            <a:r>
              <a:rPr lang="zh-CN" altLang="en-US"/>
              <a:t>　　SET 类型与 ENUM 类型相似但不相同。SET 类型可以从预定义的集合中取得任意数量的值。并且与 ENUM 类型相同的是任何试图在 SET 类型字段中插入非预定义的值都会使 MySQL 插入一个空字符串。如果插入一个即有合法的元素又有非法的元素的记录，MySQL 将会保留合法的元素，除去非法的元素。</a:t>
            </a:r>
          </a:p>
          <a:p>
            <a:r>
              <a:rPr lang="zh-CN" altLang="en-US"/>
              <a:t>　　一个 SET 类型最多可以包含 64 项元素。在 SET 元素中值被存储为一个分离的“位”序列，这些“位”表示与它相对应的元素。“位”是创建有序元素集合的一种简单而有效的方式。并且它还去除了重复的元素，所以 SET 类型中不可能包含两个相同的元素。</a:t>
            </a:r>
          </a:p>
          <a:p>
            <a:r>
              <a:rPr lang="zh-CN" altLang="en-US"/>
              <a:t>　　希望从 SET 类型字段中找出非法的记录只需查找包含空字符串或二进制值为 0 的行。</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idx="4294967295"/>
          </p:nvPr>
        </p:nvSpPr>
        <p:spPr>
          <a:ln>
            <a:miter lim="800000"/>
          </a:ln>
        </p:spPr>
      </p:sp>
      <p:sp>
        <p:nvSpPr>
          <p:cNvPr id="71683" name="Rectangle 3"/>
          <p:cNvSpPr>
            <a:spLocks noGrp="1" noChangeArrowheads="1"/>
          </p:cNvSpPr>
          <p:nvPr>
            <p:ph type="body" idx="4294967295"/>
          </p:nvPr>
        </p:nvSpPr>
        <p:spPr>
          <a:noFill/>
        </p:spPr>
        <p:txBody>
          <a:bodyPr anchor="ctr"/>
          <a:lstStyle/>
          <a:p>
            <a:r>
              <a:rPr lang="zh-CN" altLang="en-US"/>
              <a:t>使用</a:t>
            </a:r>
            <a:r>
              <a:rPr lang="en-US" altLang="zh-CN"/>
              <a:t>zerofill</a:t>
            </a:r>
            <a:r>
              <a:rPr lang="zh-CN" altLang="en-US"/>
              <a:t>会默认加</a:t>
            </a:r>
            <a:r>
              <a:rPr lang="en-US" altLang="zh-CN"/>
              <a:t>unsigned</a:t>
            </a:r>
          </a:p>
          <a:p>
            <a:r>
              <a:rPr lang="en-US" altLang="zh-CN"/>
              <a:t>`id` tinyint(4) zerofill</a:t>
            </a:r>
          </a:p>
          <a:p>
            <a:r>
              <a:rPr lang="en-US" altLang="zh-CN"/>
              <a:t>`id`</a:t>
            </a:r>
            <a:r>
              <a:rPr lang="zh-CN" altLang="en-US"/>
              <a:t>将不能存负数，最大存储</a:t>
            </a:r>
            <a:r>
              <a:rPr lang="en-US" altLang="zh-CN"/>
              <a:t>255</a:t>
            </a:r>
          </a:p>
          <a:p>
            <a:r>
              <a:rPr lang="en-US" altLang="zh-CN"/>
              <a:t>CREATE TABLE </a:t>
            </a:r>
            <a:r>
              <a:rPr lang="zh-CN" altLang="en-US"/>
              <a:t>表名</a:t>
            </a:r>
            <a:r>
              <a:rPr lang="en-US">
                <a:ea typeface="宋体" panose="02010600030101010101" pitchFamily="2" charset="-122"/>
              </a:rPr>
              <a:t> </a:t>
            </a:r>
            <a:r>
              <a:rPr lang="en-US" altLang="zh-CN"/>
              <a:t>(</a:t>
            </a:r>
            <a:r>
              <a:rPr lang="zh-CN" altLang="en-US"/>
              <a:t> ...</a:t>
            </a:r>
            <a:r>
              <a:rPr lang="en-US" altLang="zh-CN"/>
              <a:t> ) AUTO_INCREMENT = 100;</a:t>
            </a:r>
          </a:p>
          <a:p>
            <a:r>
              <a:rPr lang="en-US" altLang="zh-CN"/>
              <a:t>alter table </a:t>
            </a:r>
            <a:r>
              <a:rPr lang="zh-CN" altLang="en-US"/>
              <a:t>表名</a:t>
            </a:r>
            <a:r>
              <a:rPr lang="en-US">
                <a:ea typeface="宋体" panose="02010600030101010101" pitchFamily="2" charset="-122"/>
              </a:rPr>
              <a:t> </a:t>
            </a:r>
            <a:r>
              <a:rPr lang="en-US" altLang="zh-CN"/>
              <a:t>auto_increment = x  ;</a:t>
            </a:r>
            <a:r>
              <a:rPr lang="zh-CN" altLang="en-US"/>
              <a:t> 如果x小于现在的值则修改无效</a:t>
            </a:r>
            <a:endParaRPr lang="en-US">
              <a:ea typeface="宋体" panose="02010600030101010101" pitchFamily="2" charset="-122"/>
            </a:endParaRPr>
          </a:p>
          <a:p>
            <a:r>
              <a:rPr lang="en-US" altLang="zh-CN"/>
              <a:t>truncate </a:t>
            </a:r>
            <a:r>
              <a:rPr lang="zh-CN" altLang="en-US"/>
              <a:t>表名</a:t>
            </a:r>
            <a:r>
              <a:rPr lang="en-US">
                <a:ea typeface="宋体" panose="02010600030101010101" pitchFamily="2" charset="-122"/>
              </a:rPr>
              <a:t> </a:t>
            </a:r>
            <a:r>
              <a:rPr lang="en-US" altLang="zh-CN"/>
              <a:t>;</a:t>
            </a:r>
            <a:r>
              <a:rPr lang="zh-CN" altLang="en-US"/>
              <a:t> </a:t>
            </a:r>
            <a:r>
              <a:rPr lang="en-US">
                <a:ea typeface="宋体" panose="02010600030101010101" pitchFamily="2" charset="-122"/>
              </a:rPr>
              <a:t>直接清空所有数据，下次插入数据时</a:t>
            </a:r>
            <a:r>
              <a:rPr lang="en-US" altLang="zh-CN"/>
              <a:t>auto_increment</a:t>
            </a:r>
            <a:r>
              <a:rPr lang="en-US">
                <a:ea typeface="宋体" panose="02010600030101010101" pitchFamily="2" charset="-122"/>
              </a:rPr>
              <a:t>字段会自动从</a:t>
            </a:r>
            <a:r>
              <a:rPr lang="en-US" altLang="zh-CN"/>
              <a:t>0</a:t>
            </a:r>
            <a:r>
              <a:rPr lang="en-US">
                <a:ea typeface="宋体" panose="02010600030101010101" pitchFamily="2" charset="-122"/>
              </a:rPr>
              <a:t>开始。 和</a:t>
            </a:r>
            <a:r>
              <a:rPr lang="en-US" altLang="zh-CN"/>
              <a:t>delete from tbname</a:t>
            </a:r>
            <a:r>
              <a:rPr lang="en-US">
                <a:ea typeface="宋体" panose="02010600030101010101" pitchFamily="2" charset="-122"/>
              </a:rPr>
              <a:t>不同的是</a:t>
            </a:r>
            <a:r>
              <a:rPr lang="en-US" altLang="zh-CN"/>
              <a:t>delete</a:t>
            </a:r>
            <a:r>
              <a:rPr lang="en-US">
                <a:ea typeface="宋体" panose="02010600030101010101" pitchFamily="2" charset="-122"/>
              </a:rPr>
              <a:t>只删除数据而不重置</a:t>
            </a:r>
            <a:r>
              <a:rPr lang="en-US" altLang="zh-CN"/>
              <a:t>auto_incremnet.</a:t>
            </a:r>
          </a:p>
          <a:p>
            <a:r>
              <a:rPr lang="en-US" altLang="zh-CN"/>
              <a:t>SET @@auto_increment_increment = 10;</a:t>
            </a:r>
            <a:r>
              <a:rPr lang="zh-CN" altLang="en-US"/>
              <a:t>	修改自动增长的步长（全局修改）</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ChangeArrowheads="1" noTextEdit="1"/>
          </p:cNvSpPr>
          <p:nvPr>
            <p:ph type="sldImg" idx="4294967295"/>
          </p:nvPr>
        </p:nvSpPr>
        <p:spPr>
          <a:ln>
            <a:miter lim="800000"/>
          </a:ln>
        </p:spPr>
      </p:sp>
      <p:sp>
        <p:nvSpPr>
          <p:cNvPr id="54275" name="文本占位符 2"/>
          <p:cNvSpPr>
            <a:spLocks noGrp="1" noChangeArrowheads="1"/>
          </p:cNvSpPr>
          <p:nvPr>
            <p:ph type="body" idx="4294967295"/>
          </p:nvPr>
        </p:nvSpPr>
        <p:spPr/>
        <p:txBody>
          <a:bodyPr/>
          <a:lstStyle/>
          <a:p>
            <a:pPr eaLnBrk="1" hangingPunct="1"/>
            <a:endParaRPr lang="zh-CN" altLang="en-US"/>
          </a:p>
        </p:txBody>
      </p:sp>
      <p:sp>
        <p:nvSpPr>
          <p:cNvPr id="54276" name="灯片编号占位符 3"/>
          <p:cNvSpPr>
            <a:spLocks noGrp="1" noChangeArrowheads="1"/>
          </p:cNvSpPr>
          <p:nvPr>
            <p:ph type="sldNum" sz="quarter" idx="5"/>
          </p:nvPr>
        </p:nvSpPr>
        <p:spPr bwMode="auto">
          <a:xfrm>
            <a:off x="3884613" y="8686800"/>
            <a:ext cx="29733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A3D62D53-7623-4D1D-AC8A-FFED3ACB2484}" type="slidenum">
              <a:rPr lang="zh-CN" altLang="en-US" smtClean="0">
                <a:latin typeface="Calibri" panose="020F0502020204030204" pitchFamily="34" charset="0"/>
              </a:rPr>
              <a:t>3</a:t>
            </a:fld>
            <a:endParaRPr lang="zh-CN"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idx="4294967295"/>
          </p:nvPr>
        </p:nvSpPr>
        <p:spPr>
          <a:ln>
            <a:miter lim="800000"/>
          </a:ln>
        </p:spPr>
      </p:sp>
      <p:sp>
        <p:nvSpPr>
          <p:cNvPr id="72707" name="Rectangle 3"/>
          <p:cNvSpPr>
            <a:spLocks noGrp="1" noChangeArrowheads="1"/>
          </p:cNvSpPr>
          <p:nvPr>
            <p:ph type="body" idx="4294967295"/>
          </p:nvPr>
        </p:nvSpPr>
        <p:spPr>
          <a:noFill/>
        </p:spPr>
        <p:txBody>
          <a:bodyPr anchor="ctr"/>
          <a:lstStyle/>
          <a:p>
            <a:r>
              <a:rPr lang="en-US" altLang="zh-CN"/>
              <a:t>CREATE TABLE t1 (</a:t>
            </a:r>
          </a:p>
          <a:p>
            <a:r>
              <a:rPr lang="en-US" altLang="zh-CN"/>
              <a:t>`id` INT(3) AUTO_INCREMENT PRIMARY KEY,</a:t>
            </a:r>
          </a:p>
          <a:p>
            <a:r>
              <a:rPr lang="en-US" altLang="zh-CN"/>
              <a:t>`name` VARCHAR(5)</a:t>
            </a:r>
          </a:p>
          <a:p>
            <a:r>
              <a:rPr lang="en-US" altLang="zh-CN"/>
              <a:t>);</a:t>
            </a:r>
          </a:p>
          <a:p>
            <a:r>
              <a:rPr lang="en-US" altLang="zh-CN"/>
              <a:t>CREATE TABLE t2 (</a:t>
            </a:r>
          </a:p>
          <a:p>
            <a:r>
              <a:rPr lang="en-US" altLang="zh-CN"/>
              <a:t>`id` INT(3) AUTO_INCREMENT PRIMARY KEY,</a:t>
            </a:r>
          </a:p>
          <a:p>
            <a:r>
              <a:rPr lang="en-US" altLang="zh-CN"/>
              <a:t>`t1id` INT(3),</a:t>
            </a:r>
          </a:p>
          <a:p>
            <a:r>
              <a:rPr lang="en-US" altLang="zh-CN"/>
              <a:t>CONSTRAINT fk_t2_t1 FOREIGN KEY(`t1id`) REFERENCES `t1`(`id`)</a:t>
            </a:r>
          </a:p>
          <a:p>
            <a:r>
              <a:rPr lang="en-US" altLang="zh-CN"/>
              <a:t>);</a:t>
            </a:r>
          </a:p>
          <a:p>
            <a:r>
              <a:rPr lang="en-US" altLang="zh-CN"/>
              <a:t>CREATE TABLE t3 (</a:t>
            </a:r>
          </a:p>
          <a:p>
            <a:r>
              <a:rPr lang="en-US" altLang="zh-CN"/>
              <a:t>`id` INT(3) AUTO_INCREMENT PRIMARY KEY,</a:t>
            </a:r>
          </a:p>
          <a:p>
            <a:r>
              <a:rPr lang="en-US" altLang="zh-CN"/>
              <a:t>`t1id` INT(3),</a:t>
            </a:r>
          </a:p>
          <a:p>
            <a:r>
              <a:rPr lang="en-US" altLang="zh-CN"/>
              <a:t>CONSTRAINT fk_t3_t1 FOREIGN KEY(`t1id`) REFERENCES `t1`(`id`)</a:t>
            </a:r>
          </a:p>
          <a:p>
            <a:r>
              <a:rPr lang="en-US" altLang="zh-CN"/>
              <a:t>)ENGINE=MYISAM;</a:t>
            </a:r>
          </a:p>
          <a:p>
            <a:endParaRPr lang="en-US" altLang="zh-CN"/>
          </a:p>
          <a:p>
            <a:r>
              <a:rPr lang="en-US" altLang="zh-CN"/>
              <a:t>SHOW CREATE TABLE t2; #</a:t>
            </a:r>
            <a:r>
              <a:rPr lang="zh-CN" altLang="en-US"/>
              <a:t>有创建外键的语法</a:t>
            </a:r>
          </a:p>
          <a:p>
            <a:r>
              <a:rPr lang="en-US" altLang="zh-CN"/>
              <a:t>SHOW CREATE TABLE t3; #</a:t>
            </a:r>
            <a:r>
              <a:rPr lang="zh-CN" altLang="en-US"/>
              <a:t>没有创建外键的语法</a:t>
            </a:r>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3730" name="幻灯片图像占位符 1"/>
          <p:cNvSpPr>
            <a:spLocks noGrp="1" noRot="1" noChangeAspect="1" noChangeArrowheads="1" noTextEdit="1"/>
          </p:cNvSpPr>
          <p:nvPr>
            <p:ph type="sldImg" idx="4294967295"/>
          </p:nvPr>
        </p:nvSpPr>
        <p:spPr>
          <a:ln>
            <a:miter lim="800000"/>
          </a:ln>
        </p:spPr>
      </p:sp>
      <p:sp>
        <p:nvSpPr>
          <p:cNvPr id="73731" name="备注占位符 2"/>
          <p:cNvSpPr>
            <a:spLocks noGrp="1" noChangeArrowheads="1"/>
          </p:cNvSpPr>
          <p:nvPr>
            <p:ph type="body" idx="4294967295"/>
          </p:nvPr>
        </p:nvSpPr>
        <p:spPr>
          <a:noFill/>
        </p:spPr>
        <p:txBody>
          <a:bodyPr/>
          <a:lstStyle/>
          <a:p>
            <a:r>
              <a:rPr lang="en-US" altLang="zh-CN">
                <a:solidFill>
                  <a:srgbClr val="FF0000"/>
                </a:solidFill>
              </a:rPr>
              <a:t>COLLATE  </a:t>
            </a:r>
            <a:r>
              <a:rPr lang="zh-CN" altLang="en-US">
                <a:solidFill>
                  <a:srgbClr val="FF0000"/>
                </a:solidFill>
              </a:rPr>
              <a:t>定义了比较字符串的方式</a:t>
            </a:r>
            <a:endParaRPr lang="en-US">
              <a:solidFill>
                <a:srgbClr val="FF0000"/>
              </a:solidFill>
              <a:ea typeface="宋体" panose="02010600030101010101" pitchFamily="2" charset="-122"/>
            </a:endParaRPr>
          </a:p>
          <a:p>
            <a:r>
              <a:rPr lang="zh-CN" altLang="en-US" b="1"/>
              <a:t>s</a:t>
            </a:r>
            <a:r>
              <a:rPr lang="en-US" altLang="zh-CN" b="1"/>
              <a:t>et names </a:t>
            </a:r>
            <a:r>
              <a:rPr lang="zh-CN" altLang="en-US" b="1"/>
              <a:t>gbk;</a:t>
            </a:r>
          </a:p>
          <a:p>
            <a:r>
              <a:rPr lang="zh-CN" altLang="en-US"/>
              <a:t>CREATE  DATABASE  tt  </a:t>
            </a:r>
            <a:r>
              <a:rPr lang="zh-CN" altLang="en-US" b="1"/>
              <a:t>CHARACTER  SET</a:t>
            </a:r>
            <a:r>
              <a:rPr lang="zh-CN" altLang="en-US"/>
              <a:t>  gbk  </a:t>
            </a:r>
            <a:r>
              <a:rPr lang="zh-CN" altLang="en-US" b="1"/>
              <a:t>COLLATE</a:t>
            </a:r>
            <a:r>
              <a:rPr lang="zh-CN" altLang="en-US"/>
              <a:t>  gbk_chinese_ci;</a:t>
            </a:r>
          </a:p>
          <a:p>
            <a:r>
              <a:rPr lang="zh-CN" altLang="en-US"/>
              <a:t>CREATE  TABLE  ttk(sid CHAR(15)  </a:t>
            </a:r>
            <a:r>
              <a:rPr lang="zh-CN" altLang="en-US" b="1"/>
              <a:t>CHARACTER  SET</a:t>
            </a:r>
            <a:r>
              <a:rPr lang="zh-CN" altLang="en-US"/>
              <a:t> gbk)  </a:t>
            </a:r>
            <a:r>
              <a:rPr lang="zh-CN" altLang="en-US" b="1"/>
              <a:t>DEFAULT  CHARSET</a:t>
            </a:r>
            <a:r>
              <a:rPr lang="zh-CN" altLang="en-US"/>
              <a:t>=UTF8;</a:t>
            </a:r>
          </a:p>
        </p:txBody>
      </p:sp>
      <p:sp>
        <p:nvSpPr>
          <p:cNvPr id="73732"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4E52CF3F-BC97-4A4D-9916-86699ADAEAF3}" type="slidenum">
              <a:rPr lang="zh-CN" altLang="en-US" sz="1200">
                <a:latin typeface="Calibri" panose="020F0502020204030204" pitchFamily="34" charset="0"/>
              </a:rPr>
              <a:t>37</a:t>
            </a:fld>
            <a:endParaRPr lang="zh-CN" altLang="en-US" sz="1200">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idx="4294967295"/>
          </p:nvPr>
        </p:nvSpPr>
        <p:spPr>
          <a:ln>
            <a:miter lim="800000"/>
          </a:ln>
        </p:spPr>
      </p:sp>
      <p:sp>
        <p:nvSpPr>
          <p:cNvPr id="74755" name="Rectangle 3"/>
          <p:cNvSpPr>
            <a:spLocks noGrp="1" noChangeArrowheads="1"/>
          </p:cNvSpPr>
          <p:nvPr>
            <p:ph type="body" idx="4294967295"/>
          </p:nvPr>
        </p:nvSpPr>
        <p:spPr>
          <a:noFill/>
        </p:spPr>
        <p:txBody>
          <a:bodyPr anchor="ctr"/>
          <a:lstStyle/>
          <a:p>
            <a:r>
              <a:rPr lang="zh-CN" altLang="en-US"/>
              <a:t>索引等讲完查询再讲</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5778" name="幻灯片图像占位符 1"/>
          <p:cNvSpPr>
            <a:spLocks noGrp="1" noRot="1" noChangeAspect="1" noChangeArrowheads="1" noTextEdit="1"/>
          </p:cNvSpPr>
          <p:nvPr>
            <p:ph type="sldImg" idx="4294967295"/>
          </p:nvPr>
        </p:nvSpPr>
        <p:spPr>
          <a:ln>
            <a:miter lim="800000"/>
          </a:ln>
        </p:spPr>
      </p:sp>
      <p:sp>
        <p:nvSpPr>
          <p:cNvPr id="75779" name="备注占位符 2"/>
          <p:cNvSpPr>
            <a:spLocks noGrp="1" noChangeArrowheads="1"/>
          </p:cNvSpPr>
          <p:nvPr>
            <p:ph type="body" idx="4294967295"/>
          </p:nvPr>
        </p:nvSpPr>
        <p:spPr>
          <a:noFill/>
        </p:spPr>
        <p:txBody>
          <a:bodyPr/>
          <a:lstStyle/>
          <a:p>
            <a:r>
              <a:rPr lang="en-US" altLang="zh-CN">
                <a:latin typeface="黑体" panose="02010600030101010101" pitchFamily="49" charset="-122"/>
                <a:ea typeface="黑体" panose="02010600030101010101" pitchFamily="49" charset="-122"/>
              </a:rPr>
              <a:t>InnoDB</a:t>
            </a:r>
            <a:r>
              <a:rPr lang="zh-CN" altLang="en-US">
                <a:latin typeface="黑体" panose="02010600030101010101" pitchFamily="49" charset="-122"/>
                <a:ea typeface="黑体" panose="02010600030101010101" pitchFamily="49" charset="-122"/>
              </a:rPr>
              <a:t>类型数据表只有一个</a:t>
            </a:r>
            <a:r>
              <a:rPr lang="en-US">
                <a:latin typeface="黑体" panose="02010600030101010101" pitchFamily="49" charset="-122"/>
                <a:ea typeface="黑体" panose="02010600030101010101" pitchFamily="49" charset="-122"/>
              </a:rPr>
              <a:t>*</a:t>
            </a:r>
            <a:r>
              <a:rPr lang="en-US" altLang="zh-CN">
                <a:latin typeface="黑体" panose="02010600030101010101" pitchFamily="49" charset="-122"/>
                <a:ea typeface="黑体" panose="02010600030101010101" pitchFamily="49" charset="-122"/>
              </a:rPr>
              <a:t>.frm</a:t>
            </a:r>
            <a:r>
              <a:rPr lang="zh-CN" altLang="en-US">
                <a:latin typeface="黑体" panose="02010600030101010101" pitchFamily="49" charset="-122"/>
                <a:ea typeface="黑体" panose="02010600030101010101" pitchFamily="49" charset="-122"/>
              </a:rPr>
              <a:t>文件，采用表空间的概念来管理数据表</a:t>
            </a:r>
            <a:endParaRPr lang="en-US">
              <a:latin typeface="黑体" panose="02010600030101010101" pitchFamily="49" charset="-122"/>
              <a:ea typeface="黑体" panose="02010600030101010101" pitchFamily="49" charset="-122"/>
            </a:endParaRPr>
          </a:p>
          <a:p>
            <a:r>
              <a:rPr lang="zh-CN" altLang="en-US"/>
              <a:t>xp存储位置：C:\Documents and Settings\All Users\Application Data\MySQL\MySQL Server 5.5\data\数据库名</a:t>
            </a:r>
          </a:p>
          <a:p>
            <a:r>
              <a:rPr lang="en-US" altLang="zh-CN"/>
              <a:t>Win7</a:t>
            </a:r>
            <a:r>
              <a:rPr lang="zh-CN" altLang="en-US"/>
              <a:t>存储位置：</a:t>
            </a:r>
            <a:r>
              <a:rPr lang="en-US" altLang="zh-CN"/>
              <a:t>C:\ProgramData\MySQL\MySQL Server 5.5\data\</a:t>
            </a:r>
            <a:r>
              <a:rPr lang="zh-CN" altLang="en-US"/>
              <a:t>数据库名</a:t>
            </a:r>
          </a:p>
          <a:p>
            <a:r>
              <a:rPr lang="en-US" altLang="zh-CN"/>
              <a:t>InnoDB</a:t>
            </a:r>
            <a:r>
              <a:rPr lang="zh-CN" altLang="en-US"/>
              <a:t>的</a:t>
            </a:r>
            <a:r>
              <a:rPr lang="en-US" altLang="zh-CN"/>
              <a:t>ibdata1</a:t>
            </a:r>
            <a:r>
              <a:rPr lang="zh-CN" altLang="en-US"/>
              <a:t>文件位置在安装时指定的路径或默认位置</a:t>
            </a:r>
          </a:p>
        </p:txBody>
      </p:sp>
      <p:sp>
        <p:nvSpPr>
          <p:cNvPr id="75780"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6C4FA48E-E689-453B-B96C-396B3066BA5D}" type="slidenum">
              <a:rPr lang="zh-CN" altLang="en-US" sz="1200">
                <a:latin typeface="Calibri" panose="020F0502020204030204" pitchFamily="34" charset="0"/>
              </a:rPr>
              <a:t>40</a:t>
            </a:fld>
            <a:endParaRPr lang="zh-CN" altLang="en-US" sz="1200">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idx="4294967295"/>
          </p:nvPr>
        </p:nvSpPr>
        <p:spPr>
          <a:ln>
            <a:miter lim="800000"/>
          </a:ln>
        </p:spPr>
      </p:sp>
      <p:sp>
        <p:nvSpPr>
          <p:cNvPr id="76803" name="Rectangle 3"/>
          <p:cNvSpPr>
            <a:spLocks noGrp="1" noChangeArrowheads="1"/>
          </p:cNvSpPr>
          <p:nvPr>
            <p:ph type="body" idx="4294967295"/>
          </p:nvPr>
        </p:nvSpPr>
        <p:spPr>
          <a:noFill/>
        </p:spPr>
        <p:txBody>
          <a:bodyPr anchor="ctr"/>
          <a:lstStyle/>
          <a:p>
            <a:r>
              <a:rPr lang="zh-CN" altLang="en-US"/>
              <a:t>ALTER  TABLE  tts  ADD CONSTRAINT  pk  PRIMARY KEY(sid);</a:t>
            </a:r>
          </a:p>
          <a:p>
            <a:r>
              <a:rPr lang="zh-CN" altLang="en-US"/>
              <a:t>ALTER  TABLE  t5  ADD CONSTRAINT  fk  FOREIGN KEY(id)  REFERENCES t4(id);</a:t>
            </a:r>
          </a:p>
          <a:p>
            <a:r>
              <a:rPr lang="zh-CN" altLang="en-US"/>
              <a:t>ALTER  TABLE  tts  DROP  PRIMARY  KEY ;</a:t>
            </a:r>
          </a:p>
          <a:p>
            <a:r>
              <a:rPr lang="zh-CN" altLang="en-US"/>
              <a:t>ALTER  TABLE  tts  DROP  FOREIGN  KEY  fk;</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8850" name="幻灯片图像占位符 1"/>
          <p:cNvSpPr>
            <a:spLocks noGrp="1" noRot="1" noChangeAspect="1" noChangeArrowheads="1" noTextEdit="1"/>
          </p:cNvSpPr>
          <p:nvPr>
            <p:ph type="sldImg" idx="4294967295"/>
          </p:nvPr>
        </p:nvSpPr>
        <p:spPr>
          <a:ln>
            <a:miter lim="800000"/>
          </a:ln>
        </p:spPr>
      </p:sp>
      <p:sp>
        <p:nvSpPr>
          <p:cNvPr id="78851" name="备注占位符 2"/>
          <p:cNvSpPr>
            <a:spLocks noGrp="1" noChangeArrowheads="1"/>
          </p:cNvSpPr>
          <p:nvPr>
            <p:ph type="body" idx="4294967295"/>
          </p:nvPr>
        </p:nvSpPr>
        <p:spPr/>
        <p:txBody>
          <a:bodyPr/>
          <a:lstStyle/>
          <a:p>
            <a:pPr marL="0" lvl="1" eaLnBrk="1" hangingPunct="1"/>
            <a:r>
              <a:rPr lang="zh-CN" altLang="en-US">
                <a:latin typeface="Times New Roman" panose="02020603050405020304" pitchFamily="18" charset="0"/>
              </a:rPr>
              <a:t>每个</a:t>
            </a:r>
            <a:r>
              <a:rPr lang="en-US" altLang="zh-CN">
                <a:latin typeface="Times New Roman" panose="02020603050405020304" pitchFamily="18" charset="0"/>
              </a:rPr>
              <a:t>PPT</a:t>
            </a:r>
            <a:r>
              <a:rPr lang="zh-CN" altLang="en-US">
                <a:latin typeface="Times New Roman" panose="02020603050405020304" pitchFamily="18" charset="0"/>
              </a:rPr>
              <a:t>最后要进行总结，总结不是简单的技能点罗列，要突出重难点。</a:t>
            </a:r>
            <a:endParaRPr lang="en-US">
              <a:latin typeface="Times New Roman" panose="02020603050405020304" pitchFamily="18" charset="0"/>
              <a:ea typeface="宋体" panose="02010600030101010101" pitchFamily="2" charset="-122"/>
            </a:endParaRPr>
          </a:p>
          <a:p>
            <a:pPr marL="0" lvl="1" eaLnBrk="1" hangingPunct="1"/>
            <a:r>
              <a:rPr lang="zh-CN" altLang="en-US">
                <a:latin typeface="Times New Roman" panose="02020603050405020304" pitchFamily="18" charset="0"/>
              </a:rPr>
              <a:t>推荐可以采用问答的方式。</a:t>
            </a:r>
            <a:endParaRPr lang="zh-CN" altLang="en-US" sz="1400">
              <a:latin typeface="Times New Roman" panose="02020603050405020304" pitchFamily="18" charset="0"/>
            </a:endParaRPr>
          </a:p>
          <a:p>
            <a:pPr eaLnBrk="1" hangingPunct="1"/>
            <a:endParaRPr lang="en-US">
              <a:ea typeface="宋体" panose="02010600030101010101" pitchFamily="2" charset="-122"/>
            </a:endParaRPr>
          </a:p>
        </p:txBody>
      </p:sp>
      <p:sp>
        <p:nvSpPr>
          <p:cNvPr id="78852"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FA7BD8B4-D211-4BE7-AA18-90CFB4B138D4}" type="slidenum">
              <a:rPr lang="zh-CN" altLang="en-US" sz="1200">
                <a:latin typeface="Calibri" panose="020F0502020204030204" pitchFamily="34" charset="0"/>
              </a:rPr>
              <a:t>43</a:t>
            </a:fld>
            <a:endParaRPr lang="zh-CN" altLang="en-US" sz="1200">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a:ln>
            <a:miter lim="800000"/>
          </a:ln>
        </p:spPr>
      </p:sp>
      <p:sp>
        <p:nvSpPr>
          <p:cNvPr id="8194" name="文本占位符 2"/>
          <p:cNvSpPr>
            <a:spLocks noGrp="1" noChangeArrowheads="1"/>
          </p:cNvSpPr>
          <p:nvPr>
            <p:ph type="body" idx="4294967295"/>
          </p:nvPr>
        </p:nvSpPr>
        <p:spPr/>
        <p:txBody>
          <a:bodyPr/>
          <a:lstStyle/>
          <a:p>
            <a:endParaRPr lang="zh-CN" altLang="en-US" dirty="0"/>
          </a:p>
        </p:txBody>
      </p:sp>
      <p:sp>
        <p:nvSpPr>
          <p:cNvPr id="819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2A9EA4B5-9757-45FA-ACB3-9257ADA8891B}" type="slidenum">
              <a:rPr lang="zh-CN" altLang="en-US">
                <a:latin typeface="Calibri" panose="020F0502020204030204" pitchFamily="34" charset="0"/>
                <a:ea typeface="宋体" panose="02010600030101010101" pitchFamily="2" charset="-122"/>
              </a:rPr>
              <a:t>44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5298" name="幻灯片图像占位符 21505"/>
          <p:cNvSpPr>
            <a:spLocks noGrp="1" noRot="1" noChangeAspect="1" noChangeArrowheads="1" noTextEdit="1"/>
          </p:cNvSpPr>
          <p:nvPr>
            <p:ph type="sldImg" idx="4294967295"/>
          </p:nvPr>
        </p:nvSpPr>
        <p:spPr>
          <a:ln>
            <a:miter lim="800000"/>
          </a:ln>
        </p:spPr>
      </p:sp>
      <p:sp>
        <p:nvSpPr>
          <p:cNvPr id="55299" name="文本占位符 21506"/>
          <p:cNvSpPr>
            <a:spLocks noGrp="1" noChangeArrowheads="1"/>
          </p:cNvSpPr>
          <p:nvPr>
            <p:ph type="body" idx="4294967295"/>
          </p:nvPr>
        </p:nvSpPr>
        <p:spPr/>
        <p:txBody>
          <a:bodyPr anchor="ct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6322" name="幻灯片图像占位符 21505"/>
          <p:cNvSpPr>
            <a:spLocks noGrp="1" noRot="1" noChangeAspect="1" noChangeArrowheads="1" noTextEdit="1"/>
          </p:cNvSpPr>
          <p:nvPr>
            <p:ph type="sldImg" idx="4294967295"/>
          </p:nvPr>
        </p:nvSpPr>
        <p:spPr>
          <a:ln>
            <a:miter lim="800000"/>
          </a:ln>
        </p:spPr>
      </p:sp>
      <p:sp>
        <p:nvSpPr>
          <p:cNvPr id="56323" name="文本占位符 21506"/>
          <p:cNvSpPr>
            <a:spLocks noGrp="1" noChangeArrowheads="1"/>
          </p:cNvSpPr>
          <p:nvPr>
            <p:ph type="body" idx="4294967295"/>
          </p:nvPr>
        </p:nvSpPr>
        <p:spPr/>
        <p:txBody>
          <a:bodyPr anchor="ctr"/>
          <a:lstStyle/>
          <a:p>
            <a:pPr eaLnBrk="1" hangingPunct="1"/>
            <a:r>
              <a:rPr lang="zh-CN" altLang="en-US"/>
              <a:t>电子文件柜，用户可以对文件中的数据进行新增、截取、更新、删除等操作 </a:t>
            </a:r>
          </a:p>
          <a:p>
            <a:pPr eaLnBrk="1" hangingPunct="1"/>
            <a:r>
              <a:rPr lang="zh-CN" altLang="en-US"/>
              <a:t>	存储大量数据，存储结构便于管理和访问</a:t>
            </a:r>
          </a:p>
          <a:p>
            <a:pPr eaLnBrk="1" hangingPunct="1"/>
            <a:r>
              <a:rPr lang="zh-CN" altLang="en-US"/>
              <a:t>	可以有效保障数据一致性、完整性、降低数据冗余</a:t>
            </a:r>
          </a:p>
          <a:p>
            <a:pPr eaLnBrk="1" hangingPunct="1"/>
            <a:r>
              <a:rPr lang="zh-CN" altLang="en-US"/>
              <a:t>	可以满足应用的共享和安全方面的要求</a:t>
            </a:r>
          </a:p>
          <a:p>
            <a:pPr eaLnBrk="1" hangingPunct="1"/>
            <a:r>
              <a:rPr lang="zh-CN" altLang="en-US"/>
              <a:t>	故障恢复，防止数据被破坏 </a:t>
            </a:r>
          </a:p>
          <a:p>
            <a:pPr eaLnBrk="1" hangingPunct="1"/>
            <a:endParaRPr lang="zh-CN" altLang="en-US"/>
          </a:p>
          <a:p>
            <a:pPr eaLnBrk="1" hangingPunct="1"/>
            <a:r>
              <a:rPr lang="zh-CN" altLang="en-US"/>
              <a:t>数据仓库。。。</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7346" name="幻灯片图像占位符 21505"/>
          <p:cNvSpPr>
            <a:spLocks noGrp="1" noRot="1" noChangeAspect="1" noChangeArrowheads="1" noTextEdit="1"/>
          </p:cNvSpPr>
          <p:nvPr>
            <p:ph type="sldImg" idx="4294967295"/>
          </p:nvPr>
        </p:nvSpPr>
        <p:spPr>
          <a:ln>
            <a:miter lim="800000"/>
          </a:ln>
        </p:spPr>
      </p:sp>
      <p:sp>
        <p:nvSpPr>
          <p:cNvPr id="57347" name="文本占位符 21506"/>
          <p:cNvSpPr>
            <a:spLocks noGrp="1" noChangeArrowheads="1"/>
          </p:cNvSpPr>
          <p:nvPr>
            <p:ph type="body" idx="4294967295"/>
          </p:nvPr>
        </p:nvSpPr>
        <p:spPr/>
        <p:txBody>
          <a:bodyPr anchor="ctr"/>
          <a:lstStyle/>
          <a:p>
            <a:pPr eaLnBrk="1" hangingPunct="1"/>
            <a:r>
              <a:rPr lang="zh-CN" altLang="en-US"/>
              <a:t>电子文件柜，用户可以对文件中的数据进行新增、截取、更新、删除等操作 </a:t>
            </a:r>
          </a:p>
          <a:p>
            <a:pPr eaLnBrk="1" hangingPunct="1"/>
            <a:r>
              <a:rPr lang="zh-CN" altLang="en-US"/>
              <a:t>	存储大量数据，存储结构便于管理和访问</a:t>
            </a:r>
          </a:p>
          <a:p>
            <a:pPr eaLnBrk="1" hangingPunct="1"/>
            <a:r>
              <a:rPr lang="zh-CN" altLang="en-US"/>
              <a:t>	可以有效保障数据一致性、完整性、降低数据冗余</a:t>
            </a:r>
          </a:p>
          <a:p>
            <a:pPr eaLnBrk="1" hangingPunct="1"/>
            <a:r>
              <a:rPr lang="zh-CN" altLang="en-US"/>
              <a:t>	可以满足应用的共享和安全方面的要求</a:t>
            </a:r>
          </a:p>
          <a:p>
            <a:pPr eaLnBrk="1" hangingPunct="1"/>
            <a:r>
              <a:rPr lang="zh-CN" altLang="en-US"/>
              <a:t>	故障恢复，防止数据被破坏 </a:t>
            </a:r>
          </a:p>
          <a:p>
            <a:pPr eaLnBrk="1" hangingPunct="1"/>
            <a:endParaRPr lang="zh-CN" altLang="en-US"/>
          </a:p>
          <a:p>
            <a:pPr eaLnBrk="1" hangingPunct="1"/>
            <a:r>
              <a:rPr lang="zh-CN" altLang="en-US"/>
              <a:t>数据仓库。。。</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a:ln>
            <a:miter lim="800000"/>
          </a:ln>
        </p:spPr>
      </p:sp>
      <p:sp>
        <p:nvSpPr>
          <p:cNvPr id="58371" name="备注占位符 2"/>
          <p:cNvSpPr>
            <a:spLocks noGrp="1" noChangeArrowheads="1"/>
          </p:cNvSpPr>
          <p:nvPr>
            <p:ph type="body" idx="4294967295"/>
          </p:nvPr>
        </p:nvSpPr>
        <p:spPr/>
        <p:txBody>
          <a:bodyPr/>
          <a:lstStyle/>
          <a:p>
            <a:pPr eaLnBrk="1" hangingPunct="1"/>
            <a:r>
              <a:rPr lang="en-US" altLang="zh-CN"/>
              <a:t>DBA</a:t>
            </a:r>
            <a:r>
              <a:rPr lang="zh-CN" altLang="en-US"/>
              <a:t>用</a:t>
            </a:r>
            <a:r>
              <a:rPr lang="en-US" altLang="zh-CN"/>
              <a:t>DBMS</a:t>
            </a:r>
            <a:r>
              <a:rPr lang="zh-CN" altLang="en-US"/>
              <a:t>控制由</a:t>
            </a:r>
            <a:r>
              <a:rPr lang="en-US" altLang="zh-CN"/>
              <a:t>DB</a:t>
            </a:r>
            <a:r>
              <a:rPr lang="zh-CN" altLang="en-US"/>
              <a:t>组成的</a:t>
            </a:r>
            <a:r>
              <a:rPr lang="en-US" altLang="zh-CN"/>
              <a:t>DBS</a:t>
            </a:r>
            <a:endParaRPr lang="zh-CN" altLang="en-US"/>
          </a:p>
        </p:txBody>
      </p:sp>
      <p:sp>
        <p:nvSpPr>
          <p:cNvPr id="58372"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49A5CE5C-E329-470C-ABAD-F26F3E173600}" type="slidenum">
              <a:rPr lang="zh-CN" altLang="en-US" sz="1200">
                <a:latin typeface="Calibri" panose="020F0502020204030204" pitchFamily="34" charset="0"/>
              </a:rPr>
              <a:t>7</a:t>
            </a:fld>
            <a:endParaRPr lang="zh-CN" altLang="en-US" sz="120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9394" name="幻灯片图像占位符 27649"/>
          <p:cNvSpPr>
            <a:spLocks noGrp="1" noRot="1" noChangeAspect="1" noChangeArrowheads="1" noTextEdit="1"/>
          </p:cNvSpPr>
          <p:nvPr>
            <p:ph type="sldImg" idx="4294967295"/>
          </p:nvPr>
        </p:nvSpPr>
        <p:spPr>
          <a:ln w="1">
            <a:miter lim="800000"/>
          </a:ln>
        </p:spPr>
      </p:sp>
      <p:sp>
        <p:nvSpPr>
          <p:cNvPr id="59395" name="文本占位符 27650"/>
          <p:cNvSpPr>
            <a:spLocks noGrp="1" noChangeArrowheads="1"/>
          </p:cNvSpPr>
          <p:nvPr>
            <p:ph type="body" idx="4294967295"/>
          </p:nvPr>
        </p:nvSpPr>
        <p:spPr>
          <a:extLst>
            <a:ext uri="{91240B29-F687-4F45-9708-019B960494DF}">
              <a14:hiddenLine xmlns:a14="http://schemas.microsoft.com/office/drawing/2010/main" w="1">
                <a:solidFill>
                  <a:srgbClr val="000000"/>
                </a:solidFill>
                <a:miter lim="800000"/>
                <a:headEnd/>
                <a:tailEnd/>
              </a14:hiddenLine>
            </a:ext>
          </a:extLst>
        </p:spPr>
        <p:txBody>
          <a:bodyPr anchor="ctr"/>
          <a:lstStyle/>
          <a:p>
            <a:pPr eaLnBrk="1" hangingPunct="1"/>
            <a:r>
              <a:rPr lang="en-US" altLang="zh-CN"/>
              <a:t>MySQL</a:t>
            </a:r>
            <a:r>
              <a:rPr lang="zh-CN" altLang="en-US"/>
              <a:t>是一个关系型数据库管理系统，由瑞典</a:t>
            </a:r>
            <a:r>
              <a:rPr lang="en-US" altLang="zh-CN"/>
              <a:t>MySQL AB</a:t>
            </a:r>
            <a:r>
              <a:rPr lang="zh-CN" altLang="en-US"/>
              <a:t>公司开发，目前属于</a:t>
            </a:r>
            <a:r>
              <a:rPr lang="en-US" altLang="zh-CN"/>
              <a:t>Oracle</a:t>
            </a:r>
            <a:r>
              <a:rPr lang="zh-CN" altLang="en-US"/>
              <a:t>公司。</a:t>
            </a:r>
            <a:r>
              <a:rPr lang="en-US" altLang="zh-CN"/>
              <a:t>MySQL</a:t>
            </a:r>
            <a:r>
              <a:rPr lang="zh-CN" altLang="en-US"/>
              <a:t>是一种关联数据库管理系统，关联数据库将数据保存在不同的表中，而不是将所有数据放在一个大仓库内，这样就增加了速度并提高了灵活性。</a:t>
            </a:r>
            <a:r>
              <a:rPr lang="en-US" altLang="zh-CN"/>
              <a:t>MySQL</a:t>
            </a:r>
            <a:r>
              <a:rPr lang="zh-CN" altLang="en-US"/>
              <a:t>所使用的</a:t>
            </a:r>
            <a:r>
              <a:rPr lang="en-US" altLang="zh-CN"/>
              <a:t>SQL</a:t>
            </a:r>
            <a:r>
              <a:rPr lang="zh-CN" altLang="en-US"/>
              <a:t>语言是用于访问数据库的最常用标准化语言。</a:t>
            </a:r>
            <a:r>
              <a:rPr lang="en-US" altLang="zh-CN"/>
              <a:t>MySQL</a:t>
            </a:r>
            <a:r>
              <a:rPr lang="zh-CN" altLang="en-US"/>
              <a:t>软件采用了双授权政策（本词条“授权政策”），它分为社区版和商业版，由于其体积小、速度快、总体拥有成本低，尤其是开放源码这一特点，一般中小型网站的开发都选择</a:t>
            </a:r>
            <a:r>
              <a:rPr lang="en-US" altLang="zh-CN"/>
              <a:t>MySQL</a:t>
            </a:r>
            <a:r>
              <a:rPr lang="zh-CN" altLang="en-US"/>
              <a:t>作为网站数据库。由于其社区版的性能卓越，搭配</a:t>
            </a:r>
            <a:r>
              <a:rPr lang="en-US" altLang="zh-CN"/>
              <a:t>PHP</a:t>
            </a:r>
            <a:r>
              <a:rPr lang="zh-CN" altLang="en-US"/>
              <a:t>和</a:t>
            </a:r>
            <a:r>
              <a:rPr lang="en-US" altLang="zh-CN"/>
              <a:t>Apache</a:t>
            </a:r>
            <a:r>
              <a:rPr lang="zh-CN" altLang="en-US"/>
              <a:t>可组成良好的开发环境。</a:t>
            </a:r>
          </a:p>
          <a:p>
            <a:pPr eaLnBrk="1" hangingPunct="1"/>
            <a:endParaRPr lang="zh-CN" altLang="en-US"/>
          </a:p>
          <a:p>
            <a:pPr eaLnBrk="1" hangingPunct="1"/>
            <a:r>
              <a:rPr lang="zh-CN" altLang="en-US"/>
              <a:t>关系数据库，是建立在关系模型基础上的数据库 ，关系模型就是指二维表格模型</a:t>
            </a:r>
            <a:r>
              <a:rPr lang="en-US" altLang="zh-CN"/>
              <a:t>,</a:t>
            </a:r>
            <a:r>
              <a:rPr lang="zh-CN" altLang="en-US"/>
              <a:t>因而一个关系型数据库就是由二维表及其之间的联系组成的一个数据组织。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0418" name="幻灯片图像占位符 1"/>
          <p:cNvSpPr>
            <a:spLocks noGrp="1" noRot="1" noChangeAspect="1" noChangeArrowheads="1" noTextEdit="1"/>
          </p:cNvSpPr>
          <p:nvPr>
            <p:ph type="sldImg" idx="4294967295"/>
          </p:nvPr>
        </p:nvSpPr>
        <p:spPr>
          <a:ln>
            <a:miter lim="800000"/>
          </a:ln>
        </p:spPr>
      </p:sp>
      <p:sp>
        <p:nvSpPr>
          <p:cNvPr id="60419" name="备注占位符 2"/>
          <p:cNvSpPr>
            <a:spLocks noGrp="1" noChangeArrowheads="1"/>
          </p:cNvSpPr>
          <p:nvPr>
            <p:ph type="body" idx="4294967295"/>
          </p:nvPr>
        </p:nvSpPr>
        <p:spPr/>
        <p:txBody>
          <a:bodyPr/>
          <a:lstStyle/>
          <a:p>
            <a:pPr eaLnBrk="1" hangingPunct="1">
              <a:lnSpc>
                <a:spcPct val="80000"/>
              </a:lnSpc>
            </a:pPr>
            <a:r>
              <a:rPr lang="zh-CN" altLang="en-US" sz="600"/>
              <a:t>教学思路：</a:t>
            </a:r>
            <a:endParaRPr lang="en-US" sz="600">
              <a:ea typeface="宋体" panose="02010600030101010101" pitchFamily="2" charset="-122"/>
            </a:endParaRPr>
          </a:p>
          <a:p>
            <a:pPr eaLnBrk="1" hangingPunct="1">
              <a:lnSpc>
                <a:spcPct val="80000"/>
              </a:lnSpc>
            </a:pPr>
            <a:r>
              <a:rPr lang="en-US" sz="600">
                <a:ea typeface="宋体" panose="02010600030101010101" pitchFamily="2" charset="-122"/>
              </a:rPr>
              <a:t>  </a:t>
            </a:r>
            <a:r>
              <a:rPr lang="zh-CN" altLang="en-US" sz="600"/>
              <a:t>可就一个</a:t>
            </a:r>
            <a:r>
              <a:rPr lang="en-US" altLang="zh-CN" sz="600"/>
              <a:t>SQL</a:t>
            </a:r>
            <a:r>
              <a:rPr lang="zh-CN" altLang="en-US" sz="600"/>
              <a:t>语句，如</a:t>
            </a:r>
            <a:r>
              <a:rPr lang="en-US" altLang="zh-CN" sz="600"/>
              <a:t>select * from tablename  </a:t>
            </a:r>
            <a:r>
              <a:rPr lang="zh-CN" altLang="en-US" sz="600"/>
              <a:t>，从支持接口进来后，进入连接池后做权限、验证等环节，然后判断是否有缓存，有则直接放回结果，否则进入</a:t>
            </a:r>
            <a:r>
              <a:rPr lang="en-US" altLang="zh-CN" sz="600"/>
              <a:t>SQL</a:t>
            </a:r>
            <a:r>
              <a:rPr lang="zh-CN" altLang="en-US" sz="600"/>
              <a:t>接口，在查询之前查询优化器进行优化，最后进行解析，查询。并通过存储引擎与文件交互。</a:t>
            </a:r>
            <a:r>
              <a:rPr lang="en-US" sz="600">
                <a:ea typeface="宋体" panose="02010600030101010101" pitchFamily="2" charset="-122"/>
              </a:rPr>
              <a:t> </a:t>
            </a:r>
            <a:r>
              <a:rPr lang="zh-CN" altLang="en-US" sz="600"/>
              <a:t>然后再介绍</a:t>
            </a:r>
            <a:r>
              <a:rPr lang="en-US" altLang="zh-CN" sz="600"/>
              <a:t>MySQL</a:t>
            </a:r>
            <a:r>
              <a:rPr lang="zh-CN" altLang="en-US" sz="600"/>
              <a:t>的企业管理服务和工具。</a:t>
            </a:r>
            <a:endParaRPr lang="en-US" sz="600">
              <a:ea typeface="宋体" panose="02010600030101010101" pitchFamily="2" charset="-122"/>
            </a:endParaRPr>
          </a:p>
          <a:p>
            <a:pPr eaLnBrk="1" hangingPunct="1">
              <a:lnSpc>
                <a:spcPct val="80000"/>
              </a:lnSpc>
            </a:pPr>
            <a:endParaRPr lang="en-US" sz="600" b="1">
              <a:ea typeface="宋体" panose="02010600030101010101" pitchFamily="2" charset="-122"/>
            </a:endParaRPr>
          </a:p>
          <a:p>
            <a:pPr eaLnBrk="1" hangingPunct="1">
              <a:lnSpc>
                <a:spcPct val="80000"/>
              </a:lnSpc>
              <a:buFontTx/>
              <a:buAutoNum type="alphaLcPeriod" startAt="2"/>
            </a:pPr>
            <a:endParaRPr lang="en-US" sz="600" b="1">
              <a:ea typeface="宋体" panose="02010600030101010101" pitchFamily="2" charset="-122"/>
            </a:endParaRPr>
          </a:p>
          <a:p>
            <a:pPr eaLnBrk="1" hangingPunct="1">
              <a:lnSpc>
                <a:spcPct val="80000"/>
              </a:lnSpc>
            </a:pPr>
            <a:r>
              <a:rPr lang="zh-CN" altLang="en-US" sz="600" b="1"/>
              <a:t>名词解释：</a:t>
            </a:r>
            <a:endParaRPr lang="en-US" sz="600" b="1">
              <a:ea typeface="宋体" panose="02010600030101010101" pitchFamily="2" charset="-122"/>
            </a:endParaRPr>
          </a:p>
          <a:p>
            <a:pPr eaLnBrk="1" hangingPunct="1">
              <a:lnSpc>
                <a:spcPct val="80000"/>
              </a:lnSpc>
              <a:buFontTx/>
              <a:buAutoNum type="alphaLcPeriod" startAt="2"/>
            </a:pPr>
            <a:endParaRPr lang="en-US" sz="600" b="1">
              <a:ea typeface="宋体" panose="02010600030101010101" pitchFamily="2" charset="-122"/>
            </a:endParaRPr>
          </a:p>
          <a:p>
            <a:pPr eaLnBrk="1" hangingPunct="1">
              <a:lnSpc>
                <a:spcPct val="80000"/>
              </a:lnSpc>
            </a:pPr>
            <a:r>
              <a:rPr lang="zh-CN" altLang="en-US" sz="600" b="1"/>
              <a:t>支持接口</a:t>
            </a:r>
            <a:r>
              <a:rPr lang="zh-CN" altLang="en-US" sz="600"/>
              <a:t>：不同的编程语言与</a:t>
            </a:r>
            <a:r>
              <a:rPr lang="en-US" altLang="zh-CN" sz="600"/>
              <a:t>SQL</a:t>
            </a:r>
            <a:r>
              <a:rPr lang="zh-CN" altLang="en-US" sz="600"/>
              <a:t>的交互</a:t>
            </a:r>
            <a:endParaRPr lang="en-US" sz="600">
              <a:ea typeface="宋体" panose="02010600030101010101" pitchFamily="2" charset="-122"/>
            </a:endParaRPr>
          </a:p>
          <a:p>
            <a:pPr eaLnBrk="1" hangingPunct="1">
              <a:lnSpc>
                <a:spcPct val="80000"/>
              </a:lnSpc>
            </a:pPr>
            <a:endParaRPr lang="en-US" sz="600">
              <a:ea typeface="宋体" panose="02010600030101010101" pitchFamily="2" charset="-122"/>
            </a:endParaRPr>
          </a:p>
          <a:p>
            <a:pPr eaLnBrk="1" hangingPunct="1">
              <a:lnSpc>
                <a:spcPct val="80000"/>
              </a:lnSpc>
            </a:pPr>
            <a:r>
              <a:rPr lang="zh-CN" altLang="en-US" sz="600" b="1"/>
              <a:t>连接池</a:t>
            </a:r>
            <a:r>
              <a:rPr lang="zh-CN" altLang="en-US" sz="600"/>
              <a:t>：管理缓冲用户连接，线程处理等需要缓存的需求</a:t>
            </a:r>
            <a:endParaRPr lang="en-US" sz="600">
              <a:ea typeface="宋体" panose="02010600030101010101" pitchFamily="2" charset="-122"/>
            </a:endParaRPr>
          </a:p>
          <a:p>
            <a:pPr eaLnBrk="1" hangingPunct="1">
              <a:lnSpc>
                <a:spcPct val="80000"/>
              </a:lnSpc>
            </a:pPr>
            <a:endParaRPr lang="en-US" sz="600">
              <a:ea typeface="宋体" panose="02010600030101010101" pitchFamily="2" charset="-122"/>
            </a:endParaRPr>
          </a:p>
          <a:p>
            <a:pPr eaLnBrk="1" hangingPunct="1">
              <a:lnSpc>
                <a:spcPct val="80000"/>
              </a:lnSpc>
            </a:pPr>
            <a:r>
              <a:rPr lang="en-US" altLang="zh-CN" sz="600" b="1"/>
              <a:t>SQL</a:t>
            </a:r>
            <a:r>
              <a:rPr lang="zh-CN" altLang="en-US" sz="600" b="1"/>
              <a:t>接口</a:t>
            </a:r>
            <a:r>
              <a:rPr lang="zh-CN" altLang="en-US" sz="600"/>
              <a:t>：接受用户的</a:t>
            </a:r>
            <a:r>
              <a:rPr lang="en-US" altLang="zh-CN" sz="600"/>
              <a:t>SQL</a:t>
            </a:r>
            <a:r>
              <a:rPr lang="zh-CN" altLang="en-US" sz="600"/>
              <a:t>命令，并且返回用户需要查询的结果。比如</a:t>
            </a:r>
            <a:r>
              <a:rPr lang="en-US" altLang="zh-CN" sz="600"/>
              <a:t>select from</a:t>
            </a:r>
            <a:r>
              <a:rPr lang="zh-CN" altLang="en-US" sz="600"/>
              <a:t>就是调用</a:t>
            </a:r>
            <a:r>
              <a:rPr lang="en-US" altLang="zh-CN" sz="600"/>
              <a:t>SQL</a:t>
            </a:r>
            <a:r>
              <a:rPr lang="zh-CN" altLang="en-US" sz="600"/>
              <a:t>接口</a:t>
            </a:r>
            <a:endParaRPr lang="en-US" sz="600">
              <a:ea typeface="宋体" panose="02010600030101010101" pitchFamily="2" charset="-122"/>
            </a:endParaRPr>
          </a:p>
          <a:p>
            <a:pPr eaLnBrk="1" hangingPunct="1">
              <a:lnSpc>
                <a:spcPct val="80000"/>
              </a:lnSpc>
            </a:pPr>
            <a:endParaRPr lang="en-US" sz="600">
              <a:ea typeface="宋体" panose="02010600030101010101" pitchFamily="2" charset="-122"/>
            </a:endParaRPr>
          </a:p>
          <a:p>
            <a:pPr eaLnBrk="1" hangingPunct="1">
              <a:lnSpc>
                <a:spcPct val="80000"/>
              </a:lnSpc>
            </a:pPr>
            <a:r>
              <a:rPr lang="zh-CN" altLang="en-US" sz="600" b="1"/>
              <a:t>解析器</a:t>
            </a:r>
            <a:r>
              <a:rPr lang="zh-CN" altLang="en-US" sz="600"/>
              <a:t>：</a:t>
            </a:r>
            <a:r>
              <a:rPr lang="en-US" altLang="zh-CN" sz="600"/>
              <a:t>SQL</a:t>
            </a:r>
            <a:r>
              <a:rPr lang="zh-CN" altLang="en-US" sz="600"/>
              <a:t>命令传递到解析器的时候会被解析器验证和解析。解析器是由</a:t>
            </a:r>
            <a:r>
              <a:rPr lang="en-US" altLang="zh-CN" sz="600"/>
              <a:t>Lex</a:t>
            </a:r>
            <a:r>
              <a:rPr lang="zh-CN" altLang="en-US" sz="600"/>
              <a:t>和</a:t>
            </a:r>
            <a:r>
              <a:rPr lang="en-US" altLang="zh-CN" sz="600"/>
              <a:t>YACC</a:t>
            </a:r>
            <a:r>
              <a:rPr lang="zh-CN" altLang="en-US" sz="600"/>
              <a:t>实现的，是一个很长的脚本。</a:t>
            </a:r>
            <a:endParaRPr lang="en-US" sz="600">
              <a:ea typeface="宋体" panose="02010600030101010101" pitchFamily="2" charset="-122"/>
            </a:endParaRPr>
          </a:p>
          <a:p>
            <a:pPr eaLnBrk="1" hangingPunct="1">
              <a:lnSpc>
                <a:spcPct val="80000"/>
              </a:lnSpc>
            </a:pPr>
            <a:r>
              <a:rPr lang="zh-CN" altLang="en-US" sz="600"/>
              <a:t>主要功能：</a:t>
            </a:r>
          </a:p>
          <a:p>
            <a:pPr eaLnBrk="1" hangingPunct="1">
              <a:lnSpc>
                <a:spcPct val="80000"/>
              </a:lnSpc>
            </a:pPr>
            <a:r>
              <a:rPr lang="en-US" altLang="zh-CN" sz="600"/>
              <a:t>a . </a:t>
            </a:r>
            <a:r>
              <a:rPr lang="zh-CN" altLang="en-US" sz="600"/>
              <a:t>将</a:t>
            </a:r>
            <a:r>
              <a:rPr lang="en-US" altLang="zh-CN" sz="600"/>
              <a:t>SQL</a:t>
            </a:r>
            <a:r>
              <a:rPr lang="zh-CN" altLang="en-US" sz="600"/>
              <a:t>语句分解成数据结构，并将这个结构传递到后续步骤，以后</a:t>
            </a:r>
            <a:r>
              <a:rPr lang="en-US" altLang="zh-CN" sz="600"/>
              <a:t>SQL</a:t>
            </a:r>
            <a:r>
              <a:rPr lang="zh-CN" altLang="en-US" sz="600"/>
              <a:t>语句的传递和处理就是基于这个结构的；例如将 </a:t>
            </a:r>
            <a:r>
              <a:rPr lang="en-US" altLang="zh-CN" sz="600"/>
              <a:t>select * from  tablename</a:t>
            </a:r>
            <a:r>
              <a:rPr lang="zh-CN" altLang="en-US" sz="600"/>
              <a:t> </a:t>
            </a:r>
            <a:r>
              <a:rPr lang="en-US" altLang="zh-CN" sz="600"/>
              <a:t>where 1=1</a:t>
            </a:r>
            <a:r>
              <a:rPr lang="zh-CN" altLang="en-US" sz="600"/>
              <a:t>；分解为</a:t>
            </a:r>
            <a:r>
              <a:rPr lang="en-US" altLang="zh-CN" sz="600"/>
              <a:t>select</a:t>
            </a:r>
            <a:r>
              <a:rPr lang="zh-CN" altLang="en-US" sz="600"/>
              <a:t>、</a:t>
            </a:r>
            <a:r>
              <a:rPr lang="en-US" sz="600">
                <a:ea typeface="宋体" panose="02010600030101010101" pitchFamily="2" charset="-122"/>
              </a:rPr>
              <a:t>*</a:t>
            </a:r>
            <a:r>
              <a:rPr lang="zh-CN" altLang="en-US" sz="600"/>
              <a:t>、</a:t>
            </a:r>
            <a:r>
              <a:rPr lang="en-US" altLang="zh-CN" sz="600"/>
              <a:t>from</a:t>
            </a:r>
            <a:r>
              <a:rPr lang="zh-CN" altLang="en-US" sz="600"/>
              <a:t>、</a:t>
            </a:r>
            <a:r>
              <a:rPr lang="en-US" altLang="zh-CN" sz="600"/>
              <a:t>tablename</a:t>
            </a:r>
            <a:r>
              <a:rPr lang="zh-CN" altLang="en-US" sz="600"/>
              <a:t>、</a:t>
            </a:r>
            <a:r>
              <a:rPr lang="en-US" altLang="zh-CN" sz="600"/>
              <a:t>where </a:t>
            </a:r>
            <a:r>
              <a:rPr lang="zh-CN" altLang="en-US" sz="600"/>
              <a:t>、</a:t>
            </a:r>
            <a:r>
              <a:rPr lang="en-US" altLang="zh-CN" sz="600"/>
              <a:t>1=1</a:t>
            </a:r>
            <a:r>
              <a:rPr lang="zh-CN" altLang="en-US" sz="600"/>
              <a:t>，并去解析。</a:t>
            </a:r>
          </a:p>
          <a:p>
            <a:pPr eaLnBrk="1" hangingPunct="1">
              <a:lnSpc>
                <a:spcPct val="80000"/>
              </a:lnSpc>
              <a:buFontTx/>
              <a:buAutoNum type="alphaLcPeriod" startAt="2"/>
            </a:pPr>
            <a:r>
              <a:rPr lang="zh-CN" altLang="en-US" sz="600"/>
              <a:t>如果在分解构成中遇到错误，那么就说明这个</a:t>
            </a:r>
            <a:r>
              <a:rPr lang="en-US" altLang="zh-CN" sz="600"/>
              <a:t>SQL</a:t>
            </a:r>
            <a:r>
              <a:rPr lang="zh-CN" altLang="en-US" sz="600"/>
              <a:t>语句是不合理的。</a:t>
            </a:r>
            <a:endParaRPr lang="en-US" sz="600">
              <a:ea typeface="宋体" panose="02010600030101010101" pitchFamily="2" charset="-122"/>
            </a:endParaRPr>
          </a:p>
          <a:p>
            <a:pPr eaLnBrk="1" hangingPunct="1">
              <a:lnSpc>
                <a:spcPct val="80000"/>
              </a:lnSpc>
              <a:buFontTx/>
              <a:buAutoNum type="alphaLcPeriod" startAt="2"/>
            </a:pPr>
            <a:endParaRPr lang="en-US" sz="600">
              <a:ea typeface="宋体" panose="02010600030101010101" pitchFamily="2" charset="-122"/>
            </a:endParaRPr>
          </a:p>
          <a:p>
            <a:pPr eaLnBrk="1" hangingPunct="1">
              <a:lnSpc>
                <a:spcPct val="80000"/>
              </a:lnSpc>
            </a:pPr>
            <a:r>
              <a:rPr lang="zh-CN" altLang="en-US" sz="600" b="1"/>
              <a:t>查询优化器：</a:t>
            </a:r>
            <a:r>
              <a:rPr lang="en-US" altLang="zh-CN" sz="600"/>
              <a:t>SQL</a:t>
            </a:r>
            <a:r>
              <a:rPr lang="zh-CN" altLang="en-US" sz="600"/>
              <a:t>语句在查询之前会使用查询优化器对查询进行优化。他使用的是“选取</a:t>
            </a:r>
            <a:r>
              <a:rPr lang="en-US" altLang="zh-CN" sz="600"/>
              <a:t>-</a:t>
            </a:r>
            <a:r>
              <a:rPr lang="zh-CN" altLang="en-US" sz="600"/>
              <a:t>投影</a:t>
            </a:r>
            <a:r>
              <a:rPr lang="en-US" altLang="zh-CN" sz="600"/>
              <a:t>-</a:t>
            </a:r>
            <a:r>
              <a:rPr lang="zh-CN" altLang="en-US" sz="600"/>
              <a:t>联接”策略进行查询。</a:t>
            </a:r>
          </a:p>
          <a:p>
            <a:pPr eaLnBrk="1" hangingPunct="1">
              <a:lnSpc>
                <a:spcPct val="80000"/>
              </a:lnSpc>
            </a:pPr>
            <a:r>
              <a:rPr lang="zh-CN" altLang="en-US" sz="600"/>
              <a:t>例： </a:t>
            </a:r>
            <a:r>
              <a:rPr lang="en-US" altLang="zh-CN" sz="600"/>
              <a:t>select uid,name from user where gender = 1;</a:t>
            </a:r>
          </a:p>
          <a:p>
            <a:pPr eaLnBrk="1" hangingPunct="1">
              <a:lnSpc>
                <a:spcPct val="80000"/>
              </a:lnSpc>
              <a:buFontTx/>
              <a:buAutoNum type="alphaLcPeriod" startAt="2"/>
            </a:pPr>
            <a:r>
              <a:rPr lang="en-US" altLang="zh-CN" sz="600"/>
              <a:t>	     a.</a:t>
            </a:r>
            <a:r>
              <a:rPr lang="zh-CN" altLang="en-US" sz="600"/>
              <a:t>先根据</a:t>
            </a:r>
            <a:r>
              <a:rPr lang="en-US" altLang="zh-CN" sz="600"/>
              <a:t>where </a:t>
            </a:r>
            <a:r>
              <a:rPr lang="zh-CN" altLang="en-US" sz="600"/>
              <a:t>语句进行选取，而不是先将表全部查询出来以后再进行</a:t>
            </a:r>
            <a:r>
              <a:rPr lang="en-US" altLang="zh-CN" sz="600"/>
              <a:t>gender</a:t>
            </a:r>
            <a:r>
              <a:rPr lang="zh-CN" altLang="en-US" sz="600"/>
              <a:t>过滤</a:t>
            </a:r>
          </a:p>
          <a:p>
            <a:pPr eaLnBrk="1" hangingPunct="1">
              <a:lnSpc>
                <a:spcPct val="80000"/>
              </a:lnSpc>
            </a:pPr>
            <a:r>
              <a:rPr lang="en-US" altLang="zh-CN" sz="600"/>
              <a:t>	     b.</a:t>
            </a:r>
            <a:r>
              <a:rPr lang="zh-CN" altLang="en-US" sz="600"/>
              <a:t>先根据</a:t>
            </a:r>
            <a:r>
              <a:rPr lang="en-US" altLang="zh-CN" sz="600"/>
              <a:t>uid</a:t>
            </a:r>
            <a:r>
              <a:rPr lang="zh-CN" altLang="en-US" sz="600"/>
              <a:t>和</a:t>
            </a:r>
            <a:r>
              <a:rPr lang="en-US" altLang="zh-CN" sz="600"/>
              <a:t>name</a:t>
            </a:r>
            <a:r>
              <a:rPr lang="zh-CN" altLang="en-US" sz="600"/>
              <a:t>进行属性投影，而不是将属性全部取出以后再进行过滤</a:t>
            </a:r>
          </a:p>
          <a:p>
            <a:pPr eaLnBrk="1" hangingPunct="1">
              <a:lnSpc>
                <a:spcPct val="80000"/>
              </a:lnSpc>
              <a:buFontTx/>
              <a:buAutoNum type="alphaLcPeriod" startAt="2"/>
            </a:pPr>
            <a:r>
              <a:rPr lang="zh-CN" altLang="en-US" sz="600"/>
              <a:t>     将这两个查询条件联接起来生成最终查询结果。</a:t>
            </a:r>
            <a:endParaRPr lang="en-US" sz="600">
              <a:ea typeface="宋体" panose="02010600030101010101" pitchFamily="2" charset="-122"/>
            </a:endParaRPr>
          </a:p>
          <a:p>
            <a:pPr eaLnBrk="1" hangingPunct="1">
              <a:lnSpc>
                <a:spcPct val="80000"/>
              </a:lnSpc>
            </a:pPr>
            <a:endParaRPr lang="en-US" sz="600">
              <a:ea typeface="宋体" panose="02010600030101010101" pitchFamily="2" charset="-122"/>
            </a:endParaRPr>
          </a:p>
          <a:p>
            <a:pPr eaLnBrk="1" hangingPunct="1">
              <a:lnSpc>
                <a:spcPct val="80000"/>
              </a:lnSpc>
            </a:pPr>
            <a:r>
              <a:rPr lang="zh-CN" altLang="en-US" sz="600" b="1"/>
              <a:t>缓存：</a:t>
            </a:r>
          </a:p>
          <a:p>
            <a:pPr eaLnBrk="1" hangingPunct="1">
              <a:lnSpc>
                <a:spcPct val="80000"/>
              </a:lnSpc>
            </a:pPr>
            <a:r>
              <a:rPr lang="zh-CN" altLang="en-US" sz="600"/>
              <a:t>如果查询缓存有命中的查询结果，查询语句就可以直接去查询缓存中取数据。</a:t>
            </a:r>
          </a:p>
          <a:p>
            <a:pPr eaLnBrk="1" hangingPunct="1">
              <a:lnSpc>
                <a:spcPct val="80000"/>
              </a:lnSpc>
            </a:pPr>
            <a:r>
              <a:rPr lang="zh-CN" altLang="en-US" sz="600"/>
              <a:t>这个缓存机制是由一系列小缓存组成的。比如表缓存，记录缓存，</a:t>
            </a:r>
            <a:r>
              <a:rPr lang="en-US" altLang="zh-CN" sz="600"/>
              <a:t>key</a:t>
            </a:r>
            <a:r>
              <a:rPr lang="zh-CN" altLang="en-US" sz="600"/>
              <a:t>缓存，权限缓存等</a:t>
            </a:r>
            <a:endParaRPr lang="en-US" sz="600">
              <a:ea typeface="宋体" panose="02010600030101010101" pitchFamily="2" charset="-122"/>
            </a:endParaRPr>
          </a:p>
          <a:p>
            <a:pPr eaLnBrk="1" hangingPunct="1">
              <a:lnSpc>
                <a:spcPct val="80000"/>
              </a:lnSpc>
            </a:pPr>
            <a:endParaRPr lang="en-US" sz="600">
              <a:ea typeface="宋体" panose="02010600030101010101" pitchFamily="2" charset="-122"/>
            </a:endParaRPr>
          </a:p>
          <a:p>
            <a:pPr eaLnBrk="1" hangingPunct="1">
              <a:lnSpc>
                <a:spcPct val="80000"/>
              </a:lnSpc>
            </a:pPr>
            <a:r>
              <a:rPr lang="zh-CN" altLang="en-US" sz="600" b="1"/>
              <a:t>存储引擎</a:t>
            </a:r>
            <a:r>
              <a:rPr lang="zh-CN" altLang="en-US" sz="600"/>
              <a:t>：</a:t>
            </a:r>
          </a:p>
          <a:p>
            <a:pPr eaLnBrk="1" hangingPunct="1">
              <a:lnSpc>
                <a:spcPct val="80000"/>
              </a:lnSpc>
            </a:pPr>
            <a:r>
              <a:rPr lang="zh-CN" altLang="en-US" sz="600"/>
              <a:t>存储引擎是</a:t>
            </a:r>
            <a:r>
              <a:rPr lang="en-US" altLang="zh-CN" sz="600"/>
              <a:t>MySql</a:t>
            </a:r>
            <a:r>
              <a:rPr lang="zh-CN" altLang="en-US" sz="600"/>
              <a:t>中具体的与文件打交道的子系统。也是</a:t>
            </a:r>
            <a:r>
              <a:rPr lang="en-US" altLang="zh-CN" sz="600"/>
              <a:t>Mysql</a:t>
            </a:r>
            <a:r>
              <a:rPr lang="zh-CN" altLang="en-US" sz="600"/>
              <a:t>最具有特色的一个地方。</a:t>
            </a:r>
          </a:p>
          <a:p>
            <a:pPr eaLnBrk="1" hangingPunct="1">
              <a:lnSpc>
                <a:spcPct val="80000"/>
              </a:lnSpc>
            </a:pPr>
            <a:r>
              <a:rPr lang="en-US" altLang="zh-CN" sz="600"/>
              <a:t>Mysql</a:t>
            </a:r>
            <a:r>
              <a:rPr lang="zh-CN" altLang="en-US" sz="600"/>
              <a:t>的存储引擎是插件式的。它根据</a:t>
            </a:r>
            <a:r>
              <a:rPr lang="en-US" altLang="zh-CN" sz="600"/>
              <a:t>MySql AB</a:t>
            </a:r>
            <a:r>
              <a:rPr lang="zh-CN" altLang="en-US" sz="600"/>
              <a:t>公司提供的文件访问层的一个抽象接口来定制一种文件访问机制（这种访问机制就叫存储引擎）。</a:t>
            </a:r>
          </a:p>
          <a:p>
            <a:pPr eaLnBrk="1" hangingPunct="1">
              <a:lnSpc>
                <a:spcPct val="80000"/>
              </a:lnSpc>
            </a:pPr>
            <a:r>
              <a:rPr lang="zh-CN" altLang="en-US" sz="600"/>
              <a:t>现在有很多种存储引擎，各个存储引擎的优势各不一样，最常用的</a:t>
            </a:r>
            <a:r>
              <a:rPr lang="en-US" altLang="zh-CN" sz="600"/>
              <a:t>MyISAM,InnoDB,BDB</a:t>
            </a:r>
            <a:r>
              <a:rPr lang="zh-CN" altLang="en-US" sz="600"/>
              <a:t>。</a:t>
            </a:r>
            <a:endParaRPr lang="en-US" sz="600">
              <a:ea typeface="宋体" panose="02010600030101010101" pitchFamily="2" charset="-122"/>
            </a:endParaRPr>
          </a:p>
          <a:p>
            <a:pPr eaLnBrk="1" hangingPunct="1">
              <a:lnSpc>
                <a:spcPct val="80000"/>
              </a:lnSpc>
              <a:buFontTx/>
              <a:buAutoNum type="alphaLcPeriod" startAt="2"/>
            </a:pPr>
            <a:r>
              <a:rPr lang="zh-CN" altLang="en-US" sz="600"/>
              <a:t>默认下</a:t>
            </a:r>
            <a:r>
              <a:rPr lang="en-US" altLang="zh-CN" sz="600"/>
              <a:t>MySql</a:t>
            </a:r>
            <a:r>
              <a:rPr lang="zh-CN" altLang="en-US" sz="600"/>
              <a:t>是使用</a:t>
            </a:r>
            <a:r>
              <a:rPr lang="en-US" altLang="zh-CN" sz="600"/>
              <a:t>MyISAM</a:t>
            </a:r>
            <a:r>
              <a:rPr lang="zh-CN" altLang="en-US" sz="600"/>
              <a:t>引擎，它查询速度快，有较好的索引优化和数据压缩技术。但是它不支持事务。</a:t>
            </a:r>
          </a:p>
          <a:p>
            <a:pPr eaLnBrk="1" hangingPunct="1">
              <a:lnSpc>
                <a:spcPct val="80000"/>
              </a:lnSpc>
              <a:buFontTx/>
              <a:buAutoNum type="alphaLcPeriod" startAt="2"/>
            </a:pPr>
            <a:r>
              <a:rPr lang="en-US" altLang="zh-CN" sz="600"/>
              <a:t>InnoDB</a:t>
            </a:r>
            <a:r>
              <a:rPr lang="zh-CN" altLang="en-US" sz="600"/>
              <a:t>支持事务，并且提供行级的锁定，应用也相当广泛。 </a:t>
            </a:r>
            <a:r>
              <a:rPr lang="en-US" altLang="zh-CN" sz="600"/>
              <a:t>Mysql</a:t>
            </a:r>
            <a:r>
              <a:rPr lang="zh-CN" altLang="en-US" sz="600"/>
              <a:t>也支持自己定制存储引擎，甚至一个库中不同的表使用不同的存储引擎，这些都是允许的</a:t>
            </a:r>
            <a:endParaRPr lang="en-US" sz="600">
              <a:ea typeface="宋体" panose="02010600030101010101" pitchFamily="2" charset="-122"/>
            </a:endParaRPr>
          </a:p>
        </p:txBody>
      </p:sp>
      <p:sp>
        <p:nvSpPr>
          <p:cNvPr id="60420"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B2711AAD-D8AE-4762-BBF3-7935D3C37C26}" type="slidenum">
              <a:rPr lang="zh-CN" altLang="en-US" sz="1200">
                <a:latin typeface="Calibri" panose="020F0502020204030204" pitchFamily="34" charset="0"/>
              </a:rPr>
              <a:t>9</a:t>
            </a:fld>
            <a:endParaRPr lang="zh-CN" altLang="en-US" sz="120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idx="4294967295"/>
          </p:nvPr>
        </p:nvSpPr>
        <p:spPr>
          <a:ln>
            <a:miter lim="800000"/>
          </a:ln>
        </p:spPr>
      </p:sp>
      <p:sp>
        <p:nvSpPr>
          <p:cNvPr id="61443" name="备注占位符 2"/>
          <p:cNvSpPr>
            <a:spLocks noGrp="1" noChangeArrowheads="1"/>
          </p:cNvSpPr>
          <p:nvPr>
            <p:ph type="body" idx="4294967295"/>
          </p:nvPr>
        </p:nvSpPr>
        <p:spPr/>
        <p:txBody>
          <a:bodyPr/>
          <a:lstStyle/>
          <a:p>
            <a:pPr eaLnBrk="1" hangingPunct="1"/>
            <a:r>
              <a:rPr lang="zh-CN" altLang="en-US"/>
              <a:t>数据库安装失败的常见原因：</a:t>
            </a:r>
            <a:endParaRPr lang="en-US">
              <a:ea typeface="宋体" panose="02010600030101010101" pitchFamily="2" charset="-122"/>
            </a:endParaRPr>
          </a:p>
          <a:p>
            <a:pPr eaLnBrk="1" hangingPunct="1"/>
            <a:r>
              <a:rPr lang="en-US" altLang="zh-CN"/>
              <a:t>1</a:t>
            </a:r>
            <a:r>
              <a:rPr lang="zh-CN" altLang="en-US"/>
              <a:t>、之前的</a:t>
            </a:r>
            <a:r>
              <a:rPr lang="en-US" altLang="zh-CN"/>
              <a:t>mysql</a:t>
            </a:r>
            <a:r>
              <a:rPr lang="zh-CN" altLang="en-US"/>
              <a:t>服务器没有彻底卸载；</a:t>
            </a:r>
            <a:endParaRPr lang="en-US">
              <a:ea typeface="宋体" panose="02010600030101010101" pitchFamily="2" charset="-122"/>
            </a:endParaRPr>
          </a:p>
          <a:p>
            <a:pPr eaLnBrk="1" hangingPunct="1"/>
            <a:r>
              <a:rPr lang="en-US" altLang="zh-CN"/>
              <a:t>2</a:t>
            </a:r>
            <a:r>
              <a:rPr lang="zh-CN" altLang="en-US"/>
              <a:t>、原来的</a:t>
            </a:r>
            <a:r>
              <a:rPr lang="en-US" altLang="zh-CN"/>
              <a:t>data</a:t>
            </a:r>
            <a:r>
              <a:rPr lang="zh-CN" altLang="en-US"/>
              <a:t>数据包冲突，可先备份</a:t>
            </a:r>
            <a:r>
              <a:rPr lang="en-US" altLang="zh-CN"/>
              <a:t>data</a:t>
            </a:r>
            <a:r>
              <a:rPr lang="zh-CN" altLang="en-US"/>
              <a:t>文件包后，删除该</a:t>
            </a:r>
            <a:r>
              <a:rPr lang="en-US" altLang="zh-CN"/>
              <a:t>data</a:t>
            </a:r>
            <a:r>
              <a:rPr lang="zh-CN" altLang="en-US"/>
              <a:t>文件夹，安装成功后再移回。</a:t>
            </a:r>
          </a:p>
          <a:p>
            <a:pPr eaLnBrk="1" hangingPunct="1"/>
            <a:endParaRPr lang="zh-CN" altLang="en-US"/>
          </a:p>
        </p:txBody>
      </p:sp>
      <p:sp>
        <p:nvSpPr>
          <p:cNvPr id="61444"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86454926-E030-47D1-9A67-BAF40E8BC98B}" type="slidenum">
              <a:rPr lang="zh-CN" altLang="en-US" sz="1200">
                <a:latin typeface="Calibri" panose="020F0502020204030204" pitchFamily="34" charset="0"/>
              </a:rPr>
              <a:t>10</a:t>
            </a:fld>
            <a:endParaRPr lang="zh-CN"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endParaRPr lang="zh-CN" altLang="en-US"/>
          </a:p>
        </p:txBody>
      </p:sp>
      <p:sp>
        <p:nvSpPr>
          <p:cNvPr id="10" name="页脚占位符 9"/>
          <p:cNvSpPr>
            <a:spLocks noGrp="1"/>
          </p:cNvSpPr>
          <p:nvPr>
            <p:ph type="ftr" sz="quarter" idx="12"/>
          </p:nvPr>
        </p:nvSpPr>
        <p:spPr/>
        <p:txBody>
          <a:bodyPr/>
          <a:lstStyle/>
          <a:p>
            <a:endParaRPr lang="zh-CN" altLang="en-US"/>
          </a:p>
        </p:txBody>
      </p:sp>
      <p:sp>
        <p:nvSpPr>
          <p:cNvPr id="3" name="标题 2"/>
          <p:cNvSpPr>
            <a:spLocks noGrp="1"/>
          </p:cNvSpPr>
          <p:nvPr>
            <p:ph type="title"/>
          </p:nvPr>
        </p:nvSpPr>
        <p:spPr>
          <a:xfrm>
            <a:off x="233045" y="207645"/>
            <a:ext cx="8238490" cy="706755"/>
          </a:xfrm>
          <a:noFill/>
          <a:extLst>
            <a:ext uri="{909E8E84-426E-40DD-AFC4-6F175D3DCCD1}">
              <a14:hiddenFill xmlns:a14="http://schemas.microsoft.com/office/drawing/2010/main">
                <a:solidFill>
                  <a:schemeClr val="bg1"/>
                </a:solidFill>
              </a14:hiddenFill>
            </a:ext>
          </a:extLst>
        </p:spPr>
        <p:txBody>
          <a:bodyPr lIns="0" tIns="0"/>
          <a:lstStyle>
            <a:lvl1pPr>
              <a:defRPr sz="2400" b="1">
                <a:solidFill>
                  <a:srgbClr val="009ADA"/>
                </a:solidFill>
              </a:defRPr>
            </a:lvl1pPr>
          </a:lstStyle>
          <a:p>
            <a:pPr fontAlgn="base"/>
            <a:r>
              <a:rPr lang="zh-CN" altLang="en-US" strike="noStrike" noProof="1"/>
              <a:t>单击此处编辑母版标题样式</a:t>
            </a:r>
          </a:p>
        </p:txBody>
      </p:sp>
      <p:sp>
        <p:nvSpPr>
          <p:cNvPr id="4" name="内容占位符 3"/>
          <p:cNvSpPr>
            <a:spLocks noGrp="1"/>
          </p:cNvSpPr>
          <p:nvPr>
            <p:ph idx="1"/>
          </p:nvPr>
        </p:nvSpPr>
        <p:spPr>
          <a:xfrm>
            <a:off x="677545" y="1015365"/>
            <a:ext cx="7762875" cy="3394075"/>
          </a:xfrm>
        </p:spPr>
        <p:txBody>
          <a:bodyPr/>
          <a:lstStyle>
            <a:lvl1pPr marL="457200" indent="-457200">
              <a:lnSpc>
                <a:spcPct val="100000"/>
              </a:lnSpc>
              <a:buClr>
                <a:srgbClr val="0099D8"/>
              </a:buClr>
              <a:buFont typeface="Wingdings" panose="05000000000000000000" charset="0"/>
              <a:buChar char=""/>
              <a:defRPr sz="2400" b="1">
                <a:solidFill>
                  <a:srgbClr val="0B9FDD"/>
                </a:solidFill>
              </a:defRPr>
            </a:lvl1pPr>
            <a:lvl2pPr marL="800100" indent="-342900">
              <a:lnSpc>
                <a:spcPct val="100000"/>
              </a:lnSpc>
              <a:buClr>
                <a:srgbClr val="0099D8"/>
              </a:buClr>
              <a:buSzPct val="90000"/>
              <a:buFont typeface="Wingdings" panose="05000000000000000000" charset="0"/>
              <a:buChar char=""/>
              <a:defRPr sz="2200">
                <a:solidFill>
                  <a:schemeClr val="tx1"/>
                </a:solidFill>
              </a:defRPr>
            </a:lvl2pPr>
            <a:lvl3pPr marL="1200150" indent="-285750">
              <a:lnSpc>
                <a:spcPct val="100000"/>
              </a:lnSpc>
              <a:buClr>
                <a:srgbClr val="0099D8"/>
              </a:buClr>
              <a:buSzPct val="85000"/>
              <a:buFont typeface="Wingdings" panose="05000000000000000000" charset="0"/>
              <a:buChar char=""/>
              <a:defRPr sz="2000"/>
            </a:lvl3pPr>
            <a:lvl4pPr marL="1657350" indent="-285750">
              <a:lnSpc>
                <a:spcPct val="100000"/>
              </a:lnSpc>
              <a:buClr>
                <a:srgbClr val="0099D8"/>
              </a:buClr>
              <a:buFont typeface="Webdings" panose="05030102010509060703" charset="0"/>
              <a:buChar char="4"/>
              <a:defRPr/>
            </a:lvl4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endParaRPr lang="zh-CN" altLang="en-US" strike="noStrike" noProof="1"/>
          </a:p>
        </p:txBody>
      </p:sp>
      <p:sp>
        <p:nvSpPr>
          <p:cNvPr id="9" name="灯片编号占位符 8"/>
          <p:cNvSpPr>
            <a:spLocks noGrp="1"/>
          </p:cNvSpPr>
          <p:nvPr>
            <p:ph type="sldNum" sz="quarter" idx="11"/>
          </p:nvPr>
        </p:nvSpPr>
        <p:spPr/>
        <p:txBody>
          <a:bodyPr/>
          <a:lstStyle/>
          <a:p>
            <a:fld id="{0C913308-F349-4B6D-A68A-DD1791B4A57B}" type="slidenum">
              <a:rPr lang="zh-CN" altLang="en-US" smtClean="0"/>
              <a:pPr/>
              <a:t>‹#›</a:t>
            </a:fld>
            <a:r>
              <a:rPr lang="en-US" altLang="zh-CN" dirty="0"/>
              <a:t>/45</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2" name="标题 1"/>
          <p:cNvSpPr>
            <a:spLocks noGrp="1"/>
          </p:cNvSpPr>
          <p:nvPr>
            <p:ph type="title"/>
          </p:nvPr>
        </p:nvSpPr>
        <p:spPr>
          <a:xfrm>
            <a:off x="243840" y="207645"/>
            <a:ext cx="8185785" cy="706755"/>
          </a:xfrm>
          <a:noFill/>
          <a:extLst>
            <a:ext uri="{909E8E84-426E-40DD-AFC4-6F175D3DCCD1}">
              <a14:hiddenFill xmlns:a14="http://schemas.microsoft.com/office/drawing/2010/main">
                <a:solidFill>
                  <a:schemeClr val="bg1"/>
                </a:solidFill>
              </a14:hiddenFill>
            </a:ext>
          </a:extLst>
        </p:spPr>
        <p:txBody>
          <a:bodyPr lIns="0" tIns="0"/>
          <a:lstStyle>
            <a:lvl1pPr>
              <a:defRPr sz="2800" b="1">
                <a:solidFill>
                  <a:srgbClr val="0099D9"/>
                </a:solidFill>
              </a:defRPr>
            </a:lvl1pPr>
          </a:lstStyle>
          <a:p>
            <a:pPr fontAlgn="base"/>
            <a:r>
              <a:rPr lang="zh-CN" altLang="en-US" strike="noStrike" noProof="1"/>
              <a:t>单击此处编辑母版标题样式</a:t>
            </a:r>
          </a:p>
        </p:txBody>
      </p:sp>
      <p:sp>
        <p:nvSpPr>
          <p:cNvPr id="9" name="内容占位符 8"/>
          <p:cNvSpPr>
            <a:spLocks noGrp="1"/>
          </p:cNvSpPr>
          <p:nvPr>
            <p:ph idx="1"/>
          </p:nvPr>
        </p:nvSpPr>
        <p:spPr>
          <a:xfrm>
            <a:off x="677545" y="1015365"/>
            <a:ext cx="7762875" cy="3394075"/>
          </a:xfrm>
        </p:spPr>
        <p:txBody>
          <a:bodyPr/>
          <a:lstStyle>
            <a:lvl1pPr marL="457200" indent="-457200">
              <a:lnSpc>
                <a:spcPct val="100000"/>
              </a:lnSpc>
              <a:buClr>
                <a:srgbClr val="0099D8"/>
              </a:buClr>
              <a:buFont typeface="Wingdings" panose="05000000000000000000" charset="0"/>
              <a:buChar char=""/>
              <a:defRPr sz="2400" b="1">
                <a:solidFill>
                  <a:srgbClr val="0B9FDD"/>
                </a:solidFill>
              </a:defRPr>
            </a:lvl1pPr>
            <a:lvl2pPr marL="800100" indent="-342900">
              <a:lnSpc>
                <a:spcPct val="100000"/>
              </a:lnSpc>
              <a:buClr>
                <a:srgbClr val="0099D8"/>
              </a:buClr>
              <a:buSzPct val="90000"/>
              <a:buFont typeface="Wingdings" panose="05000000000000000000" charset="0"/>
              <a:buChar char=""/>
              <a:defRPr sz="2200">
                <a:solidFill>
                  <a:schemeClr val="tx1"/>
                </a:solidFill>
              </a:defRPr>
            </a:lvl2pPr>
            <a:lvl3pPr marL="1200150" indent="-285750">
              <a:lnSpc>
                <a:spcPct val="100000"/>
              </a:lnSpc>
              <a:buClr>
                <a:srgbClr val="0099D8"/>
              </a:buClr>
              <a:buSzPct val="85000"/>
              <a:buFont typeface="Wingdings" panose="05000000000000000000" charset="0"/>
              <a:buChar char=""/>
              <a:defRPr sz="2000"/>
            </a:lvl3pPr>
            <a:lvl4pPr marL="1657350" indent="-285750">
              <a:lnSpc>
                <a:spcPct val="100000"/>
              </a:lnSpc>
              <a:buClr>
                <a:srgbClr val="0099D8"/>
              </a:buClr>
              <a:buFont typeface="Webdings" panose="05030102010509060703" charset="0"/>
              <a:buChar char="4"/>
              <a:defRPr/>
            </a:lvl4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a:p>
            <a:pPr lvl="5" fontAlgn="base"/>
            <a:r>
              <a:rPr lang="zh-CN" altLang="en-US" strike="noStrike" noProof="1"/>
              <a:t>６</a:t>
            </a:r>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r>
              <a:rPr lang="zh-CN" altLang="en-US" dirty="0"/>
              <a:t>/</a:t>
            </a:r>
            <a:r>
              <a:rPr lang="en-US" altLang="zh-CN" dirty="0"/>
              <a:t>45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buFont typeface="Wingdings" panose="05000000000000000000" charset="0"/>
              <a:buChar char=""/>
              <a:defRPr sz="3200"/>
            </a:lvl1pPr>
            <a:lvl2pPr>
              <a:buFont typeface="Wingdings" panose="05000000000000000000" charset="0"/>
              <a:buChar char=""/>
              <a:defRPr sz="2800"/>
            </a:lvl2pPr>
            <a:lvl3pPr>
              <a:buFont typeface="Wingdings" panose="05000000000000000000" charset="0"/>
              <a:buChar char=""/>
              <a:defRPr sz="2400"/>
            </a:lvl3pPr>
            <a:lvl4pPr>
              <a:buFont typeface="Webdings" panose="05030102010509060703" charset="0"/>
              <a:buChar char="4"/>
              <a:defRPr sz="2000"/>
            </a:lvl4pPr>
            <a:lvl5pPr>
              <a:buFont typeface="Wingdings" panose="05000000000000000000" charset="0"/>
              <a:buChar cha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r>
              <a:rPr lang="zh-CN" altLang="en-US" dirty="0"/>
              <a:t>/</a:t>
            </a:r>
            <a:r>
              <a:rPr lang="en-US" altLang="zh-CN" dirty="0"/>
              <a:t>10</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r>
              <a:rPr lang="zh-CN" altLang="en-US" dirty="0"/>
              <a:t>/</a:t>
            </a:r>
            <a:r>
              <a:rPr lang="en-US" altLang="zh-CN" dirty="0"/>
              <a:t>10</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286380" y="349251"/>
            <a:ext cx="3429024" cy="436549"/>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556260" y="797560"/>
            <a:ext cx="8422640" cy="3394075"/>
          </a:xfrm>
        </p:spPr>
        <p:txBody>
          <a:bodyPr vert="eaVert"/>
          <a:lstStyle>
            <a:lvl1pPr>
              <a:buFont typeface="Wingdings" panose="05000000000000000000" charset="0"/>
              <a:buChar char=""/>
              <a:defRPr/>
            </a:lvl1pPr>
            <a:lvl2pPr>
              <a:buFont typeface="Wingdings" panose="05000000000000000000" charset="0"/>
              <a:buChar char=""/>
              <a:defRPr/>
            </a:lvl2pPr>
            <a:lvl3pPr>
              <a:buFont typeface="Wingdings" panose="05000000000000000000" charset="0"/>
              <a:buChar char=""/>
              <a:defRPr/>
            </a:lvl3pPr>
            <a:lvl4pPr>
              <a:buFont typeface="Webdings" panose="05030102010509060703" charset="0"/>
              <a:buChar char="4"/>
              <a:defRPr/>
            </a:lvl4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r>
              <a:rPr lang="zh-CN" altLang="en-US" dirty="0"/>
              <a:t>/</a:t>
            </a:r>
            <a:r>
              <a:rPr lang="en-US" altLang="zh-CN" dirty="0"/>
              <a:t>10</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lvl1pPr>
              <a:buFont typeface="Wingdings" panose="05000000000000000000" charset="0"/>
              <a:buChar char=""/>
              <a:defRPr/>
            </a:lvl1pPr>
            <a:lvl2pPr>
              <a:buFont typeface="Wingdings" panose="05000000000000000000" charset="0"/>
              <a:buChar char=""/>
              <a:defRPr/>
            </a:lvl2pPr>
            <a:lvl3pPr>
              <a:buFont typeface="Wingdings" panose="05000000000000000000" charset="0"/>
              <a:buChar char=""/>
              <a:defRPr/>
            </a:lvl3pPr>
            <a:lvl4pPr>
              <a:buFont typeface="Webdings" panose="05030102010509060703" charset="0"/>
              <a:buChar char="4"/>
              <a:defRPr/>
            </a:lvl4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r>
              <a:rPr lang="zh-CN" altLang="en-US" dirty="0"/>
              <a:t>/</a:t>
            </a:r>
            <a:r>
              <a:rPr lang="en-US" altLang="zh-CN" dirty="0"/>
              <a:t>10</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9" y="0"/>
            <a:ext cx="9140842" cy="5143500"/>
          </a:xfrm>
          <a:prstGeom prst="rect">
            <a:avLst/>
          </a:prstGeom>
        </p:spPr>
      </p:pic>
      <p:sp>
        <p:nvSpPr>
          <p:cNvPr id="2051" name="标题 1"/>
          <p:cNvSpPr>
            <a:spLocks noGrp="1"/>
          </p:cNvSpPr>
          <p:nvPr>
            <p:ph type="ctrTitle" hasCustomPrompt="1"/>
          </p:nvPr>
        </p:nvSpPr>
        <p:spPr>
          <a:xfrm>
            <a:off x="685800" y="1635646"/>
            <a:ext cx="7772400" cy="1104900"/>
          </a:xfrm>
          <a:prstGeom prst="rect">
            <a:avLst/>
          </a:prstGeom>
          <a:noFill/>
          <a:ln w="9525">
            <a:noFill/>
            <a:miter/>
          </a:ln>
        </p:spPr>
        <p:txBody>
          <a:bodyPr vert="horz" wrap="square" anchor="ctr">
            <a:normAutofit/>
          </a:bodyPr>
          <a:lstStyle>
            <a:lvl1pPr lvl="0" algn="ctr">
              <a:defRPr sz="4600" b="1" kern="1200">
                <a:solidFill>
                  <a:schemeClr val="bg1"/>
                </a:solidFill>
              </a:defRPr>
            </a:lvl1pPr>
          </a:lstStyle>
          <a:p>
            <a:pPr lvl="0" fontAlgn="base"/>
            <a:r>
              <a:rPr lang="en-US" altLang="zh-CN" strike="noStrike" noProof="1"/>
              <a:t>16/9</a:t>
            </a:r>
            <a:r>
              <a:rPr lang="zh-CN" altLang="en-US" strike="noStrike" noProof="1"/>
              <a:t>录屏模板</a:t>
            </a:r>
          </a:p>
        </p:txBody>
      </p:sp>
      <p:pic>
        <p:nvPicPr>
          <p:cNvPr id="2" name="Picture 5"/>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6084168" y="4544695"/>
            <a:ext cx="2896731" cy="455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9" y="0"/>
            <a:ext cx="9140842" cy="5143499"/>
          </a:xfrm>
          <a:prstGeom prst="rect">
            <a:avLst/>
          </a:prstGeom>
        </p:spPr>
      </p:pic>
    </p:spTree>
    <p:extLst>
      <p:ext uri="{BB962C8B-B14F-4D97-AF65-F5344CB8AC3E}">
        <p14:creationId xmlns:p14="http://schemas.microsoft.com/office/powerpoint/2010/main" val="225218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buFont typeface="Arial" panose="020B0604020202020204" pitchFamily="34" charset="0"/>
              <a:buNone/>
              <a:defRPr sz="1200">
                <a:solidFill>
                  <a:schemeClr val="tx1">
                    <a:tint val="75000"/>
                  </a:schemeClr>
                </a:solidFill>
                <a:latin typeface="Arial" panose="020B0604020202020204" pitchFamily="34" charset="0"/>
                <a:ea typeface="宋体" panose="02010600030101010101" pitchFamily="2" charset="-122"/>
              </a:defRPr>
            </a:lvl1pPr>
          </a:lstStyle>
          <a:p>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buFont typeface="Arial" panose="020B0604020202020204" pitchFamily="34" charset="0"/>
              <a:buNone/>
              <a:defRPr sz="1200">
                <a:solidFill>
                  <a:schemeClr val="tx1">
                    <a:tint val="75000"/>
                  </a:schemeClr>
                </a:solidFill>
                <a:latin typeface="Arial" panose="020B0604020202020204" pitchFamily="34" charset="0"/>
                <a:ea typeface="宋体" panose="02010600030101010101" pitchFamily="2" charset="-122"/>
              </a:defRPr>
            </a:lvl1pPr>
          </a:lstStyle>
          <a:p>
            <a:endParaRPr lang="zh-CN" altLang="en-US"/>
          </a:p>
        </p:txBody>
      </p:sp>
      <p:sp>
        <p:nvSpPr>
          <p:cNvPr id="1031" name="标题占位符 1"/>
          <p:cNvSpPr>
            <a:spLocks noGrp="1"/>
          </p:cNvSpPr>
          <p:nvPr>
            <p:ph type="title"/>
          </p:nvPr>
        </p:nvSpPr>
        <p:spPr bwMode="auto">
          <a:xfrm>
            <a:off x="48260" y="286385"/>
            <a:ext cx="5874385" cy="511175"/>
          </a:xfrm>
          <a:prstGeom prst="rect">
            <a:avLst/>
          </a:prstGeom>
          <a:solidFill>
            <a:schemeClr val="bg1"/>
          </a:solid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6" name="文本占位符 2"/>
          <p:cNvSpPr>
            <a:spLocks noGrp="1"/>
          </p:cNvSpPr>
          <p:nvPr>
            <p:ph type="body" idx="1"/>
          </p:nvPr>
        </p:nvSpPr>
        <p:spPr bwMode="auto">
          <a:xfrm>
            <a:off x="673735" y="977900"/>
            <a:ext cx="7797165" cy="31877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buFont typeface="Arial" panose="020B0604020202020204" pitchFamily="34" charset="0"/>
              <a:buNone/>
              <a:defRPr sz="1200">
                <a:solidFill>
                  <a:schemeClr val="tx1">
                    <a:tint val="75000"/>
                  </a:schemeClr>
                </a:solidFill>
                <a:latin typeface="Arial" panose="020B0604020202020204" pitchFamily="34" charset="0"/>
                <a:ea typeface="宋体" panose="02010600030101010101" pitchFamily="2" charset="-122"/>
              </a:defRPr>
            </a:lvl1pPr>
          </a:lstStyle>
          <a:p>
            <a:fld id="{0C913308-F349-4B6D-A68A-DD1791B4A57B}" type="slidenum">
              <a:rPr lang="zh-CN" altLang="en-US" smtClean="0"/>
              <a:t>‹#›</a:t>
            </a:fld>
            <a:r>
              <a:rPr lang="en-US" altLang="zh-CN" dirty="0"/>
              <a:t>/10</a:t>
            </a:r>
            <a:endParaRPr lang="zh-CN" altLang="en-US" dirty="0"/>
          </a:p>
        </p:txBody>
      </p:sp>
      <p:pic>
        <p:nvPicPr>
          <p:cNvPr id="8" name="图片 7" descr="logo"/>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7602441" y="-7620"/>
            <a:ext cx="149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l" rtl="0" eaLnBrk="1" fontAlgn="base" hangingPunct="1">
        <a:spcBef>
          <a:spcPct val="0"/>
        </a:spcBef>
        <a:spcAft>
          <a:spcPct val="0"/>
        </a:spcAft>
        <a:defRPr sz="2800" b="1" kern="1200">
          <a:solidFill>
            <a:srgbClr val="0B9FDD"/>
          </a:solidFill>
          <a:latin typeface="微软雅黑" panose="020B0503020204020204" pitchFamily="34" charset="-122"/>
          <a:ea typeface="微软雅黑" panose="020B0503020204020204" pitchFamily="34" charset="-122"/>
          <a:cs typeface="+mj-cs"/>
        </a:defRPr>
      </a:lvl1pPr>
      <a:lvl2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2pPr>
      <a:lvl3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3pPr>
      <a:lvl4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4pPr>
      <a:lvl5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6pPr>
      <a:lvl7pPr marL="9144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7pPr>
      <a:lvl8pPr marL="13716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8pPr>
      <a:lvl9pPr marL="18288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9pPr>
    </p:titleStyle>
    <p:bodyStyle>
      <a:lvl1pPr marL="342900" indent="-342900" algn="l" rtl="0" eaLnBrk="1" fontAlgn="base" hangingPunct="1">
        <a:spcBef>
          <a:spcPct val="20000"/>
        </a:spcBef>
        <a:spcAft>
          <a:spcPct val="0"/>
        </a:spcAft>
        <a:buClr>
          <a:srgbClr val="009ADA"/>
        </a:buClr>
        <a:buFont typeface="Wingdings" panose="05000000000000000000" charset="0"/>
        <a:buChar char=""/>
        <a:defRPr sz="2400" b="1" kern="1200">
          <a:solidFill>
            <a:srgbClr val="009ADA"/>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009ADA"/>
        </a:buClr>
        <a:buFont typeface="Wingdings" panose="05000000000000000000"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009ADA"/>
        </a:buClr>
        <a:buFont typeface="Wingdings" panose="05000000000000000000"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009ADA"/>
        </a:buClr>
        <a:buFont typeface="Webdings" panose="05030102010509060703" charset="0"/>
        <a:buChar char="4"/>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009ADA"/>
        </a:buClr>
        <a:buFont typeface="Wingdings" panose="05000000000000000000" charset="0"/>
        <a:buChar char=""/>
        <a:defRPr sz="12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dev.mysql.com/download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标题 5121"/>
          <p:cNvSpPr>
            <a:spLocks noGrp="1"/>
          </p:cNvSpPr>
          <p:nvPr>
            <p:ph type="ctrTitle"/>
          </p:nvPr>
        </p:nvSpPr>
        <p:spPr>
          <a:xfrm>
            <a:off x="467544" y="1707654"/>
            <a:ext cx="8136904" cy="1440160"/>
          </a:xfrm>
        </p:spPr>
        <p:txBody>
          <a:bodyPr wrap="square" anchor="ctr">
            <a:normAutofit/>
          </a:bodyPr>
          <a:lstStyle/>
          <a:p>
            <a:r>
              <a:rPr lang="zh-CN" altLang="en-US" sz="5400" dirty="0">
                <a:sym typeface="+mn-ea"/>
              </a:rPr>
              <a:t>初识</a:t>
            </a:r>
            <a:r>
              <a:rPr lang="en-US" altLang="zh-CN" sz="5400" dirty="0">
                <a:sym typeface="+mn-ea"/>
              </a:rPr>
              <a:t>MySQL</a:t>
            </a:r>
            <a:endParaRPr lang="zh-CN" altLang="en-US" sz="5400" strike="noStrike" kern="1200" noProof="1">
              <a:solidFill>
                <a:srgbClr val="009966"/>
              </a:solidFill>
              <a:latin typeface="微软雅黑" panose="020B0503020204020204" pitchFamily="34" charset="-122"/>
              <a:ea typeface="微软雅黑" panose="020B0503020204020204" pitchFamily="34" charset="-122"/>
              <a:cs typeface="+mj-cs"/>
              <a:sym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2"/>
          <p:cNvSpPr>
            <a:spLocks noGrp="1" noChangeArrowheads="1"/>
          </p:cNvSpPr>
          <p:nvPr>
            <p:ph type="title"/>
          </p:nvPr>
        </p:nvSpPr>
        <p:spPr/>
        <p:txBody>
          <a:bodyPr/>
          <a:lstStyle/>
          <a:p>
            <a:r>
              <a:rPr lang="zh-CN" altLang="en-US">
                <a:sym typeface="宋体" panose="02010600030101010101" pitchFamily="2" charset="-122"/>
              </a:rPr>
              <a:t>在Windows操作系统下安装2-1</a:t>
            </a:r>
          </a:p>
        </p:txBody>
      </p:sp>
      <p:sp>
        <p:nvSpPr>
          <p:cNvPr id="13314" name="内容占位符 1"/>
          <p:cNvSpPr>
            <a:spLocks noGrp="1" noChangeArrowheads="1"/>
          </p:cNvSpPr>
          <p:nvPr>
            <p:ph idx="1"/>
          </p:nvPr>
        </p:nvSpPr>
        <p:spPr>
          <a:noFill/>
          <a:ln w="9525">
            <a:noFill/>
            <a:miter lim="800000"/>
          </a:ln>
        </p:spPr>
        <p:txBody>
          <a:bodyPr vert="horz" wrap="square" lIns="91440" tIns="45720" rIns="91440" bIns="45720" numCol="1" anchor="t" anchorCtr="0" compatLnSpc="1"/>
          <a:lstStyle/>
          <a:p>
            <a:r>
              <a:rPr lang="zh-CN" altLang="en-US" dirty="0"/>
              <a:t>下载</a:t>
            </a:r>
            <a:r>
              <a:rPr lang="en-US" altLang="zh-CN" dirty="0"/>
              <a:t>MySQL</a:t>
            </a:r>
          </a:p>
          <a:p>
            <a:pPr lvl="1"/>
            <a:r>
              <a:rPr lang="en-US" altLang="zh-CN" dirty="0"/>
              <a:t>MySQL</a:t>
            </a:r>
            <a:r>
              <a:rPr lang="zh-CN" altLang="en-US" dirty="0"/>
              <a:t> </a:t>
            </a:r>
            <a:r>
              <a:rPr lang="en-US" altLang="zh-CN" dirty="0"/>
              <a:t>5.5.40 (Windows</a:t>
            </a:r>
            <a:r>
              <a:rPr lang="zh-CN" altLang="en-US" dirty="0"/>
              <a:t>版</a:t>
            </a:r>
            <a:r>
              <a:rPr lang="en-US" altLang="zh-CN" dirty="0"/>
              <a:t>)</a:t>
            </a:r>
          </a:p>
          <a:p>
            <a:pPr lvl="1"/>
            <a:r>
              <a:rPr lang="zh-CN" altLang="en-US" dirty="0"/>
              <a:t>下载地址：</a:t>
            </a:r>
            <a:r>
              <a:rPr lang="en-US" altLang="zh-CN" dirty="0">
                <a:hlinkClick r:id="rId3"/>
              </a:rPr>
              <a:t>http://dev.mysql.com/downloads/</a:t>
            </a:r>
            <a:endParaRPr lang="en-US" altLang="zh-CN" dirty="0"/>
          </a:p>
          <a:p>
            <a:pPr lvl="1"/>
            <a:endParaRPr lang="en-US" altLang="zh-CN" dirty="0"/>
          </a:p>
          <a:p>
            <a:pPr lvl="1"/>
            <a:endParaRPr lang="en-US" altLang="zh-CN" dirty="0"/>
          </a:p>
          <a:p>
            <a:endParaRPr lang="en-US" altLang="zh-CN" dirty="0"/>
          </a:p>
          <a:p>
            <a:pPr lvl="1"/>
            <a:r>
              <a:rPr lang="zh-CN" altLang="en-US" dirty="0"/>
              <a:t>数据目录不要在系统盘</a:t>
            </a:r>
            <a:r>
              <a:rPr lang="en-US" altLang="zh-CN" dirty="0"/>
              <a:t>,</a:t>
            </a:r>
            <a:r>
              <a:rPr lang="zh-CN" altLang="en-US" dirty="0"/>
              <a:t>以免卸载时删除数据包</a:t>
            </a:r>
            <a:endParaRPr lang="en-US" dirty="0"/>
          </a:p>
          <a:p>
            <a:pPr lvl="1"/>
            <a:r>
              <a:rPr lang="zh-CN" altLang="en-US" dirty="0"/>
              <a:t>启用安装向导，避免繁琐的 </a:t>
            </a:r>
            <a:r>
              <a:rPr lang="en-US" altLang="zh-CN" dirty="0"/>
              <a:t>my.ini </a:t>
            </a:r>
            <a:r>
              <a:rPr lang="zh-CN" altLang="en-US" dirty="0"/>
              <a:t>配置文件</a:t>
            </a:r>
            <a:endParaRPr lang="en-US" dirty="0"/>
          </a:p>
          <a:p>
            <a:pPr lvl="1"/>
            <a:r>
              <a:rPr lang="zh-CN" altLang="en-US" dirty="0"/>
              <a:t>数据库语言编码设置</a:t>
            </a:r>
            <a:endParaRPr lang="en-US" dirty="0"/>
          </a:p>
          <a:p>
            <a:endParaRPr lang="zh-CN" altLang="en-US" dirty="0"/>
          </a:p>
        </p:txBody>
      </p:sp>
      <p:grpSp>
        <p:nvGrpSpPr>
          <p:cNvPr id="10" name="组合 9"/>
          <p:cNvGrpSpPr/>
          <p:nvPr/>
        </p:nvGrpSpPr>
        <p:grpSpPr>
          <a:xfrm>
            <a:off x="425834" y="2887812"/>
            <a:ext cx="436880" cy="516890"/>
            <a:chOff x="989013" y="3074035"/>
            <a:chExt cx="436880" cy="516890"/>
          </a:xfrm>
        </p:grpSpPr>
        <p:sp>
          <p:nvSpPr>
            <p:cNvPr id="11" name="TextBox 65"/>
            <p:cNvSpPr txBox="1"/>
            <p:nvPr/>
          </p:nvSpPr>
          <p:spPr>
            <a:xfrm>
              <a:off x="989013" y="3345815"/>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注意</a:t>
              </a:r>
            </a:p>
          </p:txBody>
        </p:sp>
        <p:pic>
          <p:nvPicPr>
            <p:cNvPr id="12" name="图片 11" descr="C:\Users\Lenovo\Desktop\icon\注意(1).png注意(1)"/>
            <p:cNvPicPr>
              <a:picLocks noChangeAspect="1"/>
            </p:cNvPicPr>
            <p:nvPr/>
          </p:nvPicPr>
          <p:blipFill>
            <a:blip r:embed="rId4"/>
            <a:srcRect/>
            <a:stretch>
              <a:fillRect/>
            </a:stretch>
          </p:blipFill>
          <p:spPr>
            <a:xfrm>
              <a:off x="1063308" y="3074035"/>
              <a:ext cx="288290" cy="249555"/>
            </a:xfrm>
            <a:prstGeom prst="rect">
              <a:avLst/>
            </a:prstGeom>
          </p:spPr>
        </p:pic>
      </p:grpSp>
      <p:sp>
        <p:nvSpPr>
          <p:cNvPr id="3" name="灯片编号占位符 2">
            <a:extLst>
              <a:ext uri="{FF2B5EF4-FFF2-40B4-BE49-F238E27FC236}">
                <a16:creationId xmlns:a16="http://schemas.microsoft.com/office/drawing/2014/main" id="{61E16105-035F-43CD-9889-F860BD8C5FF1}"/>
              </a:ext>
            </a:extLst>
          </p:cNvPr>
          <p:cNvSpPr>
            <a:spLocks noGrp="1"/>
          </p:cNvSpPr>
          <p:nvPr>
            <p:ph type="sldNum" sz="quarter" idx="12"/>
          </p:nvPr>
        </p:nvSpPr>
        <p:spPr/>
        <p:txBody>
          <a:bodyPr/>
          <a:lstStyle/>
          <a:p>
            <a:fld id="{0C913308-F349-4B6D-A68A-DD1791B4A57B}" type="slidenum">
              <a:rPr lang="zh-CN" altLang="en-US" smtClean="0"/>
              <a:pPr/>
              <a:t>10</a:t>
            </a:fld>
            <a:r>
              <a:rPr lang="zh-CN" altLang="en-US"/>
              <a:t>/</a:t>
            </a:r>
            <a:r>
              <a:rPr lang="en-US" altLang="zh-CN"/>
              <a:t>45</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2"/>
          <p:cNvSpPr>
            <a:spLocks noGrp="1" noChangeArrowheads="1"/>
          </p:cNvSpPr>
          <p:nvPr>
            <p:ph type="title"/>
          </p:nvPr>
        </p:nvSpPr>
        <p:spPr/>
        <p:txBody>
          <a:bodyPr/>
          <a:lstStyle/>
          <a:p>
            <a:r>
              <a:rPr lang="zh-CN" altLang="en-US">
                <a:sym typeface="宋体" panose="02010600030101010101" pitchFamily="2" charset="-122"/>
              </a:rPr>
              <a:t>在Windows操作系统下安装2-2</a:t>
            </a:r>
          </a:p>
        </p:txBody>
      </p:sp>
      <p:sp>
        <p:nvSpPr>
          <p:cNvPr id="14338" name="内容占位符 1"/>
          <p:cNvSpPr>
            <a:spLocks noGrp="1" noChangeArrowheads="1"/>
          </p:cNvSpPr>
          <p:nvPr>
            <p:ph idx="1"/>
          </p:nvPr>
        </p:nvSpPr>
        <p:spPr>
          <a:noFill/>
          <a:ln w="9525">
            <a:noFill/>
            <a:miter lim="800000"/>
          </a:ln>
        </p:spPr>
        <p:txBody>
          <a:bodyPr vert="horz" wrap="square" lIns="91440" tIns="45720" rIns="91440" bIns="45720" numCol="1" anchor="t" anchorCtr="0" compatLnSpc="1"/>
          <a:lstStyle/>
          <a:p>
            <a:r>
              <a:rPr lang="zh-CN" altLang="en-US" dirty="0"/>
              <a:t>安装关键步骤</a:t>
            </a:r>
            <a:endParaRPr lang="en-US" dirty="0"/>
          </a:p>
          <a:p>
            <a:pPr lvl="1"/>
            <a:r>
              <a:rPr lang="zh-CN" altLang="en-US" dirty="0"/>
              <a:t>端口设置  </a:t>
            </a:r>
            <a:r>
              <a:rPr lang="en-US" altLang="zh-CN" dirty="0"/>
              <a:t>3306</a:t>
            </a:r>
            <a:r>
              <a:rPr lang="zh-CN" altLang="en-US" dirty="0"/>
              <a:t>（默认）</a:t>
            </a:r>
            <a:endParaRPr lang="en-US" dirty="0"/>
          </a:p>
          <a:p>
            <a:pPr lvl="1"/>
            <a:endParaRPr lang="en-US" dirty="0"/>
          </a:p>
          <a:p>
            <a:pPr lvl="1"/>
            <a:endParaRPr lang="en-US" dirty="0"/>
          </a:p>
          <a:p>
            <a:pPr lvl="1"/>
            <a:endParaRPr lang="en-US" dirty="0"/>
          </a:p>
          <a:p>
            <a:pPr lvl="1"/>
            <a:r>
              <a:rPr lang="zh-CN" altLang="en-US" dirty="0"/>
              <a:t>编码设置  </a:t>
            </a:r>
            <a:r>
              <a:rPr lang="en-US" altLang="zh-CN" dirty="0"/>
              <a:t>utf8</a:t>
            </a:r>
          </a:p>
          <a:p>
            <a:pPr lvl="1"/>
            <a:endParaRPr lang="en-US" dirty="0"/>
          </a:p>
          <a:p>
            <a:pPr lvl="1"/>
            <a:endParaRPr lang="en-US" dirty="0"/>
          </a:p>
          <a:p>
            <a:pPr lvl="1"/>
            <a:r>
              <a:rPr lang="zh-CN" altLang="en-US" dirty="0"/>
              <a:t>密码设置  </a:t>
            </a:r>
            <a:endParaRPr lang="en-US" dirty="0"/>
          </a:p>
        </p:txBody>
      </p:sp>
      <p:pic>
        <p:nvPicPr>
          <p:cNvPr id="143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9936" y="1851670"/>
            <a:ext cx="3214687"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054474"/>
            <a:ext cx="337978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912" y="3151725"/>
            <a:ext cx="321468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EA68947B-0807-4D0E-8869-C32B607F01E1}"/>
              </a:ext>
            </a:extLst>
          </p:cNvPr>
          <p:cNvSpPr>
            <a:spLocks noGrp="1"/>
          </p:cNvSpPr>
          <p:nvPr>
            <p:ph type="sldNum" sz="quarter" idx="12"/>
          </p:nvPr>
        </p:nvSpPr>
        <p:spPr/>
        <p:txBody>
          <a:bodyPr/>
          <a:lstStyle/>
          <a:p>
            <a:fld id="{0C913308-F349-4B6D-A68A-DD1791B4A57B}" type="slidenum">
              <a:rPr lang="zh-CN" altLang="en-US" smtClean="0"/>
              <a:pPr/>
              <a:t>11</a:t>
            </a:fld>
            <a:r>
              <a:rPr lang="zh-CN" altLang="en-US"/>
              <a:t>/</a:t>
            </a:r>
            <a:r>
              <a:rPr lang="en-US" altLang="zh-CN"/>
              <a:t>45</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2"/>
          <p:cNvSpPr>
            <a:spLocks noGrp="1" noChangeArrowheads="1"/>
          </p:cNvSpPr>
          <p:nvPr>
            <p:ph type="title"/>
          </p:nvPr>
        </p:nvSpPr>
        <p:spPr/>
        <p:txBody>
          <a:bodyPr/>
          <a:lstStyle/>
          <a:p>
            <a:r>
              <a:rPr lang="zh-CN" altLang="zh-CN">
                <a:sym typeface="宋体" panose="02010600030101010101" pitchFamily="2" charset="-122"/>
              </a:rPr>
              <a:t>安装后</a:t>
            </a:r>
          </a:p>
        </p:txBody>
      </p:sp>
      <p:sp>
        <p:nvSpPr>
          <p:cNvPr id="15362" name="内容占位符 1"/>
          <p:cNvSpPr>
            <a:spLocks noGrp="1" noChangeArrowheads="1"/>
          </p:cNvSpPr>
          <p:nvPr>
            <p:ph idx="1"/>
          </p:nvPr>
        </p:nvSpPr>
        <p:spPr>
          <a:noFill/>
          <a:ln w="9525">
            <a:noFill/>
            <a:miter lim="800000"/>
          </a:ln>
        </p:spPr>
        <p:txBody>
          <a:bodyPr vert="horz" wrap="square" lIns="91440" tIns="45720" rIns="91440" bIns="45720" numCol="1" anchor="t" anchorCtr="0" compatLnSpc="1"/>
          <a:lstStyle/>
          <a:p>
            <a:r>
              <a:rPr lang="en-US" altLang="zh-CN"/>
              <a:t>my.ini</a:t>
            </a:r>
          </a:p>
          <a:p>
            <a:r>
              <a:rPr lang="zh-CN" altLang="zh-CN"/>
              <a:t>配置</a:t>
            </a:r>
            <a:r>
              <a:rPr lang="en-US" altLang="zh-CN"/>
              <a:t>path</a:t>
            </a:r>
          </a:p>
          <a:p>
            <a:r>
              <a:rPr lang="zh-CN" altLang="zh-CN"/>
              <a:t>开启数据库服务</a:t>
            </a:r>
          </a:p>
          <a:p>
            <a:pPr lvl="1"/>
            <a:endParaRPr lang="en-US"/>
          </a:p>
        </p:txBody>
      </p:sp>
      <p:sp>
        <p:nvSpPr>
          <p:cNvPr id="3" name="灯片编号占位符 2">
            <a:extLst>
              <a:ext uri="{FF2B5EF4-FFF2-40B4-BE49-F238E27FC236}">
                <a16:creationId xmlns:a16="http://schemas.microsoft.com/office/drawing/2014/main" id="{DA6FBF30-157B-4B1A-9349-8F4C6F8513CD}"/>
              </a:ext>
            </a:extLst>
          </p:cNvPr>
          <p:cNvSpPr>
            <a:spLocks noGrp="1"/>
          </p:cNvSpPr>
          <p:nvPr>
            <p:ph type="sldNum" sz="quarter" idx="12"/>
          </p:nvPr>
        </p:nvSpPr>
        <p:spPr/>
        <p:txBody>
          <a:bodyPr/>
          <a:lstStyle/>
          <a:p>
            <a:fld id="{0C913308-F349-4B6D-A68A-DD1791B4A57B}" type="slidenum">
              <a:rPr lang="zh-CN" altLang="en-US" smtClean="0"/>
              <a:pPr/>
              <a:t>12</a:t>
            </a:fld>
            <a:r>
              <a:rPr lang="zh-CN" altLang="en-US"/>
              <a:t>/</a:t>
            </a:r>
            <a:r>
              <a:rPr lang="en-US" altLang="zh-CN"/>
              <a:t>45</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2"/>
          <p:cNvSpPr>
            <a:spLocks noGrp="1" noChangeArrowheads="1"/>
          </p:cNvSpPr>
          <p:nvPr>
            <p:ph type="title"/>
          </p:nvPr>
        </p:nvSpPr>
        <p:spPr/>
        <p:txBody>
          <a:bodyPr/>
          <a:lstStyle/>
          <a:p>
            <a:r>
              <a:rPr lang="zh-CN" altLang="en-US" dirty="0">
                <a:sym typeface="宋体" panose="02010600030101010101" pitchFamily="2" charset="-122"/>
              </a:rPr>
              <a:t>SQLyog管理工具</a:t>
            </a:r>
          </a:p>
        </p:txBody>
      </p:sp>
      <p:sp>
        <p:nvSpPr>
          <p:cNvPr id="16386" name="内容占位符 1"/>
          <p:cNvSpPr>
            <a:spLocks noGrp="1" noChangeArrowheads="1"/>
          </p:cNvSpPr>
          <p:nvPr>
            <p:ph idx="1"/>
          </p:nvPr>
        </p:nvSpPr>
        <p:spPr>
          <a:noFill/>
          <a:ln w="9525">
            <a:noFill/>
            <a:miter lim="800000"/>
          </a:ln>
        </p:spPr>
        <p:txBody>
          <a:bodyPr vert="horz" wrap="square" lIns="91440" tIns="45720" rIns="91440" bIns="45720" numCol="1" anchor="t" anchorCtr="0" compatLnSpc="1"/>
          <a:lstStyle/>
          <a:p>
            <a:r>
              <a:rPr lang="zh-CN" altLang="en-US" dirty="0"/>
              <a:t>可手动操作、管理</a:t>
            </a:r>
            <a:r>
              <a:rPr lang="en-US" altLang="zh-CN" dirty="0"/>
              <a:t>MySQL</a:t>
            </a:r>
            <a:r>
              <a:rPr lang="zh-CN" altLang="en-US" dirty="0"/>
              <a:t>数据库的软件工具</a:t>
            </a:r>
            <a:endParaRPr lang="en-US" dirty="0"/>
          </a:p>
          <a:p>
            <a:r>
              <a:rPr lang="zh-CN" altLang="en-US" dirty="0"/>
              <a:t>特点</a:t>
            </a:r>
            <a:endParaRPr lang="en-US" dirty="0"/>
          </a:p>
          <a:p>
            <a:pPr lvl="1"/>
            <a:r>
              <a:rPr lang="zh-CN" altLang="en-US" dirty="0"/>
              <a:t>易用</a:t>
            </a:r>
            <a:endParaRPr lang="en-US" dirty="0"/>
          </a:p>
          <a:p>
            <a:pPr lvl="1"/>
            <a:r>
              <a:rPr lang="zh-CN" altLang="en-US" dirty="0"/>
              <a:t>简洁</a:t>
            </a:r>
            <a:endParaRPr lang="en-US" dirty="0"/>
          </a:p>
          <a:p>
            <a:pPr lvl="1"/>
            <a:r>
              <a:rPr lang="zh-CN" altLang="en-US" dirty="0"/>
              <a:t>图形化</a:t>
            </a: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345" y="3609121"/>
            <a:ext cx="1500187" cy="625475"/>
          </a:xfrm>
          <a:prstGeom prst="rect">
            <a:avLst/>
          </a:prstGeom>
          <a:noFill/>
          <a:ln w="9525">
            <a:solidFill>
              <a:srgbClr val="004D73"/>
            </a:solidFill>
            <a:miter lim="800000"/>
            <a:headEnd/>
            <a:tailEnd/>
          </a:ln>
          <a:extLst>
            <a:ext uri="{909E8E84-426E-40DD-AFC4-6F175D3DCCD1}">
              <a14:hiddenFill xmlns:a14="http://schemas.microsoft.com/office/drawing/2010/main">
                <a:solidFill>
                  <a:srgbClr val="FFFFFF"/>
                </a:solidFill>
              </a14:hiddenFill>
            </a:ext>
          </a:extLst>
        </p:spPr>
      </p:pic>
      <p:pic>
        <p:nvPicPr>
          <p:cNvPr id="1638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9400" y="1995686"/>
            <a:ext cx="3635375" cy="2732087"/>
          </a:xfrm>
          <a:prstGeom prst="rect">
            <a:avLst/>
          </a:prstGeom>
          <a:noFill/>
          <a:ln w="9525">
            <a:solidFill>
              <a:srgbClr val="004D73"/>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65E4E357-B84B-489E-AF44-D9FF8C6DDBD1}"/>
              </a:ext>
            </a:extLst>
          </p:cNvPr>
          <p:cNvSpPr>
            <a:spLocks noGrp="1"/>
          </p:cNvSpPr>
          <p:nvPr>
            <p:ph type="sldNum" sz="quarter" idx="12"/>
          </p:nvPr>
        </p:nvSpPr>
        <p:spPr/>
        <p:txBody>
          <a:bodyPr/>
          <a:lstStyle/>
          <a:p>
            <a:fld id="{0C913308-F349-4B6D-A68A-DD1791B4A57B}" type="slidenum">
              <a:rPr lang="zh-CN" altLang="en-US" smtClean="0"/>
              <a:pPr/>
              <a:t>13</a:t>
            </a:fld>
            <a:r>
              <a:rPr lang="zh-CN" altLang="en-US"/>
              <a:t>/</a:t>
            </a:r>
            <a:r>
              <a:rPr lang="en-US" altLang="zh-CN"/>
              <a:t>45</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2"/>
          <p:cNvSpPr>
            <a:spLocks noGrp="1" noChangeArrowheads="1"/>
          </p:cNvSpPr>
          <p:nvPr>
            <p:ph type="title"/>
          </p:nvPr>
        </p:nvSpPr>
        <p:spPr/>
        <p:txBody>
          <a:bodyPr/>
          <a:lstStyle/>
          <a:p>
            <a:r>
              <a:rPr lang="zh-CN" altLang="en-US" dirty="0">
                <a:sym typeface="宋体" panose="02010600030101010101" pitchFamily="2" charset="-122"/>
              </a:rPr>
              <a:t>SQLyog管理工具</a:t>
            </a:r>
          </a:p>
        </p:txBody>
      </p:sp>
      <p:sp>
        <p:nvSpPr>
          <p:cNvPr id="17410" name="内容占位符 1"/>
          <p:cNvSpPr>
            <a:spLocks noGrp="1"/>
          </p:cNvSpPr>
          <p:nvPr>
            <p:ph idx="1"/>
          </p:nvPr>
        </p:nvSpPr>
        <p:spPr>
          <a:noFill/>
          <a:ln w="9525">
            <a:noFill/>
            <a:miter lim="800000"/>
          </a:ln>
        </p:spPr>
        <p:txBody>
          <a:bodyPr vert="horz" wrap="square" lIns="91440" tIns="45720" rIns="91440" bIns="45720" numCol="1" anchor="t" anchorCtr="0" compatLnSpc="1"/>
          <a:lstStyle/>
          <a:p>
            <a:r>
              <a:rPr lang="zh-CN" altLang="en-US" dirty="0"/>
              <a:t>创建课程数据表（</a:t>
            </a:r>
            <a:r>
              <a:rPr lang="en-US" altLang="zh-CN" dirty="0"/>
              <a:t>subject</a:t>
            </a:r>
            <a:r>
              <a:rPr lang="zh-CN" altLang="en-US" dirty="0"/>
              <a:t>）并添加数据</a:t>
            </a:r>
            <a:endParaRPr lang="en-US" dirty="0"/>
          </a:p>
          <a:p>
            <a:pPr lvl="1"/>
            <a:r>
              <a:rPr lang="zh-CN" altLang="en-US" sz="1800" dirty="0"/>
              <a:t>使用</a:t>
            </a:r>
            <a:r>
              <a:rPr lang="en-US" altLang="zh-CN" sz="1800" dirty="0" err="1"/>
              <a:t>SQLyog</a:t>
            </a:r>
            <a:r>
              <a:rPr lang="zh-CN" altLang="en-US" sz="1800" dirty="0"/>
              <a:t>连接数据库</a:t>
            </a:r>
            <a:endParaRPr lang="en-US" sz="1800" dirty="0"/>
          </a:p>
          <a:p>
            <a:pPr lvl="1"/>
            <a:r>
              <a:rPr lang="zh-CN" altLang="en-US" sz="1800" dirty="0"/>
              <a:t>创建</a:t>
            </a:r>
            <a:r>
              <a:rPr lang="en-US" altLang="zh-CN" sz="1800" dirty="0" err="1"/>
              <a:t>MySchool</a:t>
            </a:r>
            <a:r>
              <a:rPr lang="zh-CN" altLang="en-US" sz="1800" dirty="0"/>
              <a:t>数据库</a:t>
            </a:r>
            <a:endParaRPr lang="en-US" sz="1800" dirty="0"/>
          </a:p>
          <a:p>
            <a:pPr lvl="1"/>
            <a:r>
              <a:rPr lang="zh-CN" altLang="en-US" sz="1800" dirty="0"/>
              <a:t>新建数据表（</a:t>
            </a:r>
            <a:r>
              <a:rPr lang="en-US" sz="1800" dirty="0"/>
              <a:t> </a:t>
            </a:r>
            <a:r>
              <a:rPr lang="en-US" altLang="zh-CN" sz="1800" dirty="0"/>
              <a:t>subject </a:t>
            </a:r>
            <a:r>
              <a:rPr lang="zh-CN" altLang="en-US" sz="1800" dirty="0"/>
              <a:t>）</a:t>
            </a:r>
            <a:endParaRPr lang="en-US" sz="1800" dirty="0"/>
          </a:p>
          <a:p>
            <a:pPr lvl="1"/>
            <a:r>
              <a:rPr lang="zh-CN" altLang="en-US" sz="1800" dirty="0"/>
              <a:t>添加数据列</a:t>
            </a:r>
            <a:endParaRPr lang="en-US" sz="1800" dirty="0"/>
          </a:p>
          <a:p>
            <a:pPr lvl="2"/>
            <a:r>
              <a:rPr lang="en-US" sz="1800" dirty="0"/>
              <a:t> </a:t>
            </a:r>
            <a:r>
              <a:rPr lang="en-US" altLang="zh-CN" sz="1800" dirty="0" err="1"/>
              <a:t>SubjectNo</a:t>
            </a:r>
            <a:r>
              <a:rPr lang="en-US" altLang="zh-CN" sz="1800" dirty="0"/>
              <a:t> (</a:t>
            </a:r>
            <a:r>
              <a:rPr lang="en-US" altLang="zh-CN" sz="1800" dirty="0" err="1"/>
              <a:t>int</a:t>
            </a:r>
            <a:r>
              <a:rPr lang="en-US" altLang="zh-CN" sz="1800" dirty="0"/>
              <a:t>(11) , PK)   </a:t>
            </a:r>
          </a:p>
          <a:p>
            <a:pPr lvl="2"/>
            <a:r>
              <a:rPr lang="en-US" sz="1800" dirty="0"/>
              <a:t>  </a:t>
            </a:r>
            <a:r>
              <a:rPr lang="en-US" altLang="zh-CN" sz="1800" dirty="0" err="1"/>
              <a:t>SubjectName</a:t>
            </a:r>
            <a:r>
              <a:rPr lang="en-US" altLang="zh-CN" sz="1800" dirty="0"/>
              <a:t> (</a:t>
            </a:r>
            <a:r>
              <a:rPr lang="en-US" altLang="zh-CN" sz="1800" dirty="0" err="1"/>
              <a:t>varchar</a:t>
            </a:r>
            <a:r>
              <a:rPr lang="en-US" altLang="zh-CN" sz="1800" dirty="0"/>
              <a:t> 50 )</a:t>
            </a:r>
          </a:p>
          <a:p>
            <a:pPr lvl="2"/>
            <a:r>
              <a:rPr lang="en-US" sz="1800" dirty="0"/>
              <a:t>  </a:t>
            </a:r>
            <a:r>
              <a:rPr lang="en-US" altLang="zh-CN" sz="1800" dirty="0" err="1"/>
              <a:t>ClassHour</a:t>
            </a:r>
            <a:r>
              <a:rPr lang="en-US" altLang="zh-CN" sz="1800" dirty="0"/>
              <a:t> (</a:t>
            </a:r>
            <a:r>
              <a:rPr lang="en-US" altLang="zh-CN" sz="1800" dirty="0" err="1"/>
              <a:t>int</a:t>
            </a:r>
            <a:r>
              <a:rPr lang="en-US" altLang="zh-CN" sz="1800" dirty="0"/>
              <a:t>  (4) )</a:t>
            </a:r>
          </a:p>
          <a:p>
            <a:pPr lvl="2"/>
            <a:r>
              <a:rPr lang="en-US" sz="1800" dirty="0"/>
              <a:t>  </a:t>
            </a:r>
            <a:r>
              <a:rPr lang="en-US" altLang="zh-CN" sz="1800" dirty="0" err="1"/>
              <a:t>GradeID</a:t>
            </a:r>
            <a:r>
              <a:rPr lang="en-US" altLang="zh-CN" sz="1800" dirty="0"/>
              <a:t> ( </a:t>
            </a:r>
            <a:r>
              <a:rPr lang="en-US" altLang="zh-CN" sz="1800" dirty="0" err="1"/>
              <a:t>int</a:t>
            </a:r>
            <a:r>
              <a:rPr lang="en-US" altLang="zh-CN" sz="1800" dirty="0"/>
              <a:t> (4) )</a:t>
            </a:r>
          </a:p>
          <a:p>
            <a:pPr lvl="1"/>
            <a:r>
              <a:rPr lang="zh-CN" altLang="en-US" sz="1800" dirty="0"/>
              <a:t>添加数据</a:t>
            </a:r>
          </a:p>
        </p:txBody>
      </p:sp>
      <p:pic>
        <p:nvPicPr>
          <p:cNvPr id="174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4604" y="2517775"/>
            <a:ext cx="3125788" cy="15001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grpSp>
        <p:nvGrpSpPr>
          <p:cNvPr id="16" name="组合 15"/>
          <p:cNvGrpSpPr/>
          <p:nvPr/>
        </p:nvGrpSpPr>
        <p:grpSpPr>
          <a:xfrm>
            <a:off x="1867064" y="4552161"/>
            <a:ext cx="4800736" cy="377612"/>
            <a:chOff x="1403648" y="3795886"/>
            <a:chExt cx="5842480" cy="322299"/>
          </a:xfrm>
        </p:grpSpPr>
        <p:sp>
          <p:nvSpPr>
            <p:cNvPr id="17" name="圆角矩形 16"/>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p>
          </p:txBody>
        </p:sp>
        <p:sp>
          <p:nvSpPr>
            <p:cNvPr id="18" name="圆角矩形 17"/>
            <p:cNvSpPr/>
            <p:nvPr/>
          </p:nvSpPr>
          <p:spPr bwMode="auto">
            <a:xfrm>
              <a:off x="1975126" y="3795886"/>
              <a:ext cx="5271002"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p>
          </p:txBody>
        </p:sp>
        <p:pic>
          <p:nvPicPr>
            <p:cNvPr id="19"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bwMode="auto">
            <a:xfrm>
              <a:off x="2945045" y="3829223"/>
              <a:ext cx="3502165" cy="288962"/>
            </a:xfrm>
            <a:prstGeom prst="rect">
              <a:avLst/>
            </a:prstGeom>
            <a:noFill/>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600" b="1" dirty="0">
                  <a:solidFill>
                    <a:srgbClr val="FFFFFF"/>
                  </a:solidFill>
                  <a:latin typeface="黑体" panose="02010600030101010101" pitchFamily="2" charset="-122"/>
                  <a:ea typeface="黑体" panose="02010600030101010101" pitchFamily="2" charset="-122"/>
                </a:rPr>
                <a:t>演示：使用</a:t>
              </a:r>
              <a:r>
                <a:rPr lang="en-US" altLang="zh-CN" sz="1600" b="1" dirty="0" err="1">
                  <a:solidFill>
                    <a:srgbClr val="FFFFFF"/>
                  </a:solidFill>
                  <a:latin typeface="黑体" panose="02010600030101010101" pitchFamily="2" charset="-122"/>
                  <a:ea typeface="黑体" panose="02010600030101010101" pitchFamily="2" charset="-122"/>
                </a:rPr>
                <a:t>SQLyog</a:t>
              </a:r>
              <a:r>
                <a:rPr lang="zh-CN" altLang="en-US" sz="1600" b="1" dirty="0">
                  <a:solidFill>
                    <a:srgbClr val="FFFFFF"/>
                  </a:solidFill>
                  <a:latin typeface="黑体" panose="02010600030101010101" pitchFamily="2" charset="-122"/>
                  <a:ea typeface="黑体" panose="02010600030101010101" pitchFamily="2" charset="-122"/>
                </a:rPr>
                <a:t>创建数据表</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D4EBD35-D0DB-42C6-B3CB-D33BD4D0405D}"/>
              </a:ext>
            </a:extLst>
          </p:cNvPr>
          <p:cNvSpPr>
            <a:spLocks noGrp="1"/>
          </p:cNvSpPr>
          <p:nvPr>
            <p:ph type="sldNum" sz="quarter" idx="12"/>
          </p:nvPr>
        </p:nvSpPr>
        <p:spPr/>
        <p:txBody>
          <a:bodyPr/>
          <a:lstStyle/>
          <a:p>
            <a:fld id="{0C913308-F349-4B6D-A68A-DD1791B4A57B}" type="slidenum">
              <a:rPr lang="zh-CN" altLang="en-US" smtClean="0"/>
              <a:pPr/>
              <a:t>14</a:t>
            </a:fld>
            <a:r>
              <a:rPr lang="zh-CN" altLang="en-US"/>
              <a:t>/</a:t>
            </a:r>
            <a:r>
              <a:rPr lang="en-US" altLang="zh-CN"/>
              <a:t>45</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2"/>
          <p:cNvSpPr>
            <a:spLocks noGrp="1" noChangeArrowheads="1"/>
          </p:cNvSpPr>
          <p:nvPr>
            <p:ph type="title"/>
          </p:nvPr>
        </p:nvSpPr>
        <p:spPr/>
        <p:txBody>
          <a:bodyPr/>
          <a:lstStyle/>
          <a:p>
            <a:r>
              <a:rPr lang="zh-CN" altLang="en-US" dirty="0">
                <a:sym typeface="宋体" panose="02010600030101010101" pitchFamily="2" charset="-122"/>
              </a:rPr>
              <a:t>练习</a:t>
            </a:r>
            <a:r>
              <a:rPr lang="en-US" altLang="zh-CN" dirty="0">
                <a:sym typeface="宋体" panose="02010600030101010101" pitchFamily="2" charset="-122"/>
              </a:rPr>
              <a:t>1</a:t>
            </a:r>
            <a:r>
              <a:rPr lang="zh-CN" altLang="en-US" dirty="0">
                <a:sym typeface="宋体" panose="02010600030101010101" pitchFamily="2" charset="-122"/>
              </a:rPr>
              <a:t>：</a:t>
            </a:r>
            <a:r>
              <a:rPr lang="en-US" altLang="zh-CN" dirty="0" err="1">
                <a:sym typeface="宋体" panose="02010600030101010101" pitchFamily="2" charset="-122"/>
              </a:rPr>
              <a:t>SQLyog</a:t>
            </a:r>
            <a:r>
              <a:rPr lang="zh-CN" altLang="en-US" dirty="0">
                <a:sym typeface="宋体" panose="02010600030101010101" pitchFamily="2" charset="-122"/>
              </a:rPr>
              <a:t>创建数据库</a:t>
            </a:r>
          </a:p>
        </p:txBody>
      </p:sp>
      <p:pic>
        <p:nvPicPr>
          <p:cNvPr id="184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7163" y="1071563"/>
            <a:ext cx="2625725" cy="1874837"/>
          </a:xfrm>
          <a:prstGeom prst="rect">
            <a:avLst/>
          </a:prstGeom>
          <a:noFill/>
          <a:ln w="9525">
            <a:solidFill>
              <a:srgbClr val="004D73"/>
            </a:solidFill>
            <a:miter lim="800000"/>
            <a:headEnd/>
            <a:tailEnd/>
          </a:ln>
          <a:extLst>
            <a:ext uri="{909E8E84-426E-40DD-AFC4-6F175D3DCCD1}">
              <a14:hiddenFill xmlns:a14="http://schemas.microsoft.com/office/drawing/2010/main">
                <a:solidFill>
                  <a:srgbClr val="FFFFFF"/>
                </a:solidFill>
              </a14:hiddenFill>
            </a:ext>
          </a:extLst>
        </p:spPr>
      </p:pic>
      <p:sp>
        <p:nvSpPr>
          <p:cNvPr id="6" name="内容占位符 1"/>
          <p:cNvSpPr>
            <a:spLocks noGrp="1" noChangeArrowheads="1"/>
          </p:cNvSpPr>
          <p:nvPr>
            <p:ph idx="1"/>
          </p:nvPr>
        </p:nvSpPr>
        <p:spPr>
          <a:xfrm>
            <a:off x="677545" y="1015365"/>
            <a:ext cx="7762875" cy="3394075"/>
          </a:xfrm>
          <a:noFill/>
          <a:ln w="9525">
            <a:noFill/>
            <a:miter lim="800000"/>
          </a:ln>
        </p:spPr>
        <p:txBody>
          <a:bodyPr vert="horz" wrap="square" lIns="91440" tIns="45720" rIns="91440" bIns="45720" numCol="1" anchor="t" anchorCtr="0" compatLnSpc="1"/>
          <a:lstStyle/>
          <a:p>
            <a:r>
              <a:rPr lang="zh-CN" altLang="en-US" dirty="0"/>
              <a:t>需求说明</a:t>
            </a:r>
            <a:endParaRPr lang="en-US" dirty="0"/>
          </a:p>
          <a:p>
            <a:pPr lvl="1"/>
            <a:r>
              <a:rPr lang="zh-CN" altLang="en-US" dirty="0"/>
              <a:t>使用</a:t>
            </a:r>
            <a:r>
              <a:rPr lang="en-US" altLang="zh-CN" dirty="0" err="1"/>
              <a:t>SQLyog</a:t>
            </a:r>
            <a:r>
              <a:rPr lang="zh-CN" altLang="en-US" dirty="0"/>
              <a:t>管理工具</a:t>
            </a:r>
            <a:endParaRPr lang="en-US" altLang="zh-CN" dirty="0"/>
          </a:p>
          <a:p>
            <a:pPr lvl="2"/>
            <a:r>
              <a:rPr lang="zh-CN" altLang="en-US" dirty="0"/>
              <a:t>连接本地</a:t>
            </a:r>
            <a:r>
              <a:rPr lang="en-US" altLang="zh-CN" dirty="0"/>
              <a:t>MySQL</a:t>
            </a:r>
            <a:r>
              <a:rPr lang="zh-CN" altLang="en-US" dirty="0"/>
              <a:t>数据库</a:t>
            </a:r>
            <a:endParaRPr lang="en-US" altLang="zh-CN" dirty="0"/>
          </a:p>
          <a:p>
            <a:pPr lvl="2"/>
            <a:r>
              <a:rPr lang="zh-CN" altLang="en-US" dirty="0"/>
              <a:t>新建</a:t>
            </a:r>
            <a:r>
              <a:rPr lang="en-US" altLang="zh-CN" dirty="0"/>
              <a:t>MySQL</a:t>
            </a:r>
            <a:r>
              <a:rPr lang="zh-CN" altLang="en-US" dirty="0"/>
              <a:t>数据库</a:t>
            </a:r>
            <a:endParaRPr lang="en-US" altLang="zh-CN" dirty="0"/>
          </a:p>
          <a:p>
            <a:pPr lvl="3"/>
            <a:r>
              <a:rPr lang="zh-CN" altLang="en-US" sz="1600" dirty="0"/>
              <a:t>数据库名称</a:t>
            </a:r>
            <a:r>
              <a:rPr lang="en-US" altLang="zh-CN" sz="1600" dirty="0"/>
              <a:t>MySQL</a:t>
            </a:r>
          </a:p>
          <a:p>
            <a:pPr lvl="3"/>
            <a:r>
              <a:rPr lang="zh-CN" altLang="en-US" sz="1600" dirty="0"/>
              <a:t>新建数据库表（</a:t>
            </a:r>
            <a:r>
              <a:rPr lang="en-US" altLang="zh-CN" sz="1600" dirty="0"/>
              <a:t>grade</a:t>
            </a:r>
            <a:r>
              <a:rPr lang="zh-CN" altLang="en-US" sz="1600" dirty="0"/>
              <a:t>）</a:t>
            </a:r>
            <a:endParaRPr lang="en-US" altLang="zh-CN" sz="1600" dirty="0"/>
          </a:p>
          <a:p>
            <a:pPr lvl="4"/>
            <a:r>
              <a:rPr lang="zh-CN" altLang="en-US" sz="1600" dirty="0"/>
              <a:t>字段</a:t>
            </a:r>
            <a:endParaRPr lang="en-US" altLang="zh-CN" sz="1600" dirty="0"/>
          </a:p>
          <a:p>
            <a:pPr lvl="5"/>
            <a:r>
              <a:rPr lang="en-US" sz="1600" dirty="0" err="1"/>
              <a:t>GradeID:int</a:t>
            </a:r>
            <a:r>
              <a:rPr lang="en-US" sz="1600" dirty="0"/>
              <a:t>(11)   Primary Key(</a:t>
            </a:r>
            <a:r>
              <a:rPr lang="en-US" sz="1600" dirty="0" err="1"/>
              <a:t>pk</a:t>
            </a:r>
            <a:r>
              <a:rPr lang="en-US" sz="1600" dirty="0"/>
              <a:t>)</a:t>
            </a:r>
          </a:p>
          <a:p>
            <a:pPr lvl="5"/>
            <a:r>
              <a:rPr lang="en-US" sz="1600" dirty="0" err="1"/>
              <a:t>GradeName:varchar</a:t>
            </a:r>
            <a:r>
              <a:rPr lang="en-US" sz="1600" dirty="0"/>
              <a:t>(50)</a:t>
            </a:r>
          </a:p>
          <a:p>
            <a:pPr lvl="1"/>
            <a:endParaRPr lang="en-US" dirty="0"/>
          </a:p>
          <a:p>
            <a:pPr marL="457200" lvl="1" indent="0">
              <a:buNone/>
            </a:pPr>
            <a:endParaRPr lang="en-US" dirty="0"/>
          </a:p>
        </p:txBody>
      </p:sp>
      <p:sp>
        <p:nvSpPr>
          <p:cNvPr id="3" name="灯片编号占位符 2">
            <a:extLst>
              <a:ext uri="{FF2B5EF4-FFF2-40B4-BE49-F238E27FC236}">
                <a16:creationId xmlns:a16="http://schemas.microsoft.com/office/drawing/2014/main" id="{A58A224E-4EA6-4346-B2C1-621F5E0E65F3}"/>
              </a:ext>
            </a:extLst>
          </p:cNvPr>
          <p:cNvSpPr>
            <a:spLocks noGrp="1"/>
          </p:cNvSpPr>
          <p:nvPr>
            <p:ph type="sldNum" sz="quarter" idx="12"/>
          </p:nvPr>
        </p:nvSpPr>
        <p:spPr/>
        <p:txBody>
          <a:bodyPr/>
          <a:lstStyle/>
          <a:p>
            <a:fld id="{0C913308-F349-4B6D-A68A-DD1791B4A57B}" type="slidenum">
              <a:rPr lang="zh-CN" altLang="en-US" smtClean="0"/>
              <a:pPr/>
              <a:t>15</a:t>
            </a:fld>
            <a:r>
              <a:rPr lang="zh-CN" altLang="en-US"/>
              <a:t>/</a:t>
            </a:r>
            <a:r>
              <a:rPr lang="en-US" altLang="zh-CN"/>
              <a:t>45</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标题 2"/>
          <p:cNvSpPr>
            <a:spLocks noGrp="1" noChangeArrowheads="1"/>
          </p:cNvSpPr>
          <p:nvPr>
            <p:ph type="title"/>
          </p:nvPr>
        </p:nvSpPr>
        <p:spPr/>
        <p:txBody>
          <a:bodyPr/>
          <a:lstStyle/>
          <a:p>
            <a:r>
              <a:rPr lang="en-US" altLang="zh-CN"/>
              <a:t> </a:t>
            </a:r>
            <a:r>
              <a:rPr lang="zh-CN" altLang="en-US"/>
              <a:t>连接数据库</a:t>
            </a:r>
          </a:p>
        </p:txBody>
      </p:sp>
      <p:sp>
        <p:nvSpPr>
          <p:cNvPr id="19458" name="内容占位符 1"/>
          <p:cNvSpPr>
            <a:spLocks noGrp="1" noChangeArrowheads="1"/>
          </p:cNvSpPr>
          <p:nvPr>
            <p:ph idx="1"/>
          </p:nvPr>
        </p:nvSpPr>
        <p:spPr>
          <a:noFill/>
          <a:ln w="9525">
            <a:noFill/>
            <a:miter lim="800000"/>
          </a:ln>
        </p:spPr>
        <p:txBody>
          <a:bodyPr vert="horz" wrap="square" lIns="91440" tIns="45720" rIns="91440" bIns="45720" numCol="1" anchor="t" anchorCtr="0" compatLnSpc="1"/>
          <a:lstStyle/>
          <a:p>
            <a:r>
              <a:rPr lang="zh-CN" altLang="en-US" dirty="0"/>
              <a:t>打开</a:t>
            </a:r>
            <a:r>
              <a:rPr lang="en-US" altLang="zh-CN" dirty="0"/>
              <a:t>MySQL</a:t>
            </a:r>
            <a:r>
              <a:rPr lang="zh-CN" altLang="en-US" dirty="0"/>
              <a:t>命令窗口</a:t>
            </a:r>
            <a:endParaRPr lang="en-US" dirty="0"/>
          </a:p>
          <a:p>
            <a:pPr lvl="1"/>
            <a:r>
              <a:rPr lang="zh-CN" altLang="en-US" dirty="0"/>
              <a:t>在</a:t>
            </a:r>
            <a:r>
              <a:rPr lang="en-US" altLang="zh-CN" dirty="0"/>
              <a:t>DOS</a:t>
            </a:r>
            <a:r>
              <a:rPr lang="zh-CN" altLang="en-US" dirty="0"/>
              <a:t>命令行窗口</a:t>
            </a:r>
            <a:r>
              <a:rPr lang="en-US" altLang="zh-CN" dirty="0"/>
              <a:t>(cmd.exe)</a:t>
            </a:r>
          </a:p>
          <a:p>
            <a:pPr lvl="1"/>
            <a:r>
              <a:rPr lang="zh-CN" altLang="en-US" dirty="0"/>
              <a:t>在窗口中进入 安装目录</a:t>
            </a:r>
            <a:r>
              <a:rPr lang="en-US" altLang="zh-CN" dirty="0"/>
              <a:t>\</a:t>
            </a:r>
            <a:r>
              <a:rPr lang="en-US" altLang="zh-CN" dirty="0" err="1"/>
              <a:t>mysql</a:t>
            </a:r>
            <a:r>
              <a:rPr lang="en-US" altLang="zh-CN" dirty="0"/>
              <a:t>\bin</a:t>
            </a:r>
          </a:p>
          <a:p>
            <a:pPr lvl="2"/>
            <a:r>
              <a:rPr lang="zh-CN" altLang="en-US" dirty="0"/>
              <a:t>可设置环境变量</a:t>
            </a:r>
            <a:endParaRPr lang="en-US" dirty="0"/>
          </a:p>
          <a:p>
            <a:pPr lvl="1"/>
            <a:endParaRPr lang="en-US" dirty="0"/>
          </a:p>
          <a:p>
            <a:r>
              <a:rPr lang="zh-CN" altLang="en-US" dirty="0"/>
              <a:t>连接数据库语句</a:t>
            </a:r>
            <a:endParaRPr lang="en-US" dirty="0"/>
          </a:p>
          <a:p>
            <a:pPr lvl="1"/>
            <a:endParaRPr lang="en-US" dirty="0"/>
          </a:p>
        </p:txBody>
      </p:sp>
      <p:sp>
        <p:nvSpPr>
          <p:cNvPr id="12292" name="AutoShape 4"/>
          <p:cNvSpPr/>
          <p:nvPr/>
        </p:nvSpPr>
        <p:spPr>
          <a:xfrm>
            <a:off x="1403648" y="3795885"/>
            <a:ext cx="5906467" cy="380048"/>
          </a:xfrm>
          <a:prstGeom prst="roundRect">
            <a:avLst>
              <a:gd name="adj" fmla="val 638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altLang="x-none" b="1" noProof="1"/>
              <a:t>mysql  -h </a:t>
            </a:r>
            <a:r>
              <a:rPr lang="zh-CN" altLang="en-US" b="1" noProof="1"/>
              <a:t>服务器主机地址  </a:t>
            </a:r>
            <a:r>
              <a:rPr lang="en-US" altLang="x-none" b="1" noProof="1"/>
              <a:t>–u  </a:t>
            </a:r>
            <a:r>
              <a:rPr lang="zh-CN" altLang="en-US" b="1" noProof="1"/>
              <a:t>用户名  </a:t>
            </a:r>
            <a:r>
              <a:rPr lang="en-US" altLang="x-none" b="1" noProof="1"/>
              <a:t>-p</a:t>
            </a:r>
            <a:r>
              <a:rPr lang="zh-CN" altLang="en-US" b="1" noProof="1"/>
              <a:t>用户密码</a:t>
            </a:r>
            <a:endParaRPr lang="en-US" altLang="x-none" b="1" noProof="1"/>
          </a:p>
        </p:txBody>
      </p:sp>
      <p:grpSp>
        <p:nvGrpSpPr>
          <p:cNvPr id="6" name="组合 5"/>
          <p:cNvGrpSpPr/>
          <p:nvPr/>
        </p:nvGrpSpPr>
        <p:grpSpPr>
          <a:xfrm>
            <a:off x="1907704" y="4515963"/>
            <a:ext cx="4800736" cy="369748"/>
            <a:chOff x="1403648" y="3795886"/>
            <a:chExt cx="5842480" cy="395144"/>
          </a:xfrm>
        </p:grpSpPr>
        <p:sp>
          <p:nvSpPr>
            <p:cNvPr id="7" name="圆角矩形 6"/>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p>
          </p:txBody>
        </p:sp>
        <p:sp>
          <p:nvSpPr>
            <p:cNvPr id="8" name="圆角矩形 7"/>
            <p:cNvSpPr/>
            <p:nvPr/>
          </p:nvSpPr>
          <p:spPr bwMode="auto">
            <a:xfrm>
              <a:off x="1975126" y="3795886"/>
              <a:ext cx="5271002"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p>
          </p:txBody>
        </p:sp>
        <p:pic>
          <p:nvPicPr>
            <p:cNvPr id="9"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bwMode="auto">
            <a:xfrm>
              <a:off x="2884575" y="3829223"/>
              <a:ext cx="3623117" cy="361807"/>
            </a:xfrm>
            <a:prstGeom prst="rect">
              <a:avLst/>
            </a:prstGeom>
            <a:noFill/>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600" b="1" dirty="0">
                  <a:solidFill>
                    <a:srgbClr val="FFFFFF"/>
                  </a:solidFill>
                  <a:latin typeface="黑体" panose="02010600030101010101" pitchFamily="2" charset="-122"/>
                  <a:ea typeface="黑体" panose="02010600030101010101" pitchFamily="2" charset="-122"/>
                </a:rPr>
                <a:t>演示示例</a:t>
              </a:r>
              <a:r>
                <a:rPr lang="en-US" altLang="zh-CN" sz="1600" b="1" dirty="0">
                  <a:solidFill>
                    <a:srgbClr val="FFFFFF"/>
                  </a:solidFill>
                  <a:latin typeface="黑体" panose="02010600030101010101" pitchFamily="2" charset="-122"/>
                  <a:ea typeface="黑体" panose="02010600030101010101" pitchFamily="2" charset="-122"/>
                </a:rPr>
                <a:t>1</a:t>
              </a:r>
              <a:r>
                <a:rPr lang="zh-CN" altLang="en-US" sz="1600" b="1" dirty="0">
                  <a:solidFill>
                    <a:srgbClr val="FFFFFF"/>
                  </a:solidFill>
                  <a:latin typeface="黑体" panose="02010600030101010101" pitchFamily="2" charset="-122"/>
                  <a:ea typeface="黑体" panose="02010600030101010101" pitchFamily="2" charset="-122"/>
                </a:rPr>
                <a:t>：命令行连接数据库</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A27201CA-AAC3-4B01-8C79-7EE2628D219A}"/>
              </a:ext>
            </a:extLst>
          </p:cNvPr>
          <p:cNvSpPr>
            <a:spLocks noGrp="1"/>
          </p:cNvSpPr>
          <p:nvPr>
            <p:ph type="sldNum" sz="quarter" idx="12"/>
          </p:nvPr>
        </p:nvSpPr>
        <p:spPr/>
        <p:txBody>
          <a:bodyPr/>
          <a:lstStyle/>
          <a:p>
            <a:fld id="{0C913308-F349-4B6D-A68A-DD1791B4A57B}" type="slidenum">
              <a:rPr lang="zh-CN" altLang="en-US" smtClean="0"/>
              <a:pPr/>
              <a:t>16</a:t>
            </a:fld>
            <a:r>
              <a:rPr lang="zh-CN" altLang="en-US"/>
              <a:t>/</a:t>
            </a:r>
            <a:r>
              <a:rPr lang="en-US" altLang="zh-CN"/>
              <a:t>45</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
          <p:cNvSpPr>
            <a:spLocks noGrp="1" noChangeArrowheads="1"/>
          </p:cNvSpPr>
          <p:nvPr>
            <p:ph type="title"/>
          </p:nvPr>
        </p:nvSpPr>
        <p:spPr/>
        <p:txBody>
          <a:bodyPr/>
          <a:lstStyle/>
          <a:p>
            <a:r>
              <a:rPr lang="zh-CN" altLang="en-US"/>
              <a:t> 结构化查询语句</a:t>
            </a:r>
            <a:r>
              <a:rPr lang="en-US" altLang="zh-CN"/>
              <a:t>SQL</a:t>
            </a:r>
            <a:endParaRPr lang="zh-CN" altLang="en-US"/>
          </a:p>
        </p:txBody>
      </p:sp>
      <p:sp>
        <p:nvSpPr>
          <p:cNvPr id="20509" name="内容占位符 4"/>
          <p:cNvSpPr>
            <a:spLocks noGrp="1" noChangeArrowheads="1"/>
          </p:cNvSpPr>
          <p:nvPr>
            <p:ph idx="1"/>
          </p:nvPr>
        </p:nvSpPr>
        <p:spPr>
          <a:xfrm>
            <a:off x="611560" y="843558"/>
            <a:ext cx="7762875" cy="3394075"/>
          </a:xfrm>
        </p:spPr>
        <p:txBody>
          <a:bodyPr/>
          <a:lstStyle/>
          <a:p>
            <a:r>
              <a:rPr lang="zh-CN" altLang="en-US" dirty="0"/>
              <a:t> 结构化查询语句分类</a:t>
            </a:r>
          </a:p>
        </p:txBody>
      </p:sp>
      <p:graphicFrame>
        <p:nvGraphicFramePr>
          <p:cNvPr id="16387" name="表格 16386"/>
          <p:cNvGraphicFramePr/>
          <p:nvPr>
            <p:extLst/>
          </p:nvPr>
        </p:nvGraphicFramePr>
        <p:xfrm>
          <a:off x="1115616" y="1491630"/>
          <a:ext cx="6024562" cy="3122612"/>
        </p:xfrm>
        <a:graphic>
          <a:graphicData uri="http://schemas.openxmlformats.org/drawingml/2006/table">
            <a:tbl>
              <a:tblPr/>
              <a:tblGrid>
                <a:gridCol w="1684744">
                  <a:extLst>
                    <a:ext uri="{9D8B030D-6E8A-4147-A177-3AD203B41FA5}">
                      <a16:colId xmlns:a16="http://schemas.microsoft.com/office/drawing/2014/main" val="20000"/>
                    </a:ext>
                  </a:extLst>
                </a:gridCol>
                <a:gridCol w="2303901">
                  <a:extLst>
                    <a:ext uri="{9D8B030D-6E8A-4147-A177-3AD203B41FA5}">
                      <a16:colId xmlns:a16="http://schemas.microsoft.com/office/drawing/2014/main" val="20001"/>
                    </a:ext>
                  </a:extLst>
                </a:gridCol>
                <a:gridCol w="2035917">
                  <a:extLst>
                    <a:ext uri="{9D8B030D-6E8A-4147-A177-3AD203B41FA5}">
                      <a16:colId xmlns:a16="http://schemas.microsoft.com/office/drawing/2014/main" val="20002"/>
                    </a:ext>
                  </a:extLst>
                </a:gridCol>
              </a:tblGrid>
              <a:tr h="509218">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800" b="0" dirty="0">
                          <a:solidFill>
                            <a:schemeClr val="bg1"/>
                          </a:solidFill>
                          <a:latin typeface="黑体" panose="02010600030101010101" pitchFamily="49" charset="-122"/>
                          <a:ea typeface="黑体" panose="02010600030101010101" pitchFamily="49" charset="-122"/>
                        </a:rPr>
                        <a:t>名称</a:t>
                      </a:r>
                      <a:endParaRPr lang="zh-CN" altLang="en-US" sz="1800" dirty="0">
                        <a:solidFill>
                          <a:schemeClr val="bg1"/>
                        </a:solidFill>
                        <a:latin typeface="黑体" panose="02010600030101010101" pitchFamily="49" charset="-122"/>
                        <a:ea typeface="黑体" panose="02010600030101010101" pitchFamily="49" charset="-122"/>
                      </a:endParaRPr>
                    </a:p>
                  </a:txBody>
                  <a:tcPr marL="68584" marR="68584" marT="34287" marB="34287"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rgbClr val="0099D8"/>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800" b="0" dirty="0">
                          <a:solidFill>
                            <a:schemeClr val="bg1"/>
                          </a:solidFill>
                          <a:latin typeface="黑体" panose="02010600030101010101" pitchFamily="49" charset="-122"/>
                          <a:ea typeface="黑体" panose="02010600030101010101" pitchFamily="49" charset="-122"/>
                        </a:rPr>
                        <a:t>解释</a:t>
                      </a:r>
                      <a:endParaRPr lang="zh-CN" altLang="en-US" sz="1800" dirty="0">
                        <a:solidFill>
                          <a:schemeClr val="bg1"/>
                        </a:solidFill>
                        <a:latin typeface="黑体" panose="02010600030101010101" pitchFamily="49" charset="-122"/>
                        <a:ea typeface="黑体" panose="02010600030101010101" pitchFamily="49" charset="-122"/>
                      </a:endParaRPr>
                    </a:p>
                  </a:txBody>
                  <a:tcPr marL="68584" marR="68584" marT="34287" marB="34287"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rgbClr val="0099D8"/>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800" b="0" dirty="0">
                          <a:solidFill>
                            <a:schemeClr val="bg1"/>
                          </a:solidFill>
                          <a:latin typeface="黑体" panose="02010600030101010101" pitchFamily="49" charset="-122"/>
                          <a:ea typeface="黑体" panose="02010600030101010101" pitchFamily="49" charset="-122"/>
                        </a:rPr>
                        <a:t>命令</a:t>
                      </a:r>
                      <a:endParaRPr lang="zh-CN" altLang="en-US" sz="1800" dirty="0">
                        <a:solidFill>
                          <a:schemeClr val="bg1"/>
                        </a:solidFill>
                        <a:latin typeface="黑体" panose="02010600030101010101" pitchFamily="49" charset="-122"/>
                        <a:ea typeface="黑体" panose="02010600030101010101" pitchFamily="49" charset="-122"/>
                      </a:endParaRPr>
                    </a:p>
                  </a:txBody>
                  <a:tcPr marL="68584" marR="68584" marT="34287" marB="34287"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rgbClr val="0099D8"/>
                    </a:solidFill>
                  </a:tcPr>
                </a:tc>
                <a:extLst>
                  <a:ext uri="{0D108BD9-81ED-4DB2-BD59-A6C34878D82A}">
                    <a16:rowId xmlns:a16="http://schemas.microsoft.com/office/drawing/2014/main" val="10000"/>
                  </a:ext>
                </a:extLst>
              </a:tr>
              <a:tr h="776526">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en-US" altLang="x-none" sz="1500" b="0" dirty="0">
                          <a:solidFill>
                            <a:schemeClr val="tx1"/>
                          </a:solidFill>
                          <a:latin typeface="黑体" panose="02010600030101010101" pitchFamily="49" charset="-122"/>
                          <a:ea typeface="黑体" panose="02010600030101010101" pitchFamily="49" charset="-122"/>
                        </a:rPr>
                        <a:t>DDL</a:t>
                      </a:r>
                    </a:p>
                    <a:p>
                      <a:pPr marL="0" lvl="0" indent="0" algn="ctr" eaLnBrk="1" hangingPunct="1">
                        <a:spcBef>
                          <a:spcPct val="20000"/>
                        </a:spcBef>
                        <a:buClr>
                          <a:schemeClr val="tx2"/>
                        </a:buClr>
                        <a:buSzPct val="100000"/>
                        <a:buFont typeface="Wingdings" panose="05000000000000000000" pitchFamily="2" charset="2"/>
                        <a:buNone/>
                      </a:pPr>
                      <a:r>
                        <a:rPr lang="zh-CN" altLang="en-US" sz="1500" b="0" dirty="0">
                          <a:latin typeface="黑体" panose="02010600030101010101" pitchFamily="49" charset="-122"/>
                          <a:ea typeface="黑体" panose="02010600030101010101" pitchFamily="49" charset="-122"/>
                        </a:rPr>
                        <a:t>（数据定义语言</a:t>
                      </a:r>
                      <a:r>
                        <a:rPr lang="en-US" altLang="x-none" sz="1500" b="0" dirty="0">
                          <a:latin typeface="黑体" panose="02010600030101010101" pitchFamily="49" charset="-122"/>
                          <a:ea typeface="黑体" panose="02010600030101010101" pitchFamily="49" charset="-122"/>
                        </a:rPr>
                        <a:t>)</a:t>
                      </a:r>
                      <a:endParaRPr lang="en-US" altLang="x-none" sz="1500" dirty="0">
                        <a:latin typeface="黑体" panose="02010600030101010101" pitchFamily="49" charset="-122"/>
                        <a:ea typeface="黑体" panose="02010600030101010101" pitchFamily="49" charset="-122"/>
                      </a:endParaRPr>
                    </a:p>
                  </a:txBody>
                  <a:tcPr marL="68584" marR="68584" marT="34287" marB="34287"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500" b="0" dirty="0">
                          <a:latin typeface="黑体" panose="02010600030101010101" pitchFamily="49" charset="-122"/>
                          <a:ea typeface="黑体" panose="02010600030101010101" pitchFamily="49" charset="-122"/>
                        </a:rPr>
                        <a:t>  定义和管理数据对象，</a:t>
                      </a:r>
                      <a:endParaRPr lang="en-US" altLang="x-none" sz="1500" b="0" dirty="0">
                        <a:latin typeface="黑体" panose="02010600030101010101" pitchFamily="49" charset="-122"/>
                        <a:ea typeface="黑体" panose="02010600030101010101" pitchFamily="49" charset="-122"/>
                      </a:endParaRPr>
                    </a:p>
                    <a:p>
                      <a:pPr marL="0" lvl="0" indent="0" algn="ctr" eaLnBrk="1" hangingPunct="1">
                        <a:spcBef>
                          <a:spcPct val="20000"/>
                        </a:spcBef>
                        <a:buClr>
                          <a:schemeClr val="tx2"/>
                        </a:buClr>
                        <a:buSzPct val="100000"/>
                        <a:buFont typeface="Wingdings" panose="05000000000000000000" pitchFamily="2" charset="2"/>
                        <a:buNone/>
                      </a:pPr>
                      <a:r>
                        <a:rPr lang="zh-CN" altLang="en-US" sz="1500" b="0" dirty="0">
                          <a:latin typeface="黑体" panose="02010600030101010101" pitchFamily="49" charset="-122"/>
                          <a:ea typeface="黑体" panose="02010600030101010101" pitchFamily="49" charset="-122"/>
                        </a:rPr>
                        <a:t>如数据库，数据表等</a:t>
                      </a:r>
                      <a:endParaRPr lang="zh-CN" altLang="en-US" sz="1500" dirty="0">
                        <a:latin typeface="黑体" panose="02010600030101010101" pitchFamily="49" charset="-122"/>
                        <a:ea typeface="黑体" panose="02010600030101010101" pitchFamily="49" charset="-122"/>
                      </a:endParaRPr>
                    </a:p>
                  </a:txBody>
                  <a:tcPr marL="68584" marR="68584" marT="34287" marB="34287"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en-US" altLang="x-none" sz="1500" b="0" dirty="0">
                          <a:latin typeface="黑体" panose="02010600030101010101" pitchFamily="49" charset="-122"/>
                          <a:ea typeface="黑体" panose="02010600030101010101" pitchFamily="49" charset="-122"/>
                        </a:rPr>
                        <a:t>CREATE</a:t>
                      </a:r>
                      <a:r>
                        <a:rPr lang="zh-CN" altLang="en-US" sz="1500" b="0" dirty="0">
                          <a:latin typeface="黑体" panose="02010600030101010101" pitchFamily="49" charset="-122"/>
                          <a:ea typeface="黑体" panose="02010600030101010101" pitchFamily="49" charset="-122"/>
                        </a:rPr>
                        <a:t>、</a:t>
                      </a:r>
                      <a:r>
                        <a:rPr lang="en-US" altLang="x-none" sz="1500" b="0" dirty="0">
                          <a:latin typeface="黑体" panose="02010600030101010101" pitchFamily="49" charset="-122"/>
                          <a:ea typeface="黑体" panose="02010600030101010101" pitchFamily="49" charset="-122"/>
                        </a:rPr>
                        <a:t>DROP</a:t>
                      </a:r>
                      <a:r>
                        <a:rPr lang="zh-CN" altLang="en-US" sz="1500" b="0" dirty="0">
                          <a:latin typeface="黑体" panose="02010600030101010101" pitchFamily="49" charset="-122"/>
                          <a:ea typeface="黑体" panose="02010600030101010101" pitchFamily="49" charset="-122"/>
                        </a:rPr>
                        <a:t>、</a:t>
                      </a:r>
                      <a:r>
                        <a:rPr lang="en-US" altLang="x-none" sz="1500" b="0" dirty="0">
                          <a:latin typeface="黑体" panose="02010600030101010101" pitchFamily="49" charset="-122"/>
                          <a:ea typeface="黑体" panose="02010600030101010101" pitchFamily="49" charset="-122"/>
                        </a:rPr>
                        <a:t>ALTER</a:t>
                      </a:r>
                      <a:endParaRPr lang="en-US" altLang="x-none" sz="1500" dirty="0">
                        <a:latin typeface="黑体" panose="02010600030101010101" pitchFamily="49" charset="-122"/>
                        <a:ea typeface="黑体" panose="02010600030101010101" pitchFamily="49" charset="-122"/>
                      </a:endParaRPr>
                    </a:p>
                  </a:txBody>
                  <a:tcPr marL="68584" marR="68584" marT="34287" marB="34287"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1"/>
                  </a:ext>
                </a:extLst>
              </a:tr>
              <a:tr h="609538">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en-US" altLang="x-none" sz="1500" b="0" dirty="0">
                          <a:solidFill>
                            <a:schemeClr val="tx1"/>
                          </a:solidFill>
                          <a:latin typeface="黑体" panose="02010600030101010101" pitchFamily="49" charset="-122"/>
                          <a:ea typeface="黑体" panose="02010600030101010101" pitchFamily="49" charset="-122"/>
                        </a:rPr>
                        <a:t>DML</a:t>
                      </a:r>
                    </a:p>
                    <a:p>
                      <a:pPr marL="0" lvl="0" indent="0" algn="ctr" eaLnBrk="1" hangingPunct="1">
                        <a:spcBef>
                          <a:spcPct val="20000"/>
                        </a:spcBef>
                        <a:buClr>
                          <a:schemeClr val="tx2"/>
                        </a:buClr>
                        <a:buSzPct val="100000"/>
                        <a:buFont typeface="Wingdings" panose="05000000000000000000" pitchFamily="2" charset="2"/>
                        <a:buNone/>
                      </a:pPr>
                      <a:r>
                        <a:rPr lang="zh-CN" altLang="en-US" sz="1500" b="0" dirty="0">
                          <a:latin typeface="黑体" panose="02010600030101010101" pitchFamily="49" charset="-122"/>
                          <a:ea typeface="黑体" panose="02010600030101010101" pitchFamily="49" charset="-122"/>
                        </a:rPr>
                        <a:t>（数据操作语言）</a:t>
                      </a:r>
                      <a:endParaRPr lang="zh-CN" altLang="en-US" sz="1500" dirty="0">
                        <a:latin typeface="黑体" panose="02010600030101010101" pitchFamily="49" charset="-122"/>
                        <a:ea typeface="黑体" panose="02010600030101010101" pitchFamily="49" charset="-122"/>
                      </a:endParaRPr>
                    </a:p>
                  </a:txBody>
                  <a:tcPr marL="68584" marR="68584" marT="34287" marB="34287"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500" b="0" dirty="0">
                          <a:latin typeface="黑体" panose="02010600030101010101" pitchFamily="49" charset="-122"/>
                          <a:ea typeface="黑体" panose="02010600030101010101" pitchFamily="49" charset="-122"/>
                        </a:rPr>
                        <a:t>用于操作数据库对象中所包含的数据</a:t>
                      </a:r>
                      <a:endParaRPr lang="zh-CN" altLang="en-US" sz="1500" dirty="0">
                        <a:latin typeface="黑体" panose="02010600030101010101" pitchFamily="49" charset="-122"/>
                        <a:ea typeface="黑体" panose="02010600030101010101" pitchFamily="49" charset="-122"/>
                      </a:endParaRPr>
                    </a:p>
                  </a:txBody>
                  <a:tcPr marL="68584" marR="68584" marT="34287" marB="34287"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en-US" altLang="x-none" sz="1500" b="0" dirty="0">
                          <a:latin typeface="黑体" panose="02010600030101010101" pitchFamily="49" charset="-122"/>
                          <a:ea typeface="黑体" panose="02010600030101010101" pitchFamily="49" charset="-122"/>
                        </a:rPr>
                        <a:t>INSERT</a:t>
                      </a:r>
                      <a:r>
                        <a:rPr lang="zh-CN" altLang="en-US" sz="1500" b="0" dirty="0">
                          <a:latin typeface="黑体" panose="02010600030101010101" pitchFamily="49" charset="-122"/>
                          <a:ea typeface="黑体" panose="02010600030101010101" pitchFamily="49" charset="-122"/>
                        </a:rPr>
                        <a:t>、</a:t>
                      </a:r>
                      <a:r>
                        <a:rPr lang="en-US" altLang="x-none" sz="1500" b="0" dirty="0">
                          <a:latin typeface="黑体" panose="02010600030101010101" pitchFamily="49" charset="-122"/>
                          <a:ea typeface="黑体" panose="02010600030101010101" pitchFamily="49" charset="-122"/>
                        </a:rPr>
                        <a:t>UPDATE</a:t>
                      </a:r>
                      <a:r>
                        <a:rPr lang="zh-CN" altLang="en-US" sz="1500" b="0" dirty="0">
                          <a:latin typeface="黑体" panose="02010600030101010101" pitchFamily="49" charset="-122"/>
                          <a:ea typeface="黑体" panose="02010600030101010101" pitchFamily="49" charset="-122"/>
                        </a:rPr>
                        <a:t>、</a:t>
                      </a:r>
                      <a:r>
                        <a:rPr lang="en-US" altLang="x-none" sz="1500" b="0" dirty="0">
                          <a:latin typeface="黑体" panose="02010600030101010101" pitchFamily="49" charset="-122"/>
                          <a:ea typeface="黑体" panose="02010600030101010101" pitchFamily="49" charset="-122"/>
                        </a:rPr>
                        <a:t>DELETE</a:t>
                      </a:r>
                      <a:endParaRPr lang="en-US" altLang="x-none" sz="1500" dirty="0">
                        <a:latin typeface="黑体" panose="02010600030101010101" pitchFamily="49" charset="-122"/>
                        <a:ea typeface="黑体" panose="02010600030101010101" pitchFamily="49" charset="-122"/>
                      </a:endParaRPr>
                    </a:p>
                  </a:txBody>
                  <a:tcPr marL="68584" marR="68584" marT="34287" marB="34287"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610808">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en-US" altLang="x-none" sz="1500" b="0" dirty="0">
                          <a:solidFill>
                            <a:schemeClr val="tx1"/>
                          </a:solidFill>
                          <a:latin typeface="黑体" panose="02010600030101010101" pitchFamily="49" charset="-122"/>
                          <a:ea typeface="黑体" panose="02010600030101010101" pitchFamily="49" charset="-122"/>
                        </a:rPr>
                        <a:t>DQL</a:t>
                      </a:r>
                    </a:p>
                    <a:p>
                      <a:pPr marL="0" lvl="0" indent="0" algn="ctr" eaLnBrk="1" hangingPunct="1">
                        <a:spcBef>
                          <a:spcPct val="20000"/>
                        </a:spcBef>
                        <a:buClr>
                          <a:schemeClr val="tx2"/>
                        </a:buClr>
                        <a:buSzPct val="100000"/>
                        <a:buFont typeface="Wingdings" panose="05000000000000000000" pitchFamily="2" charset="2"/>
                        <a:buNone/>
                      </a:pPr>
                      <a:r>
                        <a:rPr lang="zh-CN" altLang="en-US" sz="1500" b="0" dirty="0">
                          <a:latin typeface="黑体" panose="02010600030101010101" pitchFamily="49" charset="-122"/>
                          <a:ea typeface="黑体" panose="02010600030101010101" pitchFamily="49" charset="-122"/>
                        </a:rPr>
                        <a:t>（数据查询语言）</a:t>
                      </a:r>
                      <a:endParaRPr lang="zh-CN" altLang="en-US" sz="1500" dirty="0">
                        <a:latin typeface="黑体" panose="02010600030101010101" pitchFamily="49" charset="-122"/>
                        <a:ea typeface="黑体" panose="02010600030101010101" pitchFamily="49" charset="-122"/>
                      </a:endParaRPr>
                    </a:p>
                  </a:txBody>
                  <a:tcPr marL="68584" marR="68584" marT="34287" marB="34287"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500" b="0" dirty="0">
                          <a:latin typeface="黑体" panose="02010600030101010101" pitchFamily="49" charset="-122"/>
                          <a:ea typeface="黑体" panose="02010600030101010101" pitchFamily="49" charset="-122"/>
                        </a:rPr>
                        <a:t>用于查询数据库数据</a:t>
                      </a:r>
                      <a:endParaRPr lang="zh-CN" altLang="en-US" sz="1500" dirty="0">
                        <a:latin typeface="黑体" panose="02010600030101010101" pitchFamily="49" charset="-122"/>
                        <a:ea typeface="黑体" panose="02010600030101010101" pitchFamily="49" charset="-122"/>
                      </a:endParaRPr>
                    </a:p>
                  </a:txBody>
                  <a:tcPr marL="68584" marR="68584" marT="34287" marB="34287"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en-US" altLang="x-none" sz="1500" b="0" dirty="0">
                          <a:latin typeface="黑体" panose="02010600030101010101" pitchFamily="49" charset="-122"/>
                          <a:ea typeface="黑体" panose="02010600030101010101" pitchFamily="49" charset="-122"/>
                        </a:rPr>
                        <a:t>SELECT</a:t>
                      </a:r>
                      <a:endParaRPr lang="en-US" altLang="x-none" sz="1500" dirty="0">
                        <a:latin typeface="黑体" panose="02010600030101010101" pitchFamily="49" charset="-122"/>
                        <a:ea typeface="黑体" panose="02010600030101010101" pitchFamily="49" charset="-122"/>
                      </a:endParaRPr>
                    </a:p>
                  </a:txBody>
                  <a:tcPr marL="68584" marR="68584" marT="34287" marB="34287"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3"/>
                  </a:ext>
                </a:extLst>
              </a:tr>
              <a:tr h="616522">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en-US" altLang="x-none" sz="1500" b="0" dirty="0">
                          <a:latin typeface="黑体" panose="02010600030101010101" pitchFamily="49" charset="-122"/>
                          <a:ea typeface="黑体" panose="02010600030101010101" pitchFamily="49" charset="-122"/>
                        </a:rPr>
                        <a:t>DCL</a:t>
                      </a:r>
                    </a:p>
                    <a:p>
                      <a:pPr marL="0" lvl="0" indent="0" algn="ctr" eaLnBrk="1" hangingPunct="1">
                        <a:spcBef>
                          <a:spcPct val="20000"/>
                        </a:spcBef>
                        <a:buClr>
                          <a:schemeClr val="tx2"/>
                        </a:buClr>
                        <a:buSzPct val="100000"/>
                        <a:buFont typeface="Wingdings" panose="05000000000000000000" pitchFamily="2" charset="2"/>
                        <a:buNone/>
                      </a:pPr>
                      <a:r>
                        <a:rPr lang="zh-CN" altLang="en-US" sz="1500" b="0" dirty="0">
                          <a:latin typeface="黑体" panose="02010600030101010101" pitchFamily="49" charset="-122"/>
                          <a:ea typeface="黑体" panose="02010600030101010101" pitchFamily="49" charset="-122"/>
                        </a:rPr>
                        <a:t>（数据控制语言）</a:t>
                      </a:r>
                      <a:endParaRPr lang="zh-CN" altLang="en-US" sz="1500" dirty="0">
                        <a:latin typeface="黑体" panose="02010600030101010101" pitchFamily="49" charset="-122"/>
                        <a:ea typeface="黑体" panose="02010600030101010101" pitchFamily="49" charset="-122"/>
                      </a:endParaRPr>
                    </a:p>
                  </a:txBody>
                  <a:tcPr marL="68584" marR="68584" marT="34287" marB="34287"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500" b="0" dirty="0">
                          <a:latin typeface="黑体" panose="02010600030101010101" pitchFamily="49" charset="-122"/>
                          <a:ea typeface="黑体" panose="02010600030101010101" pitchFamily="49" charset="-122"/>
                        </a:rPr>
                        <a:t>用来管理数据库的语言，包括管理权限及数据更改</a:t>
                      </a:r>
                      <a:endParaRPr lang="zh-CN" altLang="en-US" sz="1500" dirty="0">
                        <a:latin typeface="黑体" panose="02010600030101010101" pitchFamily="49" charset="-122"/>
                        <a:ea typeface="黑体" panose="02010600030101010101" pitchFamily="49" charset="-122"/>
                      </a:endParaRPr>
                    </a:p>
                  </a:txBody>
                  <a:tcPr marL="68584" marR="68584" marT="34287" marB="34287"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en-US" altLang="x-none" sz="1500" b="0" dirty="0">
                          <a:latin typeface="黑体" panose="02010600030101010101" pitchFamily="49" charset="-122"/>
                          <a:ea typeface="黑体" panose="02010600030101010101" pitchFamily="49" charset="-122"/>
                        </a:rPr>
                        <a:t>GRANT</a:t>
                      </a:r>
                      <a:r>
                        <a:rPr lang="zh-CN" altLang="en-US" sz="1500" b="0" dirty="0">
                          <a:latin typeface="黑体" panose="02010600030101010101" pitchFamily="49" charset="-122"/>
                          <a:ea typeface="黑体" panose="02010600030101010101" pitchFamily="49" charset="-122"/>
                        </a:rPr>
                        <a:t>、</a:t>
                      </a:r>
                      <a:r>
                        <a:rPr lang="en-US" altLang="x-none" sz="1500" b="0" dirty="0">
                          <a:latin typeface="黑体" panose="02010600030101010101" pitchFamily="49" charset="-122"/>
                          <a:ea typeface="黑体" panose="02010600030101010101" pitchFamily="49" charset="-122"/>
                        </a:rPr>
                        <a:t>COMMIT</a:t>
                      </a:r>
                      <a:r>
                        <a:rPr lang="zh-CN" altLang="en-US" sz="1500" b="0" dirty="0">
                          <a:latin typeface="黑体" panose="02010600030101010101" pitchFamily="49" charset="-122"/>
                          <a:ea typeface="黑体" panose="02010600030101010101" pitchFamily="49" charset="-122"/>
                        </a:rPr>
                        <a:t>、</a:t>
                      </a:r>
                      <a:r>
                        <a:rPr lang="en-US" altLang="x-none" sz="1500" b="0" dirty="0">
                          <a:latin typeface="黑体" panose="02010600030101010101" pitchFamily="49" charset="-122"/>
                          <a:ea typeface="黑体" panose="02010600030101010101" pitchFamily="49" charset="-122"/>
                        </a:rPr>
                        <a:t>ROLLBACK</a:t>
                      </a:r>
                      <a:endParaRPr lang="en-US" altLang="x-none" sz="1500" dirty="0">
                        <a:latin typeface="黑体" panose="02010600030101010101" pitchFamily="49" charset="-122"/>
                        <a:ea typeface="黑体" panose="02010600030101010101" pitchFamily="49" charset="-122"/>
                      </a:endParaRPr>
                    </a:p>
                  </a:txBody>
                  <a:tcPr marL="68584" marR="68584" marT="34287" marB="34287"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4"/>
                  </a:ext>
                </a:extLst>
              </a:tr>
            </a:tbl>
          </a:graphicData>
        </a:graphic>
      </p:graphicFrame>
      <p:sp>
        <p:nvSpPr>
          <p:cNvPr id="3" name="灯片编号占位符 2">
            <a:extLst>
              <a:ext uri="{FF2B5EF4-FFF2-40B4-BE49-F238E27FC236}">
                <a16:creationId xmlns:a16="http://schemas.microsoft.com/office/drawing/2014/main" id="{2EFCAB8D-9C58-462B-8487-BFC81DB7D66C}"/>
              </a:ext>
            </a:extLst>
          </p:cNvPr>
          <p:cNvSpPr>
            <a:spLocks noGrp="1"/>
          </p:cNvSpPr>
          <p:nvPr>
            <p:ph type="sldNum" sz="quarter" idx="12"/>
          </p:nvPr>
        </p:nvSpPr>
        <p:spPr/>
        <p:txBody>
          <a:bodyPr/>
          <a:lstStyle/>
          <a:p>
            <a:fld id="{0C913308-F349-4B6D-A68A-DD1791B4A57B}" type="slidenum">
              <a:rPr lang="zh-CN" altLang="en-US" smtClean="0"/>
              <a:pPr/>
              <a:t>17</a:t>
            </a:fld>
            <a:r>
              <a:rPr lang="zh-CN" altLang="en-US"/>
              <a:t>/</a:t>
            </a:r>
            <a:r>
              <a:rPr lang="en-US" altLang="zh-CN"/>
              <a:t>45</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标题 2"/>
          <p:cNvSpPr>
            <a:spLocks noGrp="1" noChangeArrowheads="1"/>
          </p:cNvSpPr>
          <p:nvPr>
            <p:ph type="title"/>
          </p:nvPr>
        </p:nvSpPr>
        <p:spPr/>
        <p:txBody>
          <a:bodyPr/>
          <a:lstStyle/>
          <a:p>
            <a:r>
              <a:rPr lang="zh-CN" altLang="en-US"/>
              <a:t>命令行操作数据库</a:t>
            </a:r>
          </a:p>
        </p:txBody>
      </p:sp>
      <p:sp>
        <p:nvSpPr>
          <p:cNvPr id="21506" name="内容占位符 1"/>
          <p:cNvSpPr>
            <a:spLocks noGrp="1" noChangeArrowheads="1"/>
          </p:cNvSpPr>
          <p:nvPr>
            <p:ph idx="1"/>
          </p:nvPr>
        </p:nvSpPr>
        <p:spPr/>
        <p:txBody>
          <a:bodyPr/>
          <a:lstStyle/>
          <a:p>
            <a:r>
              <a:rPr lang="zh-CN" altLang="en-US" dirty="0"/>
              <a:t>创建数据库</a:t>
            </a:r>
            <a:endParaRPr lang="en-US" dirty="0"/>
          </a:p>
          <a:p>
            <a:pPr lvl="1"/>
            <a:endParaRPr lang="en-US" dirty="0"/>
          </a:p>
          <a:p>
            <a:r>
              <a:rPr lang="zh-CN" altLang="en-US" dirty="0"/>
              <a:t>删除数据库</a:t>
            </a:r>
            <a:endParaRPr lang="en-US" dirty="0"/>
          </a:p>
          <a:p>
            <a:endParaRPr lang="en-US" dirty="0"/>
          </a:p>
          <a:p>
            <a:r>
              <a:rPr lang="zh-CN" altLang="en-US" dirty="0"/>
              <a:t>查看数据库</a:t>
            </a:r>
            <a:endParaRPr lang="en-US" dirty="0"/>
          </a:p>
          <a:p>
            <a:endParaRPr lang="en-US" dirty="0"/>
          </a:p>
          <a:p>
            <a:r>
              <a:rPr lang="zh-CN" altLang="en-US" dirty="0"/>
              <a:t>使用数据库</a:t>
            </a:r>
            <a:endParaRPr lang="en-US" dirty="0"/>
          </a:p>
          <a:p>
            <a:endParaRPr lang="zh-CN" altLang="en-US" dirty="0"/>
          </a:p>
        </p:txBody>
      </p:sp>
      <p:sp>
        <p:nvSpPr>
          <p:cNvPr id="14342" name="AutoShape 4"/>
          <p:cNvSpPr/>
          <p:nvPr/>
        </p:nvSpPr>
        <p:spPr>
          <a:xfrm>
            <a:off x="1883963" y="1471622"/>
            <a:ext cx="5352333" cy="380048"/>
          </a:xfrm>
          <a:prstGeom prst="roundRect">
            <a:avLst>
              <a:gd name="adj" fmla="val 638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altLang="x-none" b="1" noProof="1"/>
              <a:t>CREATE  DATABASE    [IF NOT  EXISTS]   </a:t>
            </a:r>
            <a:r>
              <a:rPr lang="zh-CN" altLang="en-US" b="1" noProof="1"/>
              <a:t>数据库名</a:t>
            </a:r>
            <a:r>
              <a:rPr lang="en-US" altLang="x-none" b="1" noProof="1"/>
              <a:t>;</a:t>
            </a:r>
          </a:p>
        </p:txBody>
      </p:sp>
      <p:sp>
        <p:nvSpPr>
          <p:cNvPr id="14343" name="AutoShape 4"/>
          <p:cNvSpPr/>
          <p:nvPr/>
        </p:nvSpPr>
        <p:spPr>
          <a:xfrm>
            <a:off x="1839913" y="2315687"/>
            <a:ext cx="5396383" cy="380048"/>
          </a:xfrm>
          <a:prstGeom prst="roundRect">
            <a:avLst>
              <a:gd name="adj" fmla="val 638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b="1" noProof="1"/>
              <a:t>DORP DATABASE  [IF EXISTS] </a:t>
            </a:r>
            <a:r>
              <a:rPr lang="zh-CN" altLang="en-US" b="1" noProof="1"/>
              <a:t>数据库名</a:t>
            </a:r>
            <a:r>
              <a:rPr lang="zh-CN" b="1" noProof="1"/>
              <a:t>; </a:t>
            </a:r>
          </a:p>
        </p:txBody>
      </p:sp>
      <p:sp>
        <p:nvSpPr>
          <p:cNvPr id="14344" name="AutoShape 4"/>
          <p:cNvSpPr/>
          <p:nvPr/>
        </p:nvSpPr>
        <p:spPr>
          <a:xfrm>
            <a:off x="1835696" y="3219822"/>
            <a:ext cx="5400600" cy="380048"/>
          </a:xfrm>
          <a:prstGeom prst="roundRect">
            <a:avLst>
              <a:gd name="adj" fmla="val 638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b="1" noProof="1"/>
              <a:t>SHOW   DATABASES;</a:t>
            </a:r>
          </a:p>
        </p:txBody>
      </p:sp>
      <p:sp>
        <p:nvSpPr>
          <p:cNvPr id="14345" name="AutoShape 4"/>
          <p:cNvSpPr/>
          <p:nvPr/>
        </p:nvSpPr>
        <p:spPr>
          <a:xfrm>
            <a:off x="1835150" y="4083918"/>
            <a:ext cx="5401146" cy="380048"/>
          </a:xfrm>
          <a:prstGeom prst="roundRect">
            <a:avLst>
              <a:gd name="adj" fmla="val 638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altLang="x-none" b="1" noProof="1"/>
              <a:t>USE  </a:t>
            </a:r>
            <a:r>
              <a:rPr lang="zh-CN" altLang="en-US" b="1" noProof="1"/>
              <a:t>数据库名</a:t>
            </a:r>
            <a:r>
              <a:rPr lang="en-US" altLang="x-none" b="1" noProof="1"/>
              <a:t>;</a:t>
            </a:r>
          </a:p>
        </p:txBody>
      </p:sp>
      <p:grpSp>
        <p:nvGrpSpPr>
          <p:cNvPr id="9" name="组合 8"/>
          <p:cNvGrpSpPr/>
          <p:nvPr/>
        </p:nvGrpSpPr>
        <p:grpSpPr>
          <a:xfrm>
            <a:off x="1931504" y="4552158"/>
            <a:ext cx="4800736" cy="369748"/>
            <a:chOff x="1403648" y="3795886"/>
            <a:chExt cx="5842480" cy="395144"/>
          </a:xfrm>
        </p:grpSpPr>
        <p:sp>
          <p:nvSpPr>
            <p:cNvPr id="10" name="圆角矩形 9"/>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p>
          </p:txBody>
        </p:sp>
        <p:sp>
          <p:nvSpPr>
            <p:cNvPr id="11" name="圆角矩形 10"/>
            <p:cNvSpPr/>
            <p:nvPr/>
          </p:nvSpPr>
          <p:spPr bwMode="auto">
            <a:xfrm>
              <a:off x="1975126" y="3795886"/>
              <a:ext cx="5271002"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p>
          </p:txBody>
        </p:sp>
        <p:pic>
          <p:nvPicPr>
            <p:cNvPr id="12"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bwMode="auto">
            <a:xfrm>
              <a:off x="2884572" y="3829223"/>
              <a:ext cx="3623117" cy="361807"/>
            </a:xfrm>
            <a:prstGeom prst="rect">
              <a:avLst/>
            </a:prstGeom>
            <a:noFill/>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600" b="1" dirty="0">
                  <a:solidFill>
                    <a:srgbClr val="FFFFFF"/>
                  </a:solidFill>
                  <a:latin typeface="黑体" panose="02010600030101010101" pitchFamily="2" charset="-122"/>
                  <a:ea typeface="黑体" panose="02010600030101010101" pitchFamily="2" charset="-122"/>
                </a:rPr>
                <a:t>演示示例</a:t>
              </a:r>
              <a:r>
                <a:rPr lang="en-US" altLang="zh-CN" sz="1600" b="1" dirty="0">
                  <a:solidFill>
                    <a:srgbClr val="FFFFFF"/>
                  </a:solidFill>
                  <a:latin typeface="黑体" panose="02010600030101010101" pitchFamily="2" charset="-122"/>
                  <a:ea typeface="黑体" panose="02010600030101010101" pitchFamily="2" charset="-122"/>
                </a:rPr>
                <a:t>2</a:t>
              </a:r>
              <a:r>
                <a:rPr lang="zh-CN" altLang="en-US" sz="1600" b="1" dirty="0">
                  <a:solidFill>
                    <a:srgbClr val="FFFFFF"/>
                  </a:solidFill>
                  <a:latin typeface="黑体" panose="02010600030101010101" pitchFamily="2" charset="-122"/>
                  <a:ea typeface="黑体" panose="02010600030101010101" pitchFamily="2" charset="-122"/>
                </a:rPr>
                <a:t>：命令行操作数据库</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FF2D7DDF-BA5F-4A28-8FB8-C06AFDB4BB50}"/>
              </a:ext>
            </a:extLst>
          </p:cNvPr>
          <p:cNvSpPr>
            <a:spLocks noGrp="1"/>
          </p:cNvSpPr>
          <p:nvPr>
            <p:ph type="sldNum" sz="quarter" idx="12"/>
          </p:nvPr>
        </p:nvSpPr>
        <p:spPr/>
        <p:txBody>
          <a:bodyPr/>
          <a:lstStyle/>
          <a:p>
            <a:fld id="{0C913308-F349-4B6D-A68A-DD1791B4A57B}" type="slidenum">
              <a:rPr lang="zh-CN" altLang="en-US" smtClean="0"/>
              <a:pPr/>
              <a:t>18</a:t>
            </a:fld>
            <a:r>
              <a:rPr lang="zh-CN" altLang="en-US"/>
              <a:t>/</a:t>
            </a:r>
            <a:r>
              <a:rPr lang="en-US" altLang="zh-CN"/>
              <a:t>45</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
          <p:cNvSpPr>
            <a:spLocks noGrp="1" noChangeArrowheads="1"/>
          </p:cNvSpPr>
          <p:nvPr>
            <p:ph type="title"/>
          </p:nvPr>
        </p:nvSpPr>
        <p:spPr/>
        <p:txBody>
          <a:bodyPr/>
          <a:lstStyle/>
          <a:p>
            <a:r>
              <a:rPr lang="zh-CN" altLang="en-US"/>
              <a:t>对比工具操作数据库</a:t>
            </a:r>
          </a:p>
        </p:txBody>
      </p:sp>
      <p:sp>
        <p:nvSpPr>
          <p:cNvPr id="12289" name="内容占位符 1"/>
          <p:cNvSpPr>
            <a:spLocks noGrp="1"/>
          </p:cNvSpPr>
          <p:nvPr/>
        </p:nvSpPr>
        <p:spPr>
          <a:xfrm>
            <a:off x="682625" y="915988"/>
            <a:ext cx="6054725" cy="3941762"/>
          </a:xfrm>
          <a:prstGeom prst="rect">
            <a:avLst/>
          </a:prstGeom>
          <a:noFill/>
          <a:ln w="9525">
            <a:noFill/>
            <a:miter lim="800000"/>
          </a:ln>
        </p:spPr>
        <p:txBody>
          <a:bodyPr vert="horz" wrap="square" lIns="91440" tIns="45720" rIns="91440" bIns="45720" numCol="1" anchor="t" anchorCtr="0" compatLnSpc="1"/>
          <a:lstStyle/>
          <a:p>
            <a:pPr marL="457200" indent="-457200" fontAlgn="base">
              <a:spcBef>
                <a:spcPct val="20000"/>
              </a:spcBef>
              <a:spcAft>
                <a:spcPct val="0"/>
              </a:spcAft>
              <a:buClr>
                <a:srgbClr val="0099D8"/>
              </a:buClr>
              <a:buFont typeface="Wingdings" panose="05000000000000000000" charset="0"/>
              <a:buChar char=""/>
            </a:pPr>
            <a:r>
              <a:rPr lang="zh-CN" altLang="en-US" sz="2400" b="1" noProof="1">
                <a:solidFill>
                  <a:srgbClr val="0B9FDD"/>
                </a:solidFill>
                <a:latin typeface="微软雅黑" panose="020B0503020204020204" pitchFamily="34" charset="-122"/>
                <a:ea typeface="微软雅黑" panose="020B0503020204020204" pitchFamily="34" charset="-122"/>
              </a:rPr>
              <a:t>建库</a:t>
            </a:r>
            <a:endParaRPr lang="en-US" altLang="x-none" sz="2400" b="1" noProof="1">
              <a:solidFill>
                <a:srgbClr val="0B9FDD"/>
              </a:solidFill>
              <a:latin typeface="微软雅黑" panose="020B0503020204020204" pitchFamily="34" charset="-122"/>
              <a:ea typeface="微软雅黑" panose="020B0503020204020204" pitchFamily="34" charset="-122"/>
            </a:endParaRPr>
          </a:p>
          <a:p>
            <a:pPr marL="457200" indent="-457200" fontAlgn="base">
              <a:spcBef>
                <a:spcPct val="20000"/>
              </a:spcBef>
              <a:spcAft>
                <a:spcPct val="0"/>
              </a:spcAft>
              <a:buClr>
                <a:srgbClr val="0099D8"/>
              </a:buClr>
              <a:buFont typeface="Wingdings" panose="05000000000000000000" charset="0"/>
              <a:buChar char=""/>
            </a:pPr>
            <a:r>
              <a:rPr lang="zh-CN" altLang="en-US" sz="2400" b="1" noProof="1">
                <a:solidFill>
                  <a:srgbClr val="0B9FDD"/>
                </a:solidFill>
                <a:latin typeface="微软雅黑" panose="020B0503020204020204" pitchFamily="34" charset="-122"/>
                <a:ea typeface="微软雅黑" panose="020B0503020204020204" pitchFamily="34" charset="-122"/>
              </a:rPr>
              <a:t>学习方法</a:t>
            </a:r>
          </a:p>
          <a:p>
            <a:pPr marL="800100" lvl="1" indent="-342900" fontAlgn="base">
              <a:spcBef>
                <a:spcPct val="20000"/>
              </a:spcBef>
              <a:spcAft>
                <a:spcPct val="0"/>
              </a:spcAft>
              <a:buClr>
                <a:srgbClr val="0099D8"/>
              </a:buClr>
              <a:buSzPct val="90000"/>
              <a:buFont typeface="Wingdings" panose="05000000000000000000" charset="0"/>
              <a:buChar char=""/>
            </a:pPr>
            <a:r>
              <a:rPr lang="zh-CN" altLang="en-US" sz="2200" noProof="1">
                <a:latin typeface="微软雅黑" panose="020B0503020204020204" pitchFamily="34" charset="-122"/>
                <a:ea typeface="微软雅黑" panose="020B0503020204020204" pitchFamily="34" charset="-122"/>
                <a:sym typeface="+mn-ea"/>
              </a:rPr>
              <a:t>对照</a:t>
            </a:r>
            <a:r>
              <a:rPr lang="en-US" altLang="zh-CN" sz="2200" noProof="1">
                <a:latin typeface="微软雅黑" panose="020B0503020204020204" pitchFamily="34" charset="-122"/>
                <a:ea typeface="微软雅黑" panose="020B0503020204020204" pitchFamily="34" charset="-122"/>
                <a:sym typeface="+mn-ea"/>
              </a:rPr>
              <a:t>SQLyog</a:t>
            </a:r>
            <a:r>
              <a:rPr lang="zh-CN" altLang="zh-CN" sz="2200" noProof="1">
                <a:latin typeface="微软雅黑" panose="020B0503020204020204" pitchFamily="34" charset="-122"/>
                <a:ea typeface="微软雅黑" panose="020B0503020204020204" pitchFamily="34" charset="-122"/>
                <a:sym typeface="+mn-ea"/>
              </a:rPr>
              <a:t>工具自动生成的语句学习</a:t>
            </a:r>
            <a:endParaRPr lang="zh-CN" altLang="zh-CN" sz="2200" noProof="1">
              <a:latin typeface="微软雅黑" panose="020B0503020204020204" pitchFamily="34" charset="-122"/>
              <a:ea typeface="微软雅黑" panose="020B0503020204020204" pitchFamily="34" charset="-122"/>
            </a:endParaRPr>
          </a:p>
          <a:p>
            <a:pPr marL="800100" lvl="1" indent="-342900" fontAlgn="base">
              <a:spcBef>
                <a:spcPct val="20000"/>
              </a:spcBef>
              <a:spcAft>
                <a:spcPct val="0"/>
              </a:spcAft>
              <a:buClr>
                <a:srgbClr val="0099D8"/>
              </a:buClr>
              <a:buSzPct val="90000"/>
              <a:buFont typeface="Wingdings" panose="05000000000000000000" charset="0"/>
              <a:buChar char=""/>
            </a:pPr>
            <a:r>
              <a:rPr lang="zh-CN" altLang="en-US" sz="2200" noProof="1">
                <a:latin typeface="微软雅黑" panose="020B0503020204020204" pitchFamily="34" charset="-122"/>
                <a:ea typeface="微软雅黑" panose="020B0503020204020204" pitchFamily="34" charset="-122"/>
                <a:sym typeface="+mn-ea"/>
              </a:rPr>
              <a:t>固定语法中的单词需要记忆</a:t>
            </a:r>
            <a:endParaRPr lang="zh-CN" altLang="en-US" sz="2200" noProof="1">
              <a:latin typeface="微软雅黑" panose="020B0503020204020204" pitchFamily="34" charset="-122"/>
              <a:ea typeface="微软雅黑" panose="020B0503020204020204" pitchFamily="34" charset="-122"/>
            </a:endParaRPr>
          </a:p>
          <a:p>
            <a:pPr marL="800100" lvl="1" indent="-342900" fontAlgn="base">
              <a:spcBef>
                <a:spcPct val="20000"/>
              </a:spcBef>
              <a:spcAft>
                <a:spcPct val="0"/>
              </a:spcAft>
              <a:buClr>
                <a:srgbClr val="0099D8"/>
              </a:buClr>
              <a:buSzPct val="90000"/>
              <a:buFont typeface="Wingdings" panose="05000000000000000000" charset="0"/>
              <a:buChar char=""/>
            </a:pPr>
            <a:endParaRPr lang="zh-CN" altLang="en-US" sz="2200" noProof="1">
              <a:latin typeface="微软雅黑" panose="020B0503020204020204" pitchFamily="34" charset="-122"/>
              <a:ea typeface="微软雅黑" panose="020B0503020204020204" pitchFamily="34" charset="-122"/>
            </a:endParaRPr>
          </a:p>
          <a:p>
            <a:pPr marL="800100" lvl="1" indent="-342900" fontAlgn="base">
              <a:spcBef>
                <a:spcPct val="20000"/>
              </a:spcBef>
              <a:spcAft>
                <a:spcPct val="0"/>
              </a:spcAft>
              <a:buClr>
                <a:srgbClr val="0099D8"/>
              </a:buClr>
              <a:buSzPct val="90000"/>
              <a:buFont typeface="Wingdings" panose="05000000000000000000" charset="0"/>
              <a:buChar char=""/>
            </a:pPr>
            <a:endParaRPr lang="en-US" altLang="x-none" sz="2200" noProof="1">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a16="http://schemas.microsoft.com/office/drawing/2014/main" id="{CF2F4E82-1194-4A6D-A6C6-0AE8E900A19E}"/>
              </a:ext>
            </a:extLst>
          </p:cNvPr>
          <p:cNvSpPr>
            <a:spLocks noGrp="1"/>
          </p:cNvSpPr>
          <p:nvPr>
            <p:ph type="sldNum" sz="quarter" idx="12"/>
          </p:nvPr>
        </p:nvSpPr>
        <p:spPr/>
        <p:txBody>
          <a:bodyPr/>
          <a:lstStyle/>
          <a:p>
            <a:fld id="{0C913308-F349-4B6D-A68A-DD1791B4A57B}" type="slidenum">
              <a:rPr lang="zh-CN" altLang="en-US" smtClean="0"/>
              <a:pPr/>
              <a:t>19</a:t>
            </a:fld>
            <a:r>
              <a:rPr lang="zh-CN" altLang="en-US"/>
              <a:t>/</a:t>
            </a:r>
            <a:r>
              <a:rPr lang="en-US" altLang="zh-CN"/>
              <a:t>45</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矩形 2"/>
          <p:cNvSpPr/>
          <p:nvPr/>
        </p:nvSpPr>
        <p:spPr>
          <a:xfrm>
            <a:off x="1905" y="1361440"/>
            <a:ext cx="9144000" cy="2232025"/>
          </a:xfrm>
          <a:prstGeom prst="rect">
            <a:avLst/>
          </a:prstGeom>
          <a:solidFill>
            <a:srgbClr val="009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2_03"/>
          <p:cNvPicPr>
            <a:picLocks noChangeAspect="1"/>
          </p:cNvPicPr>
          <p:nvPr/>
        </p:nvPicPr>
        <p:blipFill>
          <a:blip r:embed="rId3"/>
          <a:stretch>
            <a:fillRect/>
          </a:stretch>
        </p:blipFill>
        <p:spPr>
          <a:xfrm>
            <a:off x="2028190" y="1599565"/>
            <a:ext cx="5252720" cy="1293495"/>
          </a:xfrm>
          <a:prstGeom prst="rect">
            <a:avLst/>
          </a:prstGeom>
        </p:spPr>
      </p:pic>
      <p:sp>
        <p:nvSpPr>
          <p:cNvPr id="8" name="文本框 7"/>
          <p:cNvSpPr txBox="1"/>
          <p:nvPr/>
        </p:nvSpPr>
        <p:spPr>
          <a:xfrm>
            <a:off x="1875790" y="1892935"/>
            <a:ext cx="5241925" cy="706755"/>
          </a:xfrm>
          <a:prstGeom prst="rect">
            <a:avLst/>
          </a:prstGeom>
          <a:noFill/>
        </p:spPr>
        <p:txBody>
          <a:bodyPr wrap="square" rtlCol="0">
            <a:spAutoFit/>
          </a:bodyPr>
          <a:lstStyle/>
          <a:p>
            <a:pPr lvl="1" algn="ctr" defTabSz="914400"/>
            <a:r>
              <a:rPr lang="zh-CN" altLang="en-US" sz="4000" b="1" kern="1400" spc="300">
                <a:solidFill>
                  <a:schemeClr val="bg1"/>
                </a:solidFill>
                <a:uFillTx/>
                <a:latin typeface="微软雅黑" panose="020B0503020204020204" pitchFamily="34" charset="-122"/>
                <a:ea typeface="微软雅黑" panose="020B0503020204020204" pitchFamily="34" charset="-122"/>
                <a:cs typeface="+mj-cs"/>
                <a:sym typeface="Calibri" panose="020F0502020204030204" pitchFamily="34" charset="0"/>
              </a:rPr>
              <a:t>线上线下</a:t>
            </a:r>
          </a:p>
        </p:txBody>
      </p:sp>
      <p:sp>
        <p:nvSpPr>
          <p:cNvPr id="9" name="文本框 8"/>
          <p:cNvSpPr txBox="1"/>
          <p:nvPr/>
        </p:nvSpPr>
        <p:spPr>
          <a:xfrm>
            <a:off x="2916873" y="2835910"/>
            <a:ext cx="3383280" cy="521970"/>
          </a:xfrm>
          <a:prstGeom prst="rect">
            <a:avLst/>
          </a:prstGeom>
          <a:noFill/>
        </p:spPr>
        <p:txBody>
          <a:bodyPr wrap="square" rtlCol="0">
            <a:spAutoFit/>
          </a:bodyPr>
          <a:lstStyle/>
          <a:p>
            <a:pPr lvl="0" algn="ctr" eaLnBrk="0" fontAlgn="base" hangingPunct="0"/>
            <a:r>
              <a:rPr lang="zh-CN" altLang="en-US"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rPr>
              <a:t>平台预习</a:t>
            </a:r>
          </a:p>
        </p:txBody>
      </p:sp>
      <p:sp>
        <p:nvSpPr>
          <p:cNvPr id="2" name="灯片编号占位符 1">
            <a:extLst>
              <a:ext uri="{FF2B5EF4-FFF2-40B4-BE49-F238E27FC236}">
                <a16:creationId xmlns:a16="http://schemas.microsoft.com/office/drawing/2014/main" id="{F054C9C3-9E05-4EB0-BBF8-38707C1FA1B9}"/>
              </a:ext>
            </a:extLst>
          </p:cNvPr>
          <p:cNvSpPr>
            <a:spLocks noGrp="1"/>
          </p:cNvSpPr>
          <p:nvPr>
            <p:ph type="sldNum" sz="quarter" idx="11"/>
          </p:nvPr>
        </p:nvSpPr>
        <p:spPr/>
        <p:txBody>
          <a:bodyPr/>
          <a:lstStyle/>
          <a:p>
            <a:fld id="{0C913308-F349-4B6D-A68A-DD1791B4A57B}" type="slidenum">
              <a:rPr lang="zh-CN" altLang="en-US" smtClean="0"/>
              <a:pPr/>
              <a:t>2</a:t>
            </a:fld>
            <a:r>
              <a:rPr lang="en-US" altLang="zh-CN"/>
              <a:t>/45</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
          <p:cNvSpPr>
            <a:spLocks noGrp="1" noChangeArrowheads="1"/>
          </p:cNvSpPr>
          <p:nvPr>
            <p:ph type="title"/>
          </p:nvPr>
        </p:nvSpPr>
        <p:spPr/>
        <p:txBody>
          <a:bodyPr/>
          <a:lstStyle/>
          <a:p>
            <a:r>
              <a:rPr lang="zh-CN" altLang="en-US"/>
              <a:t>工具建表</a:t>
            </a:r>
          </a:p>
        </p:txBody>
      </p:sp>
      <p:sp>
        <p:nvSpPr>
          <p:cNvPr id="12289" name="内容占位符 1"/>
          <p:cNvSpPr>
            <a:spLocks noGrp="1"/>
          </p:cNvSpPr>
          <p:nvPr/>
        </p:nvSpPr>
        <p:spPr>
          <a:xfrm>
            <a:off x="682625" y="915988"/>
            <a:ext cx="6054725" cy="3941762"/>
          </a:xfrm>
          <a:prstGeom prst="rect">
            <a:avLst/>
          </a:prstGeom>
          <a:noFill/>
          <a:ln w="9525">
            <a:noFill/>
            <a:miter lim="800000"/>
          </a:ln>
        </p:spPr>
        <p:txBody>
          <a:bodyPr vert="horz" wrap="square" lIns="91440" tIns="45720" rIns="91440" bIns="45720" numCol="1" anchor="t" anchorCtr="0" compatLnSpc="1"/>
          <a:lstStyle/>
          <a:p>
            <a:pPr marL="457200" indent="-457200" fontAlgn="base">
              <a:spcBef>
                <a:spcPct val="20000"/>
              </a:spcBef>
              <a:spcAft>
                <a:spcPct val="0"/>
              </a:spcAft>
              <a:buClr>
                <a:srgbClr val="0099D8"/>
              </a:buClr>
              <a:buFont typeface="Wingdings" panose="05000000000000000000" charset="0"/>
              <a:buChar char=""/>
            </a:pPr>
            <a:r>
              <a:rPr lang="zh-CN" altLang="en-US" sz="2400" b="1" noProof="1">
                <a:solidFill>
                  <a:srgbClr val="0B9FDD"/>
                </a:solidFill>
                <a:latin typeface="微软雅黑" panose="020B0503020204020204" pitchFamily="34" charset="-122"/>
                <a:ea typeface="微软雅黑" panose="020B0503020204020204" pitchFamily="34" charset="-122"/>
              </a:rPr>
              <a:t>建表</a:t>
            </a:r>
            <a:endParaRPr lang="en-US" altLang="x-none" sz="2400" b="1" noProof="1">
              <a:solidFill>
                <a:srgbClr val="0B9FDD"/>
              </a:solidFill>
              <a:latin typeface="微软雅黑" panose="020B0503020204020204" pitchFamily="34" charset="-122"/>
              <a:ea typeface="微软雅黑" panose="020B0503020204020204" pitchFamily="34" charset="-122"/>
            </a:endParaRPr>
          </a:p>
          <a:p>
            <a:pPr marL="800100" lvl="1" indent="-342900" fontAlgn="base">
              <a:spcBef>
                <a:spcPct val="20000"/>
              </a:spcBef>
              <a:spcAft>
                <a:spcPct val="0"/>
              </a:spcAft>
              <a:buClr>
                <a:srgbClr val="0099D8"/>
              </a:buClr>
              <a:buSzPct val="90000"/>
              <a:buFont typeface="Wingdings" panose="05000000000000000000" charset="0"/>
              <a:buChar char=""/>
            </a:pPr>
            <a:r>
              <a:rPr lang="zh-CN" altLang="en-US" sz="2200" noProof="1">
                <a:latin typeface="微软雅黑" panose="020B0503020204020204" pitchFamily="34" charset="-122"/>
                <a:ea typeface="微软雅黑" panose="020B0503020204020204" pitchFamily="34" charset="-122"/>
              </a:rPr>
              <a:t>显示表结构  </a:t>
            </a:r>
          </a:p>
          <a:p>
            <a:pPr marL="1200150" lvl="2" indent="-285750" fontAlgn="base">
              <a:spcBef>
                <a:spcPct val="20000"/>
              </a:spcBef>
              <a:spcAft>
                <a:spcPct val="0"/>
              </a:spcAft>
              <a:buClr>
                <a:srgbClr val="0099D8"/>
              </a:buClr>
              <a:buSzPct val="85000"/>
              <a:buFont typeface="Wingdings" panose="05000000000000000000" charset="0"/>
              <a:buChar char=""/>
            </a:pPr>
            <a:r>
              <a:rPr lang="en-US" altLang="zh-CN" sz="2000" noProof="1">
                <a:latin typeface="微软雅黑" panose="020B0503020204020204" pitchFamily="34" charset="-122"/>
                <a:ea typeface="微软雅黑" panose="020B0503020204020204" pitchFamily="34" charset="-122"/>
              </a:rPr>
              <a:t>desc </a:t>
            </a:r>
            <a:r>
              <a:rPr lang="zh-CN" altLang="en-US" sz="2000" noProof="1">
                <a:latin typeface="微软雅黑" panose="020B0503020204020204" pitchFamily="34" charset="-122"/>
                <a:ea typeface="微软雅黑" panose="020B0503020204020204" pitchFamily="34" charset="-122"/>
              </a:rPr>
              <a:t>表名</a:t>
            </a:r>
          </a:p>
          <a:p>
            <a:pPr marL="800100" lvl="1" indent="-342900" fontAlgn="base">
              <a:spcBef>
                <a:spcPct val="20000"/>
              </a:spcBef>
              <a:spcAft>
                <a:spcPct val="0"/>
              </a:spcAft>
              <a:buClr>
                <a:srgbClr val="0099D8"/>
              </a:buClr>
              <a:buSzPct val="90000"/>
              <a:buFont typeface="Wingdings" panose="05000000000000000000" charset="0"/>
              <a:buChar char=""/>
            </a:pPr>
            <a:r>
              <a:rPr lang="zh-CN" altLang="en-US" sz="2200" noProof="1">
                <a:latin typeface="微软雅黑" panose="020B0503020204020204" pitchFamily="34" charset="-122"/>
                <a:ea typeface="微软雅黑" panose="020B0503020204020204" pitchFamily="34" charset="-122"/>
              </a:rPr>
              <a:t>显示表创建语句</a:t>
            </a:r>
          </a:p>
          <a:p>
            <a:pPr marL="1200150" lvl="2" indent="-285750" fontAlgn="base">
              <a:spcBef>
                <a:spcPct val="20000"/>
              </a:spcBef>
              <a:spcAft>
                <a:spcPct val="0"/>
              </a:spcAft>
              <a:buClr>
                <a:srgbClr val="0099D8"/>
              </a:buClr>
              <a:buSzPct val="85000"/>
              <a:buFont typeface="Wingdings" panose="05000000000000000000" charset="0"/>
              <a:buChar char=""/>
            </a:pPr>
            <a:r>
              <a:rPr lang="en-US" altLang="zh-CN" sz="2000" noProof="1">
                <a:latin typeface="微软雅黑" panose="020B0503020204020204" pitchFamily="34" charset="-122"/>
                <a:ea typeface="微软雅黑" panose="020B0503020204020204" pitchFamily="34" charset="-122"/>
              </a:rPr>
              <a:t>show create table 表名</a:t>
            </a:r>
            <a:endParaRPr lang="zh-CN" altLang="zh-CN" sz="2000" noProof="1">
              <a:latin typeface="微软雅黑" panose="020B0503020204020204" pitchFamily="34" charset="-122"/>
              <a:ea typeface="微软雅黑" panose="020B0503020204020204" pitchFamily="34" charset="-122"/>
            </a:endParaRPr>
          </a:p>
          <a:p>
            <a:pPr marL="800100" lvl="1" indent="-342900" fontAlgn="base">
              <a:spcBef>
                <a:spcPct val="20000"/>
              </a:spcBef>
              <a:spcAft>
                <a:spcPct val="0"/>
              </a:spcAft>
              <a:buClr>
                <a:srgbClr val="0099D8"/>
              </a:buClr>
              <a:buSzPct val="90000"/>
              <a:buFont typeface="Wingdings" panose="05000000000000000000" charset="0"/>
              <a:buChar char=""/>
            </a:pPr>
            <a:endParaRPr lang="en-US" altLang="x-none" sz="2200" noProof="1">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a16="http://schemas.microsoft.com/office/drawing/2014/main" id="{84A9B149-2659-4DC8-B003-C7C03A134216}"/>
              </a:ext>
            </a:extLst>
          </p:cNvPr>
          <p:cNvSpPr>
            <a:spLocks noGrp="1"/>
          </p:cNvSpPr>
          <p:nvPr>
            <p:ph type="sldNum" sz="quarter" idx="12"/>
          </p:nvPr>
        </p:nvSpPr>
        <p:spPr/>
        <p:txBody>
          <a:bodyPr/>
          <a:lstStyle/>
          <a:p>
            <a:fld id="{0C913308-F349-4B6D-A68A-DD1791B4A57B}" type="slidenum">
              <a:rPr lang="zh-CN" altLang="en-US" smtClean="0"/>
              <a:pPr/>
              <a:t>20</a:t>
            </a:fld>
            <a:r>
              <a:rPr lang="zh-CN" altLang="en-US"/>
              <a:t>/</a:t>
            </a:r>
            <a:r>
              <a:rPr lang="en-US" altLang="zh-CN"/>
              <a:t>45</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标题 2"/>
          <p:cNvSpPr>
            <a:spLocks noGrp="1" noChangeArrowheads="1"/>
          </p:cNvSpPr>
          <p:nvPr>
            <p:ph type="title"/>
          </p:nvPr>
        </p:nvSpPr>
        <p:spPr>
          <a:xfrm>
            <a:off x="251520" y="267494"/>
            <a:ext cx="8185785" cy="563905"/>
          </a:xfrm>
        </p:spPr>
        <p:txBody>
          <a:bodyPr/>
          <a:lstStyle/>
          <a:p>
            <a:r>
              <a:rPr lang="zh-CN" altLang="en-US" dirty="0"/>
              <a:t>创建数据表</a:t>
            </a:r>
          </a:p>
        </p:txBody>
      </p:sp>
      <p:sp>
        <p:nvSpPr>
          <p:cNvPr id="24578" name="内容占位符 1"/>
          <p:cNvSpPr>
            <a:spLocks noGrp="1" noChangeArrowheads="1"/>
          </p:cNvSpPr>
          <p:nvPr>
            <p:ph idx="1"/>
          </p:nvPr>
        </p:nvSpPr>
        <p:spPr>
          <a:noFill/>
          <a:ln w="9525">
            <a:noFill/>
            <a:miter lim="800000"/>
          </a:ln>
        </p:spPr>
        <p:txBody>
          <a:bodyPr vert="horz" wrap="square" lIns="91440" tIns="45720" rIns="91440" bIns="45720" numCol="1" anchor="t" anchorCtr="0" compatLnSpc="1"/>
          <a:lstStyle/>
          <a:p>
            <a:r>
              <a:rPr lang="zh-CN" altLang="en-US" dirty="0"/>
              <a:t>属于</a:t>
            </a:r>
            <a:r>
              <a:rPr lang="en-US" altLang="zh-CN" dirty="0"/>
              <a:t>DDL</a:t>
            </a:r>
            <a:r>
              <a:rPr lang="zh-CN" altLang="en-US" dirty="0"/>
              <a:t>的一种</a:t>
            </a:r>
            <a:endParaRPr lang="en-US" dirty="0"/>
          </a:p>
          <a:p>
            <a:pPr marL="0" indent="0">
              <a:buNone/>
            </a:pPr>
            <a:endParaRPr lang="en-US" dirty="0"/>
          </a:p>
          <a:p>
            <a:endParaRPr lang="en-US" dirty="0"/>
          </a:p>
          <a:p>
            <a:endParaRPr lang="zh-CN" altLang="en-US" dirty="0"/>
          </a:p>
        </p:txBody>
      </p:sp>
      <p:sp>
        <p:nvSpPr>
          <p:cNvPr id="17411" name="AutoShape 4"/>
          <p:cNvSpPr/>
          <p:nvPr/>
        </p:nvSpPr>
        <p:spPr>
          <a:xfrm>
            <a:off x="1259632" y="1747629"/>
            <a:ext cx="6120284" cy="2092881"/>
          </a:xfrm>
          <a:prstGeom prst="roundRect">
            <a:avLst>
              <a:gd name="adj" fmla="val 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noProof="1"/>
              <a:t> </a:t>
            </a:r>
            <a:r>
              <a:rPr lang="en-US" sz="1600" b="1" noProof="1">
                <a:solidFill>
                  <a:srgbClr val="FF0000"/>
                </a:solidFill>
              </a:rPr>
              <a:t>CREATE   TABLE [ IF NOT EXISTS ]    `</a:t>
            </a:r>
            <a:r>
              <a:rPr lang="zh-CN" altLang="en-US" sz="1600" b="1" noProof="1">
                <a:solidFill>
                  <a:srgbClr val="FF0000"/>
                </a:solidFill>
              </a:rPr>
              <a:t>表名</a:t>
            </a:r>
            <a:r>
              <a:rPr lang="zh-CN" sz="1600" b="1" noProof="1">
                <a:solidFill>
                  <a:srgbClr val="FF0000"/>
                </a:solidFill>
              </a:rPr>
              <a:t>`</a:t>
            </a:r>
            <a:r>
              <a:rPr lang="zh-CN" altLang="en-US" sz="1600" b="1" noProof="1">
                <a:solidFill>
                  <a:srgbClr val="FF0000"/>
                </a:solidFill>
              </a:rPr>
              <a:t>   </a:t>
            </a:r>
            <a:r>
              <a:rPr lang="zh-CN" sz="1600" b="1" noProof="1"/>
              <a:t>(</a:t>
            </a:r>
          </a:p>
          <a:p>
            <a:r>
              <a:rPr lang="zh-CN" sz="1600" b="1" noProof="1"/>
              <a:t>    </a:t>
            </a:r>
          </a:p>
          <a:p>
            <a:r>
              <a:rPr lang="en-US" altLang="zh-CN" sz="1600" b="1" noProof="1"/>
              <a:t>        </a:t>
            </a:r>
            <a:r>
              <a:rPr lang="zh-CN" sz="1600" b="1" noProof="1"/>
              <a:t>`</a:t>
            </a:r>
            <a:r>
              <a:rPr lang="zh-CN" altLang="en-US" sz="1600" b="1" noProof="1"/>
              <a:t>字段名</a:t>
            </a:r>
            <a:r>
              <a:rPr lang="zh-CN" sz="1600" b="1" noProof="1"/>
              <a:t>1`    </a:t>
            </a:r>
            <a:r>
              <a:rPr lang="zh-CN" altLang="en-US" sz="1600" b="1" noProof="1"/>
              <a:t>列类型 </a:t>
            </a:r>
            <a:r>
              <a:rPr lang="zh-CN" sz="1600" b="1" noProof="1"/>
              <a:t>[ </a:t>
            </a:r>
            <a:r>
              <a:rPr lang="zh-CN" altLang="en-US" sz="1600" b="1" noProof="1"/>
              <a:t>属性</a:t>
            </a:r>
            <a:r>
              <a:rPr lang="zh-CN" sz="1600" b="1" noProof="1"/>
              <a:t> ]  [ </a:t>
            </a:r>
            <a:r>
              <a:rPr lang="zh-CN" altLang="en-US" sz="1600" b="1" noProof="1"/>
              <a:t>索引</a:t>
            </a:r>
            <a:r>
              <a:rPr lang="zh-CN" sz="1600" b="1" noProof="1"/>
              <a:t> ] [</a:t>
            </a:r>
            <a:r>
              <a:rPr lang="zh-CN" altLang="en-US" sz="1600" b="1" noProof="1"/>
              <a:t>注释</a:t>
            </a:r>
            <a:r>
              <a:rPr lang="zh-CN" sz="1600" b="1" noProof="1"/>
              <a:t>]</a:t>
            </a:r>
            <a:r>
              <a:rPr lang="zh-CN" altLang="en-US" sz="1600" b="1" noProof="1"/>
              <a:t> </a:t>
            </a:r>
            <a:r>
              <a:rPr lang="zh-CN" sz="1600" b="1" noProof="1"/>
              <a:t>,</a:t>
            </a:r>
          </a:p>
          <a:p>
            <a:r>
              <a:rPr lang="en-US" altLang="zh-CN" sz="1600" b="1" noProof="1"/>
              <a:t>       </a:t>
            </a:r>
            <a:r>
              <a:rPr lang="zh-CN" sz="1600" b="1" noProof="1"/>
              <a:t> `</a:t>
            </a:r>
            <a:r>
              <a:rPr lang="zh-CN" altLang="en-US" sz="1600" b="1" noProof="1"/>
              <a:t>字段名</a:t>
            </a:r>
            <a:r>
              <a:rPr lang="zh-CN" sz="1600" b="1" noProof="1"/>
              <a:t>2`   </a:t>
            </a:r>
            <a:r>
              <a:rPr lang="zh-CN" altLang="en-US" sz="1600" b="1" noProof="1"/>
              <a:t>列类型 </a:t>
            </a:r>
            <a:r>
              <a:rPr lang="zh-CN" sz="1600" b="1" noProof="1"/>
              <a:t>[ </a:t>
            </a:r>
            <a:r>
              <a:rPr lang="zh-CN" altLang="en-US" sz="1600" b="1" noProof="1"/>
              <a:t>属性</a:t>
            </a:r>
            <a:r>
              <a:rPr lang="zh-CN" sz="1600" b="1" noProof="1"/>
              <a:t> ]  [ </a:t>
            </a:r>
            <a:r>
              <a:rPr lang="zh-CN" altLang="en-US" sz="1600" b="1" noProof="1"/>
              <a:t>索引</a:t>
            </a:r>
            <a:r>
              <a:rPr lang="zh-CN" sz="1600" b="1" noProof="1"/>
              <a:t> ]</a:t>
            </a:r>
            <a:r>
              <a:rPr lang="zh-CN" altLang="en-US" sz="1600" b="1" noProof="1"/>
              <a:t> </a:t>
            </a:r>
            <a:r>
              <a:rPr lang="zh-CN" sz="1600" b="1" noProof="1"/>
              <a:t>[</a:t>
            </a:r>
            <a:r>
              <a:rPr lang="zh-CN" altLang="en-US" sz="1600" b="1" noProof="1"/>
              <a:t>注释</a:t>
            </a:r>
            <a:r>
              <a:rPr lang="zh-CN" sz="1600" b="1" noProof="1"/>
              <a:t>]</a:t>
            </a:r>
            <a:r>
              <a:rPr lang="zh-CN" altLang="en-US" sz="1600" b="1" noProof="1"/>
              <a:t> </a:t>
            </a:r>
            <a:r>
              <a:rPr lang="zh-CN" sz="1600" b="1" noProof="1"/>
              <a:t>, </a:t>
            </a:r>
          </a:p>
          <a:p>
            <a:r>
              <a:rPr lang="en-US" altLang="zh-CN" sz="1600" b="1" noProof="1"/>
              <a:t>         </a:t>
            </a:r>
            <a:r>
              <a:rPr lang="zh-CN" sz="1600" b="1" noProof="1"/>
              <a:t>… …    </a:t>
            </a:r>
          </a:p>
          <a:p>
            <a:r>
              <a:rPr lang="zh-CN" altLang="en-US" sz="1600" b="1" noProof="1"/>
              <a:t>         </a:t>
            </a:r>
            <a:r>
              <a:rPr lang="zh-CN" sz="1600" b="1" noProof="1"/>
              <a:t>`</a:t>
            </a:r>
            <a:r>
              <a:rPr lang="zh-CN" altLang="en-US" sz="1600" b="1" noProof="1"/>
              <a:t>字段名</a:t>
            </a:r>
            <a:r>
              <a:rPr lang="en-US" sz="1600" b="1" noProof="1"/>
              <a:t>n`   </a:t>
            </a:r>
            <a:r>
              <a:rPr lang="zh-CN" altLang="en-US" sz="1600" b="1" noProof="1"/>
              <a:t>列类型 </a:t>
            </a:r>
            <a:r>
              <a:rPr lang="zh-CN" sz="1600" b="1" noProof="1"/>
              <a:t>[ </a:t>
            </a:r>
            <a:r>
              <a:rPr lang="zh-CN" altLang="en-US" sz="1600" b="1" noProof="1"/>
              <a:t>属性</a:t>
            </a:r>
            <a:r>
              <a:rPr lang="zh-CN" sz="1600" b="1" noProof="1"/>
              <a:t> ]  [ </a:t>
            </a:r>
            <a:r>
              <a:rPr lang="zh-CN" altLang="en-US" sz="1600" b="1" noProof="1"/>
              <a:t>索引</a:t>
            </a:r>
            <a:r>
              <a:rPr lang="zh-CN" sz="1600" b="1" noProof="1"/>
              <a:t> ]</a:t>
            </a:r>
            <a:r>
              <a:rPr lang="zh-CN" altLang="en-US" sz="1600" b="1" noProof="1"/>
              <a:t> </a:t>
            </a:r>
            <a:r>
              <a:rPr lang="zh-CN" sz="1600" b="1" noProof="1"/>
              <a:t>[</a:t>
            </a:r>
            <a:r>
              <a:rPr lang="zh-CN" altLang="en-US" sz="1600" b="1" noProof="1"/>
              <a:t>注释</a:t>
            </a:r>
            <a:r>
              <a:rPr lang="zh-CN" sz="1600" b="1" noProof="1"/>
              <a:t>]</a:t>
            </a:r>
            <a:r>
              <a:rPr lang="zh-CN" altLang="en-US" sz="1600" b="1" noProof="1"/>
              <a:t> </a:t>
            </a:r>
            <a:endParaRPr lang="zh-CN" sz="1600" b="1" noProof="1"/>
          </a:p>
          <a:p>
            <a:endParaRPr lang="zh-CN" sz="1600" b="1" noProof="1"/>
          </a:p>
          <a:p>
            <a:r>
              <a:rPr lang="zh-CN" sz="1600" b="1" noProof="1"/>
              <a:t>)  [  </a:t>
            </a:r>
            <a:r>
              <a:rPr lang="zh-CN" altLang="en-US" sz="1600" b="1" noProof="1"/>
              <a:t>表类型</a:t>
            </a:r>
            <a:r>
              <a:rPr lang="zh-CN" sz="1600" b="1" noProof="1"/>
              <a:t> ] [ </a:t>
            </a:r>
            <a:r>
              <a:rPr lang="zh-CN" altLang="en-US" sz="1600" b="1" noProof="1"/>
              <a:t>表字符集</a:t>
            </a:r>
            <a:r>
              <a:rPr lang="zh-CN" sz="1600" b="1" noProof="1"/>
              <a:t> ] [</a:t>
            </a:r>
            <a:r>
              <a:rPr lang="zh-CN" altLang="en-US" sz="1600" b="1" noProof="1"/>
              <a:t>注释</a:t>
            </a:r>
            <a:r>
              <a:rPr lang="zh-CN" sz="1600" b="1" noProof="1"/>
              <a:t>]</a:t>
            </a:r>
            <a:r>
              <a:rPr lang="zh-CN" altLang="en-US" sz="1600" b="1" noProof="1"/>
              <a:t> </a:t>
            </a:r>
            <a:r>
              <a:rPr lang="zh-CN" sz="1600" b="1" noProof="1"/>
              <a:t>;</a:t>
            </a:r>
          </a:p>
        </p:txBody>
      </p:sp>
      <p:sp>
        <p:nvSpPr>
          <p:cNvPr id="17416" name="AutoShape 5"/>
          <p:cNvSpPr/>
          <p:nvPr/>
        </p:nvSpPr>
        <p:spPr>
          <a:xfrm>
            <a:off x="5071715" y="1063515"/>
            <a:ext cx="1660525" cy="558800"/>
          </a:xfrm>
          <a:prstGeom prst="wedgeRoundRectCallout">
            <a:avLst>
              <a:gd name="adj1" fmla="val -75657"/>
              <a:gd name="adj2" fmla="val 73005"/>
              <a:gd name="adj3" fmla="val 16667"/>
            </a:avLst>
          </a:prstGeom>
          <a:solidFill>
            <a:srgbClr val="0099D8"/>
          </a:solidFill>
          <a:ln w="15875" algn="ctr">
            <a:solidFill>
              <a:schemeClr val="bg1"/>
            </a:solidFill>
            <a:miter lim="800000"/>
          </a:ln>
          <a:effectLst>
            <a:outerShdw blurRad="63500" sx="102000" sy="102000" algn="ctr" rotWithShape="0">
              <a:prstClr val="black">
                <a:alpha val="40000"/>
              </a:prstClr>
            </a:outerShdw>
          </a:effectLst>
        </p:spPr>
        <p:txBody>
          <a:bodyPr wrap="square" anchorCtr="1">
            <a:spAutoFit/>
          </a:bodyPr>
          <a:lstStyle/>
          <a:p>
            <a:pPr marL="224155" indent="-224155" algn="ctr" fontAlgn="base"/>
            <a:r>
              <a:rPr lang="en-US" altLang="x-none" sz="1350" b="1" noProof="1">
                <a:solidFill>
                  <a:schemeClr val="bg1"/>
                </a:solidFill>
                <a:ea typeface="黑体" panose="02010600030101010101" pitchFamily="49" charset="-122"/>
              </a:rPr>
              <a:t> </a:t>
            </a:r>
            <a:r>
              <a:rPr lang="zh-CN" altLang="en-US" sz="1350" b="1" noProof="1">
                <a:solidFill>
                  <a:schemeClr val="bg1"/>
                </a:solidFill>
                <a:ea typeface="黑体" panose="02010600030101010101" pitchFamily="49" charset="-122"/>
              </a:rPr>
              <a:t>反引号 （可选、区别于单引号）</a:t>
            </a:r>
          </a:p>
        </p:txBody>
      </p:sp>
      <p:sp>
        <p:nvSpPr>
          <p:cNvPr id="3" name="AutoShape 19"/>
          <p:cNvSpPr/>
          <p:nvPr/>
        </p:nvSpPr>
        <p:spPr>
          <a:xfrm>
            <a:off x="2030617" y="4083918"/>
            <a:ext cx="4629615" cy="332006"/>
          </a:xfrm>
          <a:prstGeom prst="flowChartAlternateProcess">
            <a:avLst/>
          </a:prstGeom>
          <a:solidFill>
            <a:srgbClr val="0099D8"/>
          </a:solidFill>
        </p:spPr>
        <p:style>
          <a:lnRef idx="3">
            <a:schemeClr val="lt1"/>
          </a:lnRef>
          <a:fillRef idx="1">
            <a:schemeClr val="accent1"/>
          </a:fillRef>
          <a:effectRef idx="1">
            <a:schemeClr val="accent1"/>
          </a:effectRef>
          <a:fontRef idx="minor">
            <a:schemeClr val="lt1"/>
          </a:fontRef>
        </p:style>
        <p:txBody>
          <a:bodyPr wrap="square">
            <a:spAutoFit/>
          </a:bodyPr>
          <a:lstStyle/>
          <a:p>
            <a:pPr marL="224155" indent="-224155" algn="ctr" fontAlgn="base"/>
            <a:r>
              <a:rPr lang="zh-CN" altLang="en-US" sz="1350" b="1" noProof="1">
                <a:solidFill>
                  <a:schemeClr val="bg1"/>
                </a:solidFill>
                <a:ea typeface="黑体" panose="02010600030101010101" pitchFamily="49" charset="-122"/>
              </a:rPr>
              <a:t>反引号用于区别</a:t>
            </a:r>
            <a:r>
              <a:rPr lang="en-US" altLang="x-none" sz="1350" b="1" noProof="1">
                <a:solidFill>
                  <a:schemeClr val="bg1"/>
                </a:solidFill>
                <a:ea typeface="黑体" panose="02010600030101010101" pitchFamily="49" charset="-122"/>
              </a:rPr>
              <a:t>MySQL</a:t>
            </a:r>
            <a:r>
              <a:rPr lang="zh-CN" altLang="en-US" sz="1350" b="1" noProof="1">
                <a:solidFill>
                  <a:schemeClr val="bg1"/>
                </a:solidFill>
                <a:ea typeface="黑体" panose="02010600030101010101" pitchFamily="49" charset="-122"/>
              </a:rPr>
              <a:t>保留字与普通字符而引入的</a:t>
            </a:r>
            <a:endParaRPr lang="en-US" altLang="x-none" sz="1350" b="1" noProof="1">
              <a:solidFill>
                <a:schemeClr val="bg1"/>
              </a:solidFill>
              <a:ea typeface="黑体" panose="02010600030101010101" pitchFamily="49" charset="-122"/>
            </a:endParaRPr>
          </a:p>
        </p:txBody>
      </p:sp>
      <p:grpSp>
        <p:nvGrpSpPr>
          <p:cNvPr id="8" name="组合 7"/>
          <p:cNvGrpSpPr/>
          <p:nvPr/>
        </p:nvGrpSpPr>
        <p:grpSpPr>
          <a:xfrm>
            <a:off x="1931504" y="4587974"/>
            <a:ext cx="4800736" cy="369748"/>
            <a:chOff x="1403648" y="3795886"/>
            <a:chExt cx="5842480" cy="395144"/>
          </a:xfrm>
        </p:grpSpPr>
        <p:sp>
          <p:nvSpPr>
            <p:cNvPr id="9" name="圆角矩形 8"/>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p>
          </p:txBody>
        </p:sp>
        <p:sp>
          <p:nvSpPr>
            <p:cNvPr id="10" name="圆角矩形 9"/>
            <p:cNvSpPr/>
            <p:nvPr/>
          </p:nvSpPr>
          <p:spPr bwMode="auto">
            <a:xfrm>
              <a:off x="1975126" y="3795886"/>
              <a:ext cx="5271002"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p>
          </p:txBody>
        </p:sp>
        <p:pic>
          <p:nvPicPr>
            <p:cNvPr id="11"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bwMode="auto">
            <a:xfrm>
              <a:off x="3010403" y="3829223"/>
              <a:ext cx="3371458" cy="361807"/>
            </a:xfrm>
            <a:prstGeom prst="rect">
              <a:avLst/>
            </a:prstGeom>
            <a:noFill/>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600" b="1" dirty="0">
                  <a:solidFill>
                    <a:srgbClr val="FFFFFF"/>
                  </a:solidFill>
                  <a:latin typeface="黑体" panose="02010600030101010101" pitchFamily="2" charset="-122"/>
                  <a:ea typeface="黑体" panose="02010600030101010101" pitchFamily="2" charset="-122"/>
                </a:rPr>
                <a:t>演示示例</a:t>
              </a:r>
              <a:r>
                <a:rPr lang="en-US" altLang="zh-CN" sz="1600" b="1" dirty="0">
                  <a:solidFill>
                    <a:srgbClr val="FFFFFF"/>
                  </a:solidFill>
                  <a:latin typeface="黑体" panose="02010600030101010101" pitchFamily="2" charset="-122"/>
                  <a:ea typeface="黑体" panose="02010600030101010101" pitchFamily="2" charset="-122"/>
                </a:rPr>
                <a:t>3</a:t>
              </a:r>
              <a:r>
                <a:rPr lang="zh-CN" altLang="en-US" sz="1600" b="1" dirty="0">
                  <a:solidFill>
                    <a:srgbClr val="FFFFFF"/>
                  </a:solidFill>
                  <a:latin typeface="黑体" panose="02010600030101010101" pitchFamily="2" charset="-122"/>
                  <a:ea typeface="黑体" panose="02010600030101010101" pitchFamily="2" charset="-122"/>
                </a:rPr>
                <a:t>：数据表创建语法</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13" name="TextBox 65"/>
          <p:cNvSpPr txBox="1"/>
          <p:nvPr/>
        </p:nvSpPr>
        <p:spPr>
          <a:xfrm>
            <a:off x="251520" y="1939811"/>
            <a:ext cx="436880" cy="245110"/>
          </a:xfrm>
          <a:prstGeom prst="rect">
            <a:avLst/>
          </a:prstGeom>
          <a:noFill/>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b="1" dirty="0">
                <a:solidFill>
                  <a:srgbClr val="0099D8"/>
                </a:solidFill>
                <a:latin typeface="Arial" panose="020B0604020202020204" pitchFamily="34" charset="0"/>
                <a:ea typeface="微软雅黑" panose="020B0503020204020204" pitchFamily="34" charset="-122"/>
              </a:rPr>
              <a:t>语法</a:t>
            </a:r>
          </a:p>
        </p:txBody>
      </p:sp>
      <p:pic>
        <p:nvPicPr>
          <p:cNvPr id="14" name="图片 13" descr="C:\Users\Lenovo\Desktop\icon\书籍.png书籍"/>
          <p:cNvPicPr>
            <a:picLocks noChangeAspect="1"/>
          </p:cNvPicPr>
          <p:nvPr/>
        </p:nvPicPr>
        <p:blipFill>
          <a:blip r:embed="rId4"/>
          <a:srcRect/>
          <a:stretch>
            <a:fillRect/>
          </a:stretch>
        </p:blipFill>
        <p:spPr>
          <a:xfrm>
            <a:off x="312797" y="1635646"/>
            <a:ext cx="314325" cy="314325"/>
          </a:xfrm>
          <a:prstGeom prst="rect">
            <a:avLst/>
          </a:prstGeom>
        </p:spPr>
      </p:pic>
      <p:sp>
        <p:nvSpPr>
          <p:cNvPr id="15" name="TextBox 65"/>
          <p:cNvSpPr txBox="1"/>
          <p:nvPr/>
        </p:nvSpPr>
        <p:spPr>
          <a:xfrm>
            <a:off x="1038776" y="4198848"/>
            <a:ext cx="436880" cy="245110"/>
          </a:xfrm>
          <a:prstGeom prst="rect">
            <a:avLst/>
          </a:prstGeom>
          <a:noFill/>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b="1" dirty="0">
                <a:solidFill>
                  <a:srgbClr val="0099D8"/>
                </a:solidFill>
                <a:latin typeface="Arial" panose="020B0604020202020204" pitchFamily="34" charset="0"/>
                <a:ea typeface="微软雅黑" panose="020B0503020204020204" pitchFamily="34" charset="-122"/>
              </a:rPr>
              <a:t>注意</a:t>
            </a:r>
          </a:p>
        </p:txBody>
      </p:sp>
      <p:pic>
        <p:nvPicPr>
          <p:cNvPr id="16" name="图片 15" descr="C:\Users\Lenovo\Desktop\icon\注意(1).png注意(1)"/>
          <p:cNvPicPr>
            <a:picLocks noChangeAspect="1"/>
          </p:cNvPicPr>
          <p:nvPr/>
        </p:nvPicPr>
        <p:blipFill>
          <a:blip r:embed="rId5"/>
          <a:srcRect/>
          <a:stretch>
            <a:fillRect/>
          </a:stretch>
        </p:blipFill>
        <p:spPr>
          <a:xfrm>
            <a:off x="1075832" y="3912518"/>
            <a:ext cx="288290" cy="249555"/>
          </a:xfrm>
          <a:prstGeom prst="rect">
            <a:avLst/>
          </a:prstGeom>
        </p:spPr>
      </p:pic>
      <p:sp>
        <p:nvSpPr>
          <p:cNvPr id="4" name="灯片编号占位符 3">
            <a:extLst>
              <a:ext uri="{FF2B5EF4-FFF2-40B4-BE49-F238E27FC236}">
                <a16:creationId xmlns:a16="http://schemas.microsoft.com/office/drawing/2014/main" id="{5B773350-048B-4E95-8D97-CFA90E5C12B5}"/>
              </a:ext>
            </a:extLst>
          </p:cNvPr>
          <p:cNvSpPr>
            <a:spLocks noGrp="1"/>
          </p:cNvSpPr>
          <p:nvPr>
            <p:ph type="sldNum" sz="quarter" idx="12"/>
          </p:nvPr>
        </p:nvSpPr>
        <p:spPr/>
        <p:txBody>
          <a:bodyPr/>
          <a:lstStyle/>
          <a:p>
            <a:fld id="{0C913308-F349-4B6D-A68A-DD1791B4A57B}" type="slidenum">
              <a:rPr lang="zh-CN" altLang="en-US" smtClean="0"/>
              <a:pPr/>
              <a:t>21</a:t>
            </a:fld>
            <a:r>
              <a:rPr lang="zh-CN" altLang="en-US"/>
              <a:t>/</a:t>
            </a:r>
            <a:r>
              <a:rPr lang="en-US" altLang="zh-CN"/>
              <a:t>45</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6"/>
                                        </p:tgtEl>
                                        <p:attrNameLst>
                                          <p:attrName>style.visibility</p:attrName>
                                        </p:attrNameLst>
                                      </p:cBhvr>
                                      <p:to>
                                        <p:strVal val="visible"/>
                                      </p:to>
                                    </p:set>
                                    <p:animEffect transition="in" filter="wipe(left)">
                                      <p:cBhvr>
                                        <p:cTn id="7" dur="500"/>
                                        <p:tgtEl>
                                          <p:spTgt spid="174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6"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2"/>
          <p:cNvSpPr>
            <a:spLocks noGrp="1" noChangeArrowheads="1"/>
          </p:cNvSpPr>
          <p:nvPr>
            <p:ph type="title"/>
          </p:nvPr>
        </p:nvSpPr>
        <p:spPr/>
        <p:txBody>
          <a:bodyPr/>
          <a:lstStyle/>
          <a:p>
            <a:r>
              <a:rPr lang="zh-CN" altLang="en-US"/>
              <a:t>列类型</a:t>
            </a:r>
          </a:p>
        </p:txBody>
      </p:sp>
      <p:sp>
        <p:nvSpPr>
          <p:cNvPr id="25602" name="内容占位符 1"/>
          <p:cNvSpPr>
            <a:spLocks noGrp="1" noChangeArrowheads="1"/>
          </p:cNvSpPr>
          <p:nvPr>
            <p:ph idx="1"/>
          </p:nvPr>
        </p:nvSpPr>
        <p:spPr/>
        <p:txBody>
          <a:bodyPr/>
          <a:lstStyle/>
          <a:p>
            <a:r>
              <a:rPr lang="zh-CN" altLang="en-US" dirty="0"/>
              <a:t>表列类型设置</a:t>
            </a:r>
          </a:p>
        </p:txBody>
      </p:sp>
      <p:sp>
        <p:nvSpPr>
          <p:cNvPr id="19459" name="AutoShape 4"/>
          <p:cNvSpPr/>
          <p:nvPr/>
        </p:nvSpPr>
        <p:spPr>
          <a:xfrm>
            <a:off x="1331913" y="1708150"/>
            <a:ext cx="5410200" cy="2092881"/>
          </a:xfrm>
          <a:prstGeom prst="roundRect">
            <a:avLst>
              <a:gd name="adj" fmla="val 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noProof="1"/>
              <a:t> </a:t>
            </a:r>
            <a:r>
              <a:rPr lang="en-US" sz="1600" b="1" noProof="1"/>
              <a:t>CREATE   TABLE [ IF NOT EXISTS ]    `</a:t>
            </a:r>
            <a:r>
              <a:rPr lang="zh-CN" altLang="en-US" sz="1600" b="1" noProof="1"/>
              <a:t>表名</a:t>
            </a:r>
            <a:r>
              <a:rPr lang="zh-CN" sz="1600" b="1" noProof="1"/>
              <a:t>`</a:t>
            </a:r>
            <a:r>
              <a:rPr lang="zh-CN" altLang="en-US" sz="1600" b="1" noProof="1"/>
              <a:t>   </a:t>
            </a:r>
            <a:r>
              <a:rPr lang="zh-CN" sz="1600" b="1" noProof="1"/>
              <a:t>(</a:t>
            </a:r>
          </a:p>
          <a:p>
            <a:pPr lvl="1"/>
            <a:r>
              <a:rPr lang="zh-CN" sz="1600" b="1" noProof="1"/>
              <a:t>    </a:t>
            </a:r>
          </a:p>
          <a:p>
            <a:pPr lvl="1"/>
            <a:r>
              <a:rPr lang="zh-CN" sz="1600" b="1" noProof="1"/>
              <a:t>	`</a:t>
            </a:r>
            <a:r>
              <a:rPr lang="zh-CN" altLang="en-US" sz="1600" b="1" noProof="1"/>
              <a:t>字段名</a:t>
            </a:r>
            <a:r>
              <a:rPr lang="zh-CN" sz="1600" b="1" noProof="1"/>
              <a:t>1`    </a:t>
            </a:r>
            <a:r>
              <a:rPr lang="zh-CN" altLang="en-US" sz="1600" b="1" noProof="1">
                <a:solidFill>
                  <a:srgbClr val="FF0000"/>
                </a:solidFill>
              </a:rPr>
              <a:t>列类型 </a:t>
            </a:r>
            <a:r>
              <a:rPr lang="zh-CN" sz="1600" b="1" noProof="1"/>
              <a:t>[ </a:t>
            </a:r>
            <a:r>
              <a:rPr lang="zh-CN" altLang="en-US" sz="1600" b="1" noProof="1"/>
              <a:t>属性</a:t>
            </a:r>
            <a:r>
              <a:rPr lang="zh-CN" sz="1600" b="1" noProof="1"/>
              <a:t> ]  [ </a:t>
            </a:r>
            <a:r>
              <a:rPr lang="zh-CN" altLang="en-US" sz="1600" b="1" noProof="1"/>
              <a:t>索引</a:t>
            </a:r>
            <a:r>
              <a:rPr lang="zh-CN" sz="1600" b="1" noProof="1"/>
              <a:t> ] [</a:t>
            </a:r>
            <a:r>
              <a:rPr lang="zh-CN" altLang="en-US" sz="1600" b="1" noProof="1"/>
              <a:t>注释</a:t>
            </a:r>
            <a:r>
              <a:rPr lang="zh-CN" sz="1600" b="1" noProof="1"/>
              <a:t>]</a:t>
            </a:r>
            <a:r>
              <a:rPr lang="zh-CN" altLang="en-US" sz="1600" b="1" noProof="1"/>
              <a:t> </a:t>
            </a:r>
            <a:r>
              <a:rPr lang="zh-CN" sz="1600" b="1" noProof="1"/>
              <a:t>,</a:t>
            </a:r>
          </a:p>
          <a:p>
            <a:pPr lvl="1"/>
            <a:r>
              <a:rPr lang="zh-CN" sz="1600" b="1" noProof="1"/>
              <a:t>	 `</a:t>
            </a:r>
            <a:r>
              <a:rPr lang="zh-CN" altLang="en-US" sz="1600" b="1" noProof="1"/>
              <a:t>字段名</a:t>
            </a:r>
            <a:r>
              <a:rPr lang="zh-CN" sz="1600" b="1" noProof="1"/>
              <a:t>2`   </a:t>
            </a:r>
            <a:r>
              <a:rPr lang="zh-CN" altLang="en-US" sz="1600" b="1" noProof="1"/>
              <a:t>列类型 </a:t>
            </a:r>
            <a:r>
              <a:rPr lang="zh-CN" sz="1600" b="1" noProof="1"/>
              <a:t>[ </a:t>
            </a:r>
            <a:r>
              <a:rPr lang="zh-CN" altLang="en-US" sz="1600" b="1" noProof="1"/>
              <a:t>属性</a:t>
            </a:r>
            <a:r>
              <a:rPr lang="zh-CN" sz="1600" b="1" noProof="1"/>
              <a:t> ]  [ </a:t>
            </a:r>
            <a:r>
              <a:rPr lang="zh-CN" altLang="en-US" sz="1600" b="1" noProof="1"/>
              <a:t>索引</a:t>
            </a:r>
            <a:r>
              <a:rPr lang="zh-CN" sz="1600" b="1" noProof="1"/>
              <a:t> ]</a:t>
            </a:r>
            <a:r>
              <a:rPr lang="zh-CN" altLang="en-US" sz="1600" b="1" noProof="1"/>
              <a:t> </a:t>
            </a:r>
            <a:r>
              <a:rPr lang="zh-CN" sz="1600" b="1" noProof="1"/>
              <a:t>[</a:t>
            </a:r>
            <a:r>
              <a:rPr lang="zh-CN" altLang="en-US" sz="1600" b="1" noProof="1"/>
              <a:t>注释</a:t>
            </a:r>
            <a:r>
              <a:rPr lang="zh-CN" sz="1600" b="1" noProof="1"/>
              <a:t>]</a:t>
            </a:r>
            <a:r>
              <a:rPr lang="zh-CN" altLang="en-US" sz="1600" b="1" noProof="1"/>
              <a:t> </a:t>
            </a:r>
            <a:r>
              <a:rPr lang="zh-CN" sz="1600" b="1" noProof="1"/>
              <a:t>, </a:t>
            </a:r>
          </a:p>
          <a:p>
            <a:pPr lvl="1"/>
            <a:r>
              <a:rPr lang="zh-CN" sz="1600" b="1" noProof="1"/>
              <a:t>	… …    </a:t>
            </a:r>
          </a:p>
          <a:p>
            <a:pPr lvl="1"/>
            <a:r>
              <a:rPr lang="zh-CN" altLang="en-US" sz="1600" b="1" noProof="1"/>
              <a:t>         </a:t>
            </a:r>
            <a:r>
              <a:rPr lang="zh-CN" sz="1600" b="1" noProof="1"/>
              <a:t>`</a:t>
            </a:r>
            <a:r>
              <a:rPr lang="zh-CN" altLang="en-US" sz="1600" b="1" noProof="1"/>
              <a:t>字段名</a:t>
            </a:r>
            <a:r>
              <a:rPr lang="en-US" sz="1600" b="1" noProof="1"/>
              <a:t>n`   </a:t>
            </a:r>
            <a:r>
              <a:rPr lang="zh-CN" altLang="en-US" sz="1600" b="1" noProof="1"/>
              <a:t>列类型 </a:t>
            </a:r>
            <a:r>
              <a:rPr lang="zh-CN" sz="1600" b="1" noProof="1"/>
              <a:t>[ </a:t>
            </a:r>
            <a:r>
              <a:rPr lang="zh-CN" altLang="en-US" sz="1600" b="1" noProof="1"/>
              <a:t>属性</a:t>
            </a:r>
            <a:r>
              <a:rPr lang="zh-CN" sz="1600" b="1" noProof="1"/>
              <a:t> ]  [ </a:t>
            </a:r>
            <a:r>
              <a:rPr lang="zh-CN" altLang="en-US" sz="1600" b="1" noProof="1"/>
              <a:t>索引</a:t>
            </a:r>
            <a:r>
              <a:rPr lang="zh-CN" sz="1600" b="1" noProof="1"/>
              <a:t> ]</a:t>
            </a:r>
            <a:r>
              <a:rPr lang="zh-CN" altLang="en-US" sz="1600" b="1" noProof="1"/>
              <a:t> </a:t>
            </a:r>
            <a:r>
              <a:rPr lang="zh-CN" sz="1600" b="1" noProof="1"/>
              <a:t>[</a:t>
            </a:r>
            <a:r>
              <a:rPr lang="zh-CN" altLang="en-US" sz="1600" b="1" noProof="1"/>
              <a:t>注释</a:t>
            </a:r>
            <a:r>
              <a:rPr lang="zh-CN" sz="1600" b="1" noProof="1"/>
              <a:t>]</a:t>
            </a:r>
            <a:r>
              <a:rPr lang="zh-CN" altLang="en-US" sz="1600" b="1" noProof="1"/>
              <a:t> </a:t>
            </a:r>
            <a:endParaRPr lang="zh-CN" sz="1600" b="1" noProof="1"/>
          </a:p>
          <a:p>
            <a:pPr lvl="1"/>
            <a:endParaRPr lang="zh-CN" sz="1600" b="1" noProof="1"/>
          </a:p>
          <a:p>
            <a:pPr lvl="1"/>
            <a:r>
              <a:rPr lang="zh-CN" sz="1600" b="1" noProof="1"/>
              <a:t>)  [  </a:t>
            </a:r>
            <a:r>
              <a:rPr lang="zh-CN" altLang="en-US" sz="1600" b="1" noProof="1"/>
              <a:t>表类型</a:t>
            </a:r>
            <a:r>
              <a:rPr lang="zh-CN" sz="1600" b="1" noProof="1"/>
              <a:t> ] [ </a:t>
            </a:r>
            <a:r>
              <a:rPr lang="zh-CN" altLang="en-US" sz="1600" b="1" noProof="1"/>
              <a:t>表字符集</a:t>
            </a:r>
            <a:r>
              <a:rPr lang="zh-CN" sz="1600" b="1" noProof="1"/>
              <a:t> ] [</a:t>
            </a:r>
            <a:r>
              <a:rPr lang="zh-CN" altLang="en-US" sz="1600" b="1" noProof="1"/>
              <a:t>注释</a:t>
            </a:r>
            <a:r>
              <a:rPr lang="zh-CN" sz="1600" b="1" noProof="1"/>
              <a:t>]</a:t>
            </a:r>
            <a:r>
              <a:rPr lang="zh-CN" altLang="en-US" sz="1600" b="1" noProof="1"/>
              <a:t> </a:t>
            </a:r>
            <a:r>
              <a:rPr lang="zh-CN" sz="1600" b="1" noProof="1"/>
              <a:t>;</a:t>
            </a:r>
          </a:p>
        </p:txBody>
      </p:sp>
      <p:sp>
        <p:nvSpPr>
          <p:cNvPr id="6" name="TextBox 65"/>
          <p:cNvSpPr txBox="1"/>
          <p:nvPr/>
        </p:nvSpPr>
        <p:spPr>
          <a:xfrm>
            <a:off x="251520" y="1867803"/>
            <a:ext cx="436880" cy="245110"/>
          </a:xfrm>
          <a:prstGeom prst="rect">
            <a:avLst/>
          </a:prstGeom>
          <a:noFill/>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b="1" dirty="0">
                <a:solidFill>
                  <a:srgbClr val="0099D8"/>
                </a:solidFill>
                <a:latin typeface="Arial" panose="020B0604020202020204" pitchFamily="34" charset="0"/>
                <a:ea typeface="微软雅黑" panose="020B0503020204020204" pitchFamily="34" charset="-122"/>
              </a:rPr>
              <a:t>语法</a:t>
            </a:r>
          </a:p>
        </p:txBody>
      </p:sp>
      <p:pic>
        <p:nvPicPr>
          <p:cNvPr id="7" name="图片 6" descr="C:\Users\Lenovo\Desktop\icon\书籍.png书籍"/>
          <p:cNvPicPr>
            <a:picLocks noChangeAspect="1"/>
          </p:cNvPicPr>
          <p:nvPr/>
        </p:nvPicPr>
        <p:blipFill>
          <a:blip r:embed="rId2"/>
          <a:srcRect/>
          <a:stretch>
            <a:fillRect/>
          </a:stretch>
        </p:blipFill>
        <p:spPr>
          <a:xfrm>
            <a:off x="312797" y="1563638"/>
            <a:ext cx="314325" cy="314325"/>
          </a:xfrm>
          <a:prstGeom prst="rect">
            <a:avLst/>
          </a:prstGeom>
        </p:spPr>
      </p:pic>
      <p:sp>
        <p:nvSpPr>
          <p:cNvPr id="3" name="灯片编号占位符 2">
            <a:extLst>
              <a:ext uri="{FF2B5EF4-FFF2-40B4-BE49-F238E27FC236}">
                <a16:creationId xmlns:a16="http://schemas.microsoft.com/office/drawing/2014/main" id="{A56C2FD3-72BA-4053-9DDC-62AE633A2336}"/>
              </a:ext>
            </a:extLst>
          </p:cNvPr>
          <p:cNvSpPr>
            <a:spLocks noGrp="1"/>
          </p:cNvSpPr>
          <p:nvPr>
            <p:ph type="sldNum" sz="quarter" idx="12"/>
          </p:nvPr>
        </p:nvSpPr>
        <p:spPr/>
        <p:txBody>
          <a:bodyPr/>
          <a:lstStyle/>
          <a:p>
            <a:fld id="{0C913308-F349-4B6D-A68A-DD1791B4A57B}" type="slidenum">
              <a:rPr lang="zh-CN" altLang="en-US" smtClean="0"/>
              <a:pPr/>
              <a:t>22</a:t>
            </a:fld>
            <a:r>
              <a:rPr lang="zh-CN" altLang="en-US"/>
              <a:t>/</a:t>
            </a:r>
            <a:r>
              <a:rPr lang="en-US" altLang="zh-CN"/>
              <a:t>45</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2"/>
          <p:cNvSpPr>
            <a:spLocks noGrp="1" noChangeArrowheads="1"/>
          </p:cNvSpPr>
          <p:nvPr>
            <p:ph type="title"/>
          </p:nvPr>
        </p:nvSpPr>
        <p:spPr/>
        <p:txBody>
          <a:bodyPr/>
          <a:lstStyle/>
          <a:p>
            <a:r>
              <a:rPr lang="zh-CN" altLang="en-US"/>
              <a:t>数据值和列类型</a:t>
            </a:r>
          </a:p>
        </p:txBody>
      </p:sp>
      <p:sp>
        <p:nvSpPr>
          <p:cNvPr id="26626" name="内容占位符 1"/>
          <p:cNvSpPr>
            <a:spLocks noGrp="1" noChangeArrowheads="1"/>
          </p:cNvSpPr>
          <p:nvPr>
            <p:ph idx="1"/>
          </p:nvPr>
        </p:nvSpPr>
        <p:spPr/>
        <p:txBody>
          <a:bodyPr/>
          <a:lstStyle/>
          <a:p>
            <a:r>
              <a:rPr lang="zh-CN" altLang="en-US" dirty="0"/>
              <a:t>列类型</a:t>
            </a:r>
            <a:endParaRPr lang="en-US" dirty="0"/>
          </a:p>
          <a:p>
            <a:pPr lvl="1"/>
            <a:r>
              <a:rPr lang="zh-CN" altLang="en-US" dirty="0"/>
              <a:t>规定数据库中该列存放的数据类型</a:t>
            </a:r>
            <a:endParaRPr lang="en-US" dirty="0"/>
          </a:p>
          <a:p>
            <a:pPr lvl="1"/>
            <a:r>
              <a:rPr lang="zh-CN" altLang="en-US" dirty="0"/>
              <a:t>分为</a:t>
            </a:r>
            <a:endParaRPr lang="en-US" dirty="0"/>
          </a:p>
          <a:p>
            <a:pPr lvl="2"/>
            <a:r>
              <a:rPr lang="zh-CN" altLang="en-US" dirty="0"/>
              <a:t>数值类型</a:t>
            </a:r>
            <a:endParaRPr lang="en-US" dirty="0"/>
          </a:p>
          <a:p>
            <a:pPr lvl="2"/>
            <a:r>
              <a:rPr lang="zh-CN" altLang="en-US" dirty="0"/>
              <a:t>字符串类型</a:t>
            </a:r>
            <a:endParaRPr lang="en-US" dirty="0"/>
          </a:p>
          <a:p>
            <a:pPr lvl="2"/>
            <a:r>
              <a:rPr lang="zh-CN" altLang="en-US" dirty="0"/>
              <a:t>日期和时间型数值类型</a:t>
            </a:r>
          </a:p>
          <a:p>
            <a:pPr lvl="2"/>
            <a:r>
              <a:rPr lang="en-US" altLang="zh-CN" dirty="0"/>
              <a:t>NULL</a:t>
            </a:r>
            <a:r>
              <a:rPr lang="zh-CN" altLang="en-US" dirty="0"/>
              <a:t>值</a:t>
            </a:r>
            <a:endParaRPr lang="en-US" dirty="0"/>
          </a:p>
          <a:p>
            <a:pPr lvl="2"/>
            <a:endParaRPr lang="en-US" dirty="0"/>
          </a:p>
        </p:txBody>
      </p:sp>
      <p:sp>
        <p:nvSpPr>
          <p:cNvPr id="3" name="灯片编号占位符 2">
            <a:extLst>
              <a:ext uri="{FF2B5EF4-FFF2-40B4-BE49-F238E27FC236}">
                <a16:creationId xmlns:a16="http://schemas.microsoft.com/office/drawing/2014/main" id="{14932C64-0482-4034-B9A9-631EDDFE4A97}"/>
              </a:ext>
            </a:extLst>
          </p:cNvPr>
          <p:cNvSpPr>
            <a:spLocks noGrp="1"/>
          </p:cNvSpPr>
          <p:nvPr>
            <p:ph type="sldNum" sz="quarter" idx="12"/>
          </p:nvPr>
        </p:nvSpPr>
        <p:spPr/>
        <p:txBody>
          <a:bodyPr/>
          <a:lstStyle/>
          <a:p>
            <a:fld id="{0C913308-F349-4B6D-A68A-DD1791B4A57B}" type="slidenum">
              <a:rPr lang="zh-CN" altLang="en-US" smtClean="0"/>
              <a:pPr/>
              <a:t>23</a:t>
            </a:fld>
            <a:r>
              <a:rPr lang="zh-CN" altLang="en-US"/>
              <a:t>/</a:t>
            </a:r>
            <a:r>
              <a:rPr lang="en-US" altLang="zh-CN"/>
              <a:t>45</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标题 2"/>
          <p:cNvSpPr>
            <a:spLocks noGrp="1" noChangeArrowheads="1"/>
          </p:cNvSpPr>
          <p:nvPr>
            <p:ph type="title"/>
          </p:nvPr>
        </p:nvSpPr>
        <p:spPr/>
        <p:txBody>
          <a:bodyPr/>
          <a:lstStyle/>
          <a:p>
            <a:r>
              <a:rPr lang="zh-CN" altLang="en-US"/>
              <a:t>列类型分类</a:t>
            </a:r>
            <a:r>
              <a:rPr lang="en-US" altLang="zh-CN"/>
              <a:t>4-1</a:t>
            </a:r>
            <a:endParaRPr lang="zh-CN" altLang="en-US"/>
          </a:p>
        </p:txBody>
      </p:sp>
      <p:sp>
        <p:nvSpPr>
          <p:cNvPr id="27650" name="内容占位符 1"/>
          <p:cNvSpPr>
            <a:spLocks noGrp="1" noChangeArrowheads="1"/>
          </p:cNvSpPr>
          <p:nvPr>
            <p:ph idx="1"/>
          </p:nvPr>
        </p:nvSpPr>
        <p:spPr/>
        <p:txBody>
          <a:bodyPr/>
          <a:lstStyle/>
          <a:p>
            <a:r>
              <a:rPr lang="zh-CN" altLang="en-US" dirty="0"/>
              <a:t>数值类型</a:t>
            </a:r>
          </a:p>
        </p:txBody>
      </p:sp>
      <p:graphicFrame>
        <p:nvGraphicFramePr>
          <p:cNvPr id="21508" name="表格 21507"/>
          <p:cNvGraphicFramePr/>
          <p:nvPr>
            <p:extLst/>
          </p:nvPr>
        </p:nvGraphicFramePr>
        <p:xfrm>
          <a:off x="2627784" y="1059582"/>
          <a:ext cx="6215062" cy="3717518"/>
        </p:xfrm>
        <a:graphic>
          <a:graphicData uri="http://schemas.openxmlformats.org/drawingml/2006/table">
            <a:tbl>
              <a:tblPr/>
              <a:tblGrid>
                <a:gridCol w="1208467">
                  <a:extLst>
                    <a:ext uri="{9D8B030D-6E8A-4147-A177-3AD203B41FA5}">
                      <a16:colId xmlns:a16="http://schemas.microsoft.com/office/drawing/2014/main" val="20000"/>
                    </a:ext>
                  </a:extLst>
                </a:gridCol>
                <a:gridCol w="1611077">
                  <a:extLst>
                    <a:ext uri="{9D8B030D-6E8A-4147-A177-3AD203B41FA5}">
                      <a16:colId xmlns:a16="http://schemas.microsoft.com/office/drawing/2014/main" val="20001"/>
                    </a:ext>
                  </a:extLst>
                </a:gridCol>
                <a:gridCol w="2532509">
                  <a:extLst>
                    <a:ext uri="{9D8B030D-6E8A-4147-A177-3AD203B41FA5}">
                      <a16:colId xmlns:a16="http://schemas.microsoft.com/office/drawing/2014/main" val="20002"/>
                    </a:ext>
                  </a:extLst>
                </a:gridCol>
                <a:gridCol w="863009">
                  <a:extLst>
                    <a:ext uri="{9D8B030D-6E8A-4147-A177-3AD203B41FA5}">
                      <a16:colId xmlns:a16="http://schemas.microsoft.com/office/drawing/2014/main" val="20003"/>
                    </a:ext>
                  </a:extLst>
                </a:gridCol>
              </a:tblGrid>
              <a:tr h="316811">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200" b="1" dirty="0">
                          <a:solidFill>
                            <a:schemeClr val="bg1"/>
                          </a:solidFill>
                          <a:latin typeface="微软雅黑" pitchFamily="34" charset="-122"/>
                          <a:ea typeface="微软雅黑" pitchFamily="34" charset="-122"/>
                        </a:rPr>
                        <a:t> 类型</a:t>
                      </a: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9ADA"/>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200" b="1" dirty="0">
                          <a:solidFill>
                            <a:schemeClr val="bg1"/>
                          </a:solidFill>
                          <a:latin typeface="微软雅黑" pitchFamily="34" charset="-122"/>
                          <a:ea typeface="微软雅黑" pitchFamily="34" charset="-122"/>
                        </a:rPr>
                        <a:t>说明</a:t>
                      </a: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9ADA"/>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200" b="1" dirty="0">
                          <a:solidFill>
                            <a:schemeClr val="bg1"/>
                          </a:solidFill>
                          <a:latin typeface="微软雅黑" pitchFamily="34" charset="-122"/>
                          <a:ea typeface="微软雅黑" pitchFamily="34" charset="-122"/>
                        </a:rPr>
                        <a:t>取值范围</a:t>
                      </a: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02060"/>
                      </a:solidFill>
                      <a:prstDash val="solid"/>
                      <a:headEnd type="none" w="med" len="med"/>
                      <a:tailEnd type="none" w="med" len="med"/>
                    </a:lnB>
                    <a:lnTlToBr>
                      <a:noFill/>
                    </a:lnTlToBr>
                    <a:lnBlToTr>
                      <a:noFill/>
                    </a:lnBlToTr>
                    <a:solidFill>
                      <a:srgbClr val="009ADA"/>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200" b="1" dirty="0">
                          <a:solidFill>
                            <a:schemeClr val="bg1"/>
                          </a:solidFill>
                          <a:latin typeface="微软雅黑" pitchFamily="34" charset="-122"/>
                          <a:ea typeface="微软雅黑" pitchFamily="34" charset="-122"/>
                        </a:rPr>
                        <a:t>存储需求</a:t>
                      </a: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9ADA"/>
                    </a:solidFill>
                  </a:tcPr>
                </a:tc>
                <a:extLst>
                  <a:ext uri="{0D108BD9-81ED-4DB2-BD59-A6C34878D82A}">
                    <a16:rowId xmlns:a16="http://schemas.microsoft.com/office/drawing/2014/main" val="10000"/>
                  </a:ext>
                </a:extLst>
              </a:tr>
              <a:tr h="403269">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00" b="1" dirty="0">
                          <a:solidFill>
                            <a:srgbClr val="FF0000"/>
                          </a:solidFill>
                          <a:latin typeface="微软雅黑" pitchFamily="34" charset="-122"/>
                          <a:ea typeface="微软雅黑" pitchFamily="34" charset="-122"/>
                        </a:rPr>
                        <a:t>tinyint</a:t>
                      </a:r>
                      <a:endParaRPr lang="en-US" altLang="x-none" sz="1500" b="1" dirty="0">
                        <a:solidFill>
                          <a:srgbClr val="FF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300" b="1" dirty="0">
                          <a:solidFill>
                            <a:srgbClr val="000000"/>
                          </a:solidFill>
                          <a:latin typeface="微软雅黑" pitchFamily="34" charset="-122"/>
                          <a:ea typeface="微软雅黑" pitchFamily="34" charset="-122"/>
                        </a:rPr>
                        <a:t>非常小的数据</a:t>
                      </a:r>
                      <a:endParaRPr lang="zh-CN" altLang="en-US"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300" b="1" dirty="0">
                          <a:solidFill>
                            <a:srgbClr val="000000"/>
                          </a:solidFill>
                          <a:latin typeface="微软雅黑" pitchFamily="34" charset="-122"/>
                          <a:ea typeface="微软雅黑" pitchFamily="34" charset="-122"/>
                        </a:rPr>
                        <a:t>有符值： </a:t>
                      </a:r>
                      <a:r>
                        <a:rPr lang="en-US" altLang="x-none" sz="1300" b="1" dirty="0">
                          <a:solidFill>
                            <a:srgbClr val="000000"/>
                          </a:solidFill>
                          <a:latin typeface="微软雅黑" pitchFamily="34" charset="-122"/>
                          <a:ea typeface="微软雅黑" pitchFamily="34" charset="-122"/>
                        </a:rPr>
                        <a:t>-2</a:t>
                      </a:r>
                      <a:r>
                        <a:rPr lang="en-US" altLang="x-none" sz="1300" b="1" baseline="30000" dirty="0">
                          <a:solidFill>
                            <a:srgbClr val="000000"/>
                          </a:solidFill>
                          <a:latin typeface="微软雅黑" pitchFamily="34" charset="-122"/>
                          <a:ea typeface="微软雅黑" pitchFamily="34" charset="-122"/>
                        </a:rPr>
                        <a:t>7 </a:t>
                      </a:r>
                      <a:r>
                        <a:rPr lang="en-US" altLang="x-none" sz="1300" b="1" dirty="0">
                          <a:solidFill>
                            <a:srgbClr val="000000"/>
                          </a:solidFill>
                          <a:latin typeface="微软雅黑" pitchFamily="34" charset="-122"/>
                          <a:ea typeface="微软雅黑" pitchFamily="34" charset="-122"/>
                        </a:rPr>
                        <a:t>~ 2</a:t>
                      </a:r>
                      <a:r>
                        <a:rPr lang="en-US" altLang="x-none" sz="1300" b="1" baseline="30000" dirty="0">
                          <a:solidFill>
                            <a:srgbClr val="000000"/>
                          </a:solidFill>
                          <a:latin typeface="微软雅黑" pitchFamily="34" charset="-122"/>
                          <a:ea typeface="微软雅黑" pitchFamily="34" charset="-122"/>
                        </a:rPr>
                        <a:t>7</a:t>
                      </a:r>
                      <a:r>
                        <a:rPr lang="en-US" altLang="x-none" sz="1300" b="1" dirty="0">
                          <a:solidFill>
                            <a:srgbClr val="000000"/>
                          </a:solidFill>
                          <a:latin typeface="微软雅黑" pitchFamily="34" charset="-122"/>
                          <a:ea typeface="微软雅黑" pitchFamily="34" charset="-122"/>
                        </a:rPr>
                        <a:t>-1  </a:t>
                      </a:r>
                    </a:p>
                    <a:p>
                      <a:pPr marL="0" lvl="0" indent="0" eaLnBrk="1" fontAlgn="ctr" hangingPunct="1">
                        <a:spcBef>
                          <a:spcPct val="0"/>
                        </a:spcBef>
                        <a:buClr>
                          <a:srgbClr val="000000"/>
                        </a:buClr>
                        <a:buSzPct val="100000"/>
                        <a:buFont typeface="Arial" panose="020B0604020202020204" pitchFamily="34" charset="0"/>
                        <a:buNone/>
                      </a:pPr>
                      <a:r>
                        <a:rPr lang="zh-CN" altLang="en-US" sz="1300" b="1" dirty="0">
                          <a:solidFill>
                            <a:srgbClr val="000000"/>
                          </a:solidFill>
                          <a:latin typeface="微软雅黑" pitchFamily="34" charset="-122"/>
                          <a:ea typeface="微软雅黑" pitchFamily="34" charset="-122"/>
                        </a:rPr>
                        <a:t>无符号值：</a:t>
                      </a:r>
                      <a:r>
                        <a:rPr lang="en-US" altLang="x-none" sz="1300" b="1" dirty="0">
                          <a:solidFill>
                            <a:srgbClr val="000000"/>
                          </a:solidFill>
                          <a:latin typeface="微软雅黑" pitchFamily="34" charset="-122"/>
                          <a:ea typeface="微软雅黑" pitchFamily="34" charset="-122"/>
                        </a:rPr>
                        <a:t>0 ~ 2</a:t>
                      </a:r>
                      <a:r>
                        <a:rPr lang="en-US" altLang="x-none" sz="1300" b="1" baseline="30000" dirty="0">
                          <a:solidFill>
                            <a:srgbClr val="000000"/>
                          </a:solidFill>
                          <a:latin typeface="微软雅黑" pitchFamily="34" charset="-122"/>
                          <a:ea typeface="微软雅黑" pitchFamily="34" charset="-122"/>
                        </a:rPr>
                        <a:t>8</a:t>
                      </a:r>
                      <a:r>
                        <a:rPr lang="en-US" altLang="x-none" sz="1300" b="1" dirty="0">
                          <a:solidFill>
                            <a:srgbClr val="000000"/>
                          </a:solidFill>
                          <a:latin typeface="微软雅黑" pitchFamily="34" charset="-122"/>
                          <a:ea typeface="微软雅黑" pitchFamily="34" charset="-122"/>
                        </a:rPr>
                        <a:t>-1                                </a:t>
                      </a:r>
                      <a:endParaRPr lang="en-US" altLang="x-none"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2060"/>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00" b="1" dirty="0">
                          <a:solidFill>
                            <a:srgbClr val="000000"/>
                          </a:solidFill>
                          <a:latin typeface="微软雅黑" pitchFamily="34" charset="-122"/>
                          <a:ea typeface="微软雅黑" pitchFamily="34" charset="-122"/>
                        </a:rPr>
                        <a:t>1</a:t>
                      </a:r>
                      <a:r>
                        <a:rPr lang="zh-CN" altLang="en-US" sz="1300" b="1" dirty="0">
                          <a:solidFill>
                            <a:srgbClr val="000000"/>
                          </a:solidFill>
                          <a:latin typeface="微软雅黑" pitchFamily="34" charset="-122"/>
                          <a:ea typeface="微软雅黑" pitchFamily="34" charset="-122"/>
                        </a:rPr>
                        <a:t>字节</a:t>
                      </a:r>
                      <a:endParaRPr lang="zh-CN" altLang="en-US"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1"/>
                  </a:ext>
                </a:extLst>
              </a:tr>
              <a:tr h="434901">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00" b="1" dirty="0">
                          <a:solidFill>
                            <a:srgbClr val="000000"/>
                          </a:solidFill>
                          <a:latin typeface="微软雅黑" pitchFamily="34" charset="-122"/>
                          <a:ea typeface="微软雅黑" pitchFamily="34" charset="-122"/>
                        </a:rPr>
                        <a:t>smallint</a:t>
                      </a:r>
                      <a:endParaRPr lang="en-US" altLang="x-none"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300" b="1" dirty="0">
                          <a:solidFill>
                            <a:srgbClr val="000000"/>
                          </a:solidFill>
                          <a:latin typeface="微软雅黑" pitchFamily="34" charset="-122"/>
                          <a:ea typeface="微软雅黑" pitchFamily="34" charset="-122"/>
                        </a:rPr>
                        <a:t>较小的数据</a:t>
                      </a:r>
                      <a:endParaRPr lang="zh-CN" altLang="en-US"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300" b="1" dirty="0">
                          <a:solidFill>
                            <a:srgbClr val="000000"/>
                          </a:solidFill>
                          <a:latin typeface="微软雅黑" pitchFamily="34" charset="-122"/>
                          <a:ea typeface="微软雅黑" pitchFamily="34" charset="-122"/>
                        </a:rPr>
                        <a:t>有符值：  </a:t>
                      </a:r>
                      <a:r>
                        <a:rPr lang="en-US" altLang="x-none" sz="1300" b="1" dirty="0">
                          <a:solidFill>
                            <a:srgbClr val="000000"/>
                          </a:solidFill>
                          <a:latin typeface="微软雅黑" pitchFamily="34" charset="-122"/>
                          <a:ea typeface="微软雅黑" pitchFamily="34" charset="-122"/>
                        </a:rPr>
                        <a:t>-2</a:t>
                      </a:r>
                      <a:r>
                        <a:rPr lang="en-US" altLang="x-none" sz="1300" b="1" baseline="30000" dirty="0">
                          <a:solidFill>
                            <a:srgbClr val="000000"/>
                          </a:solidFill>
                          <a:latin typeface="微软雅黑" pitchFamily="34" charset="-122"/>
                          <a:ea typeface="微软雅黑" pitchFamily="34" charset="-122"/>
                        </a:rPr>
                        <a:t>15</a:t>
                      </a:r>
                      <a:r>
                        <a:rPr lang="zh-CN" altLang="en-US" sz="1300" b="1" dirty="0">
                          <a:solidFill>
                            <a:srgbClr val="000000"/>
                          </a:solidFill>
                          <a:latin typeface="微软雅黑" pitchFamily="34" charset="-122"/>
                          <a:ea typeface="微软雅黑" pitchFamily="34" charset="-122"/>
                        </a:rPr>
                        <a:t> </a:t>
                      </a:r>
                      <a:r>
                        <a:rPr lang="en-US" altLang="x-none" sz="1300" b="1" dirty="0">
                          <a:solidFill>
                            <a:srgbClr val="000000"/>
                          </a:solidFill>
                          <a:latin typeface="微软雅黑" pitchFamily="34" charset="-122"/>
                          <a:ea typeface="微软雅黑" pitchFamily="34" charset="-122"/>
                        </a:rPr>
                        <a:t>~ 2</a:t>
                      </a:r>
                      <a:r>
                        <a:rPr lang="en-US" altLang="x-none" sz="1300" b="1" baseline="30000" dirty="0">
                          <a:solidFill>
                            <a:srgbClr val="000000"/>
                          </a:solidFill>
                          <a:latin typeface="微软雅黑" pitchFamily="34" charset="-122"/>
                          <a:ea typeface="微软雅黑" pitchFamily="34" charset="-122"/>
                        </a:rPr>
                        <a:t>15</a:t>
                      </a:r>
                      <a:r>
                        <a:rPr lang="en-US" altLang="x-none" sz="1300" b="1" dirty="0">
                          <a:solidFill>
                            <a:srgbClr val="000000"/>
                          </a:solidFill>
                          <a:latin typeface="微软雅黑" pitchFamily="34" charset="-122"/>
                          <a:ea typeface="微软雅黑" pitchFamily="34" charset="-122"/>
                        </a:rPr>
                        <a:t>-1  </a:t>
                      </a:r>
                    </a:p>
                    <a:p>
                      <a:pPr marL="0" lvl="0" indent="0" eaLnBrk="1" fontAlgn="ctr" hangingPunct="1">
                        <a:spcBef>
                          <a:spcPct val="0"/>
                        </a:spcBef>
                        <a:buClr>
                          <a:srgbClr val="000000"/>
                        </a:buClr>
                        <a:buSzPct val="100000"/>
                        <a:buFont typeface="Arial" panose="020B0604020202020204" pitchFamily="34" charset="0"/>
                        <a:buNone/>
                      </a:pPr>
                      <a:r>
                        <a:rPr lang="zh-CN" altLang="en-US" sz="1300" b="1" dirty="0">
                          <a:solidFill>
                            <a:srgbClr val="000000"/>
                          </a:solidFill>
                          <a:latin typeface="微软雅黑" pitchFamily="34" charset="-122"/>
                          <a:ea typeface="微软雅黑" pitchFamily="34" charset="-122"/>
                        </a:rPr>
                        <a:t>无符号值：  </a:t>
                      </a:r>
                      <a:r>
                        <a:rPr lang="en-US" altLang="x-none" sz="1300" b="1" dirty="0">
                          <a:solidFill>
                            <a:srgbClr val="000000"/>
                          </a:solidFill>
                          <a:latin typeface="微软雅黑" pitchFamily="34" charset="-122"/>
                          <a:ea typeface="微软雅黑" pitchFamily="34" charset="-122"/>
                        </a:rPr>
                        <a:t>0 ~ 2</a:t>
                      </a:r>
                      <a:r>
                        <a:rPr lang="en-US" altLang="x-none" sz="1300" b="1" baseline="30000" dirty="0">
                          <a:solidFill>
                            <a:srgbClr val="000000"/>
                          </a:solidFill>
                          <a:latin typeface="微软雅黑" pitchFamily="34" charset="-122"/>
                          <a:ea typeface="微软雅黑" pitchFamily="34" charset="-122"/>
                        </a:rPr>
                        <a:t>16</a:t>
                      </a:r>
                      <a:r>
                        <a:rPr lang="en-US" altLang="x-none" sz="1300" b="1" dirty="0">
                          <a:solidFill>
                            <a:srgbClr val="000000"/>
                          </a:solidFill>
                          <a:latin typeface="微软雅黑" pitchFamily="34" charset="-122"/>
                          <a:ea typeface="微软雅黑" pitchFamily="34" charset="-122"/>
                        </a:rPr>
                        <a:t>-1       </a:t>
                      </a:r>
                      <a:endParaRPr lang="en-US" altLang="x-none"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00" b="1" dirty="0">
                          <a:solidFill>
                            <a:srgbClr val="000000"/>
                          </a:solidFill>
                          <a:latin typeface="微软雅黑" pitchFamily="34" charset="-122"/>
                          <a:ea typeface="微软雅黑" pitchFamily="34" charset="-122"/>
                        </a:rPr>
                        <a:t>2</a:t>
                      </a:r>
                      <a:r>
                        <a:rPr lang="zh-CN" altLang="en-US" sz="1300" b="1" dirty="0">
                          <a:solidFill>
                            <a:srgbClr val="000000"/>
                          </a:solidFill>
                          <a:latin typeface="微软雅黑" pitchFamily="34" charset="-122"/>
                          <a:ea typeface="微软雅黑" pitchFamily="34" charset="-122"/>
                        </a:rPr>
                        <a:t>字节</a:t>
                      </a:r>
                      <a:endParaRPr lang="zh-CN" altLang="en-US"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434266">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00" b="1" dirty="0">
                          <a:solidFill>
                            <a:srgbClr val="000000"/>
                          </a:solidFill>
                          <a:latin typeface="微软雅黑" pitchFamily="34" charset="-122"/>
                          <a:ea typeface="微软雅黑" pitchFamily="34" charset="-122"/>
                        </a:rPr>
                        <a:t>mediumint</a:t>
                      </a:r>
                      <a:endParaRPr lang="en-US" altLang="x-none"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300" b="1" dirty="0">
                          <a:solidFill>
                            <a:srgbClr val="000000"/>
                          </a:solidFill>
                          <a:latin typeface="微软雅黑" pitchFamily="34" charset="-122"/>
                          <a:ea typeface="微软雅黑" pitchFamily="34" charset="-122"/>
                        </a:rPr>
                        <a:t>中等大小的数据</a:t>
                      </a:r>
                      <a:endParaRPr lang="zh-CN" altLang="en-US"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300" b="1" dirty="0">
                          <a:solidFill>
                            <a:srgbClr val="000000"/>
                          </a:solidFill>
                          <a:latin typeface="微软雅黑" pitchFamily="34" charset="-122"/>
                          <a:ea typeface="微软雅黑" pitchFamily="34" charset="-122"/>
                        </a:rPr>
                        <a:t>有符值：  </a:t>
                      </a:r>
                      <a:r>
                        <a:rPr lang="en-US" altLang="x-none" sz="1300" b="1" dirty="0">
                          <a:solidFill>
                            <a:srgbClr val="000000"/>
                          </a:solidFill>
                          <a:latin typeface="微软雅黑" pitchFamily="34" charset="-122"/>
                          <a:ea typeface="微软雅黑" pitchFamily="34" charset="-122"/>
                        </a:rPr>
                        <a:t>-2</a:t>
                      </a:r>
                      <a:r>
                        <a:rPr lang="en-US" altLang="x-none" sz="1300" b="1" baseline="30000" dirty="0">
                          <a:solidFill>
                            <a:srgbClr val="000000"/>
                          </a:solidFill>
                          <a:latin typeface="微软雅黑" pitchFamily="34" charset="-122"/>
                          <a:ea typeface="微软雅黑" pitchFamily="34" charset="-122"/>
                        </a:rPr>
                        <a:t>23</a:t>
                      </a:r>
                      <a:r>
                        <a:rPr lang="zh-CN" altLang="en-US" sz="1300" b="1" dirty="0">
                          <a:solidFill>
                            <a:srgbClr val="000000"/>
                          </a:solidFill>
                          <a:latin typeface="微软雅黑" pitchFamily="34" charset="-122"/>
                          <a:ea typeface="微软雅黑" pitchFamily="34" charset="-122"/>
                        </a:rPr>
                        <a:t> </a:t>
                      </a:r>
                      <a:r>
                        <a:rPr lang="en-US" altLang="x-none" sz="1300" b="1" dirty="0">
                          <a:solidFill>
                            <a:srgbClr val="000000"/>
                          </a:solidFill>
                          <a:latin typeface="微软雅黑" pitchFamily="34" charset="-122"/>
                          <a:ea typeface="微软雅黑" pitchFamily="34" charset="-122"/>
                        </a:rPr>
                        <a:t>~ 2</a:t>
                      </a:r>
                      <a:r>
                        <a:rPr lang="en-US" altLang="x-none" sz="1300" b="1" baseline="30000" dirty="0">
                          <a:solidFill>
                            <a:srgbClr val="000000"/>
                          </a:solidFill>
                          <a:latin typeface="微软雅黑" pitchFamily="34" charset="-122"/>
                          <a:ea typeface="微软雅黑" pitchFamily="34" charset="-122"/>
                        </a:rPr>
                        <a:t>23</a:t>
                      </a:r>
                      <a:r>
                        <a:rPr lang="en-US" altLang="x-none" sz="1300" b="1" dirty="0">
                          <a:solidFill>
                            <a:srgbClr val="000000"/>
                          </a:solidFill>
                          <a:latin typeface="微软雅黑" pitchFamily="34" charset="-122"/>
                          <a:ea typeface="微软雅黑" pitchFamily="34" charset="-122"/>
                        </a:rPr>
                        <a:t>-1  </a:t>
                      </a:r>
                    </a:p>
                    <a:p>
                      <a:pPr marL="0" lvl="0" indent="0" eaLnBrk="1" fontAlgn="ctr" hangingPunct="1">
                        <a:spcBef>
                          <a:spcPct val="0"/>
                        </a:spcBef>
                        <a:buClr>
                          <a:srgbClr val="000000"/>
                        </a:buClr>
                        <a:buSzPct val="100000"/>
                        <a:buFont typeface="Arial" panose="020B0604020202020204" pitchFamily="34" charset="0"/>
                        <a:buNone/>
                      </a:pPr>
                      <a:r>
                        <a:rPr lang="zh-CN" altLang="en-US" sz="1300" b="1" dirty="0">
                          <a:solidFill>
                            <a:srgbClr val="000000"/>
                          </a:solidFill>
                          <a:latin typeface="微软雅黑" pitchFamily="34" charset="-122"/>
                          <a:ea typeface="微软雅黑" pitchFamily="34" charset="-122"/>
                        </a:rPr>
                        <a:t>无符号值：  </a:t>
                      </a:r>
                      <a:r>
                        <a:rPr lang="en-US" altLang="x-none" sz="1300" b="1" dirty="0">
                          <a:solidFill>
                            <a:srgbClr val="000000"/>
                          </a:solidFill>
                          <a:latin typeface="微软雅黑" pitchFamily="34" charset="-122"/>
                          <a:ea typeface="微软雅黑" pitchFamily="34" charset="-122"/>
                        </a:rPr>
                        <a:t>0 ~ 2</a:t>
                      </a:r>
                      <a:r>
                        <a:rPr lang="en-US" altLang="x-none" sz="1300" b="1" baseline="30000" dirty="0">
                          <a:solidFill>
                            <a:srgbClr val="000000"/>
                          </a:solidFill>
                          <a:latin typeface="微软雅黑" pitchFamily="34" charset="-122"/>
                          <a:ea typeface="微软雅黑" pitchFamily="34" charset="-122"/>
                        </a:rPr>
                        <a:t>24</a:t>
                      </a:r>
                      <a:r>
                        <a:rPr lang="en-US" altLang="x-none" sz="1300" b="1" dirty="0">
                          <a:solidFill>
                            <a:srgbClr val="000000"/>
                          </a:solidFill>
                          <a:latin typeface="微软雅黑" pitchFamily="34" charset="-122"/>
                          <a:ea typeface="微软雅黑" pitchFamily="34" charset="-122"/>
                        </a:rPr>
                        <a:t>-1       </a:t>
                      </a:r>
                      <a:endParaRPr lang="en-US" altLang="x-none"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00" b="1" dirty="0">
                          <a:solidFill>
                            <a:srgbClr val="000000"/>
                          </a:solidFill>
                          <a:latin typeface="微软雅黑" pitchFamily="34" charset="-122"/>
                          <a:ea typeface="微软雅黑" pitchFamily="34" charset="-122"/>
                        </a:rPr>
                        <a:t>3</a:t>
                      </a:r>
                      <a:r>
                        <a:rPr lang="zh-CN" altLang="en-US" sz="1300" b="1" dirty="0">
                          <a:solidFill>
                            <a:srgbClr val="000000"/>
                          </a:solidFill>
                          <a:latin typeface="微软雅黑" pitchFamily="34" charset="-122"/>
                          <a:ea typeface="微软雅黑" pitchFamily="34" charset="-122"/>
                        </a:rPr>
                        <a:t>字节</a:t>
                      </a:r>
                      <a:endParaRPr lang="zh-CN" altLang="en-US"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3"/>
                  </a:ext>
                </a:extLst>
              </a:tr>
              <a:tr h="434266">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00" b="1" dirty="0">
                          <a:solidFill>
                            <a:srgbClr val="FF0000"/>
                          </a:solidFill>
                          <a:latin typeface="微软雅黑" pitchFamily="34" charset="-122"/>
                          <a:ea typeface="微软雅黑" pitchFamily="34" charset="-122"/>
                        </a:rPr>
                        <a:t>int</a:t>
                      </a:r>
                      <a:endParaRPr lang="en-US" altLang="x-none" sz="1500" b="1" dirty="0">
                        <a:solidFill>
                          <a:srgbClr val="FF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300" b="1" dirty="0">
                          <a:solidFill>
                            <a:srgbClr val="000000"/>
                          </a:solidFill>
                          <a:latin typeface="微软雅黑" pitchFamily="34" charset="-122"/>
                          <a:ea typeface="微软雅黑" pitchFamily="34" charset="-122"/>
                        </a:rPr>
                        <a:t>标准整数</a:t>
                      </a:r>
                      <a:endParaRPr lang="zh-CN" altLang="en-US"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300" b="1" dirty="0">
                          <a:solidFill>
                            <a:srgbClr val="000000"/>
                          </a:solidFill>
                          <a:latin typeface="微软雅黑" pitchFamily="34" charset="-122"/>
                          <a:ea typeface="微软雅黑" pitchFamily="34" charset="-122"/>
                        </a:rPr>
                        <a:t>有符值： </a:t>
                      </a:r>
                      <a:r>
                        <a:rPr lang="en-US" altLang="x-none" sz="1300" b="1" dirty="0">
                          <a:solidFill>
                            <a:srgbClr val="000000"/>
                          </a:solidFill>
                          <a:latin typeface="微软雅黑" pitchFamily="34" charset="-122"/>
                          <a:ea typeface="微软雅黑" pitchFamily="34" charset="-122"/>
                        </a:rPr>
                        <a:t>-2</a:t>
                      </a:r>
                      <a:r>
                        <a:rPr lang="en-US" altLang="x-none" sz="1300" b="1" baseline="30000" dirty="0">
                          <a:solidFill>
                            <a:srgbClr val="000000"/>
                          </a:solidFill>
                          <a:latin typeface="微软雅黑" pitchFamily="34" charset="-122"/>
                          <a:ea typeface="微软雅黑" pitchFamily="34" charset="-122"/>
                        </a:rPr>
                        <a:t>31</a:t>
                      </a:r>
                      <a:r>
                        <a:rPr lang="zh-CN" altLang="en-US" sz="1300" b="1" dirty="0">
                          <a:solidFill>
                            <a:srgbClr val="000000"/>
                          </a:solidFill>
                          <a:latin typeface="微软雅黑" pitchFamily="34" charset="-122"/>
                          <a:ea typeface="微软雅黑" pitchFamily="34" charset="-122"/>
                        </a:rPr>
                        <a:t> </a:t>
                      </a:r>
                      <a:r>
                        <a:rPr lang="en-US" altLang="x-none" sz="1300" b="1" dirty="0">
                          <a:solidFill>
                            <a:srgbClr val="000000"/>
                          </a:solidFill>
                          <a:latin typeface="微软雅黑" pitchFamily="34" charset="-122"/>
                          <a:ea typeface="微软雅黑" pitchFamily="34" charset="-122"/>
                        </a:rPr>
                        <a:t>~ 2</a:t>
                      </a:r>
                      <a:r>
                        <a:rPr lang="en-US" altLang="x-none" sz="1300" b="1" baseline="30000" dirty="0">
                          <a:solidFill>
                            <a:srgbClr val="000000"/>
                          </a:solidFill>
                          <a:latin typeface="微软雅黑" pitchFamily="34" charset="-122"/>
                          <a:ea typeface="微软雅黑" pitchFamily="34" charset="-122"/>
                        </a:rPr>
                        <a:t>31</a:t>
                      </a:r>
                      <a:r>
                        <a:rPr lang="en-US" altLang="x-none" sz="1300" b="1" dirty="0">
                          <a:solidFill>
                            <a:srgbClr val="000000"/>
                          </a:solidFill>
                          <a:latin typeface="微软雅黑" pitchFamily="34" charset="-122"/>
                          <a:ea typeface="微软雅黑" pitchFamily="34" charset="-122"/>
                        </a:rPr>
                        <a:t>-1  </a:t>
                      </a:r>
                    </a:p>
                    <a:p>
                      <a:pPr marL="0" lvl="0" indent="0" eaLnBrk="1" fontAlgn="ctr" hangingPunct="1">
                        <a:spcBef>
                          <a:spcPct val="0"/>
                        </a:spcBef>
                        <a:buClr>
                          <a:srgbClr val="000000"/>
                        </a:buClr>
                        <a:buSzPct val="100000"/>
                        <a:buFont typeface="Arial" panose="020B0604020202020204" pitchFamily="34" charset="0"/>
                        <a:buNone/>
                      </a:pPr>
                      <a:r>
                        <a:rPr lang="zh-CN" altLang="en-US" sz="1300" b="1" dirty="0">
                          <a:solidFill>
                            <a:srgbClr val="000000"/>
                          </a:solidFill>
                          <a:latin typeface="微软雅黑" pitchFamily="34" charset="-122"/>
                          <a:ea typeface="微软雅黑" pitchFamily="34" charset="-122"/>
                        </a:rPr>
                        <a:t>无符号值：</a:t>
                      </a:r>
                      <a:r>
                        <a:rPr lang="en-US" altLang="x-none" sz="1300" b="1" dirty="0">
                          <a:solidFill>
                            <a:srgbClr val="000000"/>
                          </a:solidFill>
                          <a:latin typeface="微软雅黑" pitchFamily="34" charset="-122"/>
                          <a:ea typeface="微软雅黑" pitchFamily="34" charset="-122"/>
                        </a:rPr>
                        <a:t>0 ~ 2</a:t>
                      </a:r>
                      <a:r>
                        <a:rPr lang="en-US" altLang="x-none" sz="1300" b="1" baseline="30000" dirty="0">
                          <a:solidFill>
                            <a:srgbClr val="000000"/>
                          </a:solidFill>
                          <a:latin typeface="微软雅黑" pitchFamily="34" charset="-122"/>
                          <a:ea typeface="微软雅黑" pitchFamily="34" charset="-122"/>
                        </a:rPr>
                        <a:t>32</a:t>
                      </a:r>
                      <a:r>
                        <a:rPr lang="en-US" altLang="x-none" sz="1300" b="1" dirty="0">
                          <a:solidFill>
                            <a:srgbClr val="000000"/>
                          </a:solidFill>
                          <a:latin typeface="微软雅黑" pitchFamily="34" charset="-122"/>
                          <a:ea typeface="微软雅黑" pitchFamily="34" charset="-122"/>
                        </a:rPr>
                        <a:t>-1       </a:t>
                      </a:r>
                      <a:endParaRPr lang="en-US" altLang="x-none"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00" b="1" dirty="0">
                          <a:solidFill>
                            <a:srgbClr val="000000"/>
                          </a:solidFill>
                          <a:latin typeface="微软雅黑" pitchFamily="34" charset="-122"/>
                          <a:ea typeface="微软雅黑" pitchFamily="34" charset="-122"/>
                        </a:rPr>
                        <a:t>4</a:t>
                      </a:r>
                      <a:r>
                        <a:rPr lang="zh-CN" altLang="en-US" sz="1300" b="1" dirty="0">
                          <a:solidFill>
                            <a:srgbClr val="000000"/>
                          </a:solidFill>
                          <a:latin typeface="微软雅黑" pitchFamily="34" charset="-122"/>
                          <a:ea typeface="微软雅黑" pitchFamily="34" charset="-122"/>
                        </a:rPr>
                        <a:t>字节</a:t>
                      </a:r>
                      <a:endParaRPr lang="zh-CN" altLang="en-US"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4"/>
                  </a:ext>
                </a:extLst>
              </a:tr>
              <a:tr h="436171">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00" b="1" dirty="0">
                          <a:solidFill>
                            <a:srgbClr val="000000"/>
                          </a:solidFill>
                          <a:latin typeface="微软雅黑" pitchFamily="34" charset="-122"/>
                          <a:ea typeface="微软雅黑" pitchFamily="34" charset="-122"/>
                        </a:rPr>
                        <a:t>bigint</a:t>
                      </a:r>
                      <a:endParaRPr lang="en-US" altLang="x-none"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300" b="1" dirty="0">
                          <a:solidFill>
                            <a:srgbClr val="000000"/>
                          </a:solidFill>
                          <a:latin typeface="微软雅黑" pitchFamily="34" charset="-122"/>
                          <a:ea typeface="微软雅黑" pitchFamily="34" charset="-122"/>
                        </a:rPr>
                        <a:t>较大的整数</a:t>
                      </a:r>
                      <a:endParaRPr lang="zh-CN" altLang="en-US"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300" b="1" dirty="0">
                          <a:solidFill>
                            <a:srgbClr val="000000"/>
                          </a:solidFill>
                          <a:latin typeface="微软雅黑" pitchFamily="34" charset="-122"/>
                          <a:ea typeface="微软雅黑" pitchFamily="34" charset="-122"/>
                        </a:rPr>
                        <a:t>有符值： </a:t>
                      </a:r>
                      <a:r>
                        <a:rPr lang="en-US" altLang="x-none" sz="1300" b="1" dirty="0">
                          <a:solidFill>
                            <a:srgbClr val="000000"/>
                          </a:solidFill>
                          <a:latin typeface="微软雅黑" pitchFamily="34" charset="-122"/>
                          <a:ea typeface="微软雅黑" pitchFamily="34" charset="-122"/>
                        </a:rPr>
                        <a:t>-2</a:t>
                      </a:r>
                      <a:r>
                        <a:rPr lang="en-US" altLang="x-none" sz="1300" b="1" baseline="30000" dirty="0">
                          <a:solidFill>
                            <a:srgbClr val="000000"/>
                          </a:solidFill>
                          <a:latin typeface="微软雅黑" pitchFamily="34" charset="-122"/>
                          <a:ea typeface="微软雅黑" pitchFamily="34" charset="-122"/>
                        </a:rPr>
                        <a:t>63</a:t>
                      </a:r>
                      <a:r>
                        <a:rPr lang="zh-CN" altLang="en-US" sz="1300" b="1" dirty="0">
                          <a:solidFill>
                            <a:srgbClr val="000000"/>
                          </a:solidFill>
                          <a:latin typeface="微软雅黑" pitchFamily="34" charset="-122"/>
                          <a:ea typeface="微软雅黑" pitchFamily="34" charset="-122"/>
                        </a:rPr>
                        <a:t> </a:t>
                      </a:r>
                      <a:r>
                        <a:rPr lang="en-US" altLang="x-none" sz="1300" b="1" dirty="0">
                          <a:solidFill>
                            <a:srgbClr val="000000"/>
                          </a:solidFill>
                          <a:latin typeface="微软雅黑" pitchFamily="34" charset="-122"/>
                          <a:ea typeface="微软雅黑" pitchFamily="34" charset="-122"/>
                        </a:rPr>
                        <a:t>~2</a:t>
                      </a:r>
                      <a:r>
                        <a:rPr lang="en-US" altLang="x-none" sz="1300" b="1" baseline="30000" dirty="0">
                          <a:solidFill>
                            <a:srgbClr val="000000"/>
                          </a:solidFill>
                          <a:latin typeface="微软雅黑" pitchFamily="34" charset="-122"/>
                          <a:ea typeface="微软雅黑" pitchFamily="34" charset="-122"/>
                        </a:rPr>
                        <a:t>63</a:t>
                      </a:r>
                      <a:r>
                        <a:rPr lang="en-US" altLang="x-none" sz="1300" b="1" dirty="0">
                          <a:solidFill>
                            <a:srgbClr val="000000"/>
                          </a:solidFill>
                          <a:latin typeface="微软雅黑" pitchFamily="34" charset="-122"/>
                          <a:ea typeface="微软雅黑" pitchFamily="34" charset="-122"/>
                        </a:rPr>
                        <a:t>-1</a:t>
                      </a:r>
                    </a:p>
                    <a:p>
                      <a:pPr marL="0" lvl="0" indent="0" eaLnBrk="1" fontAlgn="ctr" hangingPunct="1">
                        <a:spcBef>
                          <a:spcPct val="0"/>
                        </a:spcBef>
                        <a:buClr>
                          <a:srgbClr val="000000"/>
                        </a:buClr>
                        <a:buSzPct val="100000"/>
                        <a:buFont typeface="Arial" panose="020B0604020202020204" pitchFamily="34" charset="0"/>
                        <a:buNone/>
                      </a:pPr>
                      <a:r>
                        <a:rPr lang="zh-CN" altLang="en-US" sz="1300" b="1" dirty="0">
                          <a:solidFill>
                            <a:srgbClr val="000000"/>
                          </a:solidFill>
                          <a:latin typeface="微软雅黑" pitchFamily="34" charset="-122"/>
                          <a:ea typeface="微软雅黑" pitchFamily="34" charset="-122"/>
                        </a:rPr>
                        <a:t>无符号值：</a:t>
                      </a:r>
                      <a:r>
                        <a:rPr lang="en-US" altLang="x-none" sz="1300" b="1" dirty="0">
                          <a:solidFill>
                            <a:srgbClr val="000000"/>
                          </a:solidFill>
                          <a:latin typeface="微软雅黑" pitchFamily="34" charset="-122"/>
                          <a:ea typeface="微软雅黑" pitchFamily="34" charset="-122"/>
                        </a:rPr>
                        <a:t>0 ~2</a:t>
                      </a:r>
                      <a:r>
                        <a:rPr lang="en-US" altLang="x-none" sz="1300" b="1" baseline="30000" dirty="0">
                          <a:solidFill>
                            <a:srgbClr val="000000"/>
                          </a:solidFill>
                          <a:latin typeface="微软雅黑" pitchFamily="34" charset="-122"/>
                          <a:ea typeface="微软雅黑" pitchFamily="34" charset="-122"/>
                        </a:rPr>
                        <a:t>64</a:t>
                      </a:r>
                      <a:r>
                        <a:rPr lang="en-US" altLang="x-none" sz="1300" b="1" dirty="0">
                          <a:solidFill>
                            <a:srgbClr val="000000"/>
                          </a:solidFill>
                          <a:latin typeface="微软雅黑" pitchFamily="34" charset="-122"/>
                          <a:ea typeface="微软雅黑" pitchFamily="34" charset="-122"/>
                        </a:rPr>
                        <a:t>-1       </a:t>
                      </a:r>
                      <a:endParaRPr lang="en-US" altLang="x-none"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00" b="1" dirty="0">
                          <a:solidFill>
                            <a:srgbClr val="000000"/>
                          </a:solidFill>
                          <a:latin typeface="微软雅黑" pitchFamily="34" charset="-122"/>
                          <a:ea typeface="微软雅黑" pitchFamily="34" charset="-122"/>
                        </a:rPr>
                        <a:t>8</a:t>
                      </a:r>
                      <a:r>
                        <a:rPr lang="zh-CN" altLang="en-US" sz="1300" b="1" dirty="0">
                          <a:solidFill>
                            <a:srgbClr val="000000"/>
                          </a:solidFill>
                          <a:latin typeface="微软雅黑" pitchFamily="34" charset="-122"/>
                          <a:ea typeface="微软雅黑" pitchFamily="34" charset="-122"/>
                        </a:rPr>
                        <a:t>字节</a:t>
                      </a:r>
                      <a:endParaRPr lang="zh-CN" altLang="en-US"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5"/>
                  </a:ext>
                </a:extLst>
              </a:tr>
              <a:tr h="411410">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00" b="1" dirty="0">
                          <a:solidFill>
                            <a:srgbClr val="000000"/>
                          </a:solidFill>
                          <a:latin typeface="微软雅黑" pitchFamily="34" charset="-122"/>
                          <a:ea typeface="微软雅黑" pitchFamily="34" charset="-122"/>
                        </a:rPr>
                        <a:t>float</a:t>
                      </a:r>
                      <a:endParaRPr lang="en-US" altLang="x-none"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300" b="1" dirty="0">
                          <a:solidFill>
                            <a:srgbClr val="000000"/>
                          </a:solidFill>
                          <a:latin typeface="微软雅黑" pitchFamily="34" charset="-122"/>
                          <a:ea typeface="微软雅黑" pitchFamily="34" charset="-122"/>
                        </a:rPr>
                        <a:t>单精度浮点数</a:t>
                      </a:r>
                      <a:endParaRPr lang="zh-CN" altLang="en-US"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00" b="1" dirty="0">
                          <a:solidFill>
                            <a:srgbClr val="000000"/>
                          </a:solidFill>
                          <a:latin typeface="微软雅黑" pitchFamily="34" charset="-122"/>
                          <a:ea typeface="微软雅黑" pitchFamily="34" charset="-122"/>
                        </a:rPr>
                        <a:t>±1.1754351e -38</a:t>
                      </a:r>
                      <a:endParaRPr lang="en-US" altLang="x-none"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00" b="1" dirty="0">
                          <a:solidFill>
                            <a:srgbClr val="000000"/>
                          </a:solidFill>
                          <a:latin typeface="微软雅黑" pitchFamily="34" charset="-122"/>
                          <a:ea typeface="微软雅黑" pitchFamily="34" charset="-122"/>
                        </a:rPr>
                        <a:t>4</a:t>
                      </a:r>
                      <a:r>
                        <a:rPr lang="zh-CN" altLang="en-US" sz="1300" b="1" dirty="0">
                          <a:solidFill>
                            <a:srgbClr val="000000"/>
                          </a:solidFill>
                          <a:latin typeface="微软雅黑" pitchFamily="34" charset="-122"/>
                          <a:ea typeface="微软雅黑" pitchFamily="34" charset="-122"/>
                        </a:rPr>
                        <a:t>字节</a:t>
                      </a:r>
                      <a:endParaRPr lang="zh-CN" altLang="en-US"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6"/>
                  </a:ext>
                </a:extLst>
              </a:tr>
              <a:tr h="412045">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00" b="1" dirty="0">
                          <a:solidFill>
                            <a:srgbClr val="FF0000"/>
                          </a:solidFill>
                          <a:latin typeface="微软雅黑" pitchFamily="34" charset="-122"/>
                          <a:ea typeface="微软雅黑" pitchFamily="34" charset="-122"/>
                        </a:rPr>
                        <a:t>double</a:t>
                      </a:r>
                      <a:endParaRPr lang="en-US" altLang="x-none" sz="1500" b="1" dirty="0">
                        <a:solidFill>
                          <a:srgbClr val="FF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300" b="1" dirty="0">
                          <a:solidFill>
                            <a:srgbClr val="000000"/>
                          </a:solidFill>
                          <a:latin typeface="微软雅黑" pitchFamily="34" charset="-122"/>
                          <a:ea typeface="微软雅黑" pitchFamily="34" charset="-122"/>
                        </a:rPr>
                        <a:t>双精度浮点数</a:t>
                      </a:r>
                      <a:endParaRPr lang="zh-CN" altLang="en-US"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00" b="1" dirty="0">
                          <a:solidFill>
                            <a:srgbClr val="000000"/>
                          </a:solidFill>
                          <a:latin typeface="微软雅黑" pitchFamily="34" charset="-122"/>
                          <a:ea typeface="微软雅黑" pitchFamily="34" charset="-122"/>
                        </a:rPr>
                        <a:t>±2.2250738585072014e -308</a:t>
                      </a:r>
                      <a:endParaRPr lang="en-US" altLang="x-none"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00" b="1" dirty="0">
                          <a:solidFill>
                            <a:srgbClr val="000000"/>
                          </a:solidFill>
                          <a:latin typeface="微软雅黑" pitchFamily="34" charset="-122"/>
                          <a:ea typeface="微软雅黑" pitchFamily="34" charset="-122"/>
                        </a:rPr>
                        <a:t>8</a:t>
                      </a:r>
                      <a:r>
                        <a:rPr lang="zh-CN" altLang="en-US" sz="1300" b="1" dirty="0">
                          <a:solidFill>
                            <a:srgbClr val="000000"/>
                          </a:solidFill>
                          <a:latin typeface="微软雅黑" pitchFamily="34" charset="-122"/>
                          <a:ea typeface="微软雅黑" pitchFamily="34" charset="-122"/>
                        </a:rPr>
                        <a:t>字节</a:t>
                      </a:r>
                      <a:endParaRPr lang="zh-CN" altLang="en-US"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7"/>
                  </a:ext>
                </a:extLst>
              </a:tr>
              <a:tr h="434266">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00" b="1" dirty="0">
                          <a:solidFill>
                            <a:srgbClr val="000000"/>
                          </a:solidFill>
                          <a:latin typeface="微软雅黑" pitchFamily="34" charset="-122"/>
                          <a:ea typeface="微软雅黑" pitchFamily="34" charset="-122"/>
                        </a:rPr>
                        <a:t>decimal</a:t>
                      </a:r>
                      <a:endParaRPr lang="en-US" altLang="x-none"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300" b="1" dirty="0">
                          <a:solidFill>
                            <a:srgbClr val="000000"/>
                          </a:solidFill>
                          <a:latin typeface="微软雅黑" pitchFamily="34" charset="-122"/>
                          <a:ea typeface="微软雅黑" pitchFamily="34" charset="-122"/>
                        </a:rPr>
                        <a:t>字符串形式的浮点数</a:t>
                      </a:r>
                      <a:endParaRPr lang="zh-CN" altLang="en-US"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00" b="1" dirty="0">
                          <a:solidFill>
                            <a:srgbClr val="000000"/>
                          </a:solidFill>
                          <a:latin typeface="微软雅黑" pitchFamily="34" charset="-122"/>
                          <a:ea typeface="微软雅黑" pitchFamily="34" charset="-122"/>
                        </a:rPr>
                        <a:t>decimal</a:t>
                      </a:r>
                      <a:r>
                        <a:rPr lang="zh-CN" altLang="en-US" sz="1300" b="1" dirty="0">
                          <a:solidFill>
                            <a:srgbClr val="000000"/>
                          </a:solidFill>
                          <a:latin typeface="微软雅黑" pitchFamily="34" charset="-122"/>
                          <a:ea typeface="微软雅黑" pitchFamily="34" charset="-122"/>
                        </a:rPr>
                        <a:t>(</a:t>
                      </a:r>
                      <a:r>
                        <a:rPr lang="en-US" altLang="x-none" sz="1300" b="1" dirty="0">
                          <a:solidFill>
                            <a:srgbClr val="000000"/>
                          </a:solidFill>
                          <a:latin typeface="微软雅黑" pitchFamily="34" charset="-122"/>
                          <a:ea typeface="微软雅黑" pitchFamily="34" charset="-122"/>
                        </a:rPr>
                        <a:t>m</a:t>
                      </a:r>
                      <a:r>
                        <a:rPr lang="zh-CN" altLang="en-US" sz="1300" b="1" dirty="0">
                          <a:solidFill>
                            <a:srgbClr val="000000"/>
                          </a:solidFill>
                          <a:latin typeface="微软雅黑" pitchFamily="34" charset="-122"/>
                          <a:ea typeface="微软雅黑" pitchFamily="34" charset="-122"/>
                        </a:rPr>
                        <a:t>, </a:t>
                      </a:r>
                      <a:r>
                        <a:rPr lang="en-US" altLang="x-none" sz="1300" b="1" dirty="0">
                          <a:solidFill>
                            <a:srgbClr val="000000"/>
                          </a:solidFill>
                          <a:latin typeface="微软雅黑" pitchFamily="34" charset="-122"/>
                          <a:ea typeface="微软雅黑" pitchFamily="34" charset="-122"/>
                        </a:rPr>
                        <a:t>d</a:t>
                      </a:r>
                      <a:r>
                        <a:rPr lang="zh-CN" altLang="en-US" sz="1300" b="1" dirty="0">
                          <a:solidFill>
                            <a:srgbClr val="000000"/>
                          </a:solidFill>
                          <a:latin typeface="微软雅黑" pitchFamily="34" charset="-122"/>
                          <a:ea typeface="微软雅黑" pitchFamily="34" charset="-122"/>
                        </a:rPr>
                        <a:t>)</a:t>
                      </a:r>
                      <a:endParaRPr lang="zh-CN" altLang="en-US"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00" b="1" dirty="0">
                          <a:solidFill>
                            <a:srgbClr val="000000"/>
                          </a:solidFill>
                          <a:latin typeface="微软雅黑" pitchFamily="34" charset="-122"/>
                          <a:ea typeface="微软雅黑" pitchFamily="34" charset="-122"/>
                        </a:rPr>
                        <a:t>m</a:t>
                      </a:r>
                      <a:r>
                        <a:rPr lang="zh-CN" altLang="en-US" sz="1300" b="1" dirty="0">
                          <a:solidFill>
                            <a:srgbClr val="000000"/>
                          </a:solidFill>
                          <a:latin typeface="微软雅黑" pitchFamily="34" charset="-122"/>
                          <a:ea typeface="微软雅黑" pitchFamily="34" charset="-122"/>
                        </a:rPr>
                        <a:t>个字节</a:t>
                      </a:r>
                      <a:endParaRPr lang="zh-CN" altLang="en-US" sz="1500" b="1" dirty="0">
                        <a:solidFill>
                          <a:srgbClr val="000000"/>
                        </a:solidFill>
                        <a:latin typeface="微软雅黑" pitchFamily="34" charset="-122"/>
                        <a:ea typeface="微软雅黑" pitchFamily="34" charset="-122"/>
                      </a:endParaRPr>
                    </a:p>
                  </a:txBody>
                  <a:tcPr marL="81004" marR="7143" marT="7142"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8"/>
                  </a:ext>
                </a:extLst>
              </a:tr>
            </a:tbl>
          </a:graphicData>
        </a:graphic>
      </p:graphicFrame>
      <p:sp>
        <p:nvSpPr>
          <p:cNvPr id="3" name="灯片编号占位符 2">
            <a:extLst>
              <a:ext uri="{FF2B5EF4-FFF2-40B4-BE49-F238E27FC236}">
                <a16:creationId xmlns:a16="http://schemas.microsoft.com/office/drawing/2014/main" id="{EBDF083C-98D9-44EE-8F24-ED12BAFD8578}"/>
              </a:ext>
            </a:extLst>
          </p:cNvPr>
          <p:cNvSpPr>
            <a:spLocks noGrp="1"/>
          </p:cNvSpPr>
          <p:nvPr>
            <p:ph type="sldNum" sz="quarter" idx="12"/>
          </p:nvPr>
        </p:nvSpPr>
        <p:spPr/>
        <p:txBody>
          <a:bodyPr/>
          <a:lstStyle/>
          <a:p>
            <a:fld id="{0C913308-F349-4B6D-A68A-DD1791B4A57B}" type="slidenum">
              <a:rPr lang="zh-CN" altLang="en-US" smtClean="0"/>
              <a:pPr/>
              <a:t>24</a:t>
            </a:fld>
            <a:r>
              <a:rPr lang="zh-CN" altLang="en-US"/>
              <a:t>/</a:t>
            </a:r>
            <a:r>
              <a:rPr lang="en-US" altLang="zh-CN"/>
              <a:t>45</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2"/>
          <p:cNvSpPr>
            <a:spLocks noGrp="1" noChangeArrowheads="1"/>
          </p:cNvSpPr>
          <p:nvPr>
            <p:ph type="title"/>
          </p:nvPr>
        </p:nvSpPr>
        <p:spPr/>
        <p:txBody>
          <a:bodyPr/>
          <a:lstStyle/>
          <a:p>
            <a:r>
              <a:rPr lang="zh-CN" altLang="en-US"/>
              <a:t>列类型分类</a:t>
            </a:r>
            <a:r>
              <a:rPr lang="en-US" altLang="zh-CN"/>
              <a:t>4-2</a:t>
            </a:r>
            <a:endParaRPr lang="zh-CN" altLang="en-US"/>
          </a:p>
        </p:txBody>
      </p:sp>
      <p:sp>
        <p:nvSpPr>
          <p:cNvPr id="28674" name="内容占位符 1"/>
          <p:cNvSpPr>
            <a:spLocks noGrp="1" noChangeArrowheads="1"/>
          </p:cNvSpPr>
          <p:nvPr>
            <p:ph idx="1"/>
          </p:nvPr>
        </p:nvSpPr>
        <p:spPr/>
        <p:txBody>
          <a:bodyPr/>
          <a:lstStyle/>
          <a:p>
            <a:r>
              <a:rPr lang="zh-CN" altLang="en-US"/>
              <a:t>字符串类型</a:t>
            </a:r>
          </a:p>
        </p:txBody>
      </p:sp>
      <p:graphicFrame>
        <p:nvGraphicFramePr>
          <p:cNvPr id="23556" name="表格 23555"/>
          <p:cNvGraphicFramePr/>
          <p:nvPr>
            <p:extLst/>
          </p:nvPr>
        </p:nvGraphicFramePr>
        <p:xfrm>
          <a:off x="1187624" y="1491630"/>
          <a:ext cx="5892800" cy="3214689"/>
        </p:xfrm>
        <a:graphic>
          <a:graphicData uri="http://schemas.openxmlformats.org/drawingml/2006/table">
            <a:tbl>
              <a:tblPr/>
              <a:tblGrid>
                <a:gridCol w="1800200">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1212280">
                  <a:extLst>
                    <a:ext uri="{9D8B030D-6E8A-4147-A177-3AD203B41FA5}">
                      <a16:colId xmlns:a16="http://schemas.microsoft.com/office/drawing/2014/main" val="20002"/>
                    </a:ext>
                  </a:extLst>
                </a:gridCol>
              </a:tblGrid>
              <a:tr h="514401">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200" b="1" dirty="0">
                          <a:solidFill>
                            <a:schemeClr val="bg1"/>
                          </a:solidFill>
                          <a:latin typeface="微软雅黑" pitchFamily="34" charset="-122"/>
                          <a:ea typeface="微软雅黑" pitchFamily="34" charset="-122"/>
                        </a:rPr>
                        <a:t> 类型</a:t>
                      </a:r>
                    </a:p>
                  </a:txBody>
                  <a:tcPr marL="80991" marR="7142" marT="7144"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9ADA"/>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200" b="1" dirty="0">
                          <a:solidFill>
                            <a:schemeClr val="bg1"/>
                          </a:solidFill>
                          <a:latin typeface="微软雅黑" pitchFamily="34" charset="-122"/>
                          <a:ea typeface="微软雅黑" pitchFamily="34" charset="-122"/>
                        </a:rPr>
                        <a:t>说明</a:t>
                      </a:r>
                    </a:p>
                  </a:txBody>
                  <a:tcPr marL="80991" marR="7142" marT="7144"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9ADA"/>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200" b="1" dirty="0">
                          <a:solidFill>
                            <a:schemeClr val="bg1"/>
                          </a:solidFill>
                          <a:latin typeface="微软雅黑" pitchFamily="34" charset="-122"/>
                          <a:ea typeface="微软雅黑" pitchFamily="34" charset="-122"/>
                        </a:rPr>
                        <a:t>最大长度</a:t>
                      </a:r>
                    </a:p>
                  </a:txBody>
                  <a:tcPr marL="80991" marR="7142" marT="7144"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9ADA"/>
                    </a:solidFill>
                  </a:tcPr>
                </a:tc>
                <a:extLst>
                  <a:ext uri="{0D108BD9-81ED-4DB2-BD59-A6C34878D82A}">
                    <a16:rowId xmlns:a16="http://schemas.microsoft.com/office/drawing/2014/main" val="10000"/>
                  </a:ext>
                </a:extLst>
              </a:tr>
              <a:tr h="675072">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400" b="1" dirty="0">
                          <a:solidFill>
                            <a:srgbClr val="FF0000"/>
                          </a:solidFill>
                          <a:latin typeface="微软雅黑" pitchFamily="34" charset="-122"/>
                          <a:ea typeface="微软雅黑" pitchFamily="34" charset="-122"/>
                        </a:rPr>
                        <a:t>char</a:t>
                      </a:r>
                      <a:r>
                        <a:rPr lang="en-US" altLang="x-none" sz="1400" b="1" dirty="0">
                          <a:solidFill>
                            <a:srgbClr val="000000"/>
                          </a:solidFill>
                          <a:latin typeface="微软雅黑" pitchFamily="34" charset="-122"/>
                          <a:ea typeface="微软雅黑" pitchFamily="34" charset="-122"/>
                        </a:rPr>
                        <a:t>[(M)]</a:t>
                      </a:r>
                      <a:endParaRPr lang="en-US" altLang="x-none" sz="1500" b="1" dirty="0">
                        <a:solidFill>
                          <a:srgbClr val="000000"/>
                        </a:solidFill>
                        <a:latin typeface="微软雅黑" pitchFamily="34" charset="-122"/>
                        <a:ea typeface="微软雅黑" pitchFamily="34" charset="-122"/>
                      </a:endParaRPr>
                    </a:p>
                  </a:txBody>
                  <a:tcPr marL="80991" marR="7142" marT="7144"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400" b="1" dirty="0">
                          <a:solidFill>
                            <a:srgbClr val="000000"/>
                          </a:solidFill>
                          <a:latin typeface="微软雅黑" pitchFamily="34" charset="-122"/>
                          <a:ea typeface="微软雅黑" pitchFamily="34" charset="-122"/>
                        </a:rPr>
                        <a:t>固定长字符串，检索快但费空间， </a:t>
                      </a:r>
                      <a:r>
                        <a:rPr lang="en-US" altLang="x-none" sz="1400" b="1" dirty="0">
                          <a:solidFill>
                            <a:srgbClr val="000000"/>
                          </a:solidFill>
                          <a:latin typeface="微软雅黑" pitchFamily="34" charset="-122"/>
                          <a:ea typeface="微软雅黑" pitchFamily="34" charset="-122"/>
                        </a:rPr>
                        <a:t>0 &lt;=  M  &lt;=   255</a:t>
                      </a:r>
                      <a:endParaRPr lang="en-US" altLang="x-none" sz="1500" b="1" dirty="0">
                        <a:solidFill>
                          <a:srgbClr val="000000"/>
                        </a:solidFill>
                        <a:latin typeface="微软雅黑" pitchFamily="34" charset="-122"/>
                        <a:ea typeface="微软雅黑" pitchFamily="34" charset="-122"/>
                      </a:endParaRPr>
                    </a:p>
                  </a:txBody>
                  <a:tcPr marL="80991" marR="7142" marT="7144"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400" b="1" dirty="0">
                          <a:solidFill>
                            <a:srgbClr val="000000"/>
                          </a:solidFill>
                          <a:latin typeface="微软雅黑" pitchFamily="34" charset="-122"/>
                          <a:ea typeface="微软雅黑" pitchFamily="34" charset="-122"/>
                        </a:rPr>
                        <a:t>M</a:t>
                      </a:r>
                      <a:r>
                        <a:rPr lang="zh-CN" altLang="en-US" sz="1400" b="1" dirty="0">
                          <a:solidFill>
                            <a:srgbClr val="000000"/>
                          </a:solidFill>
                          <a:latin typeface="微软雅黑" pitchFamily="34" charset="-122"/>
                          <a:ea typeface="微软雅黑" pitchFamily="34" charset="-122"/>
                        </a:rPr>
                        <a:t>字符</a:t>
                      </a:r>
                      <a:endParaRPr lang="zh-CN" altLang="en-US" sz="1500" b="1" dirty="0">
                        <a:solidFill>
                          <a:srgbClr val="000000"/>
                        </a:solidFill>
                        <a:latin typeface="微软雅黑" pitchFamily="34" charset="-122"/>
                        <a:ea typeface="微软雅黑" pitchFamily="34" charset="-122"/>
                      </a:endParaRPr>
                    </a:p>
                  </a:txBody>
                  <a:tcPr marL="80991" marR="7142" marT="7144"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1"/>
                  </a:ext>
                </a:extLst>
              </a:tr>
              <a:tr h="675072">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400" b="1" dirty="0">
                          <a:solidFill>
                            <a:srgbClr val="FF0000"/>
                          </a:solidFill>
                          <a:latin typeface="微软雅黑" pitchFamily="34" charset="-122"/>
                          <a:ea typeface="微软雅黑" pitchFamily="34" charset="-122"/>
                        </a:rPr>
                        <a:t>varchar</a:t>
                      </a:r>
                      <a:r>
                        <a:rPr lang="en-US" altLang="x-none" sz="1400" b="1" dirty="0">
                          <a:solidFill>
                            <a:srgbClr val="000000"/>
                          </a:solidFill>
                          <a:latin typeface="微软雅黑" pitchFamily="34" charset="-122"/>
                          <a:ea typeface="微软雅黑" pitchFamily="34" charset="-122"/>
                        </a:rPr>
                        <a:t>[(M)]</a:t>
                      </a:r>
                      <a:endParaRPr lang="en-US" altLang="x-none" sz="1500" b="1" dirty="0">
                        <a:solidFill>
                          <a:srgbClr val="000000"/>
                        </a:solidFill>
                        <a:latin typeface="微软雅黑" pitchFamily="34" charset="-122"/>
                        <a:ea typeface="微软雅黑" pitchFamily="34" charset="-122"/>
                      </a:endParaRPr>
                    </a:p>
                  </a:txBody>
                  <a:tcPr marL="80991" marR="7142" marT="7144"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400" b="1" dirty="0">
                          <a:solidFill>
                            <a:srgbClr val="000000"/>
                          </a:solidFill>
                          <a:latin typeface="微软雅黑" pitchFamily="34" charset="-122"/>
                          <a:ea typeface="微软雅黑" pitchFamily="34" charset="-122"/>
                        </a:rPr>
                        <a:t>可变字符串</a:t>
                      </a:r>
                      <a:endParaRPr lang="en-US" altLang="x-none" sz="1400" b="1" dirty="0">
                        <a:solidFill>
                          <a:srgbClr val="000000"/>
                        </a:solidFill>
                        <a:latin typeface="微软雅黑" pitchFamily="34" charset="-122"/>
                        <a:ea typeface="微软雅黑" pitchFamily="34" charset="-122"/>
                      </a:endParaRPr>
                    </a:p>
                    <a:p>
                      <a:pPr marL="0" lvl="0" indent="0" eaLnBrk="1" fontAlgn="ctr" hangingPunct="1">
                        <a:spcBef>
                          <a:spcPct val="0"/>
                        </a:spcBef>
                        <a:buClr>
                          <a:srgbClr val="000000"/>
                        </a:buClr>
                        <a:buSzPct val="100000"/>
                        <a:buFont typeface="Arial" panose="020B0604020202020204" pitchFamily="34" charset="0"/>
                        <a:buNone/>
                      </a:pPr>
                      <a:r>
                        <a:rPr lang="en-US" altLang="x-none" sz="1400" b="1" dirty="0">
                          <a:solidFill>
                            <a:srgbClr val="000000"/>
                          </a:solidFill>
                          <a:latin typeface="微软雅黑" pitchFamily="34" charset="-122"/>
                          <a:ea typeface="微软雅黑" pitchFamily="34" charset="-122"/>
                        </a:rPr>
                        <a:t>0 &lt;=  M &lt;= 65535</a:t>
                      </a:r>
                      <a:endParaRPr lang="en-US" altLang="x-none" sz="1500" b="1" dirty="0">
                        <a:solidFill>
                          <a:srgbClr val="000000"/>
                        </a:solidFill>
                        <a:latin typeface="微软雅黑" pitchFamily="34" charset="-122"/>
                        <a:ea typeface="微软雅黑" pitchFamily="34" charset="-122"/>
                      </a:endParaRPr>
                    </a:p>
                  </a:txBody>
                  <a:tcPr marL="80991" marR="7142" marT="7144"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400" b="1" dirty="0">
                          <a:solidFill>
                            <a:srgbClr val="000000"/>
                          </a:solidFill>
                          <a:latin typeface="微软雅黑" pitchFamily="34" charset="-122"/>
                          <a:ea typeface="微软雅黑" pitchFamily="34" charset="-122"/>
                        </a:rPr>
                        <a:t>变长度</a:t>
                      </a:r>
                      <a:endParaRPr lang="zh-CN" altLang="en-US" sz="1500" b="1" dirty="0">
                        <a:solidFill>
                          <a:srgbClr val="000000"/>
                        </a:solidFill>
                        <a:latin typeface="微软雅黑" pitchFamily="34" charset="-122"/>
                        <a:ea typeface="微软雅黑" pitchFamily="34" charset="-122"/>
                      </a:endParaRPr>
                    </a:p>
                  </a:txBody>
                  <a:tcPr marL="80991" marR="7142" marT="7144"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675072">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400" b="1" dirty="0">
                          <a:solidFill>
                            <a:srgbClr val="000000"/>
                          </a:solidFill>
                          <a:latin typeface="微软雅黑" pitchFamily="34" charset="-122"/>
                          <a:ea typeface="微软雅黑" pitchFamily="34" charset="-122"/>
                        </a:rPr>
                        <a:t>tinytext</a:t>
                      </a:r>
                      <a:endParaRPr lang="en-US" altLang="x-none" sz="1500" b="1" dirty="0">
                        <a:solidFill>
                          <a:srgbClr val="000000"/>
                        </a:solidFill>
                        <a:latin typeface="微软雅黑" pitchFamily="34" charset="-122"/>
                        <a:ea typeface="微软雅黑" pitchFamily="34" charset="-122"/>
                      </a:endParaRPr>
                    </a:p>
                  </a:txBody>
                  <a:tcPr marL="80991" marR="7142" marT="7144"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400" b="1" dirty="0">
                          <a:solidFill>
                            <a:srgbClr val="000000"/>
                          </a:solidFill>
                          <a:latin typeface="微软雅黑" pitchFamily="34" charset="-122"/>
                          <a:ea typeface="微软雅黑" pitchFamily="34" charset="-122"/>
                        </a:rPr>
                        <a:t>微型文本串</a:t>
                      </a:r>
                      <a:endParaRPr lang="zh-CN" altLang="en-US" sz="1500" b="1" dirty="0">
                        <a:solidFill>
                          <a:srgbClr val="000000"/>
                        </a:solidFill>
                        <a:latin typeface="微软雅黑" pitchFamily="34" charset="-122"/>
                        <a:ea typeface="微软雅黑" pitchFamily="34" charset="-122"/>
                      </a:endParaRPr>
                    </a:p>
                  </a:txBody>
                  <a:tcPr marL="80991" marR="7142" marT="7144"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400" b="1" dirty="0">
                          <a:solidFill>
                            <a:srgbClr val="000000"/>
                          </a:solidFill>
                          <a:latin typeface="微软雅黑" pitchFamily="34" charset="-122"/>
                          <a:ea typeface="微软雅黑" pitchFamily="34" charset="-122"/>
                        </a:rPr>
                        <a:t>2</a:t>
                      </a:r>
                      <a:r>
                        <a:rPr lang="en-US" altLang="x-none" sz="1400" b="1" baseline="30000" dirty="0">
                          <a:solidFill>
                            <a:srgbClr val="000000"/>
                          </a:solidFill>
                          <a:latin typeface="微软雅黑" pitchFamily="34" charset="-122"/>
                          <a:ea typeface="微软雅黑" pitchFamily="34" charset="-122"/>
                        </a:rPr>
                        <a:t>8</a:t>
                      </a:r>
                      <a:r>
                        <a:rPr lang="en-US" altLang="x-none" sz="1400" b="1" dirty="0">
                          <a:solidFill>
                            <a:srgbClr val="000000"/>
                          </a:solidFill>
                          <a:latin typeface="微软雅黑" pitchFamily="34" charset="-122"/>
                          <a:ea typeface="微软雅黑" pitchFamily="34" charset="-122"/>
                        </a:rPr>
                        <a:t>–1</a:t>
                      </a:r>
                      <a:r>
                        <a:rPr lang="zh-CN" altLang="en-US" sz="1400" b="1" dirty="0">
                          <a:solidFill>
                            <a:srgbClr val="000000"/>
                          </a:solidFill>
                          <a:latin typeface="微软雅黑" pitchFamily="34" charset="-122"/>
                          <a:ea typeface="微软雅黑" pitchFamily="34" charset="-122"/>
                        </a:rPr>
                        <a:t>字节</a:t>
                      </a:r>
                      <a:endParaRPr lang="zh-CN" altLang="en-US" sz="1500" b="1" dirty="0">
                        <a:solidFill>
                          <a:srgbClr val="000000"/>
                        </a:solidFill>
                        <a:latin typeface="微软雅黑" pitchFamily="34" charset="-122"/>
                        <a:ea typeface="微软雅黑" pitchFamily="34" charset="-122"/>
                      </a:endParaRPr>
                    </a:p>
                  </a:txBody>
                  <a:tcPr marL="80991" marR="7142" marT="7144"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3"/>
                  </a:ext>
                </a:extLst>
              </a:tr>
              <a:tr h="675072">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400" b="1" dirty="0">
                          <a:solidFill>
                            <a:srgbClr val="FF0000"/>
                          </a:solidFill>
                          <a:latin typeface="微软雅黑" pitchFamily="34" charset="-122"/>
                          <a:ea typeface="微软雅黑" pitchFamily="34" charset="-122"/>
                        </a:rPr>
                        <a:t>text</a:t>
                      </a:r>
                      <a:endParaRPr lang="en-US" altLang="x-none" sz="1500" b="1" dirty="0">
                        <a:solidFill>
                          <a:srgbClr val="FF0000"/>
                        </a:solidFill>
                        <a:latin typeface="微软雅黑" pitchFamily="34" charset="-122"/>
                        <a:ea typeface="微软雅黑" pitchFamily="34" charset="-122"/>
                      </a:endParaRPr>
                    </a:p>
                  </a:txBody>
                  <a:tcPr marL="80991" marR="7142" marT="7144"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400" b="1" dirty="0">
                          <a:solidFill>
                            <a:srgbClr val="000000"/>
                          </a:solidFill>
                          <a:latin typeface="微软雅黑" pitchFamily="34" charset="-122"/>
                          <a:ea typeface="微软雅黑" pitchFamily="34" charset="-122"/>
                        </a:rPr>
                        <a:t>文本串</a:t>
                      </a:r>
                      <a:endParaRPr lang="zh-CN" altLang="en-US" sz="1500" b="1" dirty="0">
                        <a:solidFill>
                          <a:srgbClr val="000000"/>
                        </a:solidFill>
                        <a:latin typeface="微软雅黑" pitchFamily="34" charset="-122"/>
                        <a:ea typeface="微软雅黑" pitchFamily="34" charset="-122"/>
                      </a:endParaRPr>
                    </a:p>
                  </a:txBody>
                  <a:tcPr marL="80991" marR="7142" marT="7144"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400" b="1" dirty="0">
                          <a:solidFill>
                            <a:srgbClr val="000000"/>
                          </a:solidFill>
                          <a:latin typeface="微软雅黑" pitchFamily="34" charset="-122"/>
                          <a:ea typeface="微软雅黑" pitchFamily="34" charset="-122"/>
                        </a:rPr>
                        <a:t>2</a:t>
                      </a:r>
                      <a:r>
                        <a:rPr lang="en-US" altLang="x-none" sz="1400" b="1" baseline="30000" dirty="0">
                          <a:solidFill>
                            <a:srgbClr val="000000"/>
                          </a:solidFill>
                          <a:latin typeface="微软雅黑" pitchFamily="34" charset="-122"/>
                          <a:ea typeface="微软雅黑" pitchFamily="34" charset="-122"/>
                        </a:rPr>
                        <a:t>16</a:t>
                      </a:r>
                      <a:r>
                        <a:rPr lang="en-US" altLang="x-none" sz="1400" b="1" dirty="0">
                          <a:solidFill>
                            <a:srgbClr val="000000"/>
                          </a:solidFill>
                          <a:latin typeface="微软雅黑" pitchFamily="34" charset="-122"/>
                          <a:ea typeface="微软雅黑" pitchFamily="34" charset="-122"/>
                        </a:rPr>
                        <a:t>–1</a:t>
                      </a:r>
                      <a:r>
                        <a:rPr lang="zh-CN" altLang="en-US" sz="1400" b="1" dirty="0">
                          <a:solidFill>
                            <a:srgbClr val="000000"/>
                          </a:solidFill>
                          <a:latin typeface="微软雅黑" pitchFamily="34" charset="-122"/>
                          <a:ea typeface="微软雅黑" pitchFamily="34" charset="-122"/>
                        </a:rPr>
                        <a:t>字节</a:t>
                      </a:r>
                      <a:endParaRPr lang="zh-CN" altLang="en-US" sz="1500" b="1" dirty="0">
                        <a:solidFill>
                          <a:srgbClr val="000000"/>
                        </a:solidFill>
                        <a:latin typeface="微软雅黑" pitchFamily="34" charset="-122"/>
                        <a:ea typeface="微软雅黑" pitchFamily="34" charset="-122"/>
                      </a:endParaRPr>
                    </a:p>
                  </a:txBody>
                  <a:tcPr marL="80991" marR="7142" marT="7144"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4"/>
                  </a:ext>
                </a:extLst>
              </a:tr>
            </a:tbl>
          </a:graphicData>
        </a:graphic>
      </p:graphicFrame>
      <p:sp>
        <p:nvSpPr>
          <p:cNvPr id="3" name="灯片编号占位符 2">
            <a:extLst>
              <a:ext uri="{FF2B5EF4-FFF2-40B4-BE49-F238E27FC236}">
                <a16:creationId xmlns:a16="http://schemas.microsoft.com/office/drawing/2014/main" id="{ACDE724C-8D90-4205-A577-21230578A584}"/>
              </a:ext>
            </a:extLst>
          </p:cNvPr>
          <p:cNvSpPr>
            <a:spLocks noGrp="1"/>
          </p:cNvSpPr>
          <p:nvPr>
            <p:ph type="sldNum" sz="quarter" idx="12"/>
          </p:nvPr>
        </p:nvSpPr>
        <p:spPr/>
        <p:txBody>
          <a:bodyPr/>
          <a:lstStyle/>
          <a:p>
            <a:fld id="{0C913308-F349-4B6D-A68A-DD1791B4A57B}" type="slidenum">
              <a:rPr lang="zh-CN" altLang="en-US" smtClean="0"/>
              <a:pPr/>
              <a:t>25</a:t>
            </a:fld>
            <a:r>
              <a:rPr lang="zh-CN" altLang="en-US"/>
              <a:t>/</a:t>
            </a:r>
            <a:r>
              <a:rPr lang="en-US" altLang="zh-CN"/>
              <a:t>45</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标题 2"/>
          <p:cNvSpPr>
            <a:spLocks noGrp="1" noChangeArrowheads="1"/>
          </p:cNvSpPr>
          <p:nvPr>
            <p:ph type="title"/>
          </p:nvPr>
        </p:nvSpPr>
        <p:spPr/>
        <p:txBody>
          <a:bodyPr/>
          <a:lstStyle/>
          <a:p>
            <a:r>
              <a:rPr lang="zh-CN" altLang="en-US"/>
              <a:t>列类型分类</a:t>
            </a:r>
            <a:r>
              <a:rPr lang="en-US" altLang="zh-CN"/>
              <a:t>4-3</a:t>
            </a:r>
            <a:endParaRPr lang="zh-CN" altLang="en-US"/>
          </a:p>
        </p:txBody>
      </p:sp>
      <p:sp>
        <p:nvSpPr>
          <p:cNvPr id="29698" name="内容占位符 1"/>
          <p:cNvSpPr>
            <a:spLocks noGrp="1" noChangeArrowheads="1"/>
          </p:cNvSpPr>
          <p:nvPr>
            <p:ph idx="1"/>
          </p:nvPr>
        </p:nvSpPr>
        <p:spPr/>
        <p:txBody>
          <a:bodyPr/>
          <a:lstStyle/>
          <a:p>
            <a:r>
              <a:rPr lang="zh-CN" altLang="en-US"/>
              <a:t>日期和时间型数值类型</a:t>
            </a:r>
          </a:p>
        </p:txBody>
      </p:sp>
      <p:graphicFrame>
        <p:nvGraphicFramePr>
          <p:cNvPr id="25604" name="表格 25603"/>
          <p:cNvGraphicFramePr/>
          <p:nvPr>
            <p:extLst/>
          </p:nvPr>
        </p:nvGraphicFramePr>
        <p:xfrm>
          <a:off x="1331640" y="1491630"/>
          <a:ext cx="6215062" cy="3459638"/>
        </p:xfrm>
        <a:graphic>
          <a:graphicData uri="http://schemas.openxmlformats.org/drawingml/2006/table">
            <a:tbl>
              <a:tblPr/>
              <a:tblGrid>
                <a:gridCol w="1232598">
                  <a:extLst>
                    <a:ext uri="{9D8B030D-6E8A-4147-A177-3AD203B41FA5}">
                      <a16:colId xmlns:a16="http://schemas.microsoft.com/office/drawing/2014/main" val="20000"/>
                    </a:ext>
                  </a:extLst>
                </a:gridCol>
                <a:gridCol w="2839230">
                  <a:extLst>
                    <a:ext uri="{9D8B030D-6E8A-4147-A177-3AD203B41FA5}">
                      <a16:colId xmlns:a16="http://schemas.microsoft.com/office/drawing/2014/main" val="20001"/>
                    </a:ext>
                  </a:extLst>
                </a:gridCol>
                <a:gridCol w="2143234">
                  <a:extLst>
                    <a:ext uri="{9D8B030D-6E8A-4147-A177-3AD203B41FA5}">
                      <a16:colId xmlns:a16="http://schemas.microsoft.com/office/drawing/2014/main" val="20002"/>
                    </a:ext>
                  </a:extLst>
                </a:gridCol>
              </a:tblGrid>
              <a:tr h="454025">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200" b="1" dirty="0">
                          <a:solidFill>
                            <a:schemeClr val="bg1"/>
                          </a:solidFill>
                          <a:latin typeface="微软雅黑" pitchFamily="34" charset="-122"/>
                          <a:ea typeface="微软雅黑" pitchFamily="34" charset="-122"/>
                        </a:rPr>
                        <a:t> 类型</a:t>
                      </a:r>
                    </a:p>
                  </a:txBody>
                  <a:tcPr marL="81004" marR="7143" marT="7143"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9ADA"/>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200" b="1" dirty="0">
                          <a:solidFill>
                            <a:schemeClr val="bg1"/>
                          </a:solidFill>
                          <a:latin typeface="微软雅黑" pitchFamily="34" charset="-122"/>
                          <a:ea typeface="微软雅黑" pitchFamily="34" charset="-122"/>
                        </a:rPr>
                        <a:t>说明</a:t>
                      </a:r>
                    </a:p>
                  </a:txBody>
                  <a:tcPr marL="81004" marR="7143" marT="7143"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9ADA"/>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zh-CN" altLang="en-US" sz="1200" b="1" dirty="0">
                          <a:solidFill>
                            <a:schemeClr val="bg1"/>
                          </a:solidFill>
                          <a:latin typeface="微软雅黑" pitchFamily="34" charset="-122"/>
                          <a:ea typeface="微软雅黑" pitchFamily="34" charset="-122"/>
                        </a:rPr>
                        <a:t>取值范围</a:t>
                      </a:r>
                    </a:p>
                  </a:txBody>
                  <a:tcPr marL="81004" marR="7143" marT="7143"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02060"/>
                      </a:solidFill>
                      <a:prstDash val="solid"/>
                      <a:headEnd type="none" w="med" len="med"/>
                      <a:tailEnd type="none" w="med" len="med"/>
                    </a:lnB>
                    <a:lnTlToBr>
                      <a:noFill/>
                    </a:lnTlToBr>
                    <a:lnBlToTr>
                      <a:noFill/>
                    </a:lnBlToTr>
                    <a:solidFill>
                      <a:srgbClr val="009ADA"/>
                    </a:solidFill>
                  </a:tcPr>
                </a:tc>
                <a:extLst>
                  <a:ext uri="{0D108BD9-81ED-4DB2-BD59-A6C34878D82A}">
                    <a16:rowId xmlns:a16="http://schemas.microsoft.com/office/drawing/2014/main" val="10000"/>
                  </a:ext>
                </a:extLst>
              </a:tr>
              <a:tr h="594995">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50" b="1" dirty="0">
                          <a:solidFill>
                            <a:srgbClr val="000000"/>
                          </a:solidFill>
                          <a:latin typeface="微软雅黑" pitchFamily="34" charset="-122"/>
                          <a:ea typeface="微软雅黑" pitchFamily="34" charset="-122"/>
                        </a:rPr>
                        <a:t>DATE</a:t>
                      </a:r>
                      <a:endParaRPr lang="en-US" altLang="x-none" sz="1500" b="1" dirty="0">
                        <a:solidFill>
                          <a:srgbClr val="000000"/>
                        </a:solidFill>
                        <a:latin typeface="微软雅黑" pitchFamily="34" charset="-122"/>
                        <a:ea typeface="微软雅黑" pitchFamily="34" charset="-122"/>
                      </a:endParaRPr>
                    </a:p>
                  </a:txBody>
                  <a:tcPr marL="81004" marR="7143" marT="7143"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50" b="1" dirty="0">
                          <a:solidFill>
                            <a:srgbClr val="000000"/>
                          </a:solidFill>
                          <a:latin typeface="微软雅黑" pitchFamily="34" charset="-122"/>
                          <a:ea typeface="微软雅黑" pitchFamily="34" charset="-122"/>
                        </a:rPr>
                        <a:t>YYYY-MM-DD</a:t>
                      </a:r>
                      <a:r>
                        <a:rPr lang="zh-CN" altLang="en-US" sz="1350" b="1" dirty="0">
                          <a:solidFill>
                            <a:srgbClr val="000000"/>
                          </a:solidFill>
                          <a:latin typeface="微软雅黑" pitchFamily="34" charset="-122"/>
                          <a:ea typeface="微软雅黑" pitchFamily="34" charset="-122"/>
                        </a:rPr>
                        <a:t>，日期格式</a:t>
                      </a:r>
                      <a:endParaRPr lang="zh-CN" altLang="en-US" sz="1500" b="1" dirty="0">
                        <a:solidFill>
                          <a:srgbClr val="000000"/>
                        </a:solidFill>
                        <a:latin typeface="微软雅黑" pitchFamily="34" charset="-122"/>
                        <a:ea typeface="微软雅黑" pitchFamily="34" charset="-122"/>
                      </a:endParaRPr>
                    </a:p>
                  </a:txBody>
                  <a:tcPr marL="81004" marR="7143" marT="7143"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50" b="1" dirty="0">
                          <a:solidFill>
                            <a:srgbClr val="000000"/>
                          </a:solidFill>
                          <a:latin typeface="微软雅黑" pitchFamily="34" charset="-122"/>
                          <a:ea typeface="微软雅黑" pitchFamily="34" charset="-122"/>
                        </a:rPr>
                        <a:t>1000-01-01~ 9999-12-31</a:t>
                      </a:r>
                      <a:endParaRPr lang="en-US" altLang="x-none" sz="1500" b="1" dirty="0">
                        <a:solidFill>
                          <a:srgbClr val="000000"/>
                        </a:solidFill>
                        <a:latin typeface="微软雅黑" pitchFamily="34" charset="-122"/>
                        <a:ea typeface="微软雅黑" pitchFamily="34" charset="-122"/>
                      </a:endParaRPr>
                    </a:p>
                  </a:txBody>
                  <a:tcPr marL="81004" marR="7143" marT="7143"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2060"/>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1"/>
                  </a:ext>
                </a:extLst>
              </a:tr>
              <a:tr h="595630">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50" b="1" dirty="0">
                          <a:solidFill>
                            <a:srgbClr val="000000"/>
                          </a:solidFill>
                          <a:latin typeface="微软雅黑" pitchFamily="34" charset="-122"/>
                          <a:ea typeface="微软雅黑" pitchFamily="34" charset="-122"/>
                        </a:rPr>
                        <a:t>TIME</a:t>
                      </a:r>
                      <a:endParaRPr lang="en-US" altLang="x-none" sz="1500" b="1" dirty="0">
                        <a:solidFill>
                          <a:srgbClr val="000000"/>
                        </a:solidFill>
                        <a:latin typeface="微软雅黑" pitchFamily="34" charset="-122"/>
                        <a:ea typeface="微软雅黑" pitchFamily="34" charset="-122"/>
                      </a:endParaRPr>
                    </a:p>
                  </a:txBody>
                  <a:tcPr marL="81004" marR="7143" marT="7143"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50" b="1" dirty="0">
                          <a:solidFill>
                            <a:srgbClr val="000000"/>
                          </a:solidFill>
                          <a:latin typeface="微软雅黑" pitchFamily="34" charset="-122"/>
                          <a:ea typeface="微软雅黑" pitchFamily="34" charset="-122"/>
                        </a:rPr>
                        <a:t>Hh:mm:ss </a:t>
                      </a:r>
                      <a:r>
                        <a:rPr lang="zh-CN" altLang="en-US" sz="1350" b="1" dirty="0">
                          <a:solidFill>
                            <a:srgbClr val="000000"/>
                          </a:solidFill>
                          <a:latin typeface="微软雅黑" pitchFamily="34" charset="-122"/>
                          <a:ea typeface="微软雅黑" pitchFamily="34" charset="-122"/>
                        </a:rPr>
                        <a:t>，时间格式</a:t>
                      </a:r>
                      <a:endParaRPr lang="zh-CN" altLang="en-US" sz="1500" b="1" dirty="0">
                        <a:solidFill>
                          <a:srgbClr val="000000"/>
                        </a:solidFill>
                        <a:latin typeface="微软雅黑" pitchFamily="34" charset="-122"/>
                        <a:ea typeface="微软雅黑" pitchFamily="34" charset="-122"/>
                      </a:endParaRPr>
                    </a:p>
                  </a:txBody>
                  <a:tcPr marL="81004" marR="7143" marT="7143"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50" b="1" dirty="0">
                          <a:solidFill>
                            <a:srgbClr val="000000"/>
                          </a:solidFill>
                          <a:latin typeface="微软雅黑" pitchFamily="34" charset="-122"/>
                          <a:ea typeface="微软雅黑" pitchFamily="34" charset="-122"/>
                        </a:rPr>
                        <a:t>-838:59:59~838:59:59</a:t>
                      </a:r>
                      <a:endParaRPr lang="en-US" altLang="x-none" sz="1500" b="1" dirty="0">
                        <a:solidFill>
                          <a:srgbClr val="000000"/>
                        </a:solidFill>
                        <a:latin typeface="微软雅黑" pitchFamily="34" charset="-122"/>
                        <a:ea typeface="微软雅黑" pitchFamily="34" charset="-122"/>
                      </a:endParaRPr>
                    </a:p>
                  </a:txBody>
                  <a:tcPr marL="81004" marR="7143" marT="7143"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593725">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50" b="1" dirty="0">
                          <a:solidFill>
                            <a:srgbClr val="FF0000"/>
                          </a:solidFill>
                          <a:latin typeface="微软雅黑" pitchFamily="34" charset="-122"/>
                          <a:ea typeface="微软雅黑" pitchFamily="34" charset="-122"/>
                        </a:rPr>
                        <a:t>DATETIME</a:t>
                      </a:r>
                      <a:endParaRPr lang="en-US" altLang="x-none" sz="1500" b="1" dirty="0">
                        <a:solidFill>
                          <a:srgbClr val="FF0000"/>
                        </a:solidFill>
                        <a:latin typeface="微软雅黑" pitchFamily="34" charset="-122"/>
                        <a:ea typeface="微软雅黑" pitchFamily="34" charset="-122"/>
                      </a:endParaRPr>
                    </a:p>
                  </a:txBody>
                  <a:tcPr marL="81004" marR="7143" marT="7143"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50" b="1" dirty="0">
                          <a:solidFill>
                            <a:srgbClr val="000000"/>
                          </a:solidFill>
                          <a:latin typeface="微软雅黑" pitchFamily="34" charset="-122"/>
                          <a:ea typeface="微软雅黑" pitchFamily="34" charset="-122"/>
                        </a:rPr>
                        <a:t>YY-MM-DD hh:mm:ss </a:t>
                      </a:r>
                      <a:endParaRPr lang="en-US" altLang="x-none" sz="1500" b="1" dirty="0">
                        <a:solidFill>
                          <a:srgbClr val="000000"/>
                        </a:solidFill>
                        <a:latin typeface="微软雅黑" pitchFamily="34" charset="-122"/>
                        <a:ea typeface="微软雅黑" pitchFamily="34" charset="-122"/>
                      </a:endParaRPr>
                    </a:p>
                  </a:txBody>
                  <a:tcPr marL="81004" marR="7143" marT="7143"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50" b="1" dirty="0">
                          <a:solidFill>
                            <a:srgbClr val="000000"/>
                          </a:solidFill>
                          <a:latin typeface="微软雅黑" pitchFamily="34" charset="-122"/>
                          <a:ea typeface="微软雅黑" pitchFamily="34" charset="-122"/>
                        </a:rPr>
                        <a:t>1000-01-01 00:00:00  </a:t>
                      </a:r>
                      <a:r>
                        <a:rPr lang="zh-CN" altLang="en-US" sz="1350" b="1" dirty="0">
                          <a:solidFill>
                            <a:srgbClr val="000000"/>
                          </a:solidFill>
                          <a:latin typeface="微软雅黑" pitchFamily="34" charset="-122"/>
                          <a:ea typeface="微软雅黑" pitchFamily="34" charset="-122"/>
                        </a:rPr>
                        <a:t>至</a:t>
                      </a:r>
                      <a:endParaRPr lang="en-US" altLang="x-none" sz="1350" b="1" dirty="0">
                        <a:solidFill>
                          <a:srgbClr val="000000"/>
                        </a:solidFill>
                        <a:latin typeface="微软雅黑" pitchFamily="34" charset="-122"/>
                        <a:ea typeface="微软雅黑" pitchFamily="34" charset="-122"/>
                      </a:endParaRPr>
                    </a:p>
                    <a:p>
                      <a:pPr marL="0" lvl="0" indent="0" eaLnBrk="1" fontAlgn="ctr" hangingPunct="1">
                        <a:spcBef>
                          <a:spcPct val="0"/>
                        </a:spcBef>
                        <a:buClr>
                          <a:srgbClr val="000000"/>
                        </a:buClr>
                        <a:buSzPct val="100000"/>
                        <a:buFont typeface="Arial" panose="020B0604020202020204" pitchFamily="34" charset="0"/>
                        <a:buNone/>
                      </a:pPr>
                      <a:r>
                        <a:rPr lang="en-US" altLang="x-none" sz="1350" b="1" dirty="0">
                          <a:solidFill>
                            <a:srgbClr val="000000"/>
                          </a:solidFill>
                          <a:latin typeface="微软雅黑" pitchFamily="34" charset="-122"/>
                          <a:ea typeface="微软雅黑" pitchFamily="34" charset="-122"/>
                        </a:rPr>
                        <a:t>9999-12-31 23:59:59</a:t>
                      </a:r>
                      <a:endParaRPr lang="en-US" altLang="x-none" sz="1500" b="1" dirty="0">
                        <a:solidFill>
                          <a:srgbClr val="000000"/>
                        </a:solidFill>
                        <a:latin typeface="微软雅黑" pitchFamily="34" charset="-122"/>
                        <a:ea typeface="微软雅黑" pitchFamily="34" charset="-122"/>
                      </a:endParaRPr>
                    </a:p>
                  </a:txBody>
                  <a:tcPr marL="81004" marR="7143" marT="7143"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3"/>
                  </a:ext>
                </a:extLst>
              </a:tr>
              <a:tr h="595630">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50" b="1" dirty="0">
                          <a:solidFill>
                            <a:srgbClr val="000000"/>
                          </a:solidFill>
                          <a:latin typeface="微软雅黑" pitchFamily="34" charset="-122"/>
                          <a:ea typeface="微软雅黑" pitchFamily="34" charset="-122"/>
                        </a:rPr>
                        <a:t>TIMESTAMP</a:t>
                      </a:r>
                      <a:endParaRPr lang="en-US" altLang="x-none" sz="1500" b="1" dirty="0">
                        <a:solidFill>
                          <a:srgbClr val="000000"/>
                        </a:solidFill>
                        <a:latin typeface="微软雅黑" pitchFamily="34" charset="-122"/>
                        <a:ea typeface="微软雅黑" pitchFamily="34" charset="-122"/>
                      </a:endParaRPr>
                    </a:p>
                  </a:txBody>
                  <a:tcPr marL="81004" marR="7143" marT="7143"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50" b="1" dirty="0">
                          <a:solidFill>
                            <a:srgbClr val="000000"/>
                          </a:solidFill>
                          <a:latin typeface="微软雅黑" pitchFamily="34" charset="-122"/>
                          <a:ea typeface="微软雅黑" pitchFamily="34" charset="-122"/>
                        </a:rPr>
                        <a:t>YYYYMMDDhhmmss</a:t>
                      </a:r>
                      <a:r>
                        <a:rPr lang="zh-CN" altLang="en-US" sz="1350" b="1" dirty="0">
                          <a:solidFill>
                            <a:srgbClr val="000000"/>
                          </a:solidFill>
                          <a:latin typeface="微软雅黑" pitchFamily="34" charset="-122"/>
                          <a:ea typeface="微软雅黑" pitchFamily="34" charset="-122"/>
                        </a:rPr>
                        <a:t>格式表示的时间戳</a:t>
                      </a:r>
                      <a:endParaRPr lang="zh-CN" altLang="en-US" sz="1500" b="1" dirty="0">
                        <a:solidFill>
                          <a:srgbClr val="000000"/>
                        </a:solidFill>
                        <a:latin typeface="微软雅黑" pitchFamily="34" charset="-122"/>
                        <a:ea typeface="微软雅黑" pitchFamily="34" charset="-122"/>
                      </a:endParaRPr>
                    </a:p>
                  </a:txBody>
                  <a:tcPr marL="81004" marR="7143" marT="7143"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50" b="1" dirty="0">
                          <a:solidFill>
                            <a:srgbClr val="000000"/>
                          </a:solidFill>
                          <a:latin typeface="微软雅黑" pitchFamily="34" charset="-122"/>
                          <a:ea typeface="微软雅黑" pitchFamily="34" charset="-122"/>
                        </a:rPr>
                        <a:t>197010101000000 ~2037</a:t>
                      </a:r>
                      <a:r>
                        <a:rPr lang="zh-CN" altLang="en-US" sz="1350" b="1" dirty="0">
                          <a:solidFill>
                            <a:srgbClr val="000000"/>
                          </a:solidFill>
                          <a:latin typeface="微软雅黑" pitchFamily="34" charset="-122"/>
                          <a:ea typeface="微软雅黑" pitchFamily="34" charset="-122"/>
                        </a:rPr>
                        <a:t>年的某个时刻</a:t>
                      </a:r>
                      <a:endParaRPr lang="zh-CN" altLang="en-US" sz="1500" b="1" dirty="0">
                        <a:solidFill>
                          <a:srgbClr val="000000"/>
                        </a:solidFill>
                        <a:latin typeface="微软雅黑" pitchFamily="34" charset="-122"/>
                        <a:ea typeface="微软雅黑" pitchFamily="34" charset="-122"/>
                      </a:endParaRPr>
                    </a:p>
                  </a:txBody>
                  <a:tcPr marL="81004" marR="7143" marT="7143"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4"/>
                  </a:ext>
                </a:extLst>
              </a:tr>
              <a:tr h="594995">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50" b="1" dirty="0">
                          <a:solidFill>
                            <a:srgbClr val="000000"/>
                          </a:solidFill>
                          <a:latin typeface="微软雅黑" pitchFamily="34" charset="-122"/>
                          <a:ea typeface="微软雅黑" pitchFamily="34" charset="-122"/>
                        </a:rPr>
                        <a:t>YEAR</a:t>
                      </a:r>
                      <a:endParaRPr lang="en-US" altLang="x-none" sz="1500" b="1" dirty="0">
                        <a:solidFill>
                          <a:srgbClr val="000000"/>
                        </a:solidFill>
                        <a:latin typeface="微软雅黑" pitchFamily="34" charset="-122"/>
                        <a:ea typeface="微软雅黑" pitchFamily="34" charset="-122"/>
                      </a:endParaRPr>
                    </a:p>
                  </a:txBody>
                  <a:tcPr marL="81004" marR="7143" marT="7143"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50" b="1" dirty="0">
                          <a:solidFill>
                            <a:srgbClr val="000000"/>
                          </a:solidFill>
                          <a:latin typeface="微软雅黑" pitchFamily="34" charset="-122"/>
                          <a:ea typeface="微软雅黑" pitchFamily="34" charset="-122"/>
                        </a:rPr>
                        <a:t>YYYY</a:t>
                      </a:r>
                      <a:r>
                        <a:rPr lang="zh-CN" altLang="en-US" sz="1350" b="1" dirty="0">
                          <a:solidFill>
                            <a:srgbClr val="000000"/>
                          </a:solidFill>
                          <a:latin typeface="微软雅黑" pitchFamily="34" charset="-122"/>
                          <a:ea typeface="微软雅黑" pitchFamily="34" charset="-122"/>
                        </a:rPr>
                        <a:t>格式的年份值</a:t>
                      </a:r>
                      <a:endParaRPr lang="zh-CN" altLang="en-US" sz="1500" b="1" dirty="0">
                        <a:solidFill>
                          <a:srgbClr val="000000"/>
                        </a:solidFill>
                        <a:latin typeface="微软雅黑" pitchFamily="34" charset="-122"/>
                        <a:ea typeface="微软雅黑" pitchFamily="34" charset="-122"/>
                      </a:endParaRPr>
                    </a:p>
                  </a:txBody>
                  <a:tcPr marL="81004" marR="7143" marT="7143"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fontAlgn="ctr" hangingPunct="1">
                        <a:spcBef>
                          <a:spcPct val="0"/>
                        </a:spcBef>
                        <a:buClr>
                          <a:srgbClr val="000000"/>
                        </a:buClr>
                        <a:buSzPct val="100000"/>
                        <a:buFont typeface="Arial" panose="020B0604020202020204" pitchFamily="34" charset="0"/>
                        <a:buNone/>
                      </a:pPr>
                      <a:r>
                        <a:rPr lang="en-US" altLang="x-none" sz="1350" b="1" dirty="0">
                          <a:solidFill>
                            <a:srgbClr val="000000"/>
                          </a:solidFill>
                          <a:latin typeface="微软雅黑" pitchFamily="34" charset="-122"/>
                          <a:ea typeface="微软雅黑" pitchFamily="34" charset="-122"/>
                        </a:rPr>
                        <a:t>1901~2155</a:t>
                      </a:r>
                      <a:endParaRPr lang="en-US" altLang="x-none" sz="1500" b="1" dirty="0">
                        <a:solidFill>
                          <a:srgbClr val="000000"/>
                        </a:solidFill>
                        <a:latin typeface="微软雅黑" pitchFamily="34" charset="-122"/>
                        <a:ea typeface="微软雅黑" pitchFamily="34" charset="-122"/>
                      </a:endParaRPr>
                    </a:p>
                  </a:txBody>
                  <a:tcPr marL="81004" marR="7143" marT="7143"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F9FD">
                        <a:alpha val="100000"/>
                      </a:srgbClr>
                    </a:solidFill>
                  </a:tcPr>
                </a:tc>
                <a:extLst>
                  <a:ext uri="{0D108BD9-81ED-4DB2-BD59-A6C34878D82A}">
                    <a16:rowId xmlns:a16="http://schemas.microsoft.com/office/drawing/2014/main" val="10005"/>
                  </a:ext>
                </a:extLst>
              </a:tr>
            </a:tbl>
          </a:graphicData>
        </a:graphic>
      </p:graphicFrame>
      <p:sp>
        <p:nvSpPr>
          <p:cNvPr id="3" name="灯片编号占位符 2">
            <a:extLst>
              <a:ext uri="{FF2B5EF4-FFF2-40B4-BE49-F238E27FC236}">
                <a16:creationId xmlns:a16="http://schemas.microsoft.com/office/drawing/2014/main" id="{54F51278-95F7-4C28-8BAC-4B0C79ED8E1F}"/>
              </a:ext>
            </a:extLst>
          </p:cNvPr>
          <p:cNvSpPr>
            <a:spLocks noGrp="1"/>
          </p:cNvSpPr>
          <p:nvPr>
            <p:ph type="sldNum" sz="quarter" idx="12"/>
          </p:nvPr>
        </p:nvSpPr>
        <p:spPr/>
        <p:txBody>
          <a:bodyPr/>
          <a:lstStyle/>
          <a:p>
            <a:fld id="{0C913308-F349-4B6D-A68A-DD1791B4A57B}" type="slidenum">
              <a:rPr lang="zh-CN" altLang="en-US" smtClean="0"/>
              <a:pPr/>
              <a:t>26</a:t>
            </a:fld>
            <a:r>
              <a:rPr lang="zh-CN" altLang="en-US"/>
              <a:t>/</a:t>
            </a:r>
            <a:r>
              <a:rPr lang="en-US" altLang="zh-CN"/>
              <a:t>45</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标题 2"/>
          <p:cNvSpPr>
            <a:spLocks noGrp="1" noChangeArrowheads="1"/>
          </p:cNvSpPr>
          <p:nvPr>
            <p:ph type="title"/>
          </p:nvPr>
        </p:nvSpPr>
        <p:spPr/>
        <p:txBody>
          <a:bodyPr/>
          <a:lstStyle/>
          <a:p>
            <a:r>
              <a:rPr lang="zh-CN" altLang="en-US"/>
              <a:t>列类型分类</a:t>
            </a:r>
            <a:r>
              <a:rPr lang="en-US" altLang="zh-CN"/>
              <a:t>4-4</a:t>
            </a:r>
            <a:endParaRPr lang="zh-CN" altLang="en-US"/>
          </a:p>
        </p:txBody>
      </p:sp>
      <p:sp>
        <p:nvSpPr>
          <p:cNvPr id="26625" name="内容占位符 1"/>
          <p:cNvSpPr>
            <a:spLocks noGrp="1"/>
          </p:cNvSpPr>
          <p:nvPr>
            <p:ph idx="1"/>
          </p:nvPr>
        </p:nvSpPr>
        <p:spPr>
          <a:noFill/>
          <a:ln w="9525">
            <a:noFill/>
            <a:miter lim="800000"/>
          </a:ln>
        </p:spPr>
        <p:txBody>
          <a:bodyPr vert="horz" wrap="square" lIns="91440" tIns="45720" rIns="91440" bIns="45720" numCol="1" anchor="t" anchorCtr="0" compatLnSpc="1"/>
          <a:lstStyle/>
          <a:p>
            <a:r>
              <a:rPr lang="en-US" altLang="x-none" noProof="1"/>
              <a:t>NULL</a:t>
            </a:r>
            <a:r>
              <a:rPr lang="zh-CN" altLang="en-US" noProof="1"/>
              <a:t>值</a:t>
            </a:r>
            <a:endParaRPr lang="en-US" altLang="x-none" noProof="1"/>
          </a:p>
          <a:p>
            <a:pPr lvl="1"/>
            <a:r>
              <a:rPr lang="zh-CN" altLang="en-US" noProof="1"/>
              <a:t>理解为“没有值”或“未知值”</a:t>
            </a:r>
            <a:endParaRPr lang="en-US" altLang="x-none" noProof="1"/>
          </a:p>
          <a:p>
            <a:pPr lvl="1"/>
            <a:r>
              <a:rPr lang="zh-CN" altLang="en-US" noProof="1"/>
              <a:t>不要用</a:t>
            </a:r>
            <a:r>
              <a:rPr lang="en-US" altLang="x-none" noProof="1"/>
              <a:t>NULL</a:t>
            </a:r>
            <a:r>
              <a:rPr lang="zh-CN" altLang="en-US" noProof="1"/>
              <a:t>进行算术运算，结果仍为</a:t>
            </a:r>
            <a:r>
              <a:rPr lang="en-US" altLang="x-none" noProof="1"/>
              <a:t>NULL</a:t>
            </a:r>
          </a:p>
          <a:p>
            <a:pPr lvl="1"/>
            <a:endParaRPr lang="en-US" altLang="x-none" noProof="1"/>
          </a:p>
          <a:p>
            <a:pPr lvl="1"/>
            <a:endParaRPr lang="zh-CN" altLang="en-US" noProof="1"/>
          </a:p>
        </p:txBody>
      </p:sp>
      <p:sp>
        <p:nvSpPr>
          <p:cNvPr id="2" name="内容占位符 1"/>
          <p:cNvSpPr>
            <a:spLocks noGrp="1"/>
          </p:cNvSpPr>
          <p:nvPr/>
        </p:nvSpPr>
        <p:spPr>
          <a:xfrm>
            <a:off x="755650" y="2282825"/>
            <a:ext cx="6054725" cy="3941763"/>
          </a:xfrm>
          <a:prstGeom prst="rect">
            <a:avLst/>
          </a:prstGeom>
          <a:noFill/>
          <a:ln w="9525">
            <a:noFill/>
            <a:miter lim="800000"/>
          </a:ln>
        </p:spPr>
        <p:txBody>
          <a:bodyPr vert="horz" wrap="square" lIns="91440" tIns="45720" rIns="91440" bIns="45720" numCol="1" anchor="t" anchorCtr="0" compatLnSpc="1"/>
          <a:lstStyle/>
          <a:p>
            <a:pPr marL="457200" indent="-457200" fontAlgn="base">
              <a:spcBef>
                <a:spcPct val="20000"/>
              </a:spcBef>
              <a:spcAft>
                <a:spcPct val="0"/>
              </a:spcAft>
              <a:buClr>
                <a:srgbClr val="0099D8"/>
              </a:buClr>
              <a:buFont typeface="Wingdings" panose="05000000000000000000" charset="0"/>
              <a:buChar char=""/>
            </a:pPr>
            <a:r>
              <a:rPr lang="zh-CN" altLang="en-US" sz="2400" b="1" noProof="1">
                <a:solidFill>
                  <a:srgbClr val="0B9FDD"/>
                </a:solidFill>
                <a:latin typeface="微软雅黑" panose="020B0503020204020204" pitchFamily="34" charset="-122"/>
                <a:ea typeface="微软雅黑" panose="020B0503020204020204" pitchFamily="34" charset="-122"/>
              </a:rPr>
              <a:t>选择数据类型</a:t>
            </a:r>
          </a:p>
          <a:p>
            <a:pPr marL="800100" lvl="1" indent="-342900" fontAlgn="base">
              <a:spcBef>
                <a:spcPct val="20000"/>
              </a:spcBef>
              <a:spcAft>
                <a:spcPct val="0"/>
              </a:spcAft>
              <a:buClr>
                <a:srgbClr val="0099D8"/>
              </a:buClr>
              <a:buSzPct val="90000"/>
              <a:buFont typeface="Wingdings" panose="05000000000000000000" charset="0"/>
              <a:buChar char=""/>
            </a:pPr>
            <a:r>
              <a:rPr lang="zh-CN" altLang="en-US" sz="2200" noProof="1">
                <a:latin typeface="微软雅黑" panose="020B0503020204020204" pitchFamily="34" charset="-122"/>
                <a:ea typeface="微软雅黑" panose="020B0503020204020204" pitchFamily="34" charset="-122"/>
              </a:rPr>
              <a:t>整数和浮点</a:t>
            </a:r>
          </a:p>
          <a:p>
            <a:pPr marL="800100" lvl="1" indent="-342900" fontAlgn="base">
              <a:spcBef>
                <a:spcPct val="20000"/>
              </a:spcBef>
              <a:spcAft>
                <a:spcPct val="0"/>
              </a:spcAft>
              <a:buClr>
                <a:srgbClr val="0099D8"/>
              </a:buClr>
              <a:buSzPct val="90000"/>
              <a:buFont typeface="Wingdings" panose="05000000000000000000" charset="0"/>
              <a:buChar char=""/>
            </a:pPr>
            <a:r>
              <a:rPr lang="zh-CN" altLang="en-US" sz="2200" noProof="1">
                <a:latin typeface="微软雅黑" panose="020B0503020204020204" pitchFamily="34" charset="-122"/>
                <a:ea typeface="微软雅黑" panose="020B0503020204020204" pitchFamily="34" charset="-122"/>
              </a:rPr>
              <a:t>日期类型</a:t>
            </a:r>
          </a:p>
          <a:p>
            <a:pPr marL="800100" lvl="1" indent="-342900" fontAlgn="base">
              <a:spcBef>
                <a:spcPct val="20000"/>
              </a:spcBef>
              <a:spcAft>
                <a:spcPct val="0"/>
              </a:spcAft>
              <a:buClr>
                <a:srgbClr val="0099D8"/>
              </a:buClr>
              <a:buSzPct val="90000"/>
              <a:buFont typeface="Wingdings" panose="05000000000000000000" charset="0"/>
              <a:buChar char=""/>
            </a:pPr>
            <a:r>
              <a:rPr lang="en-US" altLang="zh-CN" sz="2200" noProof="1">
                <a:latin typeface="微软雅黑" panose="020B0503020204020204" pitchFamily="34" charset="-122"/>
                <a:ea typeface="微软雅黑" panose="020B0503020204020204" pitchFamily="34" charset="-122"/>
              </a:rPr>
              <a:t>char</a:t>
            </a:r>
            <a:r>
              <a:rPr lang="zh-CN" altLang="zh-CN" sz="2200" noProof="1">
                <a:latin typeface="微软雅黑" panose="020B0503020204020204" pitchFamily="34" charset="-122"/>
                <a:ea typeface="微软雅黑" panose="020B0503020204020204" pitchFamily="34" charset="-122"/>
              </a:rPr>
              <a:t>和</a:t>
            </a:r>
            <a:r>
              <a:rPr lang="en-US" altLang="zh-CN" sz="2200" noProof="1">
                <a:latin typeface="微软雅黑" panose="020B0503020204020204" pitchFamily="34" charset="-122"/>
                <a:ea typeface="微软雅黑" panose="020B0503020204020204" pitchFamily="34" charset="-122"/>
              </a:rPr>
              <a:t>varchar</a:t>
            </a:r>
          </a:p>
          <a:p>
            <a:pPr marL="800100" lvl="1" indent="-342900" fontAlgn="base">
              <a:spcBef>
                <a:spcPct val="20000"/>
              </a:spcBef>
              <a:spcAft>
                <a:spcPct val="0"/>
              </a:spcAft>
              <a:buClr>
                <a:srgbClr val="0099D8"/>
              </a:buClr>
              <a:buSzPct val="90000"/>
              <a:buFont typeface="Wingdings" panose="05000000000000000000" charset="0"/>
              <a:buChar char=""/>
            </a:pPr>
            <a:endParaRPr lang="en-US" altLang="x-none" sz="2200" noProof="1">
              <a:latin typeface="微软雅黑" panose="020B0503020204020204" pitchFamily="34" charset="-122"/>
              <a:ea typeface="微软雅黑" panose="020B0503020204020204" pitchFamily="34" charset="-122"/>
            </a:endParaRPr>
          </a:p>
          <a:p>
            <a:pPr marL="800100" lvl="1" indent="-342900" fontAlgn="base">
              <a:spcBef>
                <a:spcPct val="20000"/>
              </a:spcBef>
              <a:spcAft>
                <a:spcPct val="0"/>
              </a:spcAft>
              <a:buClr>
                <a:srgbClr val="0099D8"/>
              </a:buClr>
              <a:buSzPct val="90000"/>
              <a:buFont typeface="Wingdings" panose="05000000000000000000" charset="0"/>
              <a:buChar char=""/>
            </a:pPr>
            <a:endParaRPr lang="zh-CN" altLang="en-US" sz="2200" noProof="1">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D3D99871-0F87-4810-B247-D6DBE4B74581}"/>
              </a:ext>
            </a:extLst>
          </p:cNvPr>
          <p:cNvSpPr>
            <a:spLocks noGrp="1"/>
          </p:cNvSpPr>
          <p:nvPr>
            <p:ph type="sldNum" sz="quarter" idx="12"/>
          </p:nvPr>
        </p:nvSpPr>
        <p:spPr/>
        <p:txBody>
          <a:bodyPr/>
          <a:lstStyle/>
          <a:p>
            <a:fld id="{0C913308-F349-4B6D-A68A-DD1791B4A57B}" type="slidenum">
              <a:rPr lang="zh-CN" altLang="en-US" smtClean="0"/>
              <a:pPr/>
              <a:t>27</a:t>
            </a:fld>
            <a:r>
              <a:rPr lang="zh-CN" altLang="en-US"/>
              <a:t>/</a:t>
            </a:r>
            <a:r>
              <a:rPr lang="en-US" altLang="zh-CN"/>
              <a:t>45</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标题 2"/>
          <p:cNvSpPr>
            <a:spLocks noGrp="1" noChangeArrowheads="1"/>
          </p:cNvSpPr>
          <p:nvPr>
            <p:ph type="title"/>
          </p:nvPr>
        </p:nvSpPr>
        <p:spPr/>
        <p:txBody>
          <a:bodyPr/>
          <a:lstStyle/>
          <a:p>
            <a:r>
              <a:rPr lang="zh-CN" altLang="en-US"/>
              <a:t>数据字段属性</a:t>
            </a:r>
          </a:p>
        </p:txBody>
      </p:sp>
      <p:sp>
        <p:nvSpPr>
          <p:cNvPr id="31746" name="内容占位符 1"/>
          <p:cNvSpPr>
            <a:spLocks noGrp="1" noChangeArrowheads="1"/>
          </p:cNvSpPr>
          <p:nvPr>
            <p:ph idx="1"/>
          </p:nvPr>
        </p:nvSpPr>
        <p:spPr>
          <a:noFill/>
          <a:ln w="9525">
            <a:noFill/>
            <a:miter lim="800000"/>
          </a:ln>
        </p:spPr>
        <p:txBody>
          <a:bodyPr vert="horz" wrap="square" lIns="91440" tIns="45720" rIns="91440" bIns="45720" numCol="1" anchor="t" anchorCtr="0" compatLnSpc="1"/>
          <a:lstStyle/>
          <a:p>
            <a:r>
              <a:rPr lang="zh-CN" altLang="en-US"/>
              <a:t>表列类型设置</a:t>
            </a:r>
          </a:p>
        </p:txBody>
      </p:sp>
      <p:sp>
        <p:nvSpPr>
          <p:cNvPr id="28675" name="AutoShape 4"/>
          <p:cNvSpPr/>
          <p:nvPr/>
        </p:nvSpPr>
        <p:spPr>
          <a:xfrm>
            <a:off x="1260475" y="1635125"/>
            <a:ext cx="5410200" cy="2375297"/>
          </a:xfrm>
          <a:prstGeom prst="roundRect">
            <a:avLst>
              <a:gd name="adj" fmla="val 638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b="1" noProof="1"/>
              <a:t> CREATE   TABLE [ IF NOT EXISTS ]    `</a:t>
            </a:r>
            <a:r>
              <a:rPr lang="zh-CN" altLang="en-US" b="1" noProof="1"/>
              <a:t>表名</a:t>
            </a:r>
            <a:r>
              <a:rPr lang="zh-CN" b="1" noProof="1"/>
              <a:t>`</a:t>
            </a:r>
            <a:r>
              <a:rPr lang="zh-CN" altLang="en-US" b="1" noProof="1"/>
              <a:t>   </a:t>
            </a:r>
            <a:r>
              <a:rPr lang="zh-CN" b="1" noProof="1"/>
              <a:t>(</a:t>
            </a:r>
          </a:p>
          <a:p>
            <a:pPr lvl="1"/>
            <a:r>
              <a:rPr lang="zh-CN" b="1" noProof="1"/>
              <a:t>    </a:t>
            </a:r>
          </a:p>
          <a:p>
            <a:pPr lvl="1"/>
            <a:r>
              <a:rPr lang="zh-CN" b="1" noProof="1"/>
              <a:t>	`</a:t>
            </a:r>
            <a:r>
              <a:rPr lang="zh-CN" altLang="en-US" b="1" noProof="1"/>
              <a:t>字段名</a:t>
            </a:r>
            <a:r>
              <a:rPr lang="zh-CN" b="1" noProof="1"/>
              <a:t>1`    </a:t>
            </a:r>
            <a:r>
              <a:rPr lang="zh-CN" altLang="en-US" b="1" noProof="1"/>
              <a:t>列类型 </a:t>
            </a:r>
            <a:r>
              <a:rPr lang="zh-CN" b="1" noProof="1">
                <a:solidFill>
                  <a:srgbClr val="FF0000"/>
                </a:solidFill>
              </a:rPr>
              <a:t>[ </a:t>
            </a:r>
            <a:r>
              <a:rPr lang="zh-CN" altLang="en-US" b="1" noProof="1">
                <a:solidFill>
                  <a:srgbClr val="FF0000"/>
                </a:solidFill>
              </a:rPr>
              <a:t>属性</a:t>
            </a:r>
            <a:r>
              <a:rPr lang="zh-CN" b="1" noProof="1">
                <a:solidFill>
                  <a:srgbClr val="FF0000"/>
                </a:solidFill>
              </a:rPr>
              <a:t> ]  [ </a:t>
            </a:r>
            <a:r>
              <a:rPr lang="zh-CN" altLang="en-US" b="1" noProof="1">
                <a:solidFill>
                  <a:srgbClr val="FF0000"/>
                </a:solidFill>
              </a:rPr>
              <a:t>索引</a:t>
            </a:r>
            <a:r>
              <a:rPr lang="zh-CN" b="1" noProof="1">
                <a:solidFill>
                  <a:srgbClr val="FF0000"/>
                </a:solidFill>
              </a:rPr>
              <a:t> ] [</a:t>
            </a:r>
            <a:r>
              <a:rPr lang="zh-CN" altLang="en-US" b="1" noProof="1">
                <a:solidFill>
                  <a:srgbClr val="FF0000"/>
                </a:solidFill>
              </a:rPr>
              <a:t>注释</a:t>
            </a:r>
            <a:r>
              <a:rPr lang="zh-CN" b="1" noProof="1">
                <a:solidFill>
                  <a:srgbClr val="FF0000"/>
                </a:solidFill>
              </a:rPr>
              <a:t>]</a:t>
            </a:r>
            <a:r>
              <a:rPr lang="zh-CN" altLang="en-US" b="1" noProof="1">
                <a:solidFill>
                  <a:srgbClr val="FF0000"/>
                </a:solidFill>
              </a:rPr>
              <a:t> </a:t>
            </a:r>
            <a:r>
              <a:rPr lang="zh-CN" b="1" noProof="1"/>
              <a:t>,</a:t>
            </a:r>
          </a:p>
          <a:p>
            <a:pPr lvl="1"/>
            <a:r>
              <a:rPr lang="zh-CN" b="1" noProof="1"/>
              <a:t>	 `</a:t>
            </a:r>
            <a:r>
              <a:rPr lang="zh-CN" altLang="en-US" b="1" noProof="1"/>
              <a:t>字段名</a:t>
            </a:r>
            <a:r>
              <a:rPr lang="zh-CN" b="1" noProof="1"/>
              <a:t>2`   </a:t>
            </a:r>
            <a:r>
              <a:rPr lang="zh-CN" altLang="en-US" b="1" noProof="1"/>
              <a:t>列类型 </a:t>
            </a:r>
            <a:r>
              <a:rPr lang="zh-CN" b="1" noProof="1"/>
              <a:t>[ </a:t>
            </a:r>
            <a:r>
              <a:rPr lang="zh-CN" altLang="en-US" b="1" noProof="1"/>
              <a:t>属性</a:t>
            </a:r>
            <a:r>
              <a:rPr lang="zh-CN" b="1" noProof="1"/>
              <a:t> ]  [ </a:t>
            </a:r>
            <a:r>
              <a:rPr lang="zh-CN" altLang="en-US" b="1" noProof="1"/>
              <a:t>索引</a:t>
            </a:r>
            <a:r>
              <a:rPr lang="zh-CN" b="1" noProof="1"/>
              <a:t> ]</a:t>
            </a:r>
            <a:r>
              <a:rPr lang="zh-CN" altLang="en-US" b="1" noProof="1"/>
              <a:t> </a:t>
            </a:r>
            <a:r>
              <a:rPr lang="zh-CN" b="1" noProof="1"/>
              <a:t>[</a:t>
            </a:r>
            <a:r>
              <a:rPr lang="zh-CN" altLang="en-US" b="1" noProof="1"/>
              <a:t>注释</a:t>
            </a:r>
            <a:r>
              <a:rPr lang="zh-CN" b="1" noProof="1"/>
              <a:t>]</a:t>
            </a:r>
            <a:r>
              <a:rPr lang="zh-CN" altLang="en-US" b="1" noProof="1"/>
              <a:t> </a:t>
            </a:r>
            <a:r>
              <a:rPr lang="zh-CN" b="1" noProof="1"/>
              <a:t>, </a:t>
            </a:r>
          </a:p>
          <a:p>
            <a:pPr lvl="1"/>
            <a:r>
              <a:rPr lang="zh-CN" b="1" noProof="1"/>
              <a:t>	… …    </a:t>
            </a:r>
          </a:p>
          <a:p>
            <a:pPr lvl="1"/>
            <a:r>
              <a:rPr lang="zh-CN" altLang="en-US" b="1" noProof="1"/>
              <a:t>         </a:t>
            </a:r>
            <a:r>
              <a:rPr lang="zh-CN" b="1" noProof="1"/>
              <a:t>`</a:t>
            </a:r>
            <a:r>
              <a:rPr lang="zh-CN" altLang="en-US" b="1" noProof="1"/>
              <a:t>字段名</a:t>
            </a:r>
            <a:r>
              <a:rPr lang="en-US" b="1" noProof="1"/>
              <a:t>n`   </a:t>
            </a:r>
            <a:r>
              <a:rPr lang="zh-CN" altLang="en-US" b="1" noProof="1"/>
              <a:t>列类型 </a:t>
            </a:r>
            <a:r>
              <a:rPr lang="zh-CN" b="1" noProof="1"/>
              <a:t>[ </a:t>
            </a:r>
            <a:r>
              <a:rPr lang="zh-CN" altLang="en-US" b="1" noProof="1"/>
              <a:t>属性</a:t>
            </a:r>
            <a:r>
              <a:rPr lang="zh-CN" b="1" noProof="1"/>
              <a:t> ]  [ </a:t>
            </a:r>
            <a:r>
              <a:rPr lang="zh-CN" altLang="en-US" b="1" noProof="1"/>
              <a:t>索引</a:t>
            </a:r>
            <a:r>
              <a:rPr lang="zh-CN" b="1" noProof="1"/>
              <a:t> ]</a:t>
            </a:r>
            <a:r>
              <a:rPr lang="zh-CN" altLang="en-US" b="1" noProof="1"/>
              <a:t> </a:t>
            </a:r>
            <a:r>
              <a:rPr lang="zh-CN" b="1" noProof="1"/>
              <a:t>[</a:t>
            </a:r>
            <a:r>
              <a:rPr lang="zh-CN" altLang="en-US" b="1" noProof="1"/>
              <a:t>注释</a:t>
            </a:r>
            <a:r>
              <a:rPr lang="zh-CN" b="1" noProof="1"/>
              <a:t>]</a:t>
            </a:r>
            <a:r>
              <a:rPr lang="zh-CN" altLang="en-US" b="1" noProof="1"/>
              <a:t> </a:t>
            </a:r>
            <a:endParaRPr lang="zh-CN" b="1" noProof="1"/>
          </a:p>
          <a:p>
            <a:pPr lvl="1"/>
            <a:endParaRPr lang="zh-CN" b="1" noProof="1"/>
          </a:p>
          <a:p>
            <a:pPr lvl="1"/>
            <a:r>
              <a:rPr lang="zh-CN" b="1" noProof="1"/>
              <a:t>)  [  </a:t>
            </a:r>
            <a:r>
              <a:rPr lang="zh-CN" altLang="en-US" b="1" noProof="1"/>
              <a:t>表类型</a:t>
            </a:r>
            <a:r>
              <a:rPr lang="zh-CN" b="1" noProof="1"/>
              <a:t> ] [ </a:t>
            </a:r>
            <a:r>
              <a:rPr lang="zh-CN" altLang="en-US" b="1" noProof="1"/>
              <a:t>表字符集</a:t>
            </a:r>
            <a:r>
              <a:rPr lang="zh-CN" b="1" noProof="1"/>
              <a:t> ] [</a:t>
            </a:r>
            <a:r>
              <a:rPr lang="zh-CN" altLang="en-US" b="1" noProof="1"/>
              <a:t>注释</a:t>
            </a:r>
            <a:r>
              <a:rPr lang="zh-CN" b="1" noProof="1"/>
              <a:t>]</a:t>
            </a:r>
            <a:r>
              <a:rPr lang="zh-CN" altLang="en-US" b="1" noProof="1"/>
              <a:t> </a:t>
            </a:r>
            <a:r>
              <a:rPr lang="zh-CN" b="1" noProof="1"/>
              <a:t>;</a:t>
            </a:r>
          </a:p>
        </p:txBody>
      </p:sp>
      <p:sp>
        <p:nvSpPr>
          <p:cNvPr id="6" name="TextBox 65"/>
          <p:cNvSpPr txBox="1"/>
          <p:nvPr/>
        </p:nvSpPr>
        <p:spPr>
          <a:xfrm>
            <a:off x="251520" y="1867803"/>
            <a:ext cx="436880" cy="245110"/>
          </a:xfrm>
          <a:prstGeom prst="rect">
            <a:avLst/>
          </a:prstGeom>
          <a:noFill/>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b="1" dirty="0">
                <a:solidFill>
                  <a:srgbClr val="0099D8"/>
                </a:solidFill>
                <a:latin typeface="Arial" panose="020B0604020202020204" pitchFamily="34" charset="0"/>
                <a:ea typeface="微软雅黑" panose="020B0503020204020204" pitchFamily="34" charset="-122"/>
              </a:rPr>
              <a:t>语法</a:t>
            </a:r>
          </a:p>
        </p:txBody>
      </p:sp>
      <p:pic>
        <p:nvPicPr>
          <p:cNvPr id="7" name="图片 6" descr="C:\Users\Lenovo\Desktop\icon\书籍.png书籍"/>
          <p:cNvPicPr>
            <a:picLocks noChangeAspect="1"/>
          </p:cNvPicPr>
          <p:nvPr/>
        </p:nvPicPr>
        <p:blipFill>
          <a:blip r:embed="rId2"/>
          <a:srcRect/>
          <a:stretch>
            <a:fillRect/>
          </a:stretch>
        </p:blipFill>
        <p:spPr>
          <a:xfrm>
            <a:off x="312797" y="1563638"/>
            <a:ext cx="314325" cy="314325"/>
          </a:xfrm>
          <a:prstGeom prst="rect">
            <a:avLst/>
          </a:prstGeom>
        </p:spPr>
      </p:pic>
      <p:sp>
        <p:nvSpPr>
          <p:cNvPr id="3" name="灯片编号占位符 2">
            <a:extLst>
              <a:ext uri="{FF2B5EF4-FFF2-40B4-BE49-F238E27FC236}">
                <a16:creationId xmlns:a16="http://schemas.microsoft.com/office/drawing/2014/main" id="{2405ABA9-E726-4B57-A3BE-DC4FA0D982DF}"/>
              </a:ext>
            </a:extLst>
          </p:cNvPr>
          <p:cNvSpPr>
            <a:spLocks noGrp="1"/>
          </p:cNvSpPr>
          <p:nvPr>
            <p:ph type="sldNum" sz="quarter" idx="12"/>
          </p:nvPr>
        </p:nvSpPr>
        <p:spPr/>
        <p:txBody>
          <a:bodyPr/>
          <a:lstStyle/>
          <a:p>
            <a:fld id="{0C913308-F349-4B6D-A68A-DD1791B4A57B}" type="slidenum">
              <a:rPr lang="zh-CN" altLang="en-US" smtClean="0"/>
              <a:pPr/>
              <a:t>28</a:t>
            </a:fld>
            <a:r>
              <a:rPr lang="zh-CN" altLang="en-US"/>
              <a:t>/</a:t>
            </a:r>
            <a:r>
              <a:rPr lang="en-US" altLang="zh-CN"/>
              <a:t>45</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标题 2"/>
          <p:cNvSpPr>
            <a:spLocks noGrp="1" noChangeArrowheads="1"/>
          </p:cNvSpPr>
          <p:nvPr>
            <p:ph type="title"/>
          </p:nvPr>
        </p:nvSpPr>
        <p:spPr/>
        <p:txBody>
          <a:bodyPr/>
          <a:lstStyle/>
          <a:p>
            <a:r>
              <a:rPr lang="zh-CN" altLang="en-US"/>
              <a:t>数据字段属性</a:t>
            </a:r>
            <a:r>
              <a:rPr lang="en-US" altLang="zh-CN"/>
              <a:t>2-1</a:t>
            </a:r>
            <a:endParaRPr lang="zh-CN" altLang="en-US"/>
          </a:p>
        </p:txBody>
      </p:sp>
      <p:sp>
        <p:nvSpPr>
          <p:cNvPr id="32770" name="内容占位符 1"/>
          <p:cNvSpPr>
            <a:spLocks noGrp="1" noChangeArrowheads="1"/>
          </p:cNvSpPr>
          <p:nvPr>
            <p:ph idx="1"/>
          </p:nvPr>
        </p:nvSpPr>
        <p:spPr>
          <a:noFill/>
          <a:ln w="9525">
            <a:noFill/>
            <a:miter lim="800000"/>
          </a:ln>
        </p:spPr>
        <p:txBody>
          <a:bodyPr vert="horz" wrap="square" lIns="91440" tIns="45720" rIns="91440" bIns="45720" numCol="1" anchor="t" anchorCtr="0" compatLnSpc="1"/>
          <a:lstStyle/>
          <a:p>
            <a:r>
              <a:rPr lang="en-US" altLang="zh-CN" sz="2000" dirty="0"/>
              <a:t>UNSIGNED</a:t>
            </a:r>
          </a:p>
          <a:p>
            <a:pPr lvl="1"/>
            <a:r>
              <a:rPr lang="zh-CN" altLang="en-US" sz="2000" dirty="0"/>
              <a:t>无符号的</a:t>
            </a:r>
            <a:endParaRPr lang="en-US" sz="2000" dirty="0"/>
          </a:p>
          <a:p>
            <a:pPr lvl="1"/>
            <a:r>
              <a:rPr lang="zh-CN" altLang="en-US" sz="2000" dirty="0"/>
              <a:t>声明该数据列不允许负数</a:t>
            </a:r>
            <a:endParaRPr lang="en-US" sz="2000" dirty="0"/>
          </a:p>
          <a:p>
            <a:r>
              <a:rPr lang="en-US" altLang="zh-CN" sz="2000" dirty="0"/>
              <a:t>ZEROFILL</a:t>
            </a:r>
          </a:p>
          <a:p>
            <a:pPr lvl="1"/>
            <a:r>
              <a:rPr lang="en-US" altLang="zh-CN" sz="2000" dirty="0"/>
              <a:t>0</a:t>
            </a:r>
            <a:r>
              <a:rPr lang="zh-CN" altLang="en-US" sz="2000" dirty="0"/>
              <a:t>填充的</a:t>
            </a:r>
            <a:endParaRPr lang="en-US" sz="2000" dirty="0"/>
          </a:p>
          <a:p>
            <a:pPr lvl="1"/>
            <a:r>
              <a:rPr lang="zh-CN" altLang="en-US" sz="2000" dirty="0"/>
              <a:t>不足位数的用</a:t>
            </a:r>
            <a:r>
              <a:rPr lang="en-US" altLang="zh-CN" sz="2000" dirty="0"/>
              <a:t>0</a:t>
            </a:r>
            <a:r>
              <a:rPr lang="zh-CN" altLang="en-US" sz="2000" dirty="0"/>
              <a:t>来填充，如</a:t>
            </a:r>
            <a:r>
              <a:rPr lang="en-US" sz="2000" dirty="0"/>
              <a:t> </a:t>
            </a:r>
            <a:r>
              <a:rPr lang="en-US" altLang="zh-CN" sz="2000" dirty="0" err="1"/>
              <a:t>int</a:t>
            </a:r>
            <a:r>
              <a:rPr lang="en-US" altLang="zh-CN" sz="2000" dirty="0"/>
              <a:t>(3),5</a:t>
            </a:r>
            <a:r>
              <a:rPr lang="zh-CN" altLang="en-US" sz="2000" dirty="0"/>
              <a:t>则为 </a:t>
            </a:r>
            <a:r>
              <a:rPr lang="en-US" altLang="zh-CN" sz="2000" dirty="0"/>
              <a:t>005</a:t>
            </a:r>
          </a:p>
          <a:p>
            <a:r>
              <a:rPr lang="en-US" altLang="zh-CN" sz="2000" dirty="0"/>
              <a:t>AUTO_INCREMENT</a:t>
            </a:r>
          </a:p>
          <a:p>
            <a:pPr lvl="1"/>
            <a:r>
              <a:rPr lang="zh-CN" altLang="en-US" sz="2000" dirty="0"/>
              <a:t>自动增长的，每添加一条数据，自动在上一个记录数上加</a:t>
            </a:r>
            <a:r>
              <a:rPr lang="en-US" altLang="zh-CN" sz="2000" dirty="0"/>
              <a:t>1</a:t>
            </a:r>
          </a:p>
          <a:p>
            <a:pPr lvl="1"/>
            <a:r>
              <a:rPr lang="zh-CN" altLang="en-US" sz="2000" dirty="0"/>
              <a:t>通常用于设置主键，且为整数类型</a:t>
            </a:r>
            <a:endParaRPr lang="en-US" sz="2000" dirty="0"/>
          </a:p>
          <a:p>
            <a:pPr lvl="1"/>
            <a:r>
              <a:rPr lang="zh-CN" altLang="en-US" sz="2000" dirty="0"/>
              <a:t>可定义起始值和步长</a:t>
            </a:r>
            <a:endParaRPr lang="en-US" sz="2000" dirty="0"/>
          </a:p>
        </p:txBody>
      </p:sp>
      <p:sp>
        <p:nvSpPr>
          <p:cNvPr id="3" name="灯片编号占位符 2">
            <a:extLst>
              <a:ext uri="{FF2B5EF4-FFF2-40B4-BE49-F238E27FC236}">
                <a16:creationId xmlns:a16="http://schemas.microsoft.com/office/drawing/2014/main" id="{78F9EAAD-15A3-45EC-B241-4FCF9BF8CC45}"/>
              </a:ext>
            </a:extLst>
          </p:cNvPr>
          <p:cNvSpPr>
            <a:spLocks noGrp="1"/>
          </p:cNvSpPr>
          <p:nvPr>
            <p:ph type="sldNum" sz="quarter" idx="12"/>
          </p:nvPr>
        </p:nvSpPr>
        <p:spPr/>
        <p:txBody>
          <a:bodyPr/>
          <a:lstStyle/>
          <a:p>
            <a:fld id="{0C913308-F349-4B6D-A68A-DD1791B4A57B}" type="slidenum">
              <a:rPr lang="zh-CN" altLang="en-US" smtClean="0"/>
              <a:pPr/>
              <a:t>29</a:t>
            </a:fld>
            <a:r>
              <a:rPr lang="zh-CN" altLang="en-US"/>
              <a:t>/</a:t>
            </a:r>
            <a:r>
              <a:rPr lang="en-US" altLang="zh-CN"/>
              <a:t>45</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dirty="0"/>
              <a:t>本课目标</a:t>
            </a:r>
          </a:p>
        </p:txBody>
      </p:sp>
      <p:sp>
        <p:nvSpPr>
          <p:cNvPr id="6146" name="Rectangle 3"/>
          <p:cNvSpPr>
            <a:spLocks noGrp="1" noChangeArrowheads="1"/>
          </p:cNvSpPr>
          <p:nvPr>
            <p:ph idx="1"/>
          </p:nvPr>
        </p:nvSpPr>
        <p:spPr>
          <a:noFill/>
          <a:ln w="9525">
            <a:noFill/>
            <a:miter lim="800000"/>
          </a:ln>
        </p:spPr>
        <p:txBody>
          <a:bodyPr vert="horz" wrap="square" lIns="91440" tIns="45720" rIns="91440" bIns="45720" numCol="1" anchor="t" anchorCtr="0" compatLnSpc="1"/>
          <a:lstStyle/>
          <a:p>
            <a:r>
              <a:rPr lang="zh-CN" altLang="en-US" dirty="0"/>
              <a:t>学完本次课程后，你能够：</a:t>
            </a:r>
            <a:endParaRPr lang="en-US" altLang="zh-CN" dirty="0">
              <a:sym typeface="Arial" panose="020B0604020202020204" pitchFamily="34" charset="0"/>
            </a:endParaRPr>
          </a:p>
          <a:p>
            <a:pPr lvl="1"/>
            <a:r>
              <a:rPr lang="zh-CN" altLang="en-US" dirty="0">
                <a:sym typeface="Arial" panose="020B0604020202020204" pitchFamily="34" charset="0"/>
              </a:rPr>
              <a:t>了解MySQL数据库</a:t>
            </a:r>
            <a:endParaRPr lang="zh-CN" altLang="en-US" dirty="0"/>
          </a:p>
          <a:p>
            <a:pPr lvl="1"/>
            <a:r>
              <a:rPr lang="zh-CN" altLang="en-US" dirty="0">
                <a:sym typeface="Arial" panose="020B0604020202020204" pitchFamily="34" charset="0"/>
              </a:rPr>
              <a:t>学会安装MySQL</a:t>
            </a:r>
            <a:endParaRPr lang="zh-CN" altLang="en-US" dirty="0"/>
          </a:p>
          <a:p>
            <a:pPr lvl="1"/>
            <a:r>
              <a:rPr lang="zh-CN" altLang="en-US" dirty="0">
                <a:sym typeface="Arial" panose="020B0604020202020204" pitchFamily="34" charset="0"/>
              </a:rPr>
              <a:t>学会使用SQLyog数据库管理工具</a:t>
            </a:r>
            <a:endParaRPr lang="en-US" altLang="zh-CN" dirty="0">
              <a:sym typeface="Arial" panose="020B0604020202020204" pitchFamily="34" charset="0"/>
            </a:endParaRPr>
          </a:p>
          <a:p>
            <a:pPr lvl="1"/>
            <a:r>
              <a:rPr lang="zh-CN" altLang="en-US" dirty="0">
                <a:sym typeface="Arial" panose="020B0604020202020204" pitchFamily="34" charset="0"/>
              </a:rPr>
              <a:t>了解常用的数据库命令</a:t>
            </a:r>
            <a:endParaRPr lang="en-US" altLang="zh-CN" dirty="0">
              <a:sym typeface="Arial" panose="020B0604020202020204" pitchFamily="34" charset="0"/>
            </a:endParaRPr>
          </a:p>
          <a:p>
            <a:pPr lvl="1"/>
            <a:r>
              <a:rPr lang="zh-CN" altLang="en-US" dirty="0">
                <a:sym typeface="Arial" panose="020B0604020202020204" pitchFamily="34" charset="0"/>
              </a:rPr>
              <a:t>熟悉创建数据库表的语句</a:t>
            </a:r>
            <a:endParaRPr lang="en-US" altLang="zh-CN" dirty="0">
              <a:sym typeface="Arial" panose="020B0604020202020204" pitchFamily="34" charset="0"/>
            </a:endParaRPr>
          </a:p>
          <a:p>
            <a:pPr lvl="1"/>
            <a:r>
              <a:rPr lang="zh-CN" altLang="en-US" dirty="0">
                <a:sym typeface="Arial" panose="020B0604020202020204" pitchFamily="34" charset="0"/>
              </a:rPr>
              <a:t>熟悉常见的数据列属性、类型和索引</a:t>
            </a:r>
            <a:endParaRPr lang="en-US" altLang="zh-CN" dirty="0">
              <a:sym typeface="Arial" panose="020B0604020202020204" pitchFamily="34" charset="0"/>
            </a:endParaRPr>
          </a:p>
          <a:p>
            <a:endParaRPr lang="en-US" dirty="0"/>
          </a:p>
          <a:p>
            <a:endParaRPr lang="zh-CN" altLang="en-US" dirty="0"/>
          </a:p>
        </p:txBody>
      </p:sp>
      <p:pic>
        <p:nvPicPr>
          <p:cNvPr id="9" name="Picture 3" descr="C:\Users\Lenovo\Desktop\修改版\重点.png重点"/>
          <p:cNvPicPr>
            <a:picLocks noChangeAspect="1"/>
          </p:cNvPicPr>
          <p:nvPr/>
        </p:nvPicPr>
        <p:blipFill>
          <a:blip r:embed="rId3"/>
          <a:srcRect/>
          <a:stretch>
            <a:fillRect/>
          </a:stretch>
        </p:blipFill>
        <p:spPr>
          <a:xfrm>
            <a:off x="6228184" y="1387103"/>
            <a:ext cx="534035" cy="536575"/>
          </a:xfrm>
          <a:prstGeom prst="rect">
            <a:avLst/>
          </a:prstGeom>
          <a:noFill/>
          <a:ln w="9525">
            <a:noFill/>
          </a:ln>
        </p:spPr>
      </p:pic>
      <p:pic>
        <p:nvPicPr>
          <p:cNvPr id="10" name="Picture 3" descr="C:\Users\Lenovo\Desktop\修改版\重点.png重点"/>
          <p:cNvPicPr>
            <a:picLocks noChangeAspect="1"/>
          </p:cNvPicPr>
          <p:nvPr/>
        </p:nvPicPr>
        <p:blipFill>
          <a:blip r:embed="rId3"/>
          <a:srcRect/>
          <a:stretch>
            <a:fillRect/>
          </a:stretch>
        </p:blipFill>
        <p:spPr>
          <a:xfrm>
            <a:off x="6228184" y="1779662"/>
            <a:ext cx="534035" cy="536575"/>
          </a:xfrm>
          <a:prstGeom prst="rect">
            <a:avLst/>
          </a:prstGeom>
          <a:noFill/>
          <a:ln w="9525">
            <a:noFill/>
          </a:ln>
        </p:spPr>
      </p:pic>
      <p:pic>
        <p:nvPicPr>
          <p:cNvPr id="7" name="Picture 3" descr="C:\Users\Lenovo\Desktop\修改版\重点.png重点"/>
          <p:cNvPicPr>
            <a:picLocks noChangeAspect="1"/>
          </p:cNvPicPr>
          <p:nvPr/>
        </p:nvPicPr>
        <p:blipFill>
          <a:blip r:embed="rId3"/>
          <a:srcRect/>
          <a:stretch>
            <a:fillRect/>
          </a:stretch>
        </p:blipFill>
        <p:spPr>
          <a:xfrm>
            <a:off x="6228184" y="3363838"/>
            <a:ext cx="534035" cy="536575"/>
          </a:xfrm>
          <a:prstGeom prst="rect">
            <a:avLst/>
          </a:prstGeom>
          <a:noFill/>
          <a:ln w="9525">
            <a:noFill/>
          </a:ln>
        </p:spPr>
      </p:pic>
      <p:pic>
        <p:nvPicPr>
          <p:cNvPr id="8" name="Picture 3" descr="C:\Users\Lenovo\Desktop\修改版\重点.png重点"/>
          <p:cNvPicPr>
            <a:picLocks noChangeAspect="1"/>
          </p:cNvPicPr>
          <p:nvPr/>
        </p:nvPicPr>
        <p:blipFill>
          <a:blip r:embed="rId3"/>
          <a:srcRect/>
          <a:stretch>
            <a:fillRect/>
          </a:stretch>
        </p:blipFill>
        <p:spPr>
          <a:xfrm>
            <a:off x="6228184" y="2971279"/>
            <a:ext cx="534035" cy="536575"/>
          </a:xfrm>
          <a:prstGeom prst="rect">
            <a:avLst/>
          </a:prstGeom>
          <a:noFill/>
          <a:ln w="9525">
            <a:noFill/>
          </a:ln>
        </p:spPr>
      </p:pic>
      <p:sp>
        <p:nvSpPr>
          <p:cNvPr id="3" name="灯片编号占位符 2">
            <a:extLst>
              <a:ext uri="{FF2B5EF4-FFF2-40B4-BE49-F238E27FC236}">
                <a16:creationId xmlns:a16="http://schemas.microsoft.com/office/drawing/2014/main" id="{34C2B6C0-1698-4746-A42E-A2536196AE62}"/>
              </a:ext>
            </a:extLst>
          </p:cNvPr>
          <p:cNvSpPr>
            <a:spLocks noGrp="1"/>
          </p:cNvSpPr>
          <p:nvPr>
            <p:ph type="sldNum" sz="quarter" idx="12"/>
          </p:nvPr>
        </p:nvSpPr>
        <p:spPr/>
        <p:txBody>
          <a:bodyPr/>
          <a:lstStyle/>
          <a:p>
            <a:fld id="{0C913308-F349-4B6D-A68A-DD1791B4A57B}" type="slidenum">
              <a:rPr lang="zh-CN" altLang="en-US" smtClean="0"/>
              <a:pPr/>
              <a:t>3</a:t>
            </a:fld>
            <a:r>
              <a:rPr lang="zh-CN" altLang="en-US"/>
              <a:t>/</a:t>
            </a:r>
            <a:r>
              <a:rPr lang="en-US" altLang="zh-CN"/>
              <a:t>45</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标题 2"/>
          <p:cNvSpPr>
            <a:spLocks noGrp="1" noChangeArrowheads="1"/>
          </p:cNvSpPr>
          <p:nvPr>
            <p:ph type="title"/>
          </p:nvPr>
        </p:nvSpPr>
        <p:spPr/>
        <p:txBody>
          <a:bodyPr/>
          <a:lstStyle/>
          <a:p>
            <a:r>
              <a:rPr lang="zh-CN" altLang="en-US"/>
              <a:t>数据字段属性</a:t>
            </a:r>
            <a:r>
              <a:rPr lang="en-US" altLang="zh-CN"/>
              <a:t>2-2</a:t>
            </a:r>
            <a:endParaRPr lang="zh-CN" altLang="en-US"/>
          </a:p>
        </p:txBody>
      </p:sp>
      <p:sp>
        <p:nvSpPr>
          <p:cNvPr id="33794" name="内容占位符 1"/>
          <p:cNvSpPr>
            <a:spLocks noGrp="1" noChangeArrowheads="1"/>
          </p:cNvSpPr>
          <p:nvPr>
            <p:ph idx="1"/>
          </p:nvPr>
        </p:nvSpPr>
        <p:spPr/>
        <p:txBody>
          <a:bodyPr/>
          <a:lstStyle/>
          <a:p>
            <a:r>
              <a:rPr lang="en-US" altLang="zh-CN"/>
              <a:t>NULL </a:t>
            </a:r>
            <a:r>
              <a:rPr lang="zh-CN" altLang="en-US"/>
              <a:t>和 </a:t>
            </a:r>
            <a:r>
              <a:rPr lang="en-US" altLang="zh-CN"/>
              <a:t>NOT NULL</a:t>
            </a:r>
          </a:p>
          <a:p>
            <a:pPr lvl="1"/>
            <a:r>
              <a:rPr lang="zh-CN" altLang="en-US"/>
              <a:t>默认为</a:t>
            </a:r>
            <a:r>
              <a:rPr lang="en-US" altLang="zh-CN"/>
              <a:t>NULL,</a:t>
            </a:r>
            <a:r>
              <a:rPr lang="zh-CN" altLang="en-US"/>
              <a:t>即没有插入该列的数值</a:t>
            </a:r>
            <a:endParaRPr lang="en-US"/>
          </a:p>
          <a:p>
            <a:pPr lvl="1"/>
            <a:r>
              <a:rPr lang="zh-CN" altLang="en-US"/>
              <a:t>如果设置为</a:t>
            </a:r>
            <a:r>
              <a:rPr lang="en-US" altLang="zh-CN"/>
              <a:t>NOT NULL</a:t>
            </a:r>
            <a:r>
              <a:rPr lang="zh-CN" altLang="en-US"/>
              <a:t>，则该列必须有值</a:t>
            </a:r>
            <a:endParaRPr lang="en-US"/>
          </a:p>
          <a:p>
            <a:r>
              <a:rPr lang="en-US" altLang="zh-CN"/>
              <a:t>DEFAULT</a:t>
            </a:r>
          </a:p>
          <a:p>
            <a:pPr lvl="1"/>
            <a:r>
              <a:rPr lang="zh-CN" altLang="en-US"/>
              <a:t>默认的</a:t>
            </a:r>
            <a:endParaRPr lang="en-US"/>
          </a:p>
          <a:p>
            <a:pPr lvl="1"/>
            <a:r>
              <a:rPr lang="zh-CN" altLang="en-US"/>
              <a:t>用于设置默认值</a:t>
            </a:r>
            <a:endParaRPr lang="en-US"/>
          </a:p>
          <a:p>
            <a:pPr lvl="2"/>
            <a:r>
              <a:rPr lang="zh-CN" altLang="en-US"/>
              <a:t>例如，性别字段，默认为“男”，否则为“女”；若无指定该列的值，则默认为“男”的值</a:t>
            </a:r>
          </a:p>
          <a:p>
            <a:endParaRPr lang="zh-CN" altLang="en-US"/>
          </a:p>
        </p:txBody>
      </p:sp>
      <p:sp>
        <p:nvSpPr>
          <p:cNvPr id="3" name="灯片编号占位符 2">
            <a:extLst>
              <a:ext uri="{FF2B5EF4-FFF2-40B4-BE49-F238E27FC236}">
                <a16:creationId xmlns:a16="http://schemas.microsoft.com/office/drawing/2014/main" id="{65DBCFE1-A161-41FA-AC36-5207345A8A38}"/>
              </a:ext>
            </a:extLst>
          </p:cNvPr>
          <p:cNvSpPr>
            <a:spLocks noGrp="1"/>
          </p:cNvSpPr>
          <p:nvPr>
            <p:ph type="sldNum" sz="quarter" idx="12"/>
          </p:nvPr>
        </p:nvSpPr>
        <p:spPr/>
        <p:txBody>
          <a:bodyPr/>
          <a:lstStyle/>
          <a:p>
            <a:fld id="{0C913308-F349-4B6D-A68A-DD1791B4A57B}" type="slidenum">
              <a:rPr lang="zh-CN" altLang="en-US" smtClean="0"/>
              <a:pPr/>
              <a:t>30</a:t>
            </a:fld>
            <a:r>
              <a:rPr lang="zh-CN" altLang="en-US"/>
              <a:t>/</a:t>
            </a:r>
            <a:r>
              <a:rPr lang="en-US" altLang="zh-CN"/>
              <a:t>45</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标题 2"/>
          <p:cNvSpPr>
            <a:spLocks noGrp="1" noChangeArrowheads="1"/>
          </p:cNvSpPr>
          <p:nvPr>
            <p:ph type="title"/>
          </p:nvPr>
        </p:nvSpPr>
        <p:spPr/>
        <p:txBody>
          <a:bodyPr/>
          <a:lstStyle/>
          <a:p>
            <a:r>
              <a:rPr lang="zh-CN" altLang="en-US"/>
              <a:t>数据字段注释</a:t>
            </a:r>
          </a:p>
        </p:txBody>
      </p:sp>
      <p:sp>
        <p:nvSpPr>
          <p:cNvPr id="34818" name="内容占位符 1"/>
          <p:cNvSpPr>
            <a:spLocks noGrp="1" noChangeArrowheads="1"/>
          </p:cNvSpPr>
          <p:nvPr>
            <p:ph idx="1"/>
          </p:nvPr>
        </p:nvSpPr>
        <p:spPr/>
        <p:txBody>
          <a:bodyPr/>
          <a:lstStyle/>
          <a:p>
            <a:r>
              <a:rPr lang="zh-CN" altLang="en-US" dirty="0"/>
              <a:t>表列类型注释</a:t>
            </a:r>
          </a:p>
        </p:txBody>
      </p:sp>
      <p:sp>
        <p:nvSpPr>
          <p:cNvPr id="32771" name="AutoShape 4"/>
          <p:cNvSpPr/>
          <p:nvPr/>
        </p:nvSpPr>
        <p:spPr>
          <a:xfrm>
            <a:off x="3275856" y="988616"/>
            <a:ext cx="5411788" cy="2092881"/>
          </a:xfrm>
          <a:prstGeom prst="roundRect">
            <a:avLst>
              <a:gd name="adj" fmla="val 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noProof="1"/>
              <a:t> </a:t>
            </a:r>
            <a:r>
              <a:rPr lang="en-US" sz="1600" b="1" noProof="1"/>
              <a:t>CREATE   TABLE [ IF NOT EXISTS ]    `</a:t>
            </a:r>
            <a:r>
              <a:rPr lang="zh-CN" altLang="en-US" sz="1600" b="1" noProof="1"/>
              <a:t>表名</a:t>
            </a:r>
            <a:r>
              <a:rPr lang="zh-CN" sz="1600" b="1" noProof="1"/>
              <a:t>`</a:t>
            </a:r>
            <a:r>
              <a:rPr lang="zh-CN" altLang="en-US" sz="1600" b="1" noProof="1"/>
              <a:t>   </a:t>
            </a:r>
            <a:r>
              <a:rPr lang="zh-CN" sz="1600" b="1" noProof="1"/>
              <a:t>(</a:t>
            </a:r>
          </a:p>
          <a:p>
            <a:pPr lvl="1"/>
            <a:r>
              <a:rPr lang="zh-CN" sz="1600" b="1" noProof="1"/>
              <a:t>    </a:t>
            </a:r>
          </a:p>
          <a:p>
            <a:pPr lvl="1"/>
            <a:r>
              <a:rPr lang="zh-CN" sz="1600" b="1" noProof="1"/>
              <a:t>	`</a:t>
            </a:r>
            <a:r>
              <a:rPr lang="zh-CN" altLang="en-US" sz="1600" b="1" noProof="1"/>
              <a:t>字段名</a:t>
            </a:r>
            <a:r>
              <a:rPr lang="zh-CN" sz="1600" b="1" noProof="1"/>
              <a:t>1`    </a:t>
            </a:r>
            <a:r>
              <a:rPr lang="zh-CN" altLang="en-US" sz="1600" b="1" noProof="1"/>
              <a:t>列类型 </a:t>
            </a:r>
            <a:r>
              <a:rPr lang="zh-CN" sz="1600" b="1" noProof="1"/>
              <a:t>[ </a:t>
            </a:r>
            <a:r>
              <a:rPr lang="zh-CN" altLang="en-US" sz="1600" b="1" noProof="1"/>
              <a:t>属性</a:t>
            </a:r>
            <a:r>
              <a:rPr lang="zh-CN" sz="1600" b="1" noProof="1"/>
              <a:t> ]  [ </a:t>
            </a:r>
            <a:r>
              <a:rPr lang="zh-CN" altLang="en-US" sz="1600" b="1" noProof="1"/>
              <a:t>索引</a:t>
            </a:r>
            <a:r>
              <a:rPr lang="zh-CN" sz="1600" b="1" noProof="1"/>
              <a:t> ] </a:t>
            </a:r>
            <a:r>
              <a:rPr lang="zh-CN" sz="1600" b="1" noProof="1">
                <a:solidFill>
                  <a:srgbClr val="FF0000"/>
                </a:solidFill>
              </a:rPr>
              <a:t>[</a:t>
            </a:r>
            <a:r>
              <a:rPr lang="zh-CN" altLang="en-US" sz="1600" b="1" noProof="1">
                <a:solidFill>
                  <a:srgbClr val="FF0000"/>
                </a:solidFill>
              </a:rPr>
              <a:t>注释</a:t>
            </a:r>
            <a:r>
              <a:rPr lang="zh-CN" sz="1600" b="1" noProof="1">
                <a:solidFill>
                  <a:srgbClr val="FF0000"/>
                </a:solidFill>
              </a:rPr>
              <a:t>]</a:t>
            </a:r>
            <a:r>
              <a:rPr lang="zh-CN" altLang="en-US" sz="1600" b="1" noProof="1">
                <a:solidFill>
                  <a:srgbClr val="FF0000"/>
                </a:solidFill>
              </a:rPr>
              <a:t> </a:t>
            </a:r>
            <a:r>
              <a:rPr lang="zh-CN" sz="1600" b="1" noProof="1"/>
              <a:t>,</a:t>
            </a:r>
          </a:p>
          <a:p>
            <a:pPr lvl="1"/>
            <a:r>
              <a:rPr lang="zh-CN" sz="1600" b="1" noProof="1"/>
              <a:t>	 `</a:t>
            </a:r>
            <a:r>
              <a:rPr lang="zh-CN" altLang="en-US" sz="1600" b="1" noProof="1"/>
              <a:t>字段名</a:t>
            </a:r>
            <a:r>
              <a:rPr lang="zh-CN" sz="1600" b="1" noProof="1"/>
              <a:t>2`   </a:t>
            </a:r>
            <a:r>
              <a:rPr lang="zh-CN" altLang="en-US" sz="1600" b="1" noProof="1"/>
              <a:t>列类型 </a:t>
            </a:r>
            <a:r>
              <a:rPr lang="zh-CN" sz="1600" b="1" noProof="1"/>
              <a:t>[ </a:t>
            </a:r>
            <a:r>
              <a:rPr lang="zh-CN" altLang="en-US" sz="1600" b="1" noProof="1"/>
              <a:t>属性</a:t>
            </a:r>
            <a:r>
              <a:rPr lang="zh-CN" sz="1600" b="1" noProof="1"/>
              <a:t> ]  [ </a:t>
            </a:r>
            <a:r>
              <a:rPr lang="zh-CN" altLang="en-US" sz="1600" b="1" noProof="1"/>
              <a:t>索引</a:t>
            </a:r>
            <a:r>
              <a:rPr lang="zh-CN" sz="1600" b="1" noProof="1"/>
              <a:t> ]</a:t>
            </a:r>
            <a:r>
              <a:rPr lang="zh-CN" altLang="en-US" sz="1600" b="1" noProof="1"/>
              <a:t> </a:t>
            </a:r>
            <a:r>
              <a:rPr lang="zh-CN" sz="1600" b="1" noProof="1"/>
              <a:t>[</a:t>
            </a:r>
            <a:r>
              <a:rPr lang="zh-CN" altLang="en-US" sz="1600" b="1" noProof="1"/>
              <a:t>注释</a:t>
            </a:r>
            <a:r>
              <a:rPr lang="zh-CN" sz="1600" b="1" noProof="1"/>
              <a:t>]</a:t>
            </a:r>
            <a:r>
              <a:rPr lang="zh-CN" altLang="en-US" sz="1600" b="1" noProof="1"/>
              <a:t> </a:t>
            </a:r>
            <a:r>
              <a:rPr lang="zh-CN" sz="1600" b="1" noProof="1"/>
              <a:t>, </a:t>
            </a:r>
          </a:p>
          <a:p>
            <a:pPr lvl="1"/>
            <a:r>
              <a:rPr lang="zh-CN" sz="1600" b="1" noProof="1"/>
              <a:t>	… …    </a:t>
            </a:r>
          </a:p>
          <a:p>
            <a:pPr lvl="1"/>
            <a:r>
              <a:rPr lang="zh-CN" altLang="en-US" sz="1600" b="1" noProof="1"/>
              <a:t>          </a:t>
            </a:r>
            <a:r>
              <a:rPr lang="zh-CN" sz="1600" b="1" noProof="1"/>
              <a:t>`</a:t>
            </a:r>
            <a:r>
              <a:rPr lang="zh-CN" altLang="en-US" sz="1600" b="1" noProof="1"/>
              <a:t>字段名</a:t>
            </a:r>
            <a:r>
              <a:rPr lang="en-US" sz="1600" b="1" noProof="1"/>
              <a:t>n`   </a:t>
            </a:r>
            <a:r>
              <a:rPr lang="zh-CN" altLang="en-US" sz="1600" b="1" noProof="1"/>
              <a:t>列类型 </a:t>
            </a:r>
            <a:r>
              <a:rPr lang="zh-CN" sz="1600" b="1" noProof="1"/>
              <a:t>[ </a:t>
            </a:r>
            <a:r>
              <a:rPr lang="zh-CN" altLang="en-US" sz="1600" b="1" noProof="1"/>
              <a:t>属性</a:t>
            </a:r>
            <a:r>
              <a:rPr lang="zh-CN" sz="1600" b="1" noProof="1"/>
              <a:t> ]  [ </a:t>
            </a:r>
            <a:r>
              <a:rPr lang="zh-CN" altLang="en-US" sz="1600" b="1" noProof="1"/>
              <a:t>索引</a:t>
            </a:r>
            <a:r>
              <a:rPr lang="zh-CN" sz="1600" b="1" noProof="1"/>
              <a:t> ]</a:t>
            </a:r>
            <a:r>
              <a:rPr lang="zh-CN" altLang="en-US" sz="1600" b="1" noProof="1"/>
              <a:t> </a:t>
            </a:r>
            <a:r>
              <a:rPr lang="zh-CN" sz="1600" b="1" noProof="1"/>
              <a:t>[</a:t>
            </a:r>
            <a:r>
              <a:rPr lang="zh-CN" altLang="en-US" sz="1600" b="1" noProof="1"/>
              <a:t>注释</a:t>
            </a:r>
            <a:r>
              <a:rPr lang="zh-CN" sz="1600" b="1" noProof="1"/>
              <a:t>]</a:t>
            </a:r>
            <a:r>
              <a:rPr lang="zh-CN" altLang="en-US" sz="1600" b="1" noProof="1"/>
              <a:t> </a:t>
            </a:r>
            <a:endParaRPr lang="zh-CN" sz="1600" b="1" noProof="1"/>
          </a:p>
          <a:p>
            <a:pPr lvl="1"/>
            <a:endParaRPr lang="zh-CN" sz="1600" b="1" noProof="1"/>
          </a:p>
          <a:p>
            <a:pPr lvl="1"/>
            <a:r>
              <a:rPr lang="en-US" altLang="zh-CN" sz="1600" b="1" noProof="1"/>
              <a:t> </a:t>
            </a:r>
            <a:r>
              <a:rPr lang="zh-CN" sz="1600" b="1" noProof="1"/>
              <a:t>)  [  </a:t>
            </a:r>
            <a:r>
              <a:rPr lang="zh-CN" altLang="en-US" sz="1600" b="1" noProof="1"/>
              <a:t>表类型</a:t>
            </a:r>
            <a:r>
              <a:rPr lang="zh-CN" sz="1600" b="1" noProof="1"/>
              <a:t> ] [ </a:t>
            </a:r>
            <a:r>
              <a:rPr lang="zh-CN" altLang="en-US" sz="1600" b="1" noProof="1"/>
              <a:t>表字符集</a:t>
            </a:r>
            <a:r>
              <a:rPr lang="zh-CN" sz="1600" b="1" noProof="1"/>
              <a:t> ] </a:t>
            </a:r>
            <a:r>
              <a:rPr lang="zh-CN" sz="1600" b="1" noProof="1">
                <a:solidFill>
                  <a:srgbClr val="FF0000"/>
                </a:solidFill>
              </a:rPr>
              <a:t>[</a:t>
            </a:r>
            <a:r>
              <a:rPr lang="zh-CN" altLang="en-US" sz="1600" b="1" noProof="1">
                <a:solidFill>
                  <a:srgbClr val="FF0000"/>
                </a:solidFill>
              </a:rPr>
              <a:t>注释</a:t>
            </a:r>
            <a:r>
              <a:rPr lang="zh-CN" sz="1600" b="1" noProof="1">
                <a:solidFill>
                  <a:srgbClr val="FF0000"/>
                </a:solidFill>
              </a:rPr>
              <a:t>]</a:t>
            </a:r>
            <a:r>
              <a:rPr lang="zh-CN" altLang="en-US" sz="1600" b="1" noProof="1">
                <a:solidFill>
                  <a:srgbClr val="FF0000"/>
                </a:solidFill>
              </a:rPr>
              <a:t> </a:t>
            </a:r>
            <a:r>
              <a:rPr lang="zh-CN" sz="1600" b="1" noProof="1"/>
              <a:t>;</a:t>
            </a:r>
          </a:p>
        </p:txBody>
      </p:sp>
      <p:sp>
        <p:nvSpPr>
          <p:cNvPr id="32772" name="AutoShape 4"/>
          <p:cNvSpPr/>
          <p:nvPr/>
        </p:nvSpPr>
        <p:spPr>
          <a:xfrm>
            <a:off x="1111650" y="3396937"/>
            <a:ext cx="6696347" cy="830997"/>
          </a:xfrm>
          <a:prstGeom prst="roundRect">
            <a:avLst>
              <a:gd name="adj" fmla="val 1601"/>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sz="1600" b="1" noProof="1"/>
              <a:t> CREATE   TABLE [ IF NOT EXISTS ]    `test`</a:t>
            </a:r>
            <a:r>
              <a:rPr lang="en-US" altLang="en-US" sz="1600" b="1" noProof="1"/>
              <a:t>   </a:t>
            </a:r>
            <a:r>
              <a:rPr lang="en-US" sz="1600" b="1" noProof="1"/>
              <a:t>(</a:t>
            </a:r>
          </a:p>
          <a:p>
            <a:pPr lvl="1"/>
            <a:r>
              <a:rPr lang="en-US" sz="1600" b="1" noProof="1"/>
              <a:t>      `id`   int (11)  UNSIGNED  </a:t>
            </a:r>
            <a:r>
              <a:rPr lang="en-US" sz="1600" b="1" noProof="1">
                <a:solidFill>
                  <a:srgbClr val="FF0000"/>
                </a:solidFill>
              </a:rPr>
              <a:t>COMMENT   ‘</a:t>
            </a:r>
            <a:r>
              <a:rPr lang="zh-CN" altLang="en-US" sz="1600" b="1" noProof="1">
                <a:solidFill>
                  <a:srgbClr val="FF0000"/>
                </a:solidFill>
              </a:rPr>
              <a:t>编码号</a:t>
            </a:r>
            <a:r>
              <a:rPr lang="zh-CN" sz="1600" b="1" noProof="1">
                <a:solidFill>
                  <a:srgbClr val="FF0000"/>
                </a:solidFill>
              </a:rPr>
              <a:t>’</a:t>
            </a:r>
          </a:p>
          <a:p>
            <a:pPr lvl="1"/>
            <a:r>
              <a:rPr lang="zh-CN" sz="1600" b="1" noProof="1"/>
              <a:t>)</a:t>
            </a:r>
            <a:r>
              <a:rPr lang="en-US" sz="1600" b="1" noProof="1">
                <a:solidFill>
                  <a:srgbClr val="FF0000"/>
                </a:solidFill>
              </a:rPr>
              <a:t>COMMENT=‘</a:t>
            </a:r>
            <a:r>
              <a:rPr lang="zh-CN" altLang="en-US" sz="1600" b="1" noProof="1">
                <a:solidFill>
                  <a:srgbClr val="FF0000"/>
                </a:solidFill>
              </a:rPr>
              <a:t>测试表</a:t>
            </a:r>
            <a:r>
              <a:rPr lang="en-US" altLang="zh-CN" sz="1600" b="1" noProof="1">
                <a:solidFill>
                  <a:srgbClr val="FF0000"/>
                </a:solidFill>
              </a:rPr>
              <a:t>’</a:t>
            </a:r>
            <a:r>
              <a:rPr lang="zh-CN" sz="1600" b="1" noProof="1"/>
              <a:t>;</a:t>
            </a:r>
          </a:p>
        </p:txBody>
      </p:sp>
      <p:sp>
        <p:nvSpPr>
          <p:cNvPr id="7" name="TextBox 65"/>
          <p:cNvSpPr txBox="1"/>
          <p:nvPr/>
        </p:nvSpPr>
        <p:spPr>
          <a:xfrm>
            <a:off x="246688" y="3262744"/>
            <a:ext cx="436880" cy="245110"/>
          </a:xfrm>
          <a:prstGeom prst="rect">
            <a:avLst/>
          </a:prstGeom>
          <a:noFill/>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b="1" dirty="0">
                <a:solidFill>
                  <a:srgbClr val="0099D8"/>
                </a:solidFill>
                <a:latin typeface="Arial" panose="020B0604020202020204" pitchFamily="34" charset="0"/>
                <a:ea typeface="微软雅黑" panose="020B0503020204020204" pitchFamily="34" charset="-122"/>
              </a:rPr>
              <a:t>示例</a:t>
            </a:r>
          </a:p>
        </p:txBody>
      </p:sp>
      <p:pic>
        <p:nvPicPr>
          <p:cNvPr id="8" name="图片 7" descr="C:\Users\Lenovo\Desktop\icon\电脑.png电脑"/>
          <p:cNvPicPr>
            <a:picLocks noChangeAspect="1"/>
          </p:cNvPicPr>
          <p:nvPr/>
        </p:nvPicPr>
        <p:blipFill>
          <a:blip r:embed="rId2"/>
          <a:srcRect/>
          <a:stretch>
            <a:fillRect/>
          </a:stretch>
        </p:blipFill>
        <p:spPr>
          <a:xfrm>
            <a:off x="325428" y="2976359"/>
            <a:ext cx="279400" cy="278765"/>
          </a:xfrm>
          <a:prstGeom prst="rect">
            <a:avLst/>
          </a:prstGeom>
        </p:spPr>
      </p:pic>
      <p:sp>
        <p:nvSpPr>
          <p:cNvPr id="9" name="TextBox 65"/>
          <p:cNvSpPr txBox="1"/>
          <p:nvPr/>
        </p:nvSpPr>
        <p:spPr>
          <a:xfrm>
            <a:off x="251520" y="1795795"/>
            <a:ext cx="436880" cy="245110"/>
          </a:xfrm>
          <a:prstGeom prst="rect">
            <a:avLst/>
          </a:prstGeom>
          <a:noFill/>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b="1" dirty="0">
                <a:solidFill>
                  <a:srgbClr val="0099D8"/>
                </a:solidFill>
                <a:latin typeface="Arial" panose="020B0604020202020204" pitchFamily="34" charset="0"/>
                <a:ea typeface="微软雅黑" panose="020B0503020204020204" pitchFamily="34" charset="-122"/>
              </a:rPr>
              <a:t>语法</a:t>
            </a:r>
          </a:p>
        </p:txBody>
      </p:sp>
      <p:pic>
        <p:nvPicPr>
          <p:cNvPr id="10" name="图片 9" descr="C:\Users\Lenovo\Desktop\icon\书籍.png书籍"/>
          <p:cNvPicPr>
            <a:picLocks noChangeAspect="1"/>
          </p:cNvPicPr>
          <p:nvPr/>
        </p:nvPicPr>
        <p:blipFill>
          <a:blip r:embed="rId3"/>
          <a:srcRect/>
          <a:stretch>
            <a:fillRect/>
          </a:stretch>
        </p:blipFill>
        <p:spPr>
          <a:xfrm>
            <a:off x="312797" y="1491630"/>
            <a:ext cx="314325" cy="314325"/>
          </a:xfrm>
          <a:prstGeom prst="rect">
            <a:avLst/>
          </a:prstGeom>
        </p:spPr>
      </p:pic>
      <p:sp>
        <p:nvSpPr>
          <p:cNvPr id="3" name="灯片编号占位符 2">
            <a:extLst>
              <a:ext uri="{FF2B5EF4-FFF2-40B4-BE49-F238E27FC236}">
                <a16:creationId xmlns:a16="http://schemas.microsoft.com/office/drawing/2014/main" id="{F1546695-696F-4CD1-8E63-FC9AE77E4BDC}"/>
              </a:ext>
            </a:extLst>
          </p:cNvPr>
          <p:cNvSpPr>
            <a:spLocks noGrp="1"/>
          </p:cNvSpPr>
          <p:nvPr>
            <p:ph type="sldNum" sz="quarter" idx="12"/>
          </p:nvPr>
        </p:nvSpPr>
        <p:spPr/>
        <p:txBody>
          <a:bodyPr/>
          <a:lstStyle/>
          <a:p>
            <a:fld id="{0C913308-F349-4B6D-A68A-DD1791B4A57B}" type="slidenum">
              <a:rPr lang="zh-CN" altLang="en-US" smtClean="0"/>
              <a:pPr/>
              <a:t>31</a:t>
            </a:fld>
            <a:r>
              <a:rPr lang="zh-CN" altLang="en-US"/>
              <a:t>/</a:t>
            </a:r>
            <a:r>
              <a:rPr lang="en-US" altLang="zh-CN"/>
              <a:t>45</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
          <p:cNvSpPr>
            <a:spLocks noGrp="1" noChangeArrowheads="1"/>
          </p:cNvSpPr>
          <p:nvPr>
            <p:ph type="title"/>
          </p:nvPr>
        </p:nvSpPr>
        <p:spPr/>
        <p:txBody>
          <a:bodyPr/>
          <a:lstStyle/>
          <a:p>
            <a:r>
              <a:rPr lang="zh-CN" altLang="en-US" dirty="0"/>
              <a:t>练习</a:t>
            </a:r>
            <a:r>
              <a:rPr lang="en-US" altLang="zh-CN" dirty="0"/>
              <a:t>2</a:t>
            </a:r>
            <a:r>
              <a:rPr lang="zh-CN" altLang="en-US" dirty="0"/>
              <a:t>：创建数据表</a:t>
            </a:r>
            <a:r>
              <a:rPr lang="en-US" altLang="zh-CN" dirty="0"/>
              <a:t>student</a:t>
            </a:r>
            <a:endParaRPr lang="zh-CN" altLang="en-US" dirty="0"/>
          </a:p>
        </p:txBody>
      </p:sp>
      <p:sp>
        <p:nvSpPr>
          <p:cNvPr id="35843" name="Rectangle 3"/>
          <p:cNvSpPr txBox="1">
            <a:spLocks noChangeArrowheads="1"/>
          </p:cNvSpPr>
          <p:nvPr/>
        </p:nvSpPr>
        <p:spPr bwMode="auto">
          <a:xfrm>
            <a:off x="684213" y="842963"/>
            <a:ext cx="5624512" cy="3446462"/>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57200" indent="-457200" fontAlgn="base">
              <a:lnSpc>
                <a:spcPct val="100000"/>
              </a:lnSpc>
              <a:spcBef>
                <a:spcPct val="20000"/>
              </a:spcBef>
              <a:spcAft>
                <a:spcPct val="0"/>
              </a:spcAft>
              <a:buClr>
                <a:srgbClr val="0099D8"/>
              </a:buClr>
              <a:buFont typeface="Wingdings" panose="05000000000000000000" charset="0"/>
              <a:buChar char=""/>
              <a:defRPr sz="2400" b="1">
                <a:solidFill>
                  <a:srgbClr val="0B9FDD"/>
                </a:solidFill>
                <a:latin typeface="微软雅黑" panose="020B0503020204020204" pitchFamily="34" charset="-122"/>
                <a:ea typeface="微软雅黑" panose="020B0503020204020204" pitchFamily="34" charset="-122"/>
              </a:defRPr>
            </a:lvl1pPr>
            <a:lvl2pPr marL="800100" lvl="1" indent="-342900" fontAlgn="base">
              <a:lnSpc>
                <a:spcPct val="100000"/>
              </a:lnSpc>
              <a:spcBef>
                <a:spcPct val="20000"/>
              </a:spcBef>
              <a:spcAft>
                <a:spcPct val="0"/>
              </a:spcAft>
              <a:buClr>
                <a:srgbClr val="0099D8"/>
              </a:buClr>
              <a:buSzPct val="90000"/>
              <a:buFont typeface="Wingdings" panose="05000000000000000000" charset="0"/>
              <a:buChar char=""/>
              <a:defRPr sz="2200">
                <a:latin typeface="微软雅黑" panose="020B0503020204020204" pitchFamily="34" charset="-122"/>
                <a:ea typeface="微软雅黑" panose="020B0503020204020204" pitchFamily="34" charset="-122"/>
              </a:defRPr>
            </a:lvl2pPr>
            <a:lvl3pPr marL="1200150" lvl="2" indent="-285750" fontAlgn="base">
              <a:lnSpc>
                <a:spcPct val="100000"/>
              </a:lnSpc>
              <a:spcBef>
                <a:spcPct val="20000"/>
              </a:spcBef>
              <a:spcAft>
                <a:spcPct val="0"/>
              </a:spcAft>
              <a:buClr>
                <a:srgbClr val="0099D8"/>
              </a:buClr>
              <a:buSzPct val="85000"/>
              <a:buFont typeface="Wingdings" panose="05000000000000000000" charset="0"/>
              <a:buChar char=""/>
              <a:defRPr sz="2000">
                <a:latin typeface="微软雅黑" panose="020B0503020204020204" pitchFamily="34" charset="-122"/>
                <a:ea typeface="微软雅黑" panose="020B0503020204020204" pitchFamily="34" charset="-122"/>
              </a:defRPr>
            </a:lvl3pPr>
            <a:lvl4pPr marL="1657350" lvl="3" indent="-285750" fontAlgn="base">
              <a:lnSpc>
                <a:spcPct val="100000"/>
              </a:lnSpc>
              <a:spcBef>
                <a:spcPct val="20000"/>
              </a:spcBef>
              <a:spcAft>
                <a:spcPct val="0"/>
              </a:spcAft>
              <a:buClr>
                <a:srgbClr val="0099D8"/>
              </a:buClr>
              <a:buFont typeface="Webdings" panose="05030102010509060703" charset="0"/>
              <a:buChar char="4"/>
              <a:defRPr sz="1400">
                <a:latin typeface="微软雅黑" panose="020B0503020204020204" pitchFamily="34" charset="-122"/>
                <a:ea typeface="微软雅黑" panose="020B0503020204020204" pitchFamily="34" charset="-122"/>
              </a:defRPr>
            </a:lvl4pPr>
            <a:lvl5pPr marL="2057400" lvl="4" indent="-228600" fontAlgn="base">
              <a:spcBef>
                <a:spcPct val="20000"/>
              </a:spcBef>
              <a:spcAft>
                <a:spcPct val="0"/>
              </a:spcAft>
              <a:buClr>
                <a:srgbClr val="009ADA"/>
              </a:buClr>
              <a:buFont typeface="Wingdings" panose="05000000000000000000" charset="0"/>
              <a:buChar char=""/>
              <a:defRPr sz="1200">
                <a:latin typeface="微软雅黑" panose="020B0503020204020204" pitchFamily="34" charset="-122"/>
                <a:ea typeface="微软雅黑" panose="020B0503020204020204" pitchFamily="34" charset="-122"/>
              </a:defRPr>
            </a:lvl5pPr>
            <a:lvl6pPr lvl="5" indent="0">
              <a:spcBef>
                <a:spcPct val="20000"/>
              </a:spcBef>
              <a:buFont typeface="Arial" panose="020B0604020202020204" pitchFamily="34" charset="0"/>
              <a:buNone/>
              <a:defRPr sz="2000"/>
            </a:lvl6pPr>
            <a:lvl7pPr lvl="6" indent="0">
              <a:spcBef>
                <a:spcPct val="20000"/>
              </a:spcBef>
              <a:buFont typeface="Arial" panose="020B0604020202020204" pitchFamily="34" charset="0"/>
              <a:buNone/>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zh-CN" altLang="en-US" dirty="0"/>
              <a:t>需求说明</a:t>
            </a:r>
          </a:p>
          <a:p>
            <a:pPr lvl="1"/>
            <a:r>
              <a:rPr lang="zh-CN" altLang="en-US" dirty="0"/>
              <a:t>使用语句新建</a:t>
            </a:r>
            <a:r>
              <a:rPr lang="en-US" altLang="zh-CN" dirty="0"/>
              <a:t>student</a:t>
            </a:r>
            <a:r>
              <a:rPr lang="zh-CN" altLang="en-US" dirty="0"/>
              <a:t>表</a:t>
            </a:r>
            <a:endParaRPr lang="en-US" dirty="0"/>
          </a:p>
          <a:p>
            <a:pPr lvl="1"/>
            <a:r>
              <a:rPr lang="zh-CN" altLang="en-US" dirty="0"/>
              <a:t>具体设计如下</a:t>
            </a:r>
            <a:endParaRPr lang="en-US" dirty="0"/>
          </a:p>
          <a:p>
            <a:pPr lvl="2"/>
            <a:endParaRPr lang="en-US" dirty="0"/>
          </a:p>
          <a:p>
            <a:pPr lvl="1"/>
            <a:endParaRPr lang="zh-CN" altLang="en-US" dirty="0"/>
          </a:p>
          <a:p>
            <a:endParaRPr lang="zh-CN" altLang="en-US" dirty="0"/>
          </a:p>
        </p:txBody>
      </p:sp>
      <p:pic>
        <p:nvPicPr>
          <p:cNvPr id="358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241131"/>
            <a:ext cx="5380038" cy="19827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D2B6DC51-BE9D-4ADB-BB2F-8DC240967BE3}"/>
              </a:ext>
            </a:extLst>
          </p:cNvPr>
          <p:cNvSpPr>
            <a:spLocks noGrp="1"/>
          </p:cNvSpPr>
          <p:nvPr>
            <p:ph type="sldNum" sz="quarter" idx="12"/>
          </p:nvPr>
        </p:nvSpPr>
        <p:spPr/>
        <p:txBody>
          <a:bodyPr/>
          <a:lstStyle/>
          <a:p>
            <a:fld id="{0C913308-F349-4B6D-A68A-DD1791B4A57B}" type="slidenum">
              <a:rPr lang="zh-CN" altLang="en-US" smtClean="0"/>
              <a:pPr/>
              <a:t>32</a:t>
            </a:fld>
            <a:r>
              <a:rPr lang="zh-CN" altLang="en-US"/>
              <a:t>/</a:t>
            </a:r>
            <a:r>
              <a:rPr lang="en-US" altLang="zh-CN"/>
              <a:t>45</a:t>
            </a: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标题 2"/>
          <p:cNvSpPr>
            <a:spLocks noGrp="1" noChangeArrowheads="1"/>
          </p:cNvSpPr>
          <p:nvPr>
            <p:ph type="title"/>
          </p:nvPr>
        </p:nvSpPr>
        <p:spPr/>
        <p:txBody>
          <a:bodyPr/>
          <a:lstStyle/>
          <a:p>
            <a:r>
              <a:rPr lang="zh-CN" altLang="en-US" dirty="0"/>
              <a:t>数据表的类型</a:t>
            </a:r>
            <a:r>
              <a:rPr lang="en-US" altLang="zh-CN" dirty="0"/>
              <a:t>3-1</a:t>
            </a:r>
            <a:endParaRPr lang="zh-CN" altLang="en-US" dirty="0"/>
          </a:p>
        </p:txBody>
      </p:sp>
      <p:sp>
        <p:nvSpPr>
          <p:cNvPr id="36866" name="内容占位符 1"/>
          <p:cNvSpPr>
            <a:spLocks noGrp="1" noChangeArrowheads="1"/>
          </p:cNvSpPr>
          <p:nvPr>
            <p:ph idx="1"/>
          </p:nvPr>
        </p:nvSpPr>
        <p:spPr/>
        <p:txBody>
          <a:bodyPr/>
          <a:lstStyle/>
          <a:p>
            <a:r>
              <a:rPr lang="zh-CN" altLang="en-US" dirty="0"/>
              <a:t>表列类型设置</a:t>
            </a:r>
          </a:p>
        </p:txBody>
      </p:sp>
      <p:sp>
        <p:nvSpPr>
          <p:cNvPr id="35843" name="AutoShape 4"/>
          <p:cNvSpPr/>
          <p:nvPr/>
        </p:nvSpPr>
        <p:spPr>
          <a:xfrm>
            <a:off x="1116013" y="1635125"/>
            <a:ext cx="5410200" cy="2375297"/>
          </a:xfrm>
          <a:prstGeom prst="roundRect">
            <a:avLst>
              <a:gd name="adj" fmla="val 638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b="1" noProof="1"/>
              <a:t> CREATE   TABLE [ IF NOT EXISTS ]    `</a:t>
            </a:r>
            <a:r>
              <a:rPr lang="zh-CN" altLang="en-US" b="1" noProof="1"/>
              <a:t>表名</a:t>
            </a:r>
            <a:r>
              <a:rPr lang="zh-CN" b="1" noProof="1"/>
              <a:t>`</a:t>
            </a:r>
            <a:r>
              <a:rPr lang="zh-CN" altLang="en-US" b="1" noProof="1"/>
              <a:t>   </a:t>
            </a:r>
            <a:r>
              <a:rPr lang="zh-CN" b="1" noProof="1"/>
              <a:t>(</a:t>
            </a:r>
          </a:p>
          <a:p>
            <a:pPr lvl="1"/>
            <a:r>
              <a:rPr lang="zh-CN" b="1" noProof="1"/>
              <a:t>    </a:t>
            </a:r>
          </a:p>
          <a:p>
            <a:pPr lvl="1"/>
            <a:r>
              <a:rPr lang="zh-CN" b="1" noProof="1"/>
              <a:t>	`</a:t>
            </a:r>
            <a:r>
              <a:rPr lang="zh-CN" altLang="en-US" b="1" noProof="1"/>
              <a:t>字段名</a:t>
            </a:r>
            <a:r>
              <a:rPr lang="zh-CN" b="1" noProof="1"/>
              <a:t>1`    </a:t>
            </a:r>
            <a:r>
              <a:rPr lang="zh-CN" altLang="en-US" b="1" noProof="1"/>
              <a:t>列类型 </a:t>
            </a:r>
            <a:r>
              <a:rPr lang="zh-CN" b="1" noProof="1"/>
              <a:t>[ </a:t>
            </a:r>
            <a:r>
              <a:rPr lang="zh-CN" altLang="en-US" b="1" noProof="1"/>
              <a:t>属性</a:t>
            </a:r>
            <a:r>
              <a:rPr lang="zh-CN" b="1" noProof="1"/>
              <a:t> ]  [ </a:t>
            </a:r>
            <a:r>
              <a:rPr lang="zh-CN" altLang="en-US" b="1" noProof="1"/>
              <a:t>索引</a:t>
            </a:r>
            <a:r>
              <a:rPr lang="zh-CN" b="1" noProof="1"/>
              <a:t> ] [</a:t>
            </a:r>
            <a:r>
              <a:rPr lang="zh-CN" altLang="en-US" b="1" noProof="1"/>
              <a:t>注释</a:t>
            </a:r>
            <a:r>
              <a:rPr lang="zh-CN" b="1" noProof="1"/>
              <a:t>]</a:t>
            </a:r>
            <a:r>
              <a:rPr lang="zh-CN" altLang="en-US" b="1" noProof="1"/>
              <a:t> </a:t>
            </a:r>
            <a:r>
              <a:rPr lang="zh-CN" b="1" noProof="1"/>
              <a:t>,</a:t>
            </a:r>
          </a:p>
          <a:p>
            <a:pPr lvl="1"/>
            <a:r>
              <a:rPr lang="zh-CN" b="1" noProof="1"/>
              <a:t>	 `</a:t>
            </a:r>
            <a:r>
              <a:rPr lang="zh-CN" altLang="en-US" b="1" noProof="1"/>
              <a:t>字段名</a:t>
            </a:r>
            <a:r>
              <a:rPr lang="zh-CN" b="1" noProof="1"/>
              <a:t>2`   </a:t>
            </a:r>
            <a:r>
              <a:rPr lang="zh-CN" altLang="en-US" b="1" noProof="1"/>
              <a:t>列类型 </a:t>
            </a:r>
            <a:r>
              <a:rPr lang="zh-CN" b="1" noProof="1"/>
              <a:t>[ </a:t>
            </a:r>
            <a:r>
              <a:rPr lang="zh-CN" altLang="en-US" b="1" noProof="1"/>
              <a:t>属性</a:t>
            </a:r>
            <a:r>
              <a:rPr lang="zh-CN" b="1" noProof="1"/>
              <a:t> ]  [ </a:t>
            </a:r>
            <a:r>
              <a:rPr lang="zh-CN" altLang="en-US" b="1" noProof="1"/>
              <a:t>索引</a:t>
            </a:r>
            <a:r>
              <a:rPr lang="zh-CN" b="1" noProof="1"/>
              <a:t> ]</a:t>
            </a:r>
            <a:r>
              <a:rPr lang="zh-CN" altLang="en-US" b="1" noProof="1"/>
              <a:t> </a:t>
            </a:r>
            <a:r>
              <a:rPr lang="zh-CN" b="1" noProof="1"/>
              <a:t>[</a:t>
            </a:r>
            <a:r>
              <a:rPr lang="zh-CN" altLang="en-US" b="1" noProof="1"/>
              <a:t>注释</a:t>
            </a:r>
            <a:r>
              <a:rPr lang="zh-CN" b="1" noProof="1"/>
              <a:t>]</a:t>
            </a:r>
            <a:r>
              <a:rPr lang="zh-CN" altLang="en-US" b="1" noProof="1"/>
              <a:t> </a:t>
            </a:r>
            <a:r>
              <a:rPr lang="zh-CN" b="1" noProof="1"/>
              <a:t>, </a:t>
            </a:r>
          </a:p>
          <a:p>
            <a:pPr lvl="1"/>
            <a:r>
              <a:rPr lang="zh-CN" b="1" noProof="1"/>
              <a:t>	… …    </a:t>
            </a:r>
          </a:p>
          <a:p>
            <a:pPr lvl="1"/>
            <a:r>
              <a:rPr lang="zh-CN" altLang="en-US" b="1" noProof="1"/>
              <a:t>         </a:t>
            </a:r>
            <a:r>
              <a:rPr lang="zh-CN" b="1" noProof="1"/>
              <a:t>`</a:t>
            </a:r>
            <a:r>
              <a:rPr lang="zh-CN" altLang="en-US" b="1" noProof="1"/>
              <a:t>字段名</a:t>
            </a:r>
            <a:r>
              <a:rPr lang="en-US" b="1" noProof="1"/>
              <a:t>n`   </a:t>
            </a:r>
            <a:r>
              <a:rPr lang="zh-CN" altLang="en-US" b="1" noProof="1"/>
              <a:t>列类型 </a:t>
            </a:r>
            <a:r>
              <a:rPr lang="zh-CN" b="1" noProof="1"/>
              <a:t>[ </a:t>
            </a:r>
            <a:r>
              <a:rPr lang="zh-CN" altLang="en-US" b="1" noProof="1"/>
              <a:t>属性</a:t>
            </a:r>
            <a:r>
              <a:rPr lang="zh-CN" b="1" noProof="1"/>
              <a:t> ]  [ </a:t>
            </a:r>
            <a:r>
              <a:rPr lang="zh-CN" altLang="en-US" b="1" noProof="1"/>
              <a:t>索引</a:t>
            </a:r>
            <a:r>
              <a:rPr lang="zh-CN" b="1" noProof="1"/>
              <a:t> ]</a:t>
            </a:r>
            <a:r>
              <a:rPr lang="zh-CN" altLang="en-US" b="1" noProof="1"/>
              <a:t> </a:t>
            </a:r>
            <a:r>
              <a:rPr lang="zh-CN" b="1" noProof="1"/>
              <a:t>[</a:t>
            </a:r>
            <a:r>
              <a:rPr lang="zh-CN" altLang="en-US" b="1" noProof="1"/>
              <a:t>注释</a:t>
            </a:r>
            <a:r>
              <a:rPr lang="zh-CN" b="1" noProof="1"/>
              <a:t>]</a:t>
            </a:r>
            <a:r>
              <a:rPr lang="zh-CN" altLang="en-US" b="1" noProof="1"/>
              <a:t> </a:t>
            </a:r>
            <a:endParaRPr lang="zh-CN" b="1" noProof="1"/>
          </a:p>
          <a:p>
            <a:pPr lvl="1"/>
            <a:endParaRPr lang="zh-CN" b="1" noProof="1"/>
          </a:p>
          <a:p>
            <a:pPr lvl="1"/>
            <a:r>
              <a:rPr lang="zh-CN" b="1" noProof="1">
                <a:solidFill>
                  <a:srgbClr val="FF0000"/>
                </a:solidFill>
              </a:rPr>
              <a:t>)  [  </a:t>
            </a:r>
            <a:r>
              <a:rPr lang="zh-CN" altLang="en-US" b="1" noProof="1">
                <a:solidFill>
                  <a:srgbClr val="FF0000"/>
                </a:solidFill>
              </a:rPr>
              <a:t>表类型</a:t>
            </a:r>
            <a:r>
              <a:rPr lang="zh-CN" b="1" noProof="1">
                <a:solidFill>
                  <a:srgbClr val="FF0000"/>
                </a:solidFill>
              </a:rPr>
              <a:t> ] </a:t>
            </a:r>
            <a:r>
              <a:rPr lang="zh-CN" b="1" noProof="1"/>
              <a:t>[ </a:t>
            </a:r>
            <a:r>
              <a:rPr lang="zh-CN" altLang="en-US" b="1" noProof="1"/>
              <a:t>表字符集</a:t>
            </a:r>
            <a:r>
              <a:rPr lang="zh-CN" b="1" noProof="1"/>
              <a:t> ] [</a:t>
            </a:r>
            <a:r>
              <a:rPr lang="zh-CN" altLang="en-US" b="1" noProof="1"/>
              <a:t>注释</a:t>
            </a:r>
            <a:r>
              <a:rPr lang="zh-CN" b="1" noProof="1"/>
              <a:t>]</a:t>
            </a:r>
            <a:r>
              <a:rPr lang="zh-CN" altLang="en-US" b="1" noProof="1"/>
              <a:t> </a:t>
            </a:r>
            <a:r>
              <a:rPr lang="zh-CN" b="1" noProof="1"/>
              <a:t>;</a:t>
            </a:r>
          </a:p>
        </p:txBody>
      </p:sp>
      <p:grpSp>
        <p:nvGrpSpPr>
          <p:cNvPr id="6" name="组合 5"/>
          <p:cNvGrpSpPr/>
          <p:nvPr/>
        </p:nvGrpSpPr>
        <p:grpSpPr>
          <a:xfrm>
            <a:off x="1691680" y="4506258"/>
            <a:ext cx="4800736" cy="369748"/>
            <a:chOff x="1403648" y="3795886"/>
            <a:chExt cx="5842480" cy="395144"/>
          </a:xfrm>
        </p:grpSpPr>
        <p:sp>
          <p:nvSpPr>
            <p:cNvPr id="7" name="圆角矩形 6"/>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p>
          </p:txBody>
        </p:sp>
        <p:sp>
          <p:nvSpPr>
            <p:cNvPr id="8" name="圆角矩形 7"/>
            <p:cNvSpPr/>
            <p:nvPr/>
          </p:nvSpPr>
          <p:spPr bwMode="auto">
            <a:xfrm>
              <a:off x="1975126" y="3795886"/>
              <a:ext cx="5271002"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p>
          </p:txBody>
        </p:sp>
        <p:pic>
          <p:nvPicPr>
            <p:cNvPr id="9"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bwMode="auto">
            <a:xfrm>
              <a:off x="2884574" y="3829223"/>
              <a:ext cx="3623117" cy="361807"/>
            </a:xfrm>
            <a:prstGeom prst="rect">
              <a:avLst/>
            </a:prstGeom>
            <a:noFill/>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600" b="1" dirty="0">
                  <a:solidFill>
                    <a:srgbClr val="FFFFFF"/>
                  </a:solidFill>
                  <a:latin typeface="黑体" panose="02010600030101010101" pitchFamily="2" charset="-122"/>
                  <a:ea typeface="黑体" panose="02010600030101010101" pitchFamily="2" charset="-122"/>
                </a:rPr>
                <a:t>演示示例</a:t>
              </a:r>
              <a:r>
                <a:rPr lang="en-US" altLang="zh-CN" sz="1600" b="1" dirty="0">
                  <a:solidFill>
                    <a:srgbClr val="FFFFFF"/>
                  </a:solidFill>
                  <a:latin typeface="黑体" panose="02010600030101010101" pitchFamily="2" charset="-122"/>
                  <a:ea typeface="黑体" panose="02010600030101010101" pitchFamily="2" charset="-122"/>
                </a:rPr>
                <a:t>4</a:t>
              </a:r>
              <a:r>
                <a:rPr lang="zh-CN" altLang="en-US" sz="1600" b="1" dirty="0">
                  <a:solidFill>
                    <a:srgbClr val="FFFFFF"/>
                  </a:solidFill>
                  <a:latin typeface="黑体" panose="02010600030101010101" pitchFamily="2" charset="-122"/>
                  <a:ea typeface="黑体" panose="02010600030101010101" pitchFamily="2" charset="-122"/>
                </a:rPr>
                <a:t>：设置数据表的类型</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11" name="TextBox 65"/>
          <p:cNvSpPr txBox="1"/>
          <p:nvPr/>
        </p:nvSpPr>
        <p:spPr>
          <a:xfrm>
            <a:off x="251520" y="1795795"/>
            <a:ext cx="436880" cy="245110"/>
          </a:xfrm>
          <a:prstGeom prst="rect">
            <a:avLst/>
          </a:prstGeom>
          <a:noFill/>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b="1" dirty="0">
                <a:solidFill>
                  <a:srgbClr val="0099D8"/>
                </a:solidFill>
                <a:latin typeface="Arial" panose="020B0604020202020204" pitchFamily="34" charset="0"/>
                <a:ea typeface="微软雅黑" panose="020B0503020204020204" pitchFamily="34" charset="-122"/>
              </a:rPr>
              <a:t>语法</a:t>
            </a:r>
          </a:p>
        </p:txBody>
      </p:sp>
      <p:pic>
        <p:nvPicPr>
          <p:cNvPr id="12" name="图片 11" descr="C:\Users\Lenovo\Desktop\icon\书籍.png书籍"/>
          <p:cNvPicPr>
            <a:picLocks noChangeAspect="1"/>
          </p:cNvPicPr>
          <p:nvPr/>
        </p:nvPicPr>
        <p:blipFill>
          <a:blip r:embed="rId3"/>
          <a:srcRect/>
          <a:stretch>
            <a:fillRect/>
          </a:stretch>
        </p:blipFill>
        <p:spPr>
          <a:xfrm>
            <a:off x="312797" y="1491630"/>
            <a:ext cx="314325" cy="314325"/>
          </a:xfrm>
          <a:prstGeom prst="rect">
            <a:avLst/>
          </a:prstGeom>
        </p:spPr>
      </p:pic>
      <p:sp>
        <p:nvSpPr>
          <p:cNvPr id="3" name="灯片编号占位符 2">
            <a:extLst>
              <a:ext uri="{FF2B5EF4-FFF2-40B4-BE49-F238E27FC236}">
                <a16:creationId xmlns:a16="http://schemas.microsoft.com/office/drawing/2014/main" id="{365E9342-0C20-4FD2-B554-B3D500ED2A88}"/>
              </a:ext>
            </a:extLst>
          </p:cNvPr>
          <p:cNvSpPr>
            <a:spLocks noGrp="1"/>
          </p:cNvSpPr>
          <p:nvPr>
            <p:ph type="sldNum" sz="quarter" idx="12"/>
          </p:nvPr>
        </p:nvSpPr>
        <p:spPr/>
        <p:txBody>
          <a:bodyPr/>
          <a:lstStyle/>
          <a:p>
            <a:fld id="{0C913308-F349-4B6D-A68A-DD1791B4A57B}" type="slidenum">
              <a:rPr lang="zh-CN" altLang="en-US" smtClean="0"/>
              <a:pPr/>
              <a:t>33</a:t>
            </a:fld>
            <a:r>
              <a:rPr lang="zh-CN" altLang="en-US"/>
              <a:t>/</a:t>
            </a:r>
            <a:r>
              <a:rPr lang="en-US" altLang="zh-CN"/>
              <a:t>45</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标题 2"/>
          <p:cNvSpPr>
            <a:spLocks noGrp="1" noChangeArrowheads="1"/>
          </p:cNvSpPr>
          <p:nvPr>
            <p:ph type="title"/>
          </p:nvPr>
        </p:nvSpPr>
        <p:spPr/>
        <p:txBody>
          <a:bodyPr/>
          <a:lstStyle/>
          <a:p>
            <a:r>
              <a:rPr lang="zh-CN" altLang="en-US" dirty="0"/>
              <a:t>数据表的类型</a:t>
            </a:r>
            <a:r>
              <a:rPr lang="en-US" altLang="zh-CN" dirty="0"/>
              <a:t>3-2</a:t>
            </a:r>
            <a:endParaRPr lang="zh-CN" altLang="en-US" dirty="0"/>
          </a:p>
        </p:txBody>
      </p:sp>
      <p:sp>
        <p:nvSpPr>
          <p:cNvPr id="37890" name="内容占位符 1"/>
          <p:cNvSpPr>
            <a:spLocks noGrp="1" noChangeArrowheads="1"/>
          </p:cNvSpPr>
          <p:nvPr>
            <p:ph idx="1"/>
          </p:nvPr>
        </p:nvSpPr>
        <p:spPr/>
        <p:txBody>
          <a:bodyPr/>
          <a:lstStyle/>
          <a:p>
            <a:r>
              <a:rPr lang="zh-CN" altLang="en-US" dirty="0"/>
              <a:t>设置数据表的类型</a:t>
            </a:r>
            <a:endParaRPr lang="en-US" dirty="0"/>
          </a:p>
          <a:p>
            <a:pPr lvl="1"/>
            <a:endParaRPr lang="en-US" dirty="0"/>
          </a:p>
        </p:txBody>
      </p:sp>
      <p:sp>
        <p:nvSpPr>
          <p:cNvPr id="36867" name="AutoShape 4"/>
          <p:cNvSpPr/>
          <p:nvPr/>
        </p:nvSpPr>
        <p:spPr>
          <a:xfrm>
            <a:off x="1839913" y="1820863"/>
            <a:ext cx="4340225" cy="855107"/>
          </a:xfrm>
          <a:prstGeom prst="roundRect">
            <a:avLst>
              <a:gd name="adj" fmla="val 638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sz="1600" b="1" noProof="1"/>
              <a:t>CREATE TABLE  </a:t>
            </a:r>
            <a:r>
              <a:rPr lang="zh-CN" altLang="en-US" sz="1600" b="1" noProof="1"/>
              <a:t>表名</a:t>
            </a:r>
            <a:r>
              <a:rPr lang="zh-CN" sz="1600" b="1" noProof="1"/>
              <a:t>(</a:t>
            </a:r>
          </a:p>
          <a:p>
            <a:pPr lvl="1"/>
            <a:r>
              <a:rPr lang="zh-CN" sz="1600" b="1" noProof="1"/>
              <a:t>	#</a:t>
            </a:r>
            <a:r>
              <a:rPr lang="zh-CN" altLang="en-US" sz="1600" b="1" noProof="1"/>
              <a:t>省略一些代码</a:t>
            </a:r>
            <a:endParaRPr lang="zh-CN" sz="1600" b="1" noProof="1"/>
          </a:p>
          <a:p>
            <a:pPr lvl="1"/>
            <a:r>
              <a:rPr lang="zh-CN" sz="1600" b="1" noProof="1"/>
              <a:t>) </a:t>
            </a:r>
            <a:r>
              <a:rPr lang="en-US" sz="1600" b="1" noProof="1">
                <a:solidFill>
                  <a:srgbClr val="FF0000"/>
                </a:solidFill>
              </a:rPr>
              <a:t>ENGINE =  MyISAM</a:t>
            </a:r>
          </a:p>
        </p:txBody>
      </p:sp>
      <p:sp>
        <p:nvSpPr>
          <p:cNvPr id="36868" name="TextBox 8"/>
          <p:cNvSpPr txBox="1"/>
          <p:nvPr/>
        </p:nvSpPr>
        <p:spPr>
          <a:xfrm>
            <a:off x="1839913" y="2936875"/>
            <a:ext cx="646331" cy="369332"/>
          </a:xfrm>
          <a:prstGeom prst="rect">
            <a:avLst/>
          </a:prstGeom>
          <a:noFill/>
          <a:ln w="9525">
            <a:noFill/>
            <a:miter/>
          </a:ln>
        </p:spPr>
        <p:txBody>
          <a:bodyPr wrap="none">
            <a:spAutoFit/>
          </a:bodyPr>
          <a:lstStyle/>
          <a:p>
            <a:pPr>
              <a:defRPr/>
            </a:pPr>
            <a:r>
              <a:rPr lang="zh-CN" altLang="en-US" noProof="1">
                <a:latin typeface="Calibri" panose="020F0502020204030204" pitchFamily="34" charset="0"/>
                <a:ea typeface="宋体" panose="02010600030101010101" pitchFamily="2" charset="-122"/>
                <a:cs typeface="+mn-ea"/>
              </a:rPr>
              <a:t>或者</a:t>
            </a:r>
            <a:endParaRPr lang="zh-CN" altLang="en-US" noProof="1">
              <a:latin typeface="Calibri" panose="020F0502020204030204" pitchFamily="34" charset="0"/>
              <a:ea typeface="宋体" panose="02010600030101010101" pitchFamily="2" charset="-122"/>
            </a:endParaRPr>
          </a:p>
        </p:txBody>
      </p:sp>
      <p:sp>
        <p:nvSpPr>
          <p:cNvPr id="36869" name="AutoShape 4"/>
          <p:cNvSpPr/>
          <p:nvPr/>
        </p:nvSpPr>
        <p:spPr>
          <a:xfrm>
            <a:off x="1839913" y="3322638"/>
            <a:ext cx="4340225" cy="950119"/>
          </a:xfrm>
          <a:prstGeom prst="roundRect">
            <a:avLst>
              <a:gd name="adj" fmla="val 638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b="1" noProof="1"/>
              <a:t>CREATE TABLE  </a:t>
            </a:r>
            <a:r>
              <a:rPr lang="zh-CN" altLang="en-US" b="1" noProof="1"/>
              <a:t>表名</a:t>
            </a:r>
            <a:r>
              <a:rPr lang="zh-CN" b="1" noProof="1"/>
              <a:t>(</a:t>
            </a:r>
          </a:p>
          <a:p>
            <a:pPr lvl="1"/>
            <a:r>
              <a:rPr lang="zh-CN" b="1" noProof="1"/>
              <a:t>	#</a:t>
            </a:r>
            <a:r>
              <a:rPr lang="zh-CN" altLang="en-US" b="1" noProof="1"/>
              <a:t>省略一些代码</a:t>
            </a:r>
            <a:endParaRPr lang="zh-CN" b="1" noProof="1"/>
          </a:p>
          <a:p>
            <a:pPr lvl="1"/>
            <a:r>
              <a:rPr lang="zh-CN" b="1" noProof="1"/>
              <a:t>) </a:t>
            </a:r>
            <a:r>
              <a:rPr lang="en-US" b="1" noProof="1">
                <a:solidFill>
                  <a:srgbClr val="FF0000"/>
                </a:solidFill>
              </a:rPr>
              <a:t>ENGINE =  InnoDB</a:t>
            </a:r>
          </a:p>
        </p:txBody>
      </p:sp>
      <p:sp>
        <p:nvSpPr>
          <p:cNvPr id="36873" name="AutoShape 8"/>
          <p:cNvSpPr/>
          <p:nvPr/>
        </p:nvSpPr>
        <p:spPr>
          <a:xfrm>
            <a:off x="5165725" y="1978025"/>
            <a:ext cx="2465388" cy="791706"/>
          </a:xfrm>
          <a:prstGeom prst="wedgeRoundRectCallout">
            <a:avLst>
              <a:gd name="adj1" fmla="val -91130"/>
              <a:gd name="adj2" fmla="val -23995"/>
              <a:gd name="adj3" fmla="val 16667"/>
            </a:avLst>
          </a:prstGeom>
          <a:solidFill>
            <a:srgbClr val="0099D8"/>
          </a:solidFill>
          <a:ln w="15875" algn="ctr">
            <a:solidFill>
              <a:schemeClr val="bg1"/>
            </a:solidFill>
            <a:miter lim="800000"/>
          </a:ln>
          <a:effectLst>
            <a:outerShdw blurRad="63500" sx="102000" sy="102000" algn="ctr" rotWithShape="0">
              <a:prstClr val="black">
                <a:alpha val="40000"/>
              </a:prstClr>
            </a:outerShdw>
          </a:effectLst>
        </p:spPr>
        <p:txBody>
          <a:bodyPr wrap="square" anchorCtr="1">
            <a:spAutoFit/>
          </a:bodyPr>
          <a:lstStyle/>
          <a:p>
            <a:pPr marL="224155" indent="-224155" algn="ctr" fontAlgn="base"/>
            <a:r>
              <a:rPr lang="zh-CN" altLang="en-US" sz="1350" b="1" noProof="1">
                <a:solidFill>
                  <a:schemeClr val="bg1"/>
                </a:solidFill>
                <a:ea typeface="黑体" panose="02010600030101010101" pitchFamily="49" charset="-122"/>
              </a:rPr>
              <a:t> </a:t>
            </a:r>
            <a:r>
              <a:rPr lang="en-US" sz="1350" b="1" noProof="1">
                <a:solidFill>
                  <a:schemeClr val="bg1"/>
                </a:solidFill>
                <a:ea typeface="黑体" panose="02010600030101010101" pitchFamily="49" charset="-122"/>
              </a:rPr>
              <a:t>MySQL</a:t>
            </a:r>
            <a:r>
              <a:rPr lang="zh-CN" altLang="en-US" sz="1350" b="1" dirty="0">
                <a:solidFill>
                  <a:schemeClr val="bg1"/>
                </a:solidFill>
                <a:ea typeface="黑体" panose="02010600030101010101" pitchFamily="49" charset="-122"/>
              </a:rPr>
              <a:t>注释：</a:t>
            </a:r>
            <a:br>
              <a:rPr lang="zh-CN" altLang="en-US" sz="1350" b="1" dirty="0">
                <a:solidFill>
                  <a:schemeClr val="bg1"/>
                </a:solidFill>
                <a:ea typeface="黑体" panose="02010600030101010101" pitchFamily="49" charset="-122"/>
              </a:rPr>
            </a:br>
            <a:r>
              <a:rPr lang="zh-CN" sz="1350" b="1" noProof="1">
                <a:solidFill>
                  <a:schemeClr val="bg1"/>
                </a:solidFill>
                <a:ea typeface="黑体" panose="02010600030101010101" pitchFamily="49" charset="-122"/>
              </a:rPr>
              <a:t>1</a:t>
            </a:r>
            <a:r>
              <a:rPr lang="zh-CN" altLang="en-US" sz="1350" b="1" noProof="1">
                <a:solidFill>
                  <a:schemeClr val="bg1"/>
                </a:solidFill>
                <a:ea typeface="黑体" panose="02010600030101010101" pitchFamily="49" charset="-122"/>
              </a:rPr>
              <a:t>、</a:t>
            </a:r>
            <a:r>
              <a:rPr lang="zh-CN" sz="1350" b="1" noProof="1">
                <a:solidFill>
                  <a:schemeClr val="bg1"/>
                </a:solidFill>
                <a:ea typeface="黑体" panose="02010600030101010101" pitchFamily="49" charset="-122"/>
              </a:rPr>
              <a:t>#……        </a:t>
            </a:r>
            <a:r>
              <a:rPr lang="zh-CN" altLang="en-US" sz="1350" b="1" noProof="1">
                <a:solidFill>
                  <a:schemeClr val="bg1"/>
                </a:solidFill>
                <a:ea typeface="黑体" panose="02010600030101010101" pitchFamily="49" charset="-122"/>
              </a:rPr>
              <a:t>单行注释</a:t>
            </a:r>
            <a:r>
              <a:rPr lang="zh-CN" sz="1350" b="1" noProof="1">
                <a:solidFill>
                  <a:schemeClr val="bg1"/>
                </a:solidFill>
                <a:ea typeface="黑体" panose="02010600030101010101" pitchFamily="49" charset="-122"/>
              </a:rPr>
              <a:t> </a:t>
            </a:r>
            <a:br>
              <a:rPr lang="zh-CN" altLang="en-US" sz="1350" b="1" dirty="0">
                <a:solidFill>
                  <a:schemeClr val="bg1"/>
                </a:solidFill>
                <a:ea typeface="黑体" panose="02010600030101010101" pitchFamily="49" charset="-122"/>
              </a:rPr>
            </a:br>
            <a:r>
              <a:rPr lang="zh-CN" sz="1350" b="1" noProof="1">
                <a:solidFill>
                  <a:schemeClr val="bg1"/>
                </a:solidFill>
                <a:ea typeface="黑体" panose="02010600030101010101" pitchFamily="49" charset="-122"/>
              </a:rPr>
              <a:t>2</a:t>
            </a:r>
            <a:r>
              <a:rPr lang="zh-CN" altLang="en-US" sz="1350" b="1" noProof="1">
                <a:solidFill>
                  <a:schemeClr val="bg1"/>
                </a:solidFill>
                <a:ea typeface="黑体" panose="02010600030101010101" pitchFamily="49" charset="-122"/>
              </a:rPr>
              <a:t>、</a:t>
            </a:r>
            <a:r>
              <a:rPr lang="zh-CN" sz="1350" b="1" noProof="1">
                <a:solidFill>
                  <a:schemeClr val="bg1"/>
                </a:solidFill>
                <a:ea typeface="黑体" panose="02010600030101010101" pitchFamily="49" charset="-122"/>
              </a:rPr>
              <a:t>/*……*/     </a:t>
            </a:r>
            <a:r>
              <a:rPr lang="zh-CN" altLang="en-US" sz="1350" b="1" noProof="1">
                <a:solidFill>
                  <a:schemeClr val="bg1"/>
                </a:solidFill>
                <a:ea typeface="黑体" panose="02010600030101010101" pitchFamily="49" charset="-122"/>
              </a:rPr>
              <a:t>多行注释</a:t>
            </a:r>
          </a:p>
        </p:txBody>
      </p:sp>
      <p:grpSp>
        <p:nvGrpSpPr>
          <p:cNvPr id="14" name="组合 13"/>
          <p:cNvGrpSpPr/>
          <p:nvPr/>
        </p:nvGrpSpPr>
        <p:grpSpPr>
          <a:xfrm>
            <a:off x="971600" y="1779662"/>
            <a:ext cx="436880" cy="531495"/>
            <a:chOff x="3548698" y="2423160"/>
            <a:chExt cx="436880" cy="531495"/>
          </a:xfrm>
        </p:grpSpPr>
        <p:sp>
          <p:nvSpPr>
            <p:cNvPr id="15" name="TextBox 65"/>
            <p:cNvSpPr txBox="1"/>
            <p:nvPr/>
          </p:nvSpPr>
          <p:spPr>
            <a:xfrm>
              <a:off x="3548698" y="2709545"/>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示例</a:t>
              </a:r>
            </a:p>
          </p:txBody>
        </p:sp>
        <p:pic>
          <p:nvPicPr>
            <p:cNvPr id="16" name="图片 15" descr="C:\Users\Lenovo\Desktop\icon\电脑.png电脑"/>
            <p:cNvPicPr>
              <a:picLocks noChangeAspect="1"/>
            </p:cNvPicPr>
            <p:nvPr/>
          </p:nvPicPr>
          <p:blipFill>
            <a:blip r:embed="rId2"/>
            <a:srcRect/>
            <a:stretch>
              <a:fillRect/>
            </a:stretch>
          </p:blipFill>
          <p:spPr>
            <a:xfrm>
              <a:off x="3627438" y="2423160"/>
              <a:ext cx="279400" cy="278765"/>
            </a:xfrm>
            <a:prstGeom prst="rect">
              <a:avLst/>
            </a:prstGeom>
          </p:spPr>
        </p:pic>
      </p:grpSp>
      <p:sp>
        <p:nvSpPr>
          <p:cNvPr id="3" name="灯片编号占位符 2">
            <a:extLst>
              <a:ext uri="{FF2B5EF4-FFF2-40B4-BE49-F238E27FC236}">
                <a16:creationId xmlns:a16="http://schemas.microsoft.com/office/drawing/2014/main" id="{85D1276F-9742-4577-A8C5-CC2F68338F47}"/>
              </a:ext>
            </a:extLst>
          </p:cNvPr>
          <p:cNvSpPr>
            <a:spLocks noGrp="1"/>
          </p:cNvSpPr>
          <p:nvPr>
            <p:ph type="sldNum" sz="quarter" idx="12"/>
          </p:nvPr>
        </p:nvSpPr>
        <p:spPr/>
        <p:txBody>
          <a:bodyPr/>
          <a:lstStyle/>
          <a:p>
            <a:fld id="{0C913308-F349-4B6D-A68A-DD1791B4A57B}" type="slidenum">
              <a:rPr lang="zh-CN" altLang="en-US" smtClean="0"/>
              <a:pPr/>
              <a:t>34</a:t>
            </a:fld>
            <a:r>
              <a:rPr lang="zh-CN" altLang="en-US"/>
              <a:t>/</a:t>
            </a:r>
            <a:r>
              <a:rPr lang="en-US" altLang="zh-CN"/>
              <a:t>45</a:t>
            </a:r>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标题 2"/>
          <p:cNvSpPr>
            <a:spLocks noGrp="1" noChangeArrowheads="1"/>
          </p:cNvSpPr>
          <p:nvPr>
            <p:ph type="title"/>
          </p:nvPr>
        </p:nvSpPr>
        <p:spPr/>
        <p:txBody>
          <a:bodyPr/>
          <a:lstStyle/>
          <a:p>
            <a:r>
              <a:rPr lang="zh-CN" altLang="en-US" dirty="0"/>
              <a:t>数据表的类型</a:t>
            </a:r>
            <a:r>
              <a:rPr lang="en-US" altLang="zh-CN" dirty="0"/>
              <a:t>3-3</a:t>
            </a:r>
            <a:endParaRPr lang="zh-CN" altLang="en-US" dirty="0"/>
          </a:p>
        </p:txBody>
      </p:sp>
      <p:sp>
        <p:nvSpPr>
          <p:cNvPr id="38914" name="内容占位符 1"/>
          <p:cNvSpPr>
            <a:spLocks noGrp="1" noChangeArrowheads="1"/>
          </p:cNvSpPr>
          <p:nvPr>
            <p:ph idx="1"/>
          </p:nvPr>
        </p:nvSpPr>
        <p:spPr>
          <a:noFill/>
          <a:ln w="9525">
            <a:noFill/>
            <a:miter lim="800000"/>
          </a:ln>
        </p:spPr>
        <p:txBody>
          <a:bodyPr vert="horz" wrap="square" lIns="91440" tIns="45720" rIns="91440" bIns="45720" numCol="1" anchor="t" anchorCtr="0" compatLnSpc="1"/>
          <a:lstStyle/>
          <a:p>
            <a:r>
              <a:rPr lang="en-US" altLang="zh-CN" dirty="0"/>
              <a:t>MySQL</a:t>
            </a:r>
            <a:r>
              <a:rPr lang="zh-CN" altLang="en-US" dirty="0"/>
              <a:t>的数据表的类型</a:t>
            </a:r>
            <a:endParaRPr lang="en-US" dirty="0"/>
          </a:p>
          <a:p>
            <a:pPr lvl="1"/>
            <a:r>
              <a:rPr lang="en-US" altLang="zh-CN" sz="1800" dirty="0" err="1"/>
              <a:t>MyISAM</a:t>
            </a:r>
            <a:r>
              <a:rPr lang="zh-CN" altLang="en-US" sz="1800" dirty="0"/>
              <a:t>、</a:t>
            </a:r>
            <a:r>
              <a:rPr lang="en-US" altLang="zh-CN" sz="1800" dirty="0" err="1"/>
              <a:t>InnoDB</a:t>
            </a:r>
            <a:r>
              <a:rPr lang="en-US" altLang="zh-CN" sz="1800" dirty="0"/>
              <a:t> </a:t>
            </a:r>
            <a:r>
              <a:rPr lang="zh-CN" altLang="en-US" sz="1800" dirty="0"/>
              <a:t>、</a:t>
            </a:r>
            <a:r>
              <a:rPr lang="en-US" altLang="zh-CN" sz="1800" dirty="0"/>
              <a:t>HEAP</a:t>
            </a:r>
            <a:r>
              <a:rPr lang="zh-CN" altLang="en-US" sz="1800" dirty="0"/>
              <a:t>、</a:t>
            </a:r>
            <a:r>
              <a:rPr lang="en-US" altLang="zh-CN" sz="1800" dirty="0"/>
              <a:t>BOB</a:t>
            </a:r>
            <a:r>
              <a:rPr lang="zh-CN" altLang="en-US" sz="1800" dirty="0"/>
              <a:t>、</a:t>
            </a:r>
            <a:r>
              <a:rPr lang="en-US" altLang="zh-CN" sz="1800" dirty="0"/>
              <a:t>CSV</a:t>
            </a:r>
            <a:r>
              <a:rPr lang="zh-CN" altLang="en-US" sz="1800" dirty="0"/>
              <a:t>等</a:t>
            </a:r>
            <a:endParaRPr lang="en-US" sz="1800" dirty="0"/>
          </a:p>
          <a:p>
            <a:r>
              <a:rPr lang="zh-CN" altLang="en-US" dirty="0"/>
              <a:t>常见的</a:t>
            </a:r>
            <a:r>
              <a:rPr lang="en-US" altLang="zh-CN" dirty="0" err="1"/>
              <a:t>MyISAM</a:t>
            </a:r>
            <a:r>
              <a:rPr lang="zh-CN" altLang="en-US" dirty="0"/>
              <a:t>与</a:t>
            </a:r>
            <a:r>
              <a:rPr lang="en-US" altLang="zh-CN" dirty="0" err="1"/>
              <a:t>InnoDB</a:t>
            </a:r>
            <a:r>
              <a:rPr lang="zh-CN" altLang="en-US" dirty="0"/>
              <a:t>类型</a:t>
            </a:r>
            <a:endParaRPr lang="en-US" dirty="0"/>
          </a:p>
          <a:p>
            <a:endParaRPr lang="en-US" dirty="0"/>
          </a:p>
        </p:txBody>
      </p:sp>
      <p:graphicFrame>
        <p:nvGraphicFramePr>
          <p:cNvPr id="37892" name="表格 37891"/>
          <p:cNvGraphicFramePr/>
          <p:nvPr>
            <p:extLst/>
          </p:nvPr>
        </p:nvGraphicFramePr>
        <p:xfrm>
          <a:off x="1893888" y="2253477"/>
          <a:ext cx="5303837" cy="1830441"/>
        </p:xfrm>
        <a:graphic>
          <a:graphicData uri="http://schemas.openxmlformats.org/drawingml/2006/table">
            <a:tbl>
              <a:tblPr/>
              <a:tblGrid>
                <a:gridCol w="1397551">
                  <a:extLst>
                    <a:ext uri="{9D8B030D-6E8A-4147-A177-3AD203B41FA5}">
                      <a16:colId xmlns:a16="http://schemas.microsoft.com/office/drawing/2014/main" val="20000"/>
                    </a:ext>
                  </a:extLst>
                </a:gridCol>
                <a:gridCol w="2073786">
                  <a:extLst>
                    <a:ext uri="{9D8B030D-6E8A-4147-A177-3AD203B41FA5}">
                      <a16:colId xmlns:a16="http://schemas.microsoft.com/office/drawing/2014/main" val="20001"/>
                    </a:ext>
                  </a:extLst>
                </a:gridCol>
                <a:gridCol w="1832500">
                  <a:extLst>
                    <a:ext uri="{9D8B030D-6E8A-4147-A177-3AD203B41FA5}">
                      <a16:colId xmlns:a16="http://schemas.microsoft.com/office/drawing/2014/main" val="20002"/>
                    </a:ext>
                  </a:extLst>
                </a:gridCol>
              </a:tblGrid>
              <a:tr h="342865">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800" b="1" dirty="0">
                          <a:solidFill>
                            <a:schemeClr val="bg1"/>
                          </a:solidFill>
                          <a:latin typeface="微软雅黑" pitchFamily="34" charset="-122"/>
                          <a:ea typeface="微软雅黑" pitchFamily="34" charset="-122"/>
                        </a:rPr>
                        <a:t>名称</a:t>
                      </a:r>
                    </a:p>
                  </a:txBody>
                  <a:tcPr marL="68576" marR="68576" marT="34282"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rgbClr val="009ADA"/>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en-US" altLang="x-none" sz="1800" b="1" dirty="0">
                          <a:solidFill>
                            <a:schemeClr val="bg1"/>
                          </a:solidFill>
                          <a:latin typeface="微软雅黑" pitchFamily="34" charset="-122"/>
                          <a:ea typeface="微软雅黑" pitchFamily="34" charset="-122"/>
                        </a:rPr>
                        <a:t>MyISAM</a:t>
                      </a:r>
                    </a:p>
                  </a:txBody>
                  <a:tcPr marL="68576" marR="68576" marT="34282"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rgbClr val="009ADA"/>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en-US" altLang="x-none" sz="1800" b="1" dirty="0">
                          <a:solidFill>
                            <a:schemeClr val="bg1"/>
                          </a:solidFill>
                          <a:latin typeface="微软雅黑" pitchFamily="34" charset="-122"/>
                          <a:ea typeface="微软雅黑" pitchFamily="34" charset="-122"/>
                        </a:rPr>
                        <a:t>InnoDB</a:t>
                      </a:r>
                    </a:p>
                  </a:txBody>
                  <a:tcPr marL="68576" marR="68576" marT="34282"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rgbClr val="009ADA"/>
                    </a:solidFill>
                  </a:tcPr>
                </a:tc>
                <a:extLst>
                  <a:ext uri="{0D108BD9-81ED-4DB2-BD59-A6C34878D82A}">
                    <a16:rowId xmlns:a16="http://schemas.microsoft.com/office/drawing/2014/main" val="10000"/>
                  </a:ext>
                </a:extLst>
              </a:tr>
              <a:tr h="297148">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500" b="1" dirty="0">
                          <a:solidFill>
                            <a:srgbClr val="FF0000"/>
                          </a:solidFill>
                          <a:latin typeface="微软雅黑" pitchFamily="34" charset="-122"/>
                          <a:ea typeface="微软雅黑" pitchFamily="34" charset="-122"/>
                        </a:rPr>
                        <a:t>事务处理</a:t>
                      </a:r>
                    </a:p>
                  </a:txBody>
                  <a:tcPr marL="68576" marR="68576" marT="34282"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500" b="1" dirty="0">
                          <a:solidFill>
                            <a:srgbClr val="FF0000"/>
                          </a:solidFill>
                          <a:latin typeface="微软雅黑" pitchFamily="34" charset="-122"/>
                          <a:ea typeface="微软雅黑" pitchFamily="34" charset="-122"/>
                        </a:rPr>
                        <a:t>不支持</a:t>
                      </a:r>
                    </a:p>
                  </a:txBody>
                  <a:tcPr marL="68576" marR="68576" marT="34282"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500" b="1" dirty="0">
                          <a:solidFill>
                            <a:srgbClr val="FF0000"/>
                          </a:solidFill>
                          <a:latin typeface="微软雅黑" pitchFamily="34" charset="-122"/>
                          <a:ea typeface="微软雅黑" pitchFamily="34" charset="-122"/>
                        </a:rPr>
                        <a:t>支持</a:t>
                      </a:r>
                    </a:p>
                  </a:txBody>
                  <a:tcPr marL="68576" marR="68576" marT="34282"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1"/>
                  </a:ext>
                </a:extLst>
              </a:tr>
              <a:tr h="297743">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500" b="1" dirty="0">
                          <a:latin typeface="微软雅黑" pitchFamily="34" charset="-122"/>
                          <a:ea typeface="微软雅黑" pitchFamily="34" charset="-122"/>
                        </a:rPr>
                        <a:t>数据行锁定</a:t>
                      </a:r>
                    </a:p>
                  </a:txBody>
                  <a:tcPr marL="68576" marR="68576" marT="34282"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500" b="1" dirty="0">
                          <a:latin typeface="微软雅黑" pitchFamily="34" charset="-122"/>
                          <a:ea typeface="微软雅黑" pitchFamily="34" charset="-122"/>
                        </a:rPr>
                        <a:t>不支持</a:t>
                      </a:r>
                    </a:p>
                  </a:txBody>
                  <a:tcPr marL="68576" marR="68576" marT="34282"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500" b="1" dirty="0">
                          <a:latin typeface="微软雅黑" pitchFamily="34" charset="-122"/>
                          <a:ea typeface="微软雅黑" pitchFamily="34" charset="-122"/>
                        </a:rPr>
                        <a:t>支持</a:t>
                      </a:r>
                    </a:p>
                  </a:txBody>
                  <a:tcPr marL="68576" marR="68576" marT="34282"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297743">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500" b="1" dirty="0">
                          <a:latin typeface="微软雅黑" pitchFamily="34" charset="-122"/>
                          <a:ea typeface="微软雅黑" pitchFamily="34" charset="-122"/>
                        </a:rPr>
                        <a:t>外键约束</a:t>
                      </a:r>
                    </a:p>
                  </a:txBody>
                  <a:tcPr marL="68576" marR="68576" marT="34282"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500" b="1" dirty="0">
                          <a:latin typeface="微软雅黑" pitchFamily="34" charset="-122"/>
                          <a:ea typeface="微软雅黑" pitchFamily="34" charset="-122"/>
                        </a:rPr>
                        <a:t>不支持</a:t>
                      </a:r>
                    </a:p>
                  </a:txBody>
                  <a:tcPr marL="68576" marR="68576" marT="34282"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500" b="1" dirty="0">
                          <a:latin typeface="微软雅黑" pitchFamily="34" charset="-122"/>
                          <a:ea typeface="微软雅黑" pitchFamily="34" charset="-122"/>
                        </a:rPr>
                        <a:t>支持</a:t>
                      </a:r>
                    </a:p>
                  </a:txBody>
                  <a:tcPr marL="68576" marR="68576" marT="34282"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3"/>
                  </a:ext>
                </a:extLst>
              </a:tr>
              <a:tr h="297148">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500" b="1" dirty="0">
                          <a:solidFill>
                            <a:srgbClr val="FF0000"/>
                          </a:solidFill>
                          <a:latin typeface="微软雅黑" pitchFamily="34" charset="-122"/>
                          <a:ea typeface="微软雅黑" pitchFamily="34" charset="-122"/>
                        </a:rPr>
                        <a:t>全文索引</a:t>
                      </a:r>
                    </a:p>
                  </a:txBody>
                  <a:tcPr marL="68576" marR="68576" marT="34282"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500" b="1" dirty="0">
                          <a:solidFill>
                            <a:srgbClr val="FF0000"/>
                          </a:solidFill>
                          <a:latin typeface="微软雅黑" pitchFamily="34" charset="-122"/>
                          <a:ea typeface="微软雅黑" pitchFamily="34" charset="-122"/>
                        </a:rPr>
                        <a:t>支持</a:t>
                      </a:r>
                    </a:p>
                  </a:txBody>
                  <a:tcPr marL="68576" marR="68576" marT="34282"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500" b="1" dirty="0">
                          <a:solidFill>
                            <a:srgbClr val="FF0000"/>
                          </a:solidFill>
                          <a:latin typeface="微软雅黑" pitchFamily="34" charset="-122"/>
                          <a:ea typeface="微软雅黑" pitchFamily="34" charset="-122"/>
                        </a:rPr>
                        <a:t>不支持</a:t>
                      </a:r>
                    </a:p>
                  </a:txBody>
                  <a:tcPr marL="68576" marR="68576" marT="34282"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4"/>
                  </a:ext>
                </a:extLst>
              </a:tr>
              <a:tr h="297743">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500" b="1" dirty="0">
                          <a:latin typeface="微软雅黑" pitchFamily="34" charset="-122"/>
                          <a:ea typeface="微软雅黑" pitchFamily="34" charset="-122"/>
                        </a:rPr>
                        <a:t>表空间大小</a:t>
                      </a:r>
                    </a:p>
                  </a:txBody>
                  <a:tcPr marL="68576" marR="68576" marT="34282"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500" b="1" dirty="0">
                          <a:latin typeface="微软雅黑" pitchFamily="34" charset="-122"/>
                          <a:ea typeface="微软雅黑" pitchFamily="34" charset="-122"/>
                        </a:rPr>
                        <a:t>较小</a:t>
                      </a:r>
                    </a:p>
                  </a:txBody>
                  <a:tcPr marL="68576" marR="68576" marT="34282"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0030101010101" pitchFamily="49" charset="-122"/>
                          <a:ea typeface="黑体" panose="02010600030101010101" pitchFamily="49"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spcBef>
                          <a:spcPct val="20000"/>
                        </a:spcBef>
                        <a:buClr>
                          <a:schemeClr val="tx2"/>
                        </a:buClr>
                        <a:buSzPct val="100000"/>
                        <a:buFont typeface="Wingdings" panose="05000000000000000000" pitchFamily="2" charset="2"/>
                        <a:buNone/>
                      </a:pPr>
                      <a:r>
                        <a:rPr lang="zh-CN" altLang="en-US" sz="1500" b="1" dirty="0">
                          <a:latin typeface="微软雅黑" pitchFamily="34" charset="-122"/>
                          <a:ea typeface="微软雅黑" pitchFamily="34" charset="-122"/>
                        </a:rPr>
                        <a:t>较大</a:t>
                      </a:r>
                      <a:r>
                        <a:rPr lang="en-US" altLang="x-none" sz="1500" b="1" dirty="0">
                          <a:latin typeface="微软雅黑" pitchFamily="34" charset="-122"/>
                          <a:ea typeface="微软雅黑" pitchFamily="34" charset="-122"/>
                        </a:rPr>
                        <a:t>,</a:t>
                      </a:r>
                      <a:r>
                        <a:rPr lang="zh-CN" altLang="en-US" sz="1500" b="1" dirty="0">
                          <a:latin typeface="微软雅黑" pitchFamily="34" charset="-122"/>
                          <a:ea typeface="微软雅黑" pitchFamily="34" charset="-122"/>
                        </a:rPr>
                        <a:t>约</a:t>
                      </a:r>
                      <a:r>
                        <a:rPr lang="en-US" altLang="x-none" sz="1500" b="1" dirty="0">
                          <a:latin typeface="微软雅黑" pitchFamily="34" charset="-122"/>
                          <a:ea typeface="微软雅黑" pitchFamily="34" charset="-122"/>
                        </a:rPr>
                        <a:t>2</a:t>
                      </a:r>
                      <a:r>
                        <a:rPr lang="zh-CN" altLang="en-US" sz="1500" b="1" dirty="0">
                          <a:latin typeface="微软雅黑" pitchFamily="34" charset="-122"/>
                          <a:ea typeface="微软雅黑" pitchFamily="34" charset="-122"/>
                        </a:rPr>
                        <a:t>倍</a:t>
                      </a:r>
                    </a:p>
                  </a:txBody>
                  <a:tcPr marL="68576" marR="68576" marT="34282"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5"/>
                  </a:ext>
                </a:extLst>
              </a:tr>
            </a:tbl>
          </a:graphicData>
        </a:graphic>
      </p:graphicFrame>
      <p:sp>
        <p:nvSpPr>
          <p:cNvPr id="37925" name="AutoShape 7"/>
          <p:cNvSpPr/>
          <p:nvPr/>
        </p:nvSpPr>
        <p:spPr>
          <a:xfrm>
            <a:off x="1619672" y="4314150"/>
            <a:ext cx="5303837" cy="561856"/>
          </a:xfrm>
          <a:prstGeom prst="flowChartAlternateProcess">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lstStyle/>
          <a:p>
            <a:pPr marL="224155" indent="-224155" fontAlgn="base"/>
            <a:r>
              <a:rPr lang="zh-CN" altLang="en-US" sz="1350" b="1" noProof="1">
                <a:solidFill>
                  <a:schemeClr val="bg1"/>
                </a:solidFill>
                <a:ea typeface="黑体" panose="02010600030101010101" pitchFamily="49" charset="-122"/>
              </a:rPr>
              <a:t>使用</a:t>
            </a:r>
            <a:r>
              <a:rPr lang="en-US" altLang="x-none" sz="1350" b="1" noProof="1">
                <a:solidFill>
                  <a:schemeClr val="bg1"/>
                </a:solidFill>
                <a:ea typeface="黑体" panose="02010600030101010101" pitchFamily="49" charset="-122"/>
              </a:rPr>
              <a:t>MyISAM:   </a:t>
            </a:r>
            <a:r>
              <a:rPr lang="zh-CN" altLang="en-US" sz="1350" b="1" noProof="1">
                <a:solidFill>
                  <a:schemeClr val="bg1"/>
                </a:solidFill>
                <a:ea typeface="黑体" panose="02010600030101010101" pitchFamily="49" charset="-122"/>
              </a:rPr>
              <a:t>节约空间及相应速度</a:t>
            </a:r>
            <a:endParaRPr lang="en-US" altLang="x-none" sz="1350" b="1" noProof="1">
              <a:solidFill>
                <a:schemeClr val="bg1"/>
              </a:solidFill>
              <a:ea typeface="黑体" panose="02010600030101010101" pitchFamily="49" charset="-122"/>
            </a:endParaRPr>
          </a:p>
          <a:p>
            <a:pPr marL="224155" indent="-224155" fontAlgn="base"/>
            <a:r>
              <a:rPr lang="zh-CN" altLang="en-US" sz="1350" b="1" noProof="1">
                <a:solidFill>
                  <a:schemeClr val="bg1"/>
                </a:solidFill>
                <a:ea typeface="黑体" panose="02010600030101010101" pitchFamily="49" charset="-122"/>
              </a:rPr>
              <a:t>使用</a:t>
            </a:r>
            <a:r>
              <a:rPr lang="en-US" altLang="x-none" sz="1350" b="1" noProof="1">
                <a:solidFill>
                  <a:schemeClr val="bg1"/>
                </a:solidFill>
                <a:ea typeface="黑体" panose="02010600030101010101" pitchFamily="49" charset="-122"/>
              </a:rPr>
              <a:t>InnoDB:     </a:t>
            </a:r>
            <a:r>
              <a:rPr lang="zh-CN" altLang="en-US" sz="1350" b="1" noProof="1">
                <a:solidFill>
                  <a:schemeClr val="bg1"/>
                </a:solidFill>
                <a:ea typeface="黑体" panose="02010600030101010101" pitchFamily="49" charset="-122"/>
              </a:rPr>
              <a:t>安全性，事务处理及多用户操作数据表</a:t>
            </a:r>
          </a:p>
        </p:txBody>
      </p:sp>
      <p:grpSp>
        <p:nvGrpSpPr>
          <p:cNvPr id="12" name="组合 11"/>
          <p:cNvGrpSpPr/>
          <p:nvPr/>
        </p:nvGrpSpPr>
        <p:grpSpPr>
          <a:xfrm>
            <a:off x="683568" y="4125913"/>
            <a:ext cx="436880" cy="549275"/>
            <a:chOff x="2976563" y="1704340"/>
            <a:chExt cx="436880" cy="549275"/>
          </a:xfrm>
        </p:grpSpPr>
        <p:sp>
          <p:nvSpPr>
            <p:cNvPr id="13" name="TextBox 65"/>
            <p:cNvSpPr txBox="1"/>
            <p:nvPr/>
          </p:nvSpPr>
          <p:spPr>
            <a:xfrm>
              <a:off x="2976563" y="2008505"/>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技巧</a:t>
              </a:r>
            </a:p>
          </p:txBody>
        </p:sp>
        <p:pic>
          <p:nvPicPr>
            <p:cNvPr id="14" name="图片 13" descr="C:\Users\Lenovo\Desktop\icon\工具.png工具"/>
            <p:cNvPicPr>
              <a:picLocks noChangeAspect="1"/>
            </p:cNvPicPr>
            <p:nvPr/>
          </p:nvPicPr>
          <p:blipFill>
            <a:blip r:embed="rId3"/>
            <a:srcRect/>
            <a:stretch>
              <a:fillRect/>
            </a:stretch>
          </p:blipFill>
          <p:spPr>
            <a:xfrm>
              <a:off x="3037840" y="1704340"/>
              <a:ext cx="314325" cy="314325"/>
            </a:xfrm>
            <a:prstGeom prst="rect">
              <a:avLst/>
            </a:prstGeom>
          </p:spPr>
        </p:pic>
      </p:grpSp>
      <p:sp>
        <p:nvSpPr>
          <p:cNvPr id="3" name="灯片编号占位符 2">
            <a:extLst>
              <a:ext uri="{FF2B5EF4-FFF2-40B4-BE49-F238E27FC236}">
                <a16:creationId xmlns:a16="http://schemas.microsoft.com/office/drawing/2014/main" id="{09C7976E-8425-45AF-B5FA-6817D9C3E569}"/>
              </a:ext>
            </a:extLst>
          </p:cNvPr>
          <p:cNvSpPr>
            <a:spLocks noGrp="1"/>
          </p:cNvSpPr>
          <p:nvPr>
            <p:ph type="sldNum" sz="quarter" idx="12"/>
          </p:nvPr>
        </p:nvSpPr>
        <p:spPr/>
        <p:txBody>
          <a:bodyPr/>
          <a:lstStyle/>
          <a:p>
            <a:fld id="{0C913308-F349-4B6D-A68A-DD1791B4A57B}" type="slidenum">
              <a:rPr lang="zh-CN" altLang="en-US" smtClean="0"/>
              <a:pPr/>
              <a:t>35</a:t>
            </a:fld>
            <a:r>
              <a:rPr lang="zh-CN" altLang="en-US"/>
              <a:t>/</a:t>
            </a:r>
            <a:r>
              <a:rPr lang="en-US" altLang="zh-CN"/>
              <a:t>45</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925"/>
                                        </p:tgtEl>
                                        <p:attrNameLst>
                                          <p:attrName>style.visibility</p:attrName>
                                        </p:attrNameLst>
                                      </p:cBhvr>
                                      <p:to>
                                        <p:strVal val="visible"/>
                                      </p:to>
                                    </p:set>
                                    <p:animEffect transition="in" filter="wipe(left)">
                                      <p:cBhvr>
                                        <p:cTn id="7" dur="500"/>
                                        <p:tgtEl>
                                          <p:spTgt spid="37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25"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标题 2"/>
          <p:cNvSpPr>
            <a:spLocks noGrp="1" noChangeArrowheads="1"/>
          </p:cNvSpPr>
          <p:nvPr>
            <p:ph type="title"/>
          </p:nvPr>
        </p:nvSpPr>
        <p:spPr/>
        <p:txBody>
          <a:bodyPr/>
          <a:lstStyle/>
          <a:p>
            <a:r>
              <a:rPr lang="zh-CN" altLang="en-US" dirty="0"/>
              <a:t>设置数据表字符集</a:t>
            </a:r>
          </a:p>
        </p:txBody>
      </p:sp>
      <p:sp>
        <p:nvSpPr>
          <p:cNvPr id="39938" name="内容占位符 1"/>
          <p:cNvSpPr>
            <a:spLocks noGrp="1" noChangeArrowheads="1"/>
          </p:cNvSpPr>
          <p:nvPr>
            <p:ph idx="1"/>
          </p:nvPr>
        </p:nvSpPr>
        <p:spPr/>
        <p:txBody>
          <a:bodyPr/>
          <a:lstStyle/>
          <a:p>
            <a:r>
              <a:rPr lang="zh-CN" altLang="en-US" dirty="0"/>
              <a:t>表列类型设置</a:t>
            </a:r>
          </a:p>
        </p:txBody>
      </p:sp>
      <p:sp>
        <p:nvSpPr>
          <p:cNvPr id="2" name="AutoShape 4"/>
          <p:cNvSpPr/>
          <p:nvPr/>
        </p:nvSpPr>
        <p:spPr>
          <a:xfrm>
            <a:off x="1260475" y="1708150"/>
            <a:ext cx="5410200" cy="2375297"/>
          </a:xfrm>
          <a:prstGeom prst="roundRect">
            <a:avLst>
              <a:gd name="adj" fmla="val 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noProof="1"/>
              <a:t> </a:t>
            </a:r>
            <a:r>
              <a:rPr lang="en-US" b="1" noProof="1"/>
              <a:t>CREATE   TABLE [ IF NOT EXISTS ]    `</a:t>
            </a:r>
            <a:r>
              <a:rPr lang="zh-CN" altLang="en-US" b="1" noProof="1"/>
              <a:t>表名</a:t>
            </a:r>
            <a:r>
              <a:rPr lang="zh-CN" b="1" noProof="1"/>
              <a:t>`</a:t>
            </a:r>
            <a:r>
              <a:rPr lang="zh-CN" altLang="en-US" b="1" noProof="1"/>
              <a:t>   </a:t>
            </a:r>
            <a:r>
              <a:rPr lang="zh-CN" b="1" noProof="1"/>
              <a:t>(</a:t>
            </a:r>
          </a:p>
          <a:p>
            <a:pPr lvl="1"/>
            <a:r>
              <a:rPr lang="zh-CN" b="1" noProof="1"/>
              <a:t>    </a:t>
            </a:r>
          </a:p>
          <a:p>
            <a:pPr lvl="1"/>
            <a:r>
              <a:rPr lang="zh-CN" b="1" noProof="1"/>
              <a:t>	`</a:t>
            </a:r>
            <a:r>
              <a:rPr lang="zh-CN" altLang="en-US" b="1" noProof="1"/>
              <a:t>字段名</a:t>
            </a:r>
            <a:r>
              <a:rPr lang="zh-CN" b="1" noProof="1"/>
              <a:t>1`    </a:t>
            </a:r>
            <a:r>
              <a:rPr lang="zh-CN" altLang="en-US" b="1" noProof="1"/>
              <a:t>列类型 </a:t>
            </a:r>
            <a:r>
              <a:rPr lang="zh-CN" b="1" noProof="1"/>
              <a:t>[ </a:t>
            </a:r>
            <a:r>
              <a:rPr lang="zh-CN" altLang="en-US" b="1" noProof="1"/>
              <a:t>属性</a:t>
            </a:r>
            <a:r>
              <a:rPr lang="zh-CN" b="1" noProof="1"/>
              <a:t> ]  [ </a:t>
            </a:r>
            <a:r>
              <a:rPr lang="zh-CN" altLang="en-US" b="1" noProof="1"/>
              <a:t>索引</a:t>
            </a:r>
            <a:r>
              <a:rPr lang="zh-CN" b="1" noProof="1"/>
              <a:t> ] [</a:t>
            </a:r>
            <a:r>
              <a:rPr lang="zh-CN" altLang="en-US" b="1" noProof="1"/>
              <a:t>注释</a:t>
            </a:r>
            <a:r>
              <a:rPr lang="zh-CN" b="1" noProof="1"/>
              <a:t>]</a:t>
            </a:r>
            <a:r>
              <a:rPr lang="zh-CN" altLang="en-US" b="1" noProof="1"/>
              <a:t> </a:t>
            </a:r>
            <a:r>
              <a:rPr lang="zh-CN" b="1" noProof="1"/>
              <a:t>,</a:t>
            </a:r>
          </a:p>
          <a:p>
            <a:pPr lvl="1"/>
            <a:r>
              <a:rPr lang="zh-CN" b="1" noProof="1"/>
              <a:t>	 `</a:t>
            </a:r>
            <a:r>
              <a:rPr lang="zh-CN" altLang="en-US" b="1" noProof="1"/>
              <a:t>字段名</a:t>
            </a:r>
            <a:r>
              <a:rPr lang="zh-CN" b="1" noProof="1"/>
              <a:t>2`   </a:t>
            </a:r>
            <a:r>
              <a:rPr lang="zh-CN" altLang="en-US" b="1" noProof="1"/>
              <a:t>列类型 </a:t>
            </a:r>
            <a:r>
              <a:rPr lang="zh-CN" b="1" noProof="1"/>
              <a:t>[ </a:t>
            </a:r>
            <a:r>
              <a:rPr lang="zh-CN" altLang="en-US" b="1" noProof="1"/>
              <a:t>属性</a:t>
            </a:r>
            <a:r>
              <a:rPr lang="zh-CN" b="1" noProof="1"/>
              <a:t> ]  [ </a:t>
            </a:r>
            <a:r>
              <a:rPr lang="zh-CN" altLang="en-US" b="1" noProof="1"/>
              <a:t>索引</a:t>
            </a:r>
            <a:r>
              <a:rPr lang="zh-CN" b="1" noProof="1"/>
              <a:t> ]</a:t>
            </a:r>
            <a:r>
              <a:rPr lang="zh-CN" altLang="en-US" b="1" noProof="1"/>
              <a:t> </a:t>
            </a:r>
            <a:r>
              <a:rPr lang="zh-CN" b="1" noProof="1"/>
              <a:t>[</a:t>
            </a:r>
            <a:r>
              <a:rPr lang="zh-CN" altLang="en-US" b="1" noProof="1"/>
              <a:t>注释</a:t>
            </a:r>
            <a:r>
              <a:rPr lang="zh-CN" b="1" noProof="1"/>
              <a:t>]</a:t>
            </a:r>
            <a:r>
              <a:rPr lang="zh-CN" altLang="en-US" b="1" noProof="1"/>
              <a:t> </a:t>
            </a:r>
            <a:r>
              <a:rPr lang="zh-CN" b="1" noProof="1"/>
              <a:t>, </a:t>
            </a:r>
          </a:p>
          <a:p>
            <a:pPr lvl="1"/>
            <a:r>
              <a:rPr lang="zh-CN" b="1" noProof="1"/>
              <a:t>	… …    </a:t>
            </a:r>
          </a:p>
          <a:p>
            <a:pPr lvl="1"/>
            <a:r>
              <a:rPr lang="zh-CN" altLang="en-US" b="1" noProof="1"/>
              <a:t>         </a:t>
            </a:r>
            <a:r>
              <a:rPr lang="zh-CN" b="1" noProof="1"/>
              <a:t>`</a:t>
            </a:r>
            <a:r>
              <a:rPr lang="zh-CN" altLang="en-US" b="1" noProof="1"/>
              <a:t>字段名</a:t>
            </a:r>
            <a:r>
              <a:rPr lang="en-US" b="1" noProof="1"/>
              <a:t>n`   </a:t>
            </a:r>
            <a:r>
              <a:rPr lang="zh-CN" altLang="en-US" b="1" noProof="1"/>
              <a:t>列类型 </a:t>
            </a:r>
            <a:r>
              <a:rPr lang="zh-CN" b="1" noProof="1"/>
              <a:t>[ </a:t>
            </a:r>
            <a:r>
              <a:rPr lang="zh-CN" altLang="en-US" b="1" noProof="1"/>
              <a:t>属性</a:t>
            </a:r>
            <a:r>
              <a:rPr lang="zh-CN" b="1" noProof="1"/>
              <a:t> ]  [ </a:t>
            </a:r>
            <a:r>
              <a:rPr lang="zh-CN" altLang="en-US" b="1" noProof="1"/>
              <a:t>索引</a:t>
            </a:r>
            <a:r>
              <a:rPr lang="zh-CN" b="1" noProof="1"/>
              <a:t> ]</a:t>
            </a:r>
            <a:r>
              <a:rPr lang="zh-CN" altLang="en-US" b="1" noProof="1"/>
              <a:t> </a:t>
            </a:r>
            <a:r>
              <a:rPr lang="zh-CN" b="1" noProof="1"/>
              <a:t>[</a:t>
            </a:r>
            <a:r>
              <a:rPr lang="zh-CN" altLang="en-US" b="1" noProof="1"/>
              <a:t>注释</a:t>
            </a:r>
            <a:r>
              <a:rPr lang="zh-CN" b="1" noProof="1"/>
              <a:t>]</a:t>
            </a:r>
            <a:r>
              <a:rPr lang="zh-CN" altLang="en-US" b="1" noProof="1"/>
              <a:t> </a:t>
            </a:r>
            <a:endParaRPr lang="zh-CN" b="1" noProof="1"/>
          </a:p>
          <a:p>
            <a:pPr lvl="1"/>
            <a:endParaRPr lang="zh-CN" b="1" noProof="1"/>
          </a:p>
          <a:p>
            <a:pPr lvl="1"/>
            <a:r>
              <a:rPr lang="zh-CN" b="1" noProof="1"/>
              <a:t>)  [  </a:t>
            </a:r>
            <a:r>
              <a:rPr lang="zh-CN" altLang="en-US" b="1" noProof="1"/>
              <a:t>表类型</a:t>
            </a:r>
            <a:r>
              <a:rPr lang="zh-CN" b="1" noProof="1"/>
              <a:t> ] </a:t>
            </a:r>
            <a:r>
              <a:rPr lang="zh-CN" b="1" noProof="1">
                <a:solidFill>
                  <a:srgbClr val="FF0000"/>
                </a:solidFill>
              </a:rPr>
              <a:t>[ </a:t>
            </a:r>
            <a:r>
              <a:rPr lang="zh-CN" altLang="en-US" b="1" noProof="1">
                <a:solidFill>
                  <a:srgbClr val="FF0000"/>
                </a:solidFill>
              </a:rPr>
              <a:t>表字符集</a:t>
            </a:r>
            <a:r>
              <a:rPr lang="zh-CN" b="1" noProof="1">
                <a:solidFill>
                  <a:srgbClr val="FF0000"/>
                </a:solidFill>
              </a:rPr>
              <a:t> ] </a:t>
            </a:r>
            <a:r>
              <a:rPr lang="zh-CN" b="1" noProof="1"/>
              <a:t>[</a:t>
            </a:r>
            <a:r>
              <a:rPr lang="zh-CN" altLang="en-US" b="1" noProof="1"/>
              <a:t>注释</a:t>
            </a:r>
            <a:r>
              <a:rPr lang="zh-CN" b="1" noProof="1"/>
              <a:t>]</a:t>
            </a:r>
            <a:r>
              <a:rPr lang="zh-CN" altLang="en-US" b="1" noProof="1"/>
              <a:t> </a:t>
            </a:r>
            <a:r>
              <a:rPr lang="zh-CN" b="1" noProof="1"/>
              <a:t>;</a:t>
            </a:r>
          </a:p>
        </p:txBody>
      </p:sp>
      <p:sp>
        <p:nvSpPr>
          <p:cNvPr id="6" name="TextBox 65"/>
          <p:cNvSpPr txBox="1"/>
          <p:nvPr/>
        </p:nvSpPr>
        <p:spPr>
          <a:xfrm>
            <a:off x="251520" y="1795795"/>
            <a:ext cx="436880" cy="245110"/>
          </a:xfrm>
          <a:prstGeom prst="rect">
            <a:avLst/>
          </a:prstGeom>
          <a:noFill/>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b="1" dirty="0">
                <a:solidFill>
                  <a:srgbClr val="0099D8"/>
                </a:solidFill>
                <a:latin typeface="Arial" panose="020B0604020202020204" pitchFamily="34" charset="0"/>
                <a:ea typeface="微软雅黑" panose="020B0503020204020204" pitchFamily="34" charset="-122"/>
              </a:rPr>
              <a:t>语法</a:t>
            </a:r>
          </a:p>
        </p:txBody>
      </p:sp>
      <p:pic>
        <p:nvPicPr>
          <p:cNvPr id="7" name="图片 6" descr="C:\Users\Lenovo\Desktop\icon\书籍.png书籍"/>
          <p:cNvPicPr>
            <a:picLocks noChangeAspect="1"/>
          </p:cNvPicPr>
          <p:nvPr/>
        </p:nvPicPr>
        <p:blipFill>
          <a:blip r:embed="rId2"/>
          <a:srcRect/>
          <a:stretch>
            <a:fillRect/>
          </a:stretch>
        </p:blipFill>
        <p:spPr>
          <a:xfrm>
            <a:off x="312797" y="1491630"/>
            <a:ext cx="314325" cy="314325"/>
          </a:xfrm>
          <a:prstGeom prst="rect">
            <a:avLst/>
          </a:prstGeom>
        </p:spPr>
      </p:pic>
      <p:sp>
        <p:nvSpPr>
          <p:cNvPr id="4" name="灯片编号占位符 3">
            <a:extLst>
              <a:ext uri="{FF2B5EF4-FFF2-40B4-BE49-F238E27FC236}">
                <a16:creationId xmlns:a16="http://schemas.microsoft.com/office/drawing/2014/main" id="{96D2654F-E01A-42B0-B330-5053CD540C60}"/>
              </a:ext>
            </a:extLst>
          </p:cNvPr>
          <p:cNvSpPr>
            <a:spLocks noGrp="1"/>
          </p:cNvSpPr>
          <p:nvPr>
            <p:ph type="sldNum" sz="quarter" idx="12"/>
          </p:nvPr>
        </p:nvSpPr>
        <p:spPr/>
        <p:txBody>
          <a:bodyPr/>
          <a:lstStyle/>
          <a:p>
            <a:fld id="{0C913308-F349-4B6D-A68A-DD1791B4A57B}" type="slidenum">
              <a:rPr lang="zh-CN" altLang="en-US" smtClean="0"/>
              <a:pPr/>
              <a:t>36</a:t>
            </a:fld>
            <a:r>
              <a:rPr lang="zh-CN" altLang="en-US"/>
              <a:t>/</a:t>
            </a:r>
            <a:r>
              <a:rPr lang="en-US" altLang="zh-CN"/>
              <a:t>45</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标题 2"/>
          <p:cNvSpPr>
            <a:spLocks noGrp="1" noChangeArrowheads="1"/>
          </p:cNvSpPr>
          <p:nvPr>
            <p:ph type="title"/>
          </p:nvPr>
        </p:nvSpPr>
        <p:spPr/>
        <p:txBody>
          <a:bodyPr/>
          <a:lstStyle/>
          <a:p>
            <a:r>
              <a:rPr lang="zh-CN" altLang="en-US" dirty="0"/>
              <a:t>设置数据表字符集</a:t>
            </a:r>
          </a:p>
        </p:txBody>
      </p:sp>
      <p:sp>
        <p:nvSpPr>
          <p:cNvPr id="40961" name="内容占位符 1"/>
          <p:cNvSpPr>
            <a:spLocks noGrp="1"/>
          </p:cNvSpPr>
          <p:nvPr>
            <p:ph idx="1"/>
          </p:nvPr>
        </p:nvSpPr>
        <p:spPr/>
        <p:txBody>
          <a:bodyPr/>
          <a:lstStyle/>
          <a:p>
            <a:r>
              <a:rPr lang="zh-CN" altLang="en-US" noProof="1"/>
              <a:t>可为数据库、数据表、数据列设定不同的字符集</a:t>
            </a:r>
            <a:endParaRPr lang="en-US" altLang="x-none" noProof="1"/>
          </a:p>
          <a:p>
            <a:r>
              <a:rPr lang="zh-CN" altLang="en-US" noProof="1"/>
              <a:t>设定方法</a:t>
            </a:r>
            <a:endParaRPr lang="en-US" altLang="x-none" noProof="1"/>
          </a:p>
          <a:p>
            <a:pPr lvl="1">
              <a:buFont typeface="Wingdings" pitchFamily="2" charset="2"/>
              <a:buChar char="n"/>
            </a:pPr>
            <a:r>
              <a:rPr lang="zh-CN" altLang="en-US" sz="1800" noProof="1"/>
              <a:t>创建时通过命令来设置，如</a:t>
            </a:r>
            <a:endParaRPr lang="en-US" altLang="x-none" sz="1800" noProof="1"/>
          </a:p>
          <a:p>
            <a:pPr lvl="1"/>
            <a:endParaRPr lang="en-US" altLang="x-none" sz="1800" noProof="1"/>
          </a:p>
          <a:p>
            <a:pPr lvl="1"/>
            <a:endParaRPr lang="en-US" altLang="x-none" sz="1800" noProof="1"/>
          </a:p>
          <a:p>
            <a:pPr marL="457200" lvl="1" indent="0">
              <a:buNone/>
            </a:pPr>
            <a:r>
              <a:rPr lang="en-US" altLang="x-none" sz="1800" noProof="1"/>
              <a:t>   </a:t>
            </a:r>
          </a:p>
          <a:p>
            <a:pPr lvl="1">
              <a:buFont typeface="Wingdings" pitchFamily="2" charset="2"/>
              <a:buChar char="n"/>
            </a:pPr>
            <a:r>
              <a:rPr lang="zh-CN" altLang="en-US" sz="1800" noProof="1"/>
              <a:t>如无设定，则根据</a:t>
            </a:r>
            <a:r>
              <a:rPr lang="en-US" altLang="x-none" sz="1800" noProof="1"/>
              <a:t>MySQL</a:t>
            </a:r>
            <a:r>
              <a:rPr lang="zh-CN" altLang="en-US" sz="1800" noProof="1"/>
              <a:t>数据库配置文件</a:t>
            </a:r>
            <a:r>
              <a:rPr lang="en-US" altLang="x-none" sz="1800" noProof="1"/>
              <a:t>my.ini</a:t>
            </a:r>
          </a:p>
          <a:p>
            <a:pPr lvl="2">
              <a:buFont typeface="Wingdings" pitchFamily="2" charset="2"/>
              <a:buChar char="l"/>
            </a:pPr>
            <a:r>
              <a:rPr lang="en-US" altLang="zh-CN" sz="1600" noProof="1"/>
              <a:t>(</a:t>
            </a:r>
            <a:r>
              <a:rPr lang="en-US" altLang="x-none" sz="1600" noProof="1"/>
              <a:t>Windows</a:t>
            </a:r>
            <a:r>
              <a:rPr lang="zh-CN" altLang="en-US" sz="1600" noProof="1"/>
              <a:t>系统）中的参数设定</a:t>
            </a:r>
            <a:endParaRPr lang="en-US" altLang="x-none" sz="1600" noProof="1"/>
          </a:p>
          <a:p>
            <a:pPr marL="914400" lvl="2" indent="0">
              <a:buNone/>
            </a:pPr>
            <a:r>
              <a:rPr lang="zh-CN" altLang="en-US" sz="1800" noProof="1"/>
              <a:t>     </a:t>
            </a:r>
            <a:r>
              <a:rPr lang="zh-CN" altLang="en-US" sz="1600" noProof="1"/>
              <a:t>如：</a:t>
            </a:r>
            <a:r>
              <a:rPr lang="en-US" altLang="x-none" sz="1600" noProof="1"/>
              <a:t>character-set-sever = utf8   </a:t>
            </a:r>
          </a:p>
          <a:p>
            <a:pPr lvl="2"/>
            <a:endParaRPr lang="en-US" altLang="x-none" noProof="1"/>
          </a:p>
        </p:txBody>
      </p:sp>
      <p:sp>
        <p:nvSpPr>
          <p:cNvPr id="2" name="AutoShape 4"/>
          <p:cNvSpPr/>
          <p:nvPr/>
        </p:nvSpPr>
        <p:spPr>
          <a:xfrm>
            <a:off x="1619672" y="2283718"/>
            <a:ext cx="5303837" cy="950119"/>
          </a:xfrm>
          <a:prstGeom prst="roundRect">
            <a:avLst>
              <a:gd name="adj" fmla="val 638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zh-CN" b="1" noProof="1"/>
              <a:t> </a:t>
            </a:r>
            <a:r>
              <a:rPr lang="en-US" b="1" noProof="1"/>
              <a:t>CREATE TABLE  </a:t>
            </a:r>
            <a:r>
              <a:rPr lang="zh-CN" altLang="en-US" b="1" noProof="1"/>
              <a:t>表名</a:t>
            </a:r>
            <a:r>
              <a:rPr lang="zh-CN" b="1" noProof="1"/>
              <a:t>(</a:t>
            </a:r>
          </a:p>
          <a:p>
            <a:pPr lvl="1"/>
            <a:r>
              <a:rPr lang="zh-CN" b="1" noProof="1"/>
              <a:t>	#</a:t>
            </a:r>
            <a:r>
              <a:rPr lang="zh-CN" altLang="en-US" b="1" noProof="1"/>
              <a:t>省略一些代码</a:t>
            </a:r>
            <a:endParaRPr lang="zh-CN" b="1" noProof="1"/>
          </a:p>
          <a:p>
            <a:pPr lvl="1"/>
            <a:r>
              <a:rPr lang="zh-CN" b="1" noProof="1"/>
              <a:t>)</a:t>
            </a:r>
            <a:r>
              <a:rPr lang="en-US" b="1" noProof="1">
                <a:solidFill>
                  <a:srgbClr val="FF0000"/>
                </a:solidFill>
              </a:rPr>
              <a:t>CHAR</a:t>
            </a:r>
            <a:r>
              <a:rPr lang="en-US" altLang="en-US" b="1" noProof="1">
                <a:solidFill>
                  <a:srgbClr val="FF0000"/>
                </a:solidFill>
              </a:rPr>
              <a:t>SET</a:t>
            </a:r>
            <a:r>
              <a:rPr lang="en-US" b="1" noProof="1">
                <a:solidFill>
                  <a:srgbClr val="FF0000"/>
                </a:solidFill>
              </a:rPr>
              <a:t>  =  utf8;</a:t>
            </a:r>
          </a:p>
        </p:txBody>
      </p:sp>
      <p:sp>
        <p:nvSpPr>
          <p:cNvPr id="6" name="TextBox 65"/>
          <p:cNvSpPr txBox="1"/>
          <p:nvPr/>
        </p:nvSpPr>
        <p:spPr>
          <a:xfrm>
            <a:off x="251520" y="2326640"/>
            <a:ext cx="436880" cy="245110"/>
          </a:xfrm>
          <a:prstGeom prst="rect">
            <a:avLst/>
          </a:prstGeom>
          <a:noFill/>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b="1" dirty="0">
                <a:solidFill>
                  <a:srgbClr val="0099D8"/>
                </a:solidFill>
                <a:latin typeface="Arial" panose="020B0604020202020204" pitchFamily="34" charset="0"/>
                <a:ea typeface="微软雅黑" panose="020B0503020204020204" pitchFamily="34" charset="-122"/>
              </a:rPr>
              <a:t>语法</a:t>
            </a:r>
          </a:p>
        </p:txBody>
      </p:sp>
      <p:pic>
        <p:nvPicPr>
          <p:cNvPr id="7" name="图片 6" descr="C:\Users\Lenovo\Desktop\icon\书籍.png书籍"/>
          <p:cNvPicPr>
            <a:picLocks noChangeAspect="1"/>
          </p:cNvPicPr>
          <p:nvPr/>
        </p:nvPicPr>
        <p:blipFill>
          <a:blip r:embed="rId3"/>
          <a:srcRect/>
          <a:stretch>
            <a:fillRect/>
          </a:stretch>
        </p:blipFill>
        <p:spPr>
          <a:xfrm>
            <a:off x="312797" y="2022475"/>
            <a:ext cx="314325" cy="314325"/>
          </a:xfrm>
          <a:prstGeom prst="rect">
            <a:avLst/>
          </a:prstGeom>
        </p:spPr>
      </p:pic>
      <p:sp>
        <p:nvSpPr>
          <p:cNvPr id="4" name="灯片编号占位符 3">
            <a:extLst>
              <a:ext uri="{FF2B5EF4-FFF2-40B4-BE49-F238E27FC236}">
                <a16:creationId xmlns:a16="http://schemas.microsoft.com/office/drawing/2014/main" id="{6ED4C9CF-3C1A-4233-BFB7-18B5BECB9985}"/>
              </a:ext>
            </a:extLst>
          </p:cNvPr>
          <p:cNvSpPr>
            <a:spLocks noGrp="1"/>
          </p:cNvSpPr>
          <p:nvPr>
            <p:ph type="sldNum" sz="quarter" idx="12"/>
          </p:nvPr>
        </p:nvSpPr>
        <p:spPr/>
        <p:txBody>
          <a:bodyPr/>
          <a:lstStyle/>
          <a:p>
            <a:fld id="{0C913308-F349-4B6D-A68A-DD1791B4A57B}" type="slidenum">
              <a:rPr lang="zh-CN" altLang="en-US" smtClean="0"/>
              <a:pPr/>
              <a:t>37</a:t>
            </a:fld>
            <a:r>
              <a:rPr lang="zh-CN" altLang="en-US"/>
              <a:t>/</a:t>
            </a:r>
            <a:r>
              <a:rPr lang="en-US" altLang="zh-CN"/>
              <a:t>45</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p:cNvSpPr>
            <a:spLocks noGrp="1" noChangeArrowheads="1"/>
          </p:cNvSpPr>
          <p:nvPr>
            <p:ph type="title"/>
          </p:nvPr>
        </p:nvSpPr>
        <p:spPr/>
        <p:txBody>
          <a:bodyPr/>
          <a:lstStyle/>
          <a:p>
            <a:r>
              <a:rPr lang="zh-CN" altLang="en-US" dirty="0"/>
              <a:t>练习</a:t>
            </a:r>
            <a:r>
              <a:rPr lang="en-US" altLang="zh-CN" dirty="0"/>
              <a:t>3</a:t>
            </a:r>
            <a:r>
              <a:rPr lang="zh-CN" altLang="en-US" dirty="0"/>
              <a:t>：新建</a:t>
            </a:r>
            <a:r>
              <a:rPr lang="en-US" altLang="zh-CN" dirty="0"/>
              <a:t>subject</a:t>
            </a:r>
            <a:r>
              <a:rPr lang="zh-CN" altLang="en-US" dirty="0"/>
              <a:t>表</a:t>
            </a:r>
          </a:p>
        </p:txBody>
      </p:sp>
      <p:sp>
        <p:nvSpPr>
          <p:cNvPr id="41987" name="Rectangle 3"/>
          <p:cNvSpPr txBox="1">
            <a:spLocks noChangeArrowheads="1"/>
          </p:cNvSpPr>
          <p:nvPr/>
        </p:nvSpPr>
        <p:spPr bwMode="auto">
          <a:xfrm>
            <a:off x="684213" y="987425"/>
            <a:ext cx="5624512" cy="344646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57200" indent="-457200" fontAlgn="base">
              <a:lnSpc>
                <a:spcPct val="100000"/>
              </a:lnSpc>
              <a:spcBef>
                <a:spcPct val="20000"/>
              </a:spcBef>
              <a:spcAft>
                <a:spcPct val="0"/>
              </a:spcAft>
              <a:buClr>
                <a:srgbClr val="0099D8"/>
              </a:buClr>
              <a:buFont typeface="Wingdings" panose="05000000000000000000" charset="0"/>
              <a:buChar char=""/>
              <a:defRPr sz="2400" b="1">
                <a:solidFill>
                  <a:srgbClr val="0B9FDD"/>
                </a:solidFill>
                <a:latin typeface="微软雅黑" panose="020B0503020204020204" pitchFamily="34" charset="-122"/>
                <a:ea typeface="微软雅黑" panose="020B0503020204020204" pitchFamily="34" charset="-122"/>
              </a:defRPr>
            </a:lvl1pPr>
            <a:lvl2pPr marL="800100" lvl="1" indent="-342900" fontAlgn="base">
              <a:lnSpc>
                <a:spcPct val="100000"/>
              </a:lnSpc>
              <a:spcBef>
                <a:spcPct val="20000"/>
              </a:spcBef>
              <a:spcAft>
                <a:spcPct val="0"/>
              </a:spcAft>
              <a:buClr>
                <a:srgbClr val="0099D8"/>
              </a:buClr>
              <a:buSzPct val="90000"/>
              <a:buFont typeface="Wingdings" panose="05000000000000000000" charset="0"/>
              <a:buChar char=""/>
              <a:defRPr sz="2200">
                <a:latin typeface="微软雅黑" panose="020B0503020204020204" pitchFamily="34" charset="-122"/>
                <a:ea typeface="微软雅黑" panose="020B0503020204020204" pitchFamily="34" charset="-122"/>
              </a:defRPr>
            </a:lvl2pPr>
            <a:lvl3pPr marL="1200150" lvl="2" indent="-285750" fontAlgn="base">
              <a:lnSpc>
                <a:spcPct val="100000"/>
              </a:lnSpc>
              <a:spcBef>
                <a:spcPct val="20000"/>
              </a:spcBef>
              <a:spcAft>
                <a:spcPct val="0"/>
              </a:spcAft>
              <a:buClr>
                <a:srgbClr val="0099D8"/>
              </a:buClr>
              <a:buSzPct val="85000"/>
              <a:buFont typeface="Wingdings" panose="05000000000000000000" charset="0"/>
              <a:buChar char=""/>
              <a:defRPr sz="2000">
                <a:latin typeface="微软雅黑" panose="020B0503020204020204" pitchFamily="34" charset="-122"/>
                <a:ea typeface="微软雅黑" panose="020B0503020204020204" pitchFamily="34" charset="-122"/>
              </a:defRPr>
            </a:lvl3pPr>
            <a:lvl4pPr marL="1657350" lvl="3" indent="-285750" fontAlgn="base">
              <a:lnSpc>
                <a:spcPct val="100000"/>
              </a:lnSpc>
              <a:spcBef>
                <a:spcPct val="20000"/>
              </a:spcBef>
              <a:spcAft>
                <a:spcPct val="0"/>
              </a:spcAft>
              <a:buClr>
                <a:srgbClr val="0099D8"/>
              </a:buClr>
              <a:buFont typeface="Webdings" panose="05030102010509060703" charset="0"/>
              <a:buChar char="4"/>
              <a:defRPr sz="1400">
                <a:latin typeface="微软雅黑" panose="020B0503020204020204" pitchFamily="34" charset="-122"/>
                <a:ea typeface="微软雅黑" panose="020B0503020204020204" pitchFamily="34" charset="-122"/>
              </a:defRPr>
            </a:lvl4pPr>
            <a:lvl5pPr marL="2057400" lvl="4" indent="-228600" fontAlgn="base">
              <a:spcBef>
                <a:spcPct val="20000"/>
              </a:spcBef>
              <a:spcAft>
                <a:spcPct val="0"/>
              </a:spcAft>
              <a:buClr>
                <a:srgbClr val="009ADA"/>
              </a:buClr>
              <a:buFont typeface="Wingdings" panose="05000000000000000000" charset="0"/>
              <a:buChar char=""/>
              <a:defRPr sz="1200">
                <a:latin typeface="微软雅黑" panose="020B0503020204020204" pitchFamily="34" charset="-122"/>
                <a:ea typeface="微软雅黑" panose="020B0503020204020204" pitchFamily="34" charset="-122"/>
              </a:defRPr>
            </a:lvl5pPr>
            <a:lvl6pPr lvl="5" indent="0">
              <a:spcBef>
                <a:spcPct val="20000"/>
              </a:spcBef>
              <a:buFont typeface="Arial" panose="020B0604020202020204" pitchFamily="34" charset="0"/>
              <a:buNone/>
              <a:defRPr sz="2000"/>
            </a:lvl6pPr>
            <a:lvl7pPr lvl="6" indent="0">
              <a:spcBef>
                <a:spcPct val="20000"/>
              </a:spcBef>
              <a:buFont typeface="Arial" panose="020B0604020202020204" pitchFamily="34" charset="0"/>
              <a:buNone/>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zh-CN" altLang="en-US" dirty="0"/>
              <a:t>需求说明</a:t>
            </a:r>
          </a:p>
          <a:p>
            <a:pPr lvl="1"/>
            <a:r>
              <a:rPr lang="zh-CN" altLang="en-US" dirty="0"/>
              <a:t>使用语句新建</a:t>
            </a:r>
            <a:r>
              <a:rPr lang="en-US" altLang="zh-CN" dirty="0"/>
              <a:t>subject</a:t>
            </a:r>
            <a:r>
              <a:rPr lang="zh-CN" altLang="en-US" dirty="0"/>
              <a:t>表</a:t>
            </a:r>
            <a:endParaRPr lang="en-US" dirty="0"/>
          </a:p>
          <a:p>
            <a:pPr lvl="1"/>
            <a:r>
              <a:rPr lang="zh-CN" altLang="en-US" dirty="0"/>
              <a:t>设置数据表为</a:t>
            </a:r>
            <a:r>
              <a:rPr lang="en-US" altLang="zh-CN" dirty="0" err="1"/>
              <a:t>MyISAM</a:t>
            </a:r>
            <a:r>
              <a:rPr lang="zh-CN" altLang="en-US" dirty="0"/>
              <a:t>类型</a:t>
            </a:r>
            <a:endParaRPr lang="en-US" dirty="0"/>
          </a:p>
          <a:p>
            <a:pPr lvl="1"/>
            <a:r>
              <a:rPr lang="zh-CN" altLang="en-US" dirty="0"/>
              <a:t>具体设计如下</a:t>
            </a:r>
            <a:endParaRPr lang="en-US" dirty="0"/>
          </a:p>
          <a:p>
            <a:pPr lvl="1"/>
            <a:endParaRPr lang="zh-CN" altLang="en-US" dirty="0"/>
          </a:p>
          <a:p>
            <a:endParaRPr lang="zh-CN" altLang="en-US" dirty="0"/>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988" y="2732088"/>
            <a:ext cx="5549900" cy="11684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0982430A-BAA0-4F87-B52A-065985613BD3}"/>
              </a:ext>
            </a:extLst>
          </p:cNvPr>
          <p:cNvSpPr>
            <a:spLocks noGrp="1"/>
          </p:cNvSpPr>
          <p:nvPr>
            <p:ph type="sldNum" sz="quarter" idx="12"/>
          </p:nvPr>
        </p:nvSpPr>
        <p:spPr/>
        <p:txBody>
          <a:bodyPr/>
          <a:lstStyle/>
          <a:p>
            <a:fld id="{0C913308-F349-4B6D-A68A-DD1791B4A57B}" type="slidenum">
              <a:rPr lang="zh-CN" altLang="en-US" smtClean="0"/>
              <a:pPr/>
              <a:t>38</a:t>
            </a:fld>
            <a:r>
              <a:rPr lang="zh-CN" altLang="en-US"/>
              <a:t>/</a:t>
            </a:r>
            <a:r>
              <a:rPr lang="en-US" altLang="zh-CN"/>
              <a:t>45</a:t>
            </a:r>
            <a:endParaRPr lang="en-US" altLang="zh-CN"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标题 2"/>
          <p:cNvSpPr>
            <a:spLocks noGrp="1" noChangeArrowheads="1"/>
          </p:cNvSpPr>
          <p:nvPr>
            <p:ph type="title"/>
          </p:nvPr>
        </p:nvSpPr>
        <p:spPr/>
        <p:txBody>
          <a:bodyPr/>
          <a:lstStyle/>
          <a:p>
            <a:r>
              <a:rPr lang="zh-CN" altLang="en-US"/>
              <a:t>创建表</a:t>
            </a:r>
          </a:p>
        </p:txBody>
      </p:sp>
      <p:sp>
        <p:nvSpPr>
          <p:cNvPr id="43010" name="内容占位符 1"/>
          <p:cNvSpPr>
            <a:spLocks noGrp="1" noChangeArrowheads="1"/>
          </p:cNvSpPr>
          <p:nvPr>
            <p:ph idx="1"/>
          </p:nvPr>
        </p:nvSpPr>
        <p:spPr/>
        <p:txBody>
          <a:bodyPr/>
          <a:lstStyle/>
          <a:p>
            <a:r>
              <a:rPr lang="zh-CN" altLang="en-US" dirty="0"/>
              <a:t>索引</a:t>
            </a:r>
          </a:p>
        </p:txBody>
      </p:sp>
      <p:sp>
        <p:nvSpPr>
          <p:cNvPr id="44035" name="AutoShape 4"/>
          <p:cNvSpPr/>
          <p:nvPr/>
        </p:nvSpPr>
        <p:spPr>
          <a:xfrm>
            <a:off x="1331913" y="1636713"/>
            <a:ext cx="5411787" cy="2375297"/>
          </a:xfrm>
          <a:prstGeom prst="roundRect">
            <a:avLst>
              <a:gd name="adj" fmla="val 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noProof="1"/>
              <a:t> </a:t>
            </a:r>
            <a:r>
              <a:rPr lang="en-US" b="1" noProof="1"/>
              <a:t>CREATE   TABLE [ IF NOT EXISTS ]    `</a:t>
            </a:r>
            <a:r>
              <a:rPr lang="zh-CN" altLang="en-US" b="1" noProof="1"/>
              <a:t>表名</a:t>
            </a:r>
            <a:r>
              <a:rPr lang="zh-CN" b="1" noProof="1"/>
              <a:t>`</a:t>
            </a:r>
            <a:r>
              <a:rPr lang="zh-CN" altLang="en-US" b="1" noProof="1"/>
              <a:t>   </a:t>
            </a:r>
            <a:r>
              <a:rPr lang="zh-CN" b="1" noProof="1"/>
              <a:t>(</a:t>
            </a:r>
          </a:p>
          <a:p>
            <a:pPr lvl="1"/>
            <a:r>
              <a:rPr lang="zh-CN" b="1" noProof="1"/>
              <a:t>    </a:t>
            </a:r>
          </a:p>
          <a:p>
            <a:pPr lvl="1"/>
            <a:r>
              <a:rPr lang="zh-CN" b="1" noProof="1"/>
              <a:t>	`</a:t>
            </a:r>
            <a:r>
              <a:rPr lang="zh-CN" altLang="en-US" b="1" noProof="1"/>
              <a:t>字段名</a:t>
            </a:r>
            <a:r>
              <a:rPr lang="zh-CN" b="1" noProof="1"/>
              <a:t>1`    </a:t>
            </a:r>
            <a:r>
              <a:rPr lang="zh-CN" altLang="en-US" b="1" noProof="1"/>
              <a:t>列类型 </a:t>
            </a:r>
            <a:r>
              <a:rPr lang="zh-CN" b="1" noProof="1"/>
              <a:t>[ </a:t>
            </a:r>
            <a:r>
              <a:rPr lang="zh-CN" altLang="en-US" b="1" noProof="1"/>
              <a:t>属性</a:t>
            </a:r>
            <a:r>
              <a:rPr lang="zh-CN" b="1" noProof="1"/>
              <a:t> </a:t>
            </a:r>
            <a:r>
              <a:rPr lang="zh-CN" b="1" noProof="1">
                <a:solidFill>
                  <a:srgbClr val="FF0000"/>
                </a:solidFill>
              </a:rPr>
              <a:t>]  [ </a:t>
            </a:r>
            <a:r>
              <a:rPr lang="zh-CN" altLang="en-US" b="1" noProof="1">
                <a:solidFill>
                  <a:srgbClr val="FF0000"/>
                </a:solidFill>
              </a:rPr>
              <a:t>索引</a:t>
            </a:r>
            <a:r>
              <a:rPr lang="zh-CN" b="1" noProof="1">
                <a:solidFill>
                  <a:srgbClr val="FF0000"/>
                </a:solidFill>
              </a:rPr>
              <a:t> ] </a:t>
            </a:r>
            <a:r>
              <a:rPr lang="zh-CN" b="1" noProof="1"/>
              <a:t>[</a:t>
            </a:r>
            <a:r>
              <a:rPr lang="zh-CN" altLang="en-US" b="1" noProof="1"/>
              <a:t>注释</a:t>
            </a:r>
            <a:r>
              <a:rPr lang="zh-CN" b="1" noProof="1"/>
              <a:t>]</a:t>
            </a:r>
            <a:r>
              <a:rPr lang="zh-CN" altLang="en-US" b="1" noProof="1"/>
              <a:t> </a:t>
            </a:r>
            <a:r>
              <a:rPr lang="zh-CN" b="1" noProof="1"/>
              <a:t>,</a:t>
            </a:r>
          </a:p>
          <a:p>
            <a:pPr lvl="1"/>
            <a:r>
              <a:rPr lang="zh-CN" b="1" noProof="1"/>
              <a:t>	 `</a:t>
            </a:r>
            <a:r>
              <a:rPr lang="zh-CN" altLang="en-US" b="1" noProof="1"/>
              <a:t>字段名</a:t>
            </a:r>
            <a:r>
              <a:rPr lang="zh-CN" b="1" noProof="1"/>
              <a:t>2`   </a:t>
            </a:r>
            <a:r>
              <a:rPr lang="zh-CN" altLang="en-US" b="1" noProof="1"/>
              <a:t>列类型 </a:t>
            </a:r>
            <a:r>
              <a:rPr lang="zh-CN" b="1" noProof="1"/>
              <a:t>[ </a:t>
            </a:r>
            <a:r>
              <a:rPr lang="zh-CN" altLang="en-US" b="1" noProof="1"/>
              <a:t>属性</a:t>
            </a:r>
            <a:r>
              <a:rPr lang="zh-CN" b="1" noProof="1"/>
              <a:t> ]  [ </a:t>
            </a:r>
            <a:r>
              <a:rPr lang="zh-CN" altLang="en-US" b="1" noProof="1"/>
              <a:t>索引</a:t>
            </a:r>
            <a:r>
              <a:rPr lang="zh-CN" b="1" noProof="1"/>
              <a:t> ]</a:t>
            </a:r>
            <a:r>
              <a:rPr lang="zh-CN" altLang="en-US" b="1" noProof="1"/>
              <a:t> </a:t>
            </a:r>
            <a:r>
              <a:rPr lang="zh-CN" b="1" noProof="1"/>
              <a:t>[</a:t>
            </a:r>
            <a:r>
              <a:rPr lang="zh-CN" altLang="en-US" b="1" noProof="1"/>
              <a:t>注释</a:t>
            </a:r>
            <a:r>
              <a:rPr lang="zh-CN" b="1" noProof="1"/>
              <a:t>]</a:t>
            </a:r>
            <a:r>
              <a:rPr lang="zh-CN" altLang="en-US" b="1" noProof="1"/>
              <a:t> </a:t>
            </a:r>
            <a:r>
              <a:rPr lang="zh-CN" b="1" noProof="1"/>
              <a:t>, </a:t>
            </a:r>
          </a:p>
          <a:p>
            <a:pPr lvl="1"/>
            <a:r>
              <a:rPr lang="zh-CN" b="1" noProof="1"/>
              <a:t>	… …    </a:t>
            </a:r>
          </a:p>
          <a:p>
            <a:pPr lvl="1"/>
            <a:r>
              <a:rPr lang="zh-CN" altLang="en-US" b="1" noProof="1"/>
              <a:t>         </a:t>
            </a:r>
            <a:r>
              <a:rPr lang="zh-CN" b="1" noProof="1"/>
              <a:t>`</a:t>
            </a:r>
            <a:r>
              <a:rPr lang="zh-CN" altLang="en-US" b="1" noProof="1"/>
              <a:t>字段名</a:t>
            </a:r>
            <a:r>
              <a:rPr lang="en-US" b="1" noProof="1"/>
              <a:t>n`   </a:t>
            </a:r>
            <a:r>
              <a:rPr lang="zh-CN" altLang="en-US" b="1" noProof="1"/>
              <a:t>列类型 </a:t>
            </a:r>
            <a:r>
              <a:rPr lang="zh-CN" b="1" noProof="1"/>
              <a:t>[ </a:t>
            </a:r>
            <a:r>
              <a:rPr lang="zh-CN" altLang="en-US" b="1" noProof="1"/>
              <a:t>属性</a:t>
            </a:r>
            <a:r>
              <a:rPr lang="zh-CN" b="1" noProof="1"/>
              <a:t> ]  [ </a:t>
            </a:r>
            <a:r>
              <a:rPr lang="zh-CN" altLang="en-US" b="1" noProof="1"/>
              <a:t>索引</a:t>
            </a:r>
            <a:r>
              <a:rPr lang="zh-CN" b="1" noProof="1"/>
              <a:t> ]</a:t>
            </a:r>
            <a:r>
              <a:rPr lang="zh-CN" altLang="en-US" b="1" noProof="1"/>
              <a:t> </a:t>
            </a:r>
            <a:r>
              <a:rPr lang="zh-CN" b="1" noProof="1"/>
              <a:t>[</a:t>
            </a:r>
            <a:r>
              <a:rPr lang="zh-CN" altLang="en-US" b="1" noProof="1"/>
              <a:t>注释</a:t>
            </a:r>
            <a:r>
              <a:rPr lang="zh-CN" b="1" noProof="1"/>
              <a:t>]</a:t>
            </a:r>
            <a:r>
              <a:rPr lang="zh-CN" altLang="en-US" b="1" noProof="1"/>
              <a:t> </a:t>
            </a:r>
            <a:endParaRPr lang="zh-CN" b="1" noProof="1"/>
          </a:p>
          <a:p>
            <a:pPr lvl="1"/>
            <a:endParaRPr lang="zh-CN" b="1" noProof="1"/>
          </a:p>
          <a:p>
            <a:pPr lvl="1"/>
            <a:r>
              <a:rPr lang="zh-CN" b="1" noProof="1"/>
              <a:t>)  [  </a:t>
            </a:r>
            <a:r>
              <a:rPr lang="zh-CN" altLang="en-US" b="1" noProof="1"/>
              <a:t>表类型</a:t>
            </a:r>
            <a:r>
              <a:rPr lang="zh-CN" b="1" noProof="1"/>
              <a:t> ] [ </a:t>
            </a:r>
            <a:r>
              <a:rPr lang="zh-CN" altLang="en-US" b="1" noProof="1"/>
              <a:t>表字符集</a:t>
            </a:r>
            <a:r>
              <a:rPr lang="zh-CN" b="1" noProof="1"/>
              <a:t> ] [</a:t>
            </a:r>
            <a:r>
              <a:rPr lang="zh-CN" altLang="en-US" b="1" noProof="1"/>
              <a:t>注释</a:t>
            </a:r>
            <a:r>
              <a:rPr lang="zh-CN" b="1" noProof="1"/>
              <a:t>]</a:t>
            </a:r>
            <a:r>
              <a:rPr lang="zh-CN" altLang="en-US" b="1" noProof="1"/>
              <a:t> </a:t>
            </a:r>
            <a:r>
              <a:rPr lang="zh-CN" b="1" noProof="1"/>
              <a:t>;</a:t>
            </a:r>
          </a:p>
        </p:txBody>
      </p:sp>
      <p:sp>
        <p:nvSpPr>
          <p:cNvPr id="6" name="TextBox 65"/>
          <p:cNvSpPr txBox="1"/>
          <p:nvPr/>
        </p:nvSpPr>
        <p:spPr>
          <a:xfrm>
            <a:off x="251520" y="1795795"/>
            <a:ext cx="436880" cy="245110"/>
          </a:xfrm>
          <a:prstGeom prst="rect">
            <a:avLst/>
          </a:prstGeom>
          <a:noFill/>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b="1" dirty="0">
                <a:solidFill>
                  <a:srgbClr val="0099D8"/>
                </a:solidFill>
                <a:latin typeface="Arial" panose="020B0604020202020204" pitchFamily="34" charset="0"/>
                <a:ea typeface="微软雅黑" panose="020B0503020204020204" pitchFamily="34" charset="-122"/>
              </a:rPr>
              <a:t>语法</a:t>
            </a:r>
          </a:p>
        </p:txBody>
      </p:sp>
      <p:pic>
        <p:nvPicPr>
          <p:cNvPr id="7" name="图片 6" descr="C:\Users\Lenovo\Desktop\icon\书籍.png书籍"/>
          <p:cNvPicPr>
            <a:picLocks noChangeAspect="1"/>
          </p:cNvPicPr>
          <p:nvPr/>
        </p:nvPicPr>
        <p:blipFill>
          <a:blip r:embed="rId3"/>
          <a:srcRect/>
          <a:stretch>
            <a:fillRect/>
          </a:stretch>
        </p:blipFill>
        <p:spPr>
          <a:xfrm>
            <a:off x="312797" y="1491630"/>
            <a:ext cx="314325" cy="314325"/>
          </a:xfrm>
          <a:prstGeom prst="rect">
            <a:avLst/>
          </a:prstGeom>
        </p:spPr>
      </p:pic>
      <p:sp>
        <p:nvSpPr>
          <p:cNvPr id="3" name="灯片编号占位符 2">
            <a:extLst>
              <a:ext uri="{FF2B5EF4-FFF2-40B4-BE49-F238E27FC236}">
                <a16:creationId xmlns:a16="http://schemas.microsoft.com/office/drawing/2014/main" id="{01CF8AEB-6BC2-4151-A55B-9542080CDC6C}"/>
              </a:ext>
            </a:extLst>
          </p:cNvPr>
          <p:cNvSpPr>
            <a:spLocks noGrp="1"/>
          </p:cNvSpPr>
          <p:nvPr>
            <p:ph type="sldNum" sz="quarter" idx="12"/>
          </p:nvPr>
        </p:nvSpPr>
        <p:spPr/>
        <p:txBody>
          <a:bodyPr/>
          <a:lstStyle/>
          <a:p>
            <a:fld id="{0C913308-F349-4B6D-A68A-DD1791B4A57B}" type="slidenum">
              <a:rPr lang="zh-CN" altLang="en-US" smtClean="0"/>
              <a:pPr/>
              <a:t>39</a:t>
            </a:fld>
            <a:r>
              <a:rPr lang="zh-CN" altLang="en-US"/>
              <a:t>/</a:t>
            </a:r>
            <a:r>
              <a:rPr lang="en-US" altLang="zh-CN"/>
              <a:t>45</a:t>
            </a:r>
            <a:endParaRPr lang="en-US" altLang="zh-C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2"/>
          <p:cNvSpPr>
            <a:spLocks noGrp="1" noChangeArrowheads="1"/>
          </p:cNvSpPr>
          <p:nvPr>
            <p:ph type="title"/>
          </p:nvPr>
        </p:nvSpPr>
        <p:spPr/>
        <p:txBody>
          <a:bodyPr/>
          <a:lstStyle/>
          <a:p>
            <a:r>
              <a:rPr lang="zh-CN" altLang="en-US" dirty="0">
                <a:sym typeface="宋体" panose="02010600030101010101" pitchFamily="2" charset="-122"/>
              </a:rPr>
              <a:t>为什么学习数据库</a:t>
            </a:r>
          </a:p>
        </p:txBody>
      </p:sp>
      <p:sp>
        <p:nvSpPr>
          <p:cNvPr id="7170" name="内容占位符 1"/>
          <p:cNvSpPr>
            <a:spLocks noGrp="1" noChangeArrowheads="1"/>
          </p:cNvSpPr>
          <p:nvPr>
            <p:ph idx="1"/>
          </p:nvPr>
        </p:nvSpPr>
        <p:spPr>
          <a:noFill/>
          <a:ln w="9525">
            <a:noFill/>
            <a:miter lim="800000"/>
          </a:ln>
        </p:spPr>
        <p:txBody>
          <a:bodyPr vert="horz" wrap="square" lIns="91440" tIns="45720" rIns="91440" bIns="45720" numCol="1" anchor="t" anchorCtr="0" compatLnSpc="1"/>
          <a:lstStyle/>
          <a:p>
            <a:r>
              <a:rPr lang="zh-CN" altLang="en-US" dirty="0"/>
              <a:t>岗位技能需求</a:t>
            </a:r>
          </a:p>
          <a:p>
            <a:r>
              <a:rPr lang="zh-CN" altLang="en-US" dirty="0"/>
              <a:t>现在的世界，得数据者得天下</a:t>
            </a:r>
          </a:p>
          <a:p>
            <a:r>
              <a:rPr lang="zh-CN" altLang="en-US" dirty="0"/>
              <a:t>存储数据的方法</a:t>
            </a:r>
          </a:p>
          <a:p>
            <a:r>
              <a:rPr lang="zh-CN" altLang="en-US" dirty="0"/>
              <a:t>程序、网站中大量数据需长久保存</a:t>
            </a:r>
          </a:p>
        </p:txBody>
      </p:sp>
      <p:sp>
        <p:nvSpPr>
          <p:cNvPr id="3" name="灯片编号占位符 2">
            <a:extLst>
              <a:ext uri="{FF2B5EF4-FFF2-40B4-BE49-F238E27FC236}">
                <a16:creationId xmlns:a16="http://schemas.microsoft.com/office/drawing/2014/main" id="{103AE866-A08A-46BD-951A-07FF68A7A83B}"/>
              </a:ext>
            </a:extLst>
          </p:cNvPr>
          <p:cNvSpPr>
            <a:spLocks noGrp="1"/>
          </p:cNvSpPr>
          <p:nvPr>
            <p:ph type="sldNum" sz="quarter" idx="12"/>
          </p:nvPr>
        </p:nvSpPr>
        <p:spPr/>
        <p:txBody>
          <a:bodyPr/>
          <a:lstStyle/>
          <a:p>
            <a:fld id="{0C913308-F349-4B6D-A68A-DD1791B4A57B}" type="slidenum">
              <a:rPr lang="zh-CN" altLang="en-US" smtClean="0"/>
              <a:pPr/>
              <a:t>4</a:t>
            </a:fld>
            <a:r>
              <a:rPr lang="zh-CN" altLang="en-US"/>
              <a:t>/</a:t>
            </a:r>
            <a:r>
              <a:rPr lang="en-US" altLang="zh-CN"/>
              <a:t>45</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标题 2"/>
          <p:cNvSpPr>
            <a:spLocks noGrp="1" noChangeArrowheads="1"/>
          </p:cNvSpPr>
          <p:nvPr>
            <p:ph type="title"/>
          </p:nvPr>
        </p:nvSpPr>
        <p:spPr/>
        <p:txBody>
          <a:bodyPr/>
          <a:lstStyle/>
          <a:p>
            <a:r>
              <a:rPr lang="zh-CN" altLang="en-US"/>
              <a:t>数据表的存储位置</a:t>
            </a:r>
          </a:p>
        </p:txBody>
      </p:sp>
      <p:sp>
        <p:nvSpPr>
          <p:cNvPr id="44034" name="内容占位符 1"/>
          <p:cNvSpPr>
            <a:spLocks noGrp="1" noChangeArrowheads="1"/>
          </p:cNvSpPr>
          <p:nvPr>
            <p:ph idx="1"/>
          </p:nvPr>
        </p:nvSpPr>
        <p:spPr/>
        <p:txBody>
          <a:bodyPr/>
          <a:lstStyle/>
          <a:p>
            <a:r>
              <a:rPr lang="en-US" altLang="zh-CN" dirty="0"/>
              <a:t>MySQL</a:t>
            </a:r>
            <a:r>
              <a:rPr lang="zh-CN" altLang="en-US" dirty="0"/>
              <a:t>数据表以文件方式存放在磁盘中</a:t>
            </a:r>
            <a:endParaRPr lang="en-US" dirty="0"/>
          </a:p>
          <a:p>
            <a:pPr lvl="1"/>
            <a:r>
              <a:rPr lang="zh-CN" altLang="en-US" dirty="0"/>
              <a:t>包括表文件、数据文件以及数据库的选项文件</a:t>
            </a:r>
            <a:endParaRPr lang="en-US" dirty="0"/>
          </a:p>
          <a:p>
            <a:pPr lvl="1"/>
            <a:r>
              <a:rPr lang="zh-CN" altLang="en-US" dirty="0"/>
              <a:t>位置：</a:t>
            </a:r>
            <a:r>
              <a:rPr lang="en-US" altLang="zh-CN" dirty="0"/>
              <a:t>MySQL</a:t>
            </a:r>
            <a:r>
              <a:rPr lang="zh-CN" altLang="en-US" dirty="0"/>
              <a:t>安装目录</a:t>
            </a:r>
            <a:r>
              <a:rPr lang="en-US" altLang="zh-CN" dirty="0"/>
              <a:t>\data</a:t>
            </a:r>
            <a:r>
              <a:rPr lang="zh-CN" altLang="en-US" dirty="0"/>
              <a:t>下存放数据表。目录名对应数据库名，该目录下文件名对应数据表</a:t>
            </a:r>
            <a:endParaRPr lang="en-US" dirty="0"/>
          </a:p>
          <a:p>
            <a:pPr marL="457200" lvl="1" indent="0">
              <a:buNone/>
            </a:pPr>
            <a:endParaRPr lang="en-US" dirty="0"/>
          </a:p>
          <a:p>
            <a:pPr lvl="1"/>
            <a:endParaRPr lang="en-US" dirty="0"/>
          </a:p>
          <a:p>
            <a:pPr lvl="1"/>
            <a:endParaRPr lang="en-US" dirty="0"/>
          </a:p>
        </p:txBody>
      </p:sp>
      <p:pic>
        <p:nvPicPr>
          <p:cNvPr id="440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5428" y="2786063"/>
            <a:ext cx="2820988" cy="1571625"/>
          </a:xfrm>
          <a:prstGeom prst="rect">
            <a:avLst/>
          </a:prstGeom>
          <a:noFill/>
          <a:ln w="9525">
            <a:solidFill>
              <a:srgbClr val="0D0D0D"/>
            </a:solidFill>
            <a:miter lim="800000"/>
            <a:headEnd/>
            <a:tailEnd/>
          </a:ln>
          <a:extLst>
            <a:ext uri="{909E8E84-426E-40DD-AFC4-6F175D3DCCD1}">
              <a14:hiddenFill xmlns:a14="http://schemas.microsoft.com/office/drawing/2010/main">
                <a:solidFill>
                  <a:srgbClr val="FFFFFF"/>
                </a:solidFill>
              </a14:hiddenFill>
            </a:ext>
          </a:extLst>
        </p:spPr>
      </p:pic>
      <p:grpSp>
        <p:nvGrpSpPr>
          <p:cNvPr id="12" name="组合 11"/>
          <p:cNvGrpSpPr/>
          <p:nvPr/>
        </p:nvGrpSpPr>
        <p:grpSpPr>
          <a:xfrm>
            <a:off x="482666" y="3087370"/>
            <a:ext cx="436880" cy="516890"/>
            <a:chOff x="989013" y="3074035"/>
            <a:chExt cx="436880" cy="516890"/>
          </a:xfrm>
        </p:grpSpPr>
        <p:sp>
          <p:nvSpPr>
            <p:cNvPr id="13" name="TextBox 65"/>
            <p:cNvSpPr txBox="1"/>
            <p:nvPr/>
          </p:nvSpPr>
          <p:spPr>
            <a:xfrm>
              <a:off x="989013" y="3345815"/>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注意</a:t>
              </a:r>
            </a:p>
          </p:txBody>
        </p:sp>
        <p:pic>
          <p:nvPicPr>
            <p:cNvPr id="14" name="图片 13" descr="C:\Users\Lenovo\Desktop\icon\注意(1).png注意(1)"/>
            <p:cNvPicPr>
              <a:picLocks noChangeAspect="1"/>
            </p:cNvPicPr>
            <p:nvPr/>
          </p:nvPicPr>
          <p:blipFill>
            <a:blip r:embed="rId4"/>
            <a:srcRect/>
            <a:stretch>
              <a:fillRect/>
            </a:stretch>
          </p:blipFill>
          <p:spPr>
            <a:xfrm>
              <a:off x="1063308" y="3074035"/>
              <a:ext cx="288290" cy="249555"/>
            </a:xfrm>
            <a:prstGeom prst="rect">
              <a:avLst/>
            </a:prstGeom>
          </p:spPr>
        </p:pic>
      </p:grpSp>
      <p:sp>
        <p:nvSpPr>
          <p:cNvPr id="10" name="AutoShape 9"/>
          <p:cNvSpPr>
            <a:spLocks noChangeArrowheads="1"/>
          </p:cNvSpPr>
          <p:nvPr/>
        </p:nvSpPr>
        <p:spPr bwMode="auto">
          <a:xfrm>
            <a:off x="1043608" y="3105308"/>
            <a:ext cx="4104456" cy="1770698"/>
          </a:xfrm>
          <a:prstGeom prst="roundRect">
            <a:avLst>
              <a:gd name="adj" fmla="val 16667"/>
            </a:avLst>
          </a:prstGeom>
          <a:solidFill>
            <a:srgbClr val="0099D8"/>
          </a:solidFill>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x-none" sz="1400" b="1" noProof="1">
                <a:solidFill>
                  <a:srgbClr val="FF0000"/>
                </a:solidFill>
                <a:latin typeface="微软雅黑" pitchFamily="34" charset="-122"/>
                <a:ea typeface="微软雅黑" pitchFamily="34" charset="-122"/>
              </a:rPr>
              <a:t>InnoDB</a:t>
            </a:r>
            <a:r>
              <a:rPr lang="zh-CN" altLang="en-US" sz="1400" b="1" noProof="1">
                <a:latin typeface="微软雅黑" pitchFamily="34" charset="-122"/>
                <a:ea typeface="微软雅黑" pitchFamily="34" charset="-122"/>
              </a:rPr>
              <a:t>类型数据表只有一个</a:t>
            </a:r>
            <a:r>
              <a:rPr lang="en-US" altLang="x-none" sz="1400" b="1" noProof="1">
                <a:latin typeface="微软雅黑" pitchFamily="34" charset="-122"/>
                <a:ea typeface="微软雅黑" pitchFamily="34" charset="-122"/>
              </a:rPr>
              <a:t>*.frm</a:t>
            </a:r>
            <a:r>
              <a:rPr lang="zh-CN" altLang="en-US" sz="1400" b="1" noProof="1">
                <a:latin typeface="微软雅黑" pitchFamily="34" charset="-122"/>
                <a:ea typeface="微软雅黑" pitchFamily="34" charset="-122"/>
              </a:rPr>
              <a:t>文件，数据文件为上一级目录的 </a:t>
            </a:r>
            <a:r>
              <a:rPr lang="en-US" altLang="x-none" sz="1400" b="1" noProof="1">
                <a:latin typeface="微软雅黑" pitchFamily="34" charset="-122"/>
                <a:ea typeface="微软雅黑" pitchFamily="34" charset="-122"/>
              </a:rPr>
              <a:t>ibdata1 </a:t>
            </a:r>
            <a:r>
              <a:rPr lang="zh-CN" altLang="en-US" sz="1400" b="1" noProof="1">
                <a:latin typeface="微软雅黑" pitchFamily="34" charset="-122"/>
                <a:ea typeface="微软雅黑" pitchFamily="34" charset="-122"/>
              </a:rPr>
              <a:t>文件</a:t>
            </a:r>
            <a:endParaRPr lang="en-US" altLang="zh-CN" sz="1400" b="1" noProof="1">
              <a:latin typeface="微软雅黑" pitchFamily="34" charset="-122"/>
              <a:ea typeface="微软雅黑" pitchFamily="34" charset="-122"/>
            </a:endParaRPr>
          </a:p>
          <a:p>
            <a:endParaRPr lang="en-US" altLang="zh-CN" sz="1400" b="1" noProof="1">
              <a:latin typeface="微软雅黑" pitchFamily="34" charset="-122"/>
              <a:ea typeface="微软雅黑" pitchFamily="34" charset="-122"/>
            </a:endParaRPr>
          </a:p>
          <a:p>
            <a:r>
              <a:rPr lang="en-US" altLang="x-none" sz="1400" b="1" noProof="1">
                <a:solidFill>
                  <a:srgbClr val="FF0000"/>
                </a:solidFill>
                <a:latin typeface="微软雅黑" pitchFamily="34" charset="-122"/>
                <a:ea typeface="微软雅黑" pitchFamily="34" charset="-122"/>
              </a:rPr>
              <a:t>MyISAM</a:t>
            </a:r>
            <a:r>
              <a:rPr lang="zh-CN" altLang="en-US" sz="1400" b="1" noProof="1">
                <a:latin typeface="微软雅黑" pitchFamily="34" charset="-122"/>
                <a:ea typeface="微软雅黑" pitchFamily="34" charset="-122"/>
              </a:rPr>
              <a:t>类型数据表对应三个文件：</a:t>
            </a:r>
            <a:endParaRPr lang="en-US" altLang="x-none" sz="1400" b="1" noProof="1">
              <a:latin typeface="微软雅黑" pitchFamily="34" charset="-122"/>
              <a:ea typeface="微软雅黑" pitchFamily="34" charset="-122"/>
            </a:endParaRPr>
          </a:p>
          <a:p>
            <a:r>
              <a:rPr lang="en-US" altLang="x-none" sz="1400" b="1" noProof="1">
                <a:latin typeface="微软雅黑" pitchFamily="34" charset="-122"/>
                <a:ea typeface="微软雅黑" pitchFamily="34" charset="-122"/>
              </a:rPr>
              <a:t>   *.frm  --  </a:t>
            </a:r>
            <a:r>
              <a:rPr lang="zh-CN" altLang="en-US" sz="1400" b="1" noProof="1">
                <a:latin typeface="微软雅黑" pitchFamily="34" charset="-122"/>
                <a:ea typeface="微软雅黑" pitchFamily="34" charset="-122"/>
              </a:rPr>
              <a:t>表结构定义文件</a:t>
            </a:r>
            <a:endParaRPr lang="en-US" altLang="x-none" sz="1400" b="1" noProof="1">
              <a:latin typeface="微软雅黑" pitchFamily="34" charset="-122"/>
              <a:ea typeface="微软雅黑" pitchFamily="34" charset="-122"/>
            </a:endParaRPr>
          </a:p>
          <a:p>
            <a:r>
              <a:rPr lang="en-US" altLang="x-none" sz="1400" b="1" noProof="1">
                <a:latin typeface="微软雅黑" pitchFamily="34" charset="-122"/>
                <a:ea typeface="微软雅黑" pitchFamily="34" charset="-122"/>
              </a:rPr>
              <a:t>   *.MYD  --  </a:t>
            </a:r>
            <a:r>
              <a:rPr lang="zh-CN" altLang="en-US" sz="1400" b="1" noProof="1">
                <a:latin typeface="微软雅黑" pitchFamily="34" charset="-122"/>
                <a:ea typeface="微软雅黑" pitchFamily="34" charset="-122"/>
              </a:rPr>
              <a:t>数据文件</a:t>
            </a:r>
            <a:endParaRPr lang="en-US" altLang="x-none" sz="1400" b="1" noProof="1">
              <a:latin typeface="微软雅黑" pitchFamily="34" charset="-122"/>
              <a:ea typeface="微软雅黑" pitchFamily="34" charset="-122"/>
            </a:endParaRPr>
          </a:p>
          <a:p>
            <a:r>
              <a:rPr lang="en-US" altLang="x-none" sz="1400" b="1" noProof="1">
                <a:latin typeface="微软雅黑" pitchFamily="34" charset="-122"/>
                <a:ea typeface="微软雅黑" pitchFamily="34" charset="-122"/>
              </a:rPr>
              <a:t>   *.MYI  --  </a:t>
            </a:r>
            <a:r>
              <a:rPr lang="zh-CN" altLang="en-US" sz="1400" b="1" noProof="1">
                <a:latin typeface="微软雅黑" pitchFamily="34" charset="-122"/>
                <a:ea typeface="微软雅黑" pitchFamily="34" charset="-122"/>
              </a:rPr>
              <a:t>索引文件</a:t>
            </a:r>
          </a:p>
        </p:txBody>
      </p:sp>
      <p:sp>
        <p:nvSpPr>
          <p:cNvPr id="3" name="灯片编号占位符 2">
            <a:extLst>
              <a:ext uri="{FF2B5EF4-FFF2-40B4-BE49-F238E27FC236}">
                <a16:creationId xmlns:a16="http://schemas.microsoft.com/office/drawing/2014/main" id="{E0B07314-F187-46FF-BEE8-CA51704FD13E}"/>
              </a:ext>
            </a:extLst>
          </p:cNvPr>
          <p:cNvSpPr>
            <a:spLocks noGrp="1"/>
          </p:cNvSpPr>
          <p:nvPr>
            <p:ph type="sldNum" sz="quarter" idx="12"/>
          </p:nvPr>
        </p:nvSpPr>
        <p:spPr/>
        <p:txBody>
          <a:bodyPr/>
          <a:lstStyle/>
          <a:p>
            <a:fld id="{0C913308-F349-4B6D-A68A-DD1791B4A57B}" type="slidenum">
              <a:rPr lang="zh-CN" altLang="en-US" smtClean="0"/>
              <a:pPr/>
              <a:t>40</a:t>
            </a:fld>
            <a:r>
              <a:rPr lang="zh-CN" altLang="en-US"/>
              <a:t>/</a:t>
            </a:r>
            <a:r>
              <a:rPr lang="en-US" altLang="zh-CN"/>
              <a:t>45</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标题 2"/>
          <p:cNvSpPr>
            <a:spLocks noGrp="1" noChangeArrowheads="1"/>
          </p:cNvSpPr>
          <p:nvPr>
            <p:ph type="title"/>
          </p:nvPr>
        </p:nvSpPr>
        <p:spPr/>
        <p:txBody>
          <a:bodyPr/>
          <a:lstStyle/>
          <a:p>
            <a:r>
              <a:rPr lang="zh-CN" altLang="en-US" dirty="0"/>
              <a:t>修改数据表</a:t>
            </a:r>
          </a:p>
        </p:txBody>
      </p:sp>
      <p:sp>
        <p:nvSpPr>
          <p:cNvPr id="45058" name="内容占位符 1"/>
          <p:cNvSpPr>
            <a:spLocks noGrp="1" noChangeArrowheads="1"/>
          </p:cNvSpPr>
          <p:nvPr>
            <p:ph idx="1"/>
          </p:nvPr>
        </p:nvSpPr>
        <p:spPr/>
        <p:txBody>
          <a:bodyPr/>
          <a:lstStyle/>
          <a:p>
            <a:r>
              <a:rPr lang="zh-CN" altLang="en-US" dirty="0"/>
              <a:t>修改表（</a:t>
            </a:r>
            <a:r>
              <a:rPr lang="en-US" altLang="zh-CN" dirty="0"/>
              <a:t>ALTER TABLE</a:t>
            </a:r>
            <a:r>
              <a:rPr lang="zh-CN" altLang="en-US" dirty="0"/>
              <a:t>）</a:t>
            </a:r>
            <a:endParaRPr lang="en-US" dirty="0"/>
          </a:p>
          <a:p>
            <a:pPr lvl="1"/>
            <a:r>
              <a:rPr lang="zh-CN" altLang="en-US" sz="1800" dirty="0"/>
              <a:t>修改表名</a:t>
            </a:r>
            <a:endParaRPr lang="en-US" sz="1800" dirty="0"/>
          </a:p>
          <a:p>
            <a:pPr lvl="2"/>
            <a:endParaRPr lang="en-US" dirty="0"/>
          </a:p>
          <a:p>
            <a:pPr lvl="1"/>
            <a:r>
              <a:rPr lang="zh-CN" altLang="en-US" sz="1800" dirty="0"/>
              <a:t>添加字段</a:t>
            </a:r>
            <a:endParaRPr lang="en-US" sz="1800" dirty="0"/>
          </a:p>
          <a:p>
            <a:pPr lvl="1"/>
            <a:endParaRPr lang="en-US" dirty="0"/>
          </a:p>
          <a:p>
            <a:pPr lvl="1"/>
            <a:r>
              <a:rPr lang="zh-CN" altLang="en-US" sz="1800" dirty="0"/>
              <a:t>修改字段</a:t>
            </a:r>
            <a:endParaRPr lang="en-US" sz="1800" dirty="0"/>
          </a:p>
          <a:p>
            <a:pPr lvl="1"/>
            <a:endParaRPr lang="en-US" dirty="0"/>
          </a:p>
          <a:p>
            <a:pPr marL="457200" lvl="1" indent="0">
              <a:buNone/>
            </a:pPr>
            <a:endParaRPr lang="en-US" dirty="0"/>
          </a:p>
          <a:p>
            <a:pPr lvl="1"/>
            <a:r>
              <a:rPr lang="zh-CN" altLang="en-US" sz="1800" dirty="0"/>
              <a:t>删除字段</a:t>
            </a:r>
            <a:endParaRPr lang="en-US" sz="1800" dirty="0"/>
          </a:p>
          <a:p>
            <a:pPr lvl="1"/>
            <a:endParaRPr lang="en-US" dirty="0"/>
          </a:p>
          <a:p>
            <a:pPr lvl="1"/>
            <a:endParaRPr lang="en-US" dirty="0"/>
          </a:p>
        </p:txBody>
      </p:sp>
      <p:sp>
        <p:nvSpPr>
          <p:cNvPr id="48131" name="AutoShape 4"/>
          <p:cNvSpPr/>
          <p:nvPr/>
        </p:nvSpPr>
        <p:spPr>
          <a:xfrm>
            <a:off x="1331640" y="1779662"/>
            <a:ext cx="5532437" cy="380048"/>
          </a:xfrm>
          <a:prstGeom prst="roundRect">
            <a:avLst>
              <a:gd name="adj" fmla="val 638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altLang="x-none" noProof="1"/>
              <a:t> </a:t>
            </a:r>
            <a:r>
              <a:rPr lang="en-US" altLang="x-none" b="1" noProof="1"/>
              <a:t>ALTER TABLE </a:t>
            </a:r>
            <a:r>
              <a:rPr lang="zh-CN" altLang="en-US" b="1" noProof="1"/>
              <a:t>旧表名 </a:t>
            </a:r>
            <a:r>
              <a:rPr lang="en-US" altLang="x-none" b="1" noProof="1"/>
              <a:t> RENAME AS  </a:t>
            </a:r>
            <a:r>
              <a:rPr lang="zh-CN" altLang="en-US" b="1" noProof="1"/>
              <a:t>新表名</a:t>
            </a:r>
            <a:endParaRPr lang="en-US" altLang="x-none" b="1" noProof="1"/>
          </a:p>
        </p:txBody>
      </p:sp>
      <p:sp>
        <p:nvSpPr>
          <p:cNvPr id="48132" name="AutoShape 4"/>
          <p:cNvSpPr/>
          <p:nvPr/>
        </p:nvSpPr>
        <p:spPr>
          <a:xfrm>
            <a:off x="1331640" y="2499742"/>
            <a:ext cx="5551488" cy="380048"/>
          </a:xfrm>
          <a:prstGeom prst="roundRect">
            <a:avLst>
              <a:gd name="adj" fmla="val 638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noProof="1"/>
              <a:t> </a:t>
            </a:r>
            <a:r>
              <a:rPr lang="en-US" b="1" noProof="1"/>
              <a:t>ALTER TABLE </a:t>
            </a:r>
            <a:r>
              <a:rPr lang="zh-CN" altLang="en-US" b="1" noProof="1"/>
              <a:t>表名 </a:t>
            </a:r>
            <a:r>
              <a:rPr lang="en-US" b="1" noProof="1"/>
              <a:t>  ADD </a:t>
            </a:r>
            <a:r>
              <a:rPr lang="zh-CN" altLang="en-US" b="1" noProof="1"/>
              <a:t>字段名</a:t>
            </a:r>
            <a:r>
              <a:rPr lang="zh-CN" b="1" noProof="1"/>
              <a:t>   </a:t>
            </a:r>
            <a:r>
              <a:rPr lang="zh-CN" altLang="en-US" b="1" noProof="1"/>
              <a:t>列类型 </a:t>
            </a:r>
            <a:r>
              <a:rPr lang="zh-CN" b="1" noProof="1"/>
              <a:t>[ </a:t>
            </a:r>
            <a:r>
              <a:rPr lang="zh-CN" altLang="en-US" b="1" noProof="1"/>
              <a:t>属性</a:t>
            </a:r>
            <a:r>
              <a:rPr lang="zh-CN" b="1" noProof="1"/>
              <a:t> ]   </a:t>
            </a:r>
          </a:p>
        </p:txBody>
      </p:sp>
      <p:sp>
        <p:nvSpPr>
          <p:cNvPr id="48133" name="AutoShape 4"/>
          <p:cNvSpPr/>
          <p:nvPr/>
        </p:nvSpPr>
        <p:spPr>
          <a:xfrm>
            <a:off x="1331640" y="3219822"/>
            <a:ext cx="6142757" cy="380048"/>
          </a:xfrm>
          <a:prstGeom prst="roundRect">
            <a:avLst>
              <a:gd name="adj" fmla="val 638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noProof="1"/>
              <a:t> </a:t>
            </a:r>
            <a:r>
              <a:rPr lang="en-US" b="1" noProof="1"/>
              <a:t>ALTER TABLE </a:t>
            </a:r>
            <a:r>
              <a:rPr lang="zh-CN" altLang="en-US" b="1" noProof="1"/>
              <a:t>表名 </a:t>
            </a:r>
            <a:r>
              <a:rPr lang="en-US" b="1" noProof="1"/>
              <a:t>  MODIFY </a:t>
            </a:r>
            <a:r>
              <a:rPr lang="zh-CN" altLang="en-US" b="1" noProof="1"/>
              <a:t>字段名</a:t>
            </a:r>
            <a:r>
              <a:rPr lang="zh-CN" b="1" noProof="1"/>
              <a:t>   </a:t>
            </a:r>
            <a:r>
              <a:rPr lang="zh-CN" altLang="en-US" b="1" noProof="1"/>
              <a:t>列类型 </a:t>
            </a:r>
            <a:r>
              <a:rPr lang="zh-CN" b="1" noProof="1"/>
              <a:t>[ </a:t>
            </a:r>
            <a:r>
              <a:rPr lang="zh-CN" altLang="en-US" b="1" noProof="1"/>
              <a:t>属性</a:t>
            </a:r>
            <a:r>
              <a:rPr lang="zh-CN" b="1" noProof="1"/>
              <a:t> ]   </a:t>
            </a:r>
          </a:p>
        </p:txBody>
      </p:sp>
      <p:sp>
        <p:nvSpPr>
          <p:cNvPr id="48134" name="AutoShape 4"/>
          <p:cNvSpPr/>
          <p:nvPr/>
        </p:nvSpPr>
        <p:spPr>
          <a:xfrm>
            <a:off x="1311498" y="4371950"/>
            <a:ext cx="5492750" cy="380048"/>
          </a:xfrm>
          <a:prstGeom prst="roundRect">
            <a:avLst>
              <a:gd name="adj" fmla="val 638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altLang="x-none" noProof="1"/>
              <a:t> </a:t>
            </a:r>
            <a:r>
              <a:rPr lang="en-US" altLang="x-none" b="1" noProof="1"/>
              <a:t>ALTER TABLE </a:t>
            </a:r>
            <a:r>
              <a:rPr lang="zh-CN" altLang="en-US" b="1" noProof="1"/>
              <a:t>表名 </a:t>
            </a:r>
            <a:r>
              <a:rPr lang="en-US" altLang="x-none" b="1" noProof="1"/>
              <a:t>  DROP  </a:t>
            </a:r>
            <a:r>
              <a:rPr lang="zh-CN" altLang="en-US" b="1" noProof="1"/>
              <a:t>字段名</a:t>
            </a:r>
            <a:endParaRPr lang="en-US" altLang="x-none" b="1" noProof="1"/>
          </a:p>
        </p:txBody>
      </p:sp>
      <p:sp>
        <p:nvSpPr>
          <p:cNvPr id="48135" name="AutoShape 4"/>
          <p:cNvSpPr/>
          <p:nvPr/>
        </p:nvSpPr>
        <p:spPr>
          <a:xfrm>
            <a:off x="1331640" y="3651870"/>
            <a:ext cx="6984776" cy="380048"/>
          </a:xfrm>
          <a:prstGeom prst="roundRect">
            <a:avLst>
              <a:gd name="adj" fmla="val 638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noProof="1"/>
              <a:t> </a:t>
            </a:r>
            <a:r>
              <a:rPr lang="en-US" b="1" noProof="1"/>
              <a:t>ALTER TABLE </a:t>
            </a:r>
            <a:r>
              <a:rPr lang="zh-CN" altLang="en-US" b="1" noProof="1"/>
              <a:t>表名 </a:t>
            </a:r>
            <a:r>
              <a:rPr lang="zh-CN" b="1" noProof="1"/>
              <a:t>  </a:t>
            </a:r>
            <a:r>
              <a:rPr lang="en-US" b="1" noProof="1"/>
              <a:t>CHANGE </a:t>
            </a:r>
            <a:r>
              <a:rPr lang="zh-CN" altLang="en-US" b="1" noProof="1"/>
              <a:t>旧字段名  新字段名</a:t>
            </a:r>
            <a:r>
              <a:rPr lang="zh-CN" b="1" noProof="1"/>
              <a:t>   </a:t>
            </a:r>
            <a:r>
              <a:rPr lang="zh-CN" altLang="en-US" b="1" noProof="1"/>
              <a:t>列类型 </a:t>
            </a:r>
            <a:r>
              <a:rPr lang="zh-CN" b="1" noProof="1"/>
              <a:t>[ </a:t>
            </a:r>
            <a:r>
              <a:rPr lang="zh-CN" altLang="en-US" b="1" noProof="1"/>
              <a:t>属性</a:t>
            </a:r>
            <a:r>
              <a:rPr lang="zh-CN" b="1" noProof="1"/>
              <a:t> ]</a:t>
            </a:r>
          </a:p>
        </p:txBody>
      </p:sp>
      <p:grpSp>
        <p:nvGrpSpPr>
          <p:cNvPr id="10" name="组合 9"/>
          <p:cNvGrpSpPr/>
          <p:nvPr/>
        </p:nvGrpSpPr>
        <p:grpSpPr>
          <a:xfrm>
            <a:off x="1691680" y="4794292"/>
            <a:ext cx="4800736" cy="348262"/>
            <a:chOff x="1403648" y="3795886"/>
            <a:chExt cx="5842480" cy="372182"/>
          </a:xfrm>
        </p:grpSpPr>
        <p:sp>
          <p:nvSpPr>
            <p:cNvPr id="11" name="圆角矩形 10"/>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p>
          </p:txBody>
        </p:sp>
        <p:sp>
          <p:nvSpPr>
            <p:cNvPr id="12" name="圆角矩形 11"/>
            <p:cNvSpPr/>
            <p:nvPr/>
          </p:nvSpPr>
          <p:spPr bwMode="auto">
            <a:xfrm>
              <a:off x="1975126" y="3795886"/>
              <a:ext cx="5271002"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p>
          </p:txBody>
        </p:sp>
        <p:pic>
          <p:nvPicPr>
            <p:cNvPr id="13"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bwMode="auto">
            <a:xfrm>
              <a:off x="3262063" y="3806261"/>
              <a:ext cx="2868139" cy="361807"/>
            </a:xfrm>
            <a:prstGeom prst="rect">
              <a:avLst/>
            </a:prstGeom>
            <a:noFill/>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600" b="1" dirty="0">
                  <a:solidFill>
                    <a:srgbClr val="FFFFFF"/>
                  </a:solidFill>
                  <a:latin typeface="黑体" panose="02010600030101010101" pitchFamily="2" charset="-122"/>
                  <a:ea typeface="黑体" panose="02010600030101010101" pitchFamily="2" charset="-122"/>
                </a:rPr>
                <a:t>演示示例</a:t>
              </a:r>
              <a:r>
                <a:rPr lang="en-US" altLang="zh-CN" sz="1600" b="1" dirty="0">
                  <a:solidFill>
                    <a:srgbClr val="FFFFFF"/>
                  </a:solidFill>
                  <a:latin typeface="黑体" panose="02010600030101010101" pitchFamily="2" charset="-122"/>
                  <a:ea typeface="黑体" panose="02010600030101010101" pitchFamily="2" charset="-122"/>
                </a:rPr>
                <a:t>5</a:t>
              </a:r>
              <a:r>
                <a:rPr lang="zh-CN" altLang="en-US" sz="1600" b="1" dirty="0">
                  <a:solidFill>
                    <a:srgbClr val="FFFFFF"/>
                  </a:solidFill>
                  <a:latin typeface="黑体" panose="02010600030101010101" pitchFamily="2" charset="-122"/>
                  <a:ea typeface="黑体" panose="02010600030101010101" pitchFamily="2" charset="-122"/>
                </a:rPr>
                <a:t>：修改数据表</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15" name="TextBox 65"/>
          <p:cNvSpPr txBox="1"/>
          <p:nvPr/>
        </p:nvSpPr>
        <p:spPr>
          <a:xfrm>
            <a:off x="251520" y="1795795"/>
            <a:ext cx="436880" cy="245110"/>
          </a:xfrm>
          <a:prstGeom prst="rect">
            <a:avLst/>
          </a:prstGeom>
          <a:noFill/>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b="1" dirty="0">
                <a:solidFill>
                  <a:srgbClr val="0099D8"/>
                </a:solidFill>
                <a:latin typeface="Arial" panose="020B0604020202020204" pitchFamily="34" charset="0"/>
                <a:ea typeface="微软雅黑" panose="020B0503020204020204" pitchFamily="34" charset="-122"/>
              </a:rPr>
              <a:t>语法</a:t>
            </a:r>
          </a:p>
        </p:txBody>
      </p:sp>
      <p:pic>
        <p:nvPicPr>
          <p:cNvPr id="16" name="图片 15" descr="C:\Users\Lenovo\Desktop\icon\书籍.png书籍"/>
          <p:cNvPicPr>
            <a:picLocks noChangeAspect="1"/>
          </p:cNvPicPr>
          <p:nvPr/>
        </p:nvPicPr>
        <p:blipFill>
          <a:blip r:embed="rId4"/>
          <a:srcRect/>
          <a:stretch>
            <a:fillRect/>
          </a:stretch>
        </p:blipFill>
        <p:spPr>
          <a:xfrm>
            <a:off x="312797" y="1491630"/>
            <a:ext cx="314325" cy="314325"/>
          </a:xfrm>
          <a:prstGeom prst="rect">
            <a:avLst/>
          </a:prstGeom>
        </p:spPr>
      </p:pic>
      <p:sp>
        <p:nvSpPr>
          <p:cNvPr id="3" name="灯片编号占位符 2">
            <a:extLst>
              <a:ext uri="{FF2B5EF4-FFF2-40B4-BE49-F238E27FC236}">
                <a16:creationId xmlns:a16="http://schemas.microsoft.com/office/drawing/2014/main" id="{75585FF2-5E3B-476B-948D-3776BB65C94D}"/>
              </a:ext>
            </a:extLst>
          </p:cNvPr>
          <p:cNvSpPr>
            <a:spLocks noGrp="1"/>
          </p:cNvSpPr>
          <p:nvPr>
            <p:ph type="sldNum" sz="quarter" idx="12"/>
          </p:nvPr>
        </p:nvSpPr>
        <p:spPr/>
        <p:txBody>
          <a:bodyPr/>
          <a:lstStyle/>
          <a:p>
            <a:fld id="{0C913308-F349-4B6D-A68A-DD1791B4A57B}" type="slidenum">
              <a:rPr lang="zh-CN" altLang="en-US" smtClean="0"/>
              <a:pPr/>
              <a:t>41</a:t>
            </a:fld>
            <a:r>
              <a:rPr lang="zh-CN" altLang="en-US"/>
              <a:t>/</a:t>
            </a:r>
            <a:r>
              <a:rPr lang="en-US" altLang="zh-CN"/>
              <a:t>45</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标题 2"/>
          <p:cNvSpPr>
            <a:spLocks noGrp="1" noChangeArrowheads="1"/>
          </p:cNvSpPr>
          <p:nvPr>
            <p:ph type="title"/>
          </p:nvPr>
        </p:nvSpPr>
        <p:spPr/>
        <p:txBody>
          <a:bodyPr/>
          <a:lstStyle/>
          <a:p>
            <a:r>
              <a:rPr lang="zh-CN" altLang="en-US" dirty="0"/>
              <a:t>删除数据表</a:t>
            </a:r>
          </a:p>
        </p:txBody>
      </p:sp>
      <p:sp>
        <p:nvSpPr>
          <p:cNvPr id="46082" name="内容占位符 1"/>
          <p:cNvSpPr>
            <a:spLocks noGrp="1" noChangeArrowheads="1"/>
          </p:cNvSpPr>
          <p:nvPr>
            <p:ph idx="1"/>
          </p:nvPr>
        </p:nvSpPr>
        <p:spPr/>
        <p:txBody>
          <a:bodyPr/>
          <a:lstStyle/>
          <a:p>
            <a:pPr marL="0" indent="0">
              <a:buNone/>
            </a:pPr>
            <a:endParaRPr lang="en-US" dirty="0"/>
          </a:p>
          <a:p>
            <a:pPr marL="0" indent="0">
              <a:buNone/>
            </a:pPr>
            <a:endParaRPr lang="en-US" dirty="0"/>
          </a:p>
          <a:p>
            <a:pPr lvl="1"/>
            <a:r>
              <a:rPr lang="en-US" altLang="zh-CN" dirty="0"/>
              <a:t>IF EXISTS </a:t>
            </a:r>
            <a:r>
              <a:rPr lang="zh-CN" altLang="en-US" dirty="0"/>
              <a:t>为可选，判断是否存在该数据表</a:t>
            </a:r>
            <a:endParaRPr lang="en-US" dirty="0"/>
          </a:p>
          <a:p>
            <a:pPr lvl="1"/>
            <a:r>
              <a:rPr lang="zh-CN" altLang="en-US" dirty="0"/>
              <a:t>如删除不存在的数据表会抛出错误</a:t>
            </a:r>
            <a:endParaRPr lang="en-US" dirty="0"/>
          </a:p>
          <a:p>
            <a:pPr lvl="1"/>
            <a:endParaRPr lang="zh-CN" altLang="en-US" dirty="0"/>
          </a:p>
        </p:txBody>
      </p:sp>
      <p:sp>
        <p:nvSpPr>
          <p:cNvPr id="50179" name="AutoShape 4"/>
          <p:cNvSpPr/>
          <p:nvPr/>
        </p:nvSpPr>
        <p:spPr>
          <a:xfrm>
            <a:off x="1331640" y="1275606"/>
            <a:ext cx="5303837" cy="380048"/>
          </a:xfrm>
          <a:prstGeom prst="roundRect">
            <a:avLst>
              <a:gd name="adj" fmla="val 6380"/>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altLang="x-none" noProof="1"/>
              <a:t> </a:t>
            </a:r>
            <a:r>
              <a:rPr lang="en-US" altLang="x-none" b="1" noProof="1"/>
              <a:t>DROP  TABLE  [ IF  EXISTS ]   </a:t>
            </a:r>
            <a:r>
              <a:rPr lang="zh-CN" altLang="en-US" b="1" noProof="1"/>
              <a:t>表名</a:t>
            </a:r>
            <a:endParaRPr lang="en-US" altLang="x-none" b="1" noProof="1"/>
          </a:p>
        </p:txBody>
      </p:sp>
      <p:sp>
        <p:nvSpPr>
          <p:cNvPr id="6" name="TextBox 65"/>
          <p:cNvSpPr txBox="1"/>
          <p:nvPr/>
        </p:nvSpPr>
        <p:spPr>
          <a:xfrm>
            <a:off x="462712" y="1318528"/>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语法</a:t>
            </a:r>
          </a:p>
        </p:txBody>
      </p:sp>
      <p:pic>
        <p:nvPicPr>
          <p:cNvPr id="7" name="图片 6" descr="C:\Users\Lenovo\Desktop\icon\书籍.png书籍"/>
          <p:cNvPicPr>
            <a:picLocks noChangeAspect="1"/>
          </p:cNvPicPr>
          <p:nvPr/>
        </p:nvPicPr>
        <p:blipFill>
          <a:blip r:embed="rId2"/>
          <a:srcRect/>
          <a:stretch>
            <a:fillRect/>
          </a:stretch>
        </p:blipFill>
        <p:spPr>
          <a:xfrm>
            <a:off x="523989" y="1014363"/>
            <a:ext cx="314325" cy="314325"/>
          </a:xfrm>
          <a:prstGeom prst="rect">
            <a:avLst/>
          </a:prstGeom>
        </p:spPr>
      </p:pic>
      <p:grpSp>
        <p:nvGrpSpPr>
          <p:cNvPr id="8" name="组合 7"/>
          <p:cNvGrpSpPr/>
          <p:nvPr/>
        </p:nvGrpSpPr>
        <p:grpSpPr>
          <a:xfrm>
            <a:off x="1787488" y="4587974"/>
            <a:ext cx="4800736" cy="348262"/>
            <a:chOff x="1403648" y="3795886"/>
            <a:chExt cx="5842480" cy="372182"/>
          </a:xfrm>
        </p:grpSpPr>
        <p:sp>
          <p:nvSpPr>
            <p:cNvPr id="9" name="圆角矩形 8"/>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p>
          </p:txBody>
        </p:sp>
        <p:sp>
          <p:nvSpPr>
            <p:cNvPr id="10" name="圆角矩形 9"/>
            <p:cNvSpPr/>
            <p:nvPr/>
          </p:nvSpPr>
          <p:spPr bwMode="auto">
            <a:xfrm>
              <a:off x="1975126" y="3795886"/>
              <a:ext cx="5271002"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p>
          </p:txBody>
        </p:sp>
        <p:pic>
          <p:nvPicPr>
            <p:cNvPr id="11"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bwMode="auto">
            <a:xfrm>
              <a:off x="3262063" y="3806261"/>
              <a:ext cx="2868139" cy="361807"/>
            </a:xfrm>
            <a:prstGeom prst="rect">
              <a:avLst/>
            </a:prstGeom>
            <a:noFill/>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600" b="1" dirty="0">
                  <a:solidFill>
                    <a:srgbClr val="FFFFFF"/>
                  </a:solidFill>
                  <a:latin typeface="黑体" panose="02010600030101010101" pitchFamily="2" charset="-122"/>
                  <a:ea typeface="黑体" panose="02010600030101010101" pitchFamily="2" charset="-122"/>
                </a:rPr>
                <a:t>演示示例</a:t>
              </a:r>
              <a:r>
                <a:rPr lang="en-US" altLang="zh-CN" sz="1600" b="1" dirty="0">
                  <a:solidFill>
                    <a:srgbClr val="FFFFFF"/>
                  </a:solidFill>
                  <a:latin typeface="黑体" panose="02010600030101010101" pitchFamily="2" charset="-122"/>
                  <a:ea typeface="黑体" panose="02010600030101010101" pitchFamily="2" charset="-122"/>
                </a:rPr>
                <a:t>6</a:t>
              </a:r>
              <a:r>
                <a:rPr lang="zh-CN" altLang="en-US" sz="1600" b="1" dirty="0">
                  <a:solidFill>
                    <a:srgbClr val="FFFFFF"/>
                  </a:solidFill>
                  <a:latin typeface="黑体" panose="02010600030101010101" pitchFamily="2" charset="-122"/>
                  <a:ea typeface="黑体" panose="02010600030101010101" pitchFamily="2" charset="-122"/>
                </a:rPr>
                <a:t>：删除数据表</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12B98372-CF15-464B-B9F6-8E50D3DDE530}"/>
              </a:ext>
            </a:extLst>
          </p:cNvPr>
          <p:cNvSpPr>
            <a:spLocks noGrp="1"/>
          </p:cNvSpPr>
          <p:nvPr>
            <p:ph type="sldNum" sz="quarter" idx="12"/>
          </p:nvPr>
        </p:nvSpPr>
        <p:spPr/>
        <p:txBody>
          <a:bodyPr/>
          <a:lstStyle/>
          <a:p>
            <a:fld id="{0C913308-F349-4B6D-A68A-DD1791B4A57B}" type="slidenum">
              <a:rPr lang="zh-CN" altLang="en-US" smtClean="0"/>
              <a:pPr/>
              <a:t>42</a:t>
            </a:fld>
            <a:r>
              <a:rPr lang="zh-CN" altLang="en-US"/>
              <a:t>/</a:t>
            </a:r>
            <a:r>
              <a:rPr lang="en-US" altLang="zh-CN"/>
              <a:t>45</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p:nvPr>
        </p:nvSpPr>
        <p:spPr/>
        <p:txBody>
          <a:bodyPr/>
          <a:lstStyle/>
          <a:p>
            <a:r>
              <a:rPr lang="zh-CN" altLang="en-US" dirty="0"/>
              <a:t>总结</a:t>
            </a:r>
          </a:p>
        </p:txBody>
      </p:sp>
      <p:sp>
        <p:nvSpPr>
          <p:cNvPr id="48131" name="内容占位符 11"/>
          <p:cNvSpPr>
            <a:spLocks noGrp="1" noChangeArrowheads="1"/>
          </p:cNvSpPr>
          <p:nvPr>
            <p:ph idx="1"/>
          </p:nvPr>
        </p:nvSpPr>
        <p:spPr/>
        <p:txBody>
          <a:bodyPr/>
          <a:lstStyle/>
          <a:p>
            <a:pPr>
              <a:buFont typeface="Wingdings" pitchFamily="2" charset="2"/>
              <a:buChar char="u"/>
            </a:pPr>
            <a:r>
              <a:rPr lang="zh-CN" altLang="en-US" dirty="0"/>
              <a:t>简单说说</a:t>
            </a:r>
            <a:r>
              <a:rPr lang="en-US" altLang="zh-CN" dirty="0"/>
              <a:t>DBMS</a:t>
            </a:r>
            <a:r>
              <a:rPr lang="zh-CN" altLang="en-US" dirty="0"/>
              <a:t>与</a:t>
            </a:r>
            <a:r>
              <a:rPr lang="en-US" altLang="zh-CN" dirty="0"/>
              <a:t>DB</a:t>
            </a:r>
            <a:r>
              <a:rPr lang="zh-CN" altLang="en-US" dirty="0"/>
              <a:t>的关系？</a:t>
            </a:r>
            <a:endParaRPr lang="en-US" dirty="0"/>
          </a:p>
          <a:p>
            <a:r>
              <a:rPr lang="en-US" altLang="zh-CN" dirty="0"/>
              <a:t>MySQL</a:t>
            </a:r>
            <a:r>
              <a:rPr lang="zh-CN" altLang="en-US" dirty="0"/>
              <a:t>数据库的特点是什么？</a:t>
            </a:r>
            <a:endParaRPr lang="en-US" dirty="0"/>
          </a:p>
          <a:p>
            <a:r>
              <a:rPr lang="zh-CN" altLang="en-US" dirty="0"/>
              <a:t>如何使用</a:t>
            </a:r>
            <a:r>
              <a:rPr lang="en-US" altLang="zh-CN" dirty="0" err="1"/>
              <a:t>SQLyog</a:t>
            </a:r>
            <a:r>
              <a:rPr lang="zh-CN" altLang="en-US" dirty="0"/>
              <a:t>工具来创建数据库表？</a:t>
            </a:r>
            <a:endParaRPr lang="en-US" altLang="zh-CN" dirty="0"/>
          </a:p>
          <a:p>
            <a:pPr>
              <a:buFont typeface="Wingdings" pitchFamily="2" charset="2"/>
              <a:buChar char="u"/>
            </a:pPr>
            <a:r>
              <a:rPr lang="zh-CN" altLang="en-US" dirty="0"/>
              <a:t>如何创建数据表？</a:t>
            </a:r>
            <a:endParaRPr lang="en-US" altLang="zh-CN" dirty="0"/>
          </a:p>
          <a:p>
            <a:r>
              <a:rPr lang="zh-CN" altLang="en-US" dirty="0"/>
              <a:t>如何修改和删除数据表？</a:t>
            </a:r>
            <a:endParaRPr lang="en-US" altLang="zh-CN" dirty="0"/>
          </a:p>
          <a:p>
            <a:pPr marL="0" indent="0">
              <a:buNone/>
            </a:pPr>
            <a:endParaRPr lang="en-US" dirty="0"/>
          </a:p>
          <a:p>
            <a:pPr marL="0" indent="0">
              <a:buNone/>
            </a:pPr>
            <a:endParaRPr lang="en-US" dirty="0"/>
          </a:p>
        </p:txBody>
      </p:sp>
      <p:sp>
        <p:nvSpPr>
          <p:cNvPr id="3" name="灯片编号占位符 2">
            <a:extLst>
              <a:ext uri="{FF2B5EF4-FFF2-40B4-BE49-F238E27FC236}">
                <a16:creationId xmlns:a16="http://schemas.microsoft.com/office/drawing/2014/main" id="{AF87410B-650C-4074-82D6-CD484510602F}"/>
              </a:ext>
            </a:extLst>
          </p:cNvPr>
          <p:cNvSpPr>
            <a:spLocks noGrp="1"/>
          </p:cNvSpPr>
          <p:nvPr>
            <p:ph type="sldNum" sz="quarter" idx="12"/>
          </p:nvPr>
        </p:nvSpPr>
        <p:spPr/>
        <p:txBody>
          <a:bodyPr/>
          <a:lstStyle/>
          <a:p>
            <a:fld id="{0C913308-F349-4B6D-A68A-DD1791B4A57B}" type="slidenum">
              <a:rPr lang="zh-CN" altLang="en-US" smtClean="0"/>
              <a:pPr/>
              <a:t>43</a:t>
            </a:fld>
            <a:r>
              <a:rPr lang="zh-CN" altLang="en-US"/>
              <a:t>/</a:t>
            </a:r>
            <a:r>
              <a:rPr lang="en-US" altLang="zh-CN"/>
              <a:t>45</a:t>
            </a:r>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矩形 2"/>
          <p:cNvSpPr/>
          <p:nvPr/>
        </p:nvSpPr>
        <p:spPr>
          <a:xfrm>
            <a:off x="0" y="1361440"/>
            <a:ext cx="9144000" cy="2232025"/>
          </a:xfrm>
          <a:prstGeom prst="rect">
            <a:avLst/>
          </a:prstGeom>
          <a:solidFill>
            <a:srgbClr val="009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2_03"/>
          <p:cNvPicPr>
            <a:picLocks noChangeAspect="1"/>
          </p:cNvPicPr>
          <p:nvPr/>
        </p:nvPicPr>
        <p:blipFill>
          <a:blip r:embed="rId3"/>
          <a:stretch>
            <a:fillRect/>
          </a:stretch>
        </p:blipFill>
        <p:spPr>
          <a:xfrm>
            <a:off x="2028190" y="1599565"/>
            <a:ext cx="5252720" cy="1293495"/>
          </a:xfrm>
          <a:prstGeom prst="rect">
            <a:avLst/>
          </a:prstGeom>
        </p:spPr>
      </p:pic>
      <p:sp>
        <p:nvSpPr>
          <p:cNvPr id="8" name="文本框 7"/>
          <p:cNvSpPr txBox="1"/>
          <p:nvPr/>
        </p:nvSpPr>
        <p:spPr>
          <a:xfrm>
            <a:off x="1875790" y="1892935"/>
            <a:ext cx="5241925" cy="706755"/>
          </a:xfrm>
          <a:prstGeom prst="rect">
            <a:avLst/>
          </a:prstGeom>
          <a:noFill/>
        </p:spPr>
        <p:txBody>
          <a:bodyPr wrap="square" rtlCol="0">
            <a:spAutoFit/>
          </a:bodyPr>
          <a:lstStyle/>
          <a:p>
            <a:pPr lvl="1" algn="ctr" defTabSz="914400"/>
            <a:r>
              <a:rPr lang="zh-CN" altLang="zh-CN" sz="4000" b="1" kern="1400" spc="300">
                <a:solidFill>
                  <a:schemeClr val="bg1"/>
                </a:solidFill>
                <a:uFillTx/>
                <a:latin typeface="微软雅黑" panose="020B0503020204020204" pitchFamily="34" charset="-122"/>
                <a:ea typeface="微软雅黑" panose="020B0503020204020204" pitchFamily="34" charset="-122"/>
                <a:cs typeface="+mj-cs"/>
                <a:sym typeface="Calibri" panose="020F0502020204030204" pitchFamily="34" charset="0"/>
              </a:rPr>
              <a:t>问题及作业</a:t>
            </a:r>
          </a:p>
        </p:txBody>
      </p:sp>
      <p:sp>
        <p:nvSpPr>
          <p:cNvPr id="9" name="文本框 8"/>
          <p:cNvSpPr txBox="1"/>
          <p:nvPr/>
        </p:nvSpPr>
        <p:spPr>
          <a:xfrm>
            <a:off x="2662555" y="2835910"/>
            <a:ext cx="3811905" cy="521970"/>
          </a:xfrm>
          <a:prstGeom prst="rect">
            <a:avLst/>
          </a:prstGeom>
          <a:noFill/>
        </p:spPr>
        <p:txBody>
          <a:bodyPr wrap="square" rtlCol="0">
            <a:spAutoFit/>
          </a:bodyPr>
          <a:lstStyle/>
          <a:p>
            <a:pPr lvl="0" algn="ctr" eaLnBrk="0" fontAlgn="base" hangingPunct="0"/>
            <a:r>
              <a:rPr lang="zh-CN" altLang="en-US"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rPr>
              <a:t>集中问题</a:t>
            </a:r>
            <a:r>
              <a:rPr lang="en-US" altLang="zh-CN"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rPr>
              <a:t>&amp;</a:t>
            </a:r>
            <a:r>
              <a:rPr lang="zh-CN" altLang="en-US"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rPr>
              <a:t>课后作业</a:t>
            </a:r>
          </a:p>
        </p:txBody>
      </p:sp>
      <p:sp>
        <p:nvSpPr>
          <p:cNvPr id="2" name="灯片编号占位符 1">
            <a:extLst>
              <a:ext uri="{FF2B5EF4-FFF2-40B4-BE49-F238E27FC236}">
                <a16:creationId xmlns:a16="http://schemas.microsoft.com/office/drawing/2014/main" id="{90851C00-A6AF-45CD-9EB2-883808FA12F2}"/>
              </a:ext>
            </a:extLst>
          </p:cNvPr>
          <p:cNvSpPr>
            <a:spLocks noGrp="1"/>
          </p:cNvSpPr>
          <p:nvPr>
            <p:ph type="sldNum" sz="quarter" idx="11"/>
          </p:nvPr>
        </p:nvSpPr>
        <p:spPr/>
        <p:txBody>
          <a:bodyPr/>
          <a:lstStyle/>
          <a:p>
            <a:fld id="{0C913308-F349-4B6D-A68A-DD1791B4A57B}" type="slidenum">
              <a:rPr lang="zh-CN" altLang="en-US" smtClean="0"/>
              <a:pPr/>
              <a:t>44</a:t>
            </a:fld>
            <a:r>
              <a:rPr lang="en-US" altLang="zh-CN"/>
              <a:t>/45</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112" y="1125980"/>
            <a:ext cx="2280301" cy="2247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4"/>
          <p:cNvSpPr txBox="1">
            <a:spLocks noChangeArrowheads="1"/>
          </p:cNvSpPr>
          <p:nvPr/>
        </p:nvSpPr>
        <p:spPr bwMode="auto">
          <a:xfrm>
            <a:off x="1948114" y="3397423"/>
            <a:ext cx="2444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A0C101"/>
                </a:solidFill>
                <a:latin typeface="微软雅黑" panose="020B0503020204020204" pitchFamily="34" charset="-122"/>
                <a:ea typeface="微软雅黑" panose="020B0503020204020204" pitchFamily="34" charset="-122"/>
              </a:rPr>
              <a:t>扫一扫 关注课工场</a:t>
            </a:r>
          </a:p>
        </p:txBody>
      </p:sp>
      <p:sp>
        <p:nvSpPr>
          <p:cNvPr id="10" name="文本框 5"/>
          <p:cNvSpPr txBox="1">
            <a:spLocks noChangeArrowheads="1"/>
          </p:cNvSpPr>
          <p:nvPr/>
        </p:nvSpPr>
        <p:spPr bwMode="auto">
          <a:xfrm>
            <a:off x="4825510" y="3397422"/>
            <a:ext cx="24431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A0C101"/>
                </a:solidFill>
                <a:latin typeface="微软雅黑" panose="020B0503020204020204" pitchFamily="34" charset="-122"/>
                <a:ea typeface="微软雅黑" panose="020B0503020204020204" pitchFamily="34" charset="-122"/>
              </a:rPr>
              <a:t>扫一扫 下载</a:t>
            </a:r>
            <a:r>
              <a:rPr lang="en-US" altLang="zh-CN" sz="2000" b="1" dirty="0">
                <a:solidFill>
                  <a:srgbClr val="A0C101"/>
                </a:solidFill>
                <a:latin typeface="微软雅黑" panose="020B0503020204020204" pitchFamily="34" charset="-122"/>
                <a:ea typeface="微软雅黑" panose="020B0503020204020204" pitchFamily="34" charset="-122"/>
              </a:rPr>
              <a:t>APP</a:t>
            </a:r>
          </a:p>
        </p:txBody>
      </p:sp>
      <p:pic>
        <p:nvPicPr>
          <p:cNvPr id="11" name="图片 2" descr="微信图片_201901251549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125979"/>
            <a:ext cx="2247632" cy="2247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2"/>
          <p:cNvSpPr>
            <a:spLocks noGrp="1" noChangeArrowheads="1"/>
          </p:cNvSpPr>
          <p:nvPr>
            <p:ph type="title"/>
          </p:nvPr>
        </p:nvSpPr>
        <p:spPr/>
        <p:txBody>
          <a:bodyPr/>
          <a:lstStyle/>
          <a:p>
            <a:r>
              <a:rPr lang="zh-CN" altLang="en-US">
                <a:sym typeface="宋体" panose="02010600030101010101" pitchFamily="2" charset="-122"/>
              </a:rPr>
              <a:t>什么是数据库</a:t>
            </a:r>
          </a:p>
        </p:txBody>
      </p:sp>
      <p:sp>
        <p:nvSpPr>
          <p:cNvPr id="8194" name="内容占位符 1"/>
          <p:cNvSpPr>
            <a:spLocks noGrp="1" noChangeArrowheads="1"/>
          </p:cNvSpPr>
          <p:nvPr>
            <p:ph idx="1"/>
          </p:nvPr>
        </p:nvSpPr>
        <p:spPr>
          <a:noFill/>
          <a:ln w="9525">
            <a:noFill/>
            <a:miter lim="800000"/>
          </a:ln>
        </p:spPr>
        <p:txBody>
          <a:bodyPr vert="horz" wrap="square" lIns="91440" tIns="45720" rIns="91440" bIns="45720" numCol="1" anchor="t" anchorCtr="0" compatLnSpc="1"/>
          <a:lstStyle/>
          <a:p>
            <a:r>
              <a:rPr lang="zh-CN" altLang="en-US"/>
              <a:t>数据库（</a:t>
            </a:r>
            <a:r>
              <a:rPr lang="en-US" altLang="zh-CN"/>
              <a:t>Database,</a:t>
            </a:r>
            <a:r>
              <a:rPr lang="zh-CN" altLang="en-US"/>
              <a:t>简称</a:t>
            </a:r>
            <a:r>
              <a:rPr lang="en-US" altLang="zh-CN"/>
              <a:t>DB</a:t>
            </a:r>
            <a:r>
              <a:rPr lang="zh-CN" altLang="en-US"/>
              <a:t>）</a:t>
            </a:r>
            <a:endParaRPr lang="en-US"/>
          </a:p>
          <a:p>
            <a:r>
              <a:rPr lang="zh-CN" altLang="en-US"/>
              <a:t>概念</a:t>
            </a:r>
            <a:endParaRPr lang="en-US"/>
          </a:p>
          <a:p>
            <a:pPr lvl="1"/>
            <a:r>
              <a:rPr lang="zh-CN" altLang="en-US"/>
              <a:t>长期存放在计算机内，有组织、可共享的大量数据的集合，是一个数据“仓库”</a:t>
            </a:r>
            <a:endParaRPr lang="en-US"/>
          </a:p>
          <a:p>
            <a:r>
              <a:rPr lang="zh-CN" altLang="en-US"/>
              <a:t>作用</a:t>
            </a:r>
            <a:endParaRPr lang="en-US"/>
          </a:p>
          <a:p>
            <a:pPr lvl="1"/>
            <a:r>
              <a:rPr lang="zh-CN" altLang="en-US"/>
              <a:t>保存、管理数据</a:t>
            </a:r>
            <a:endParaRPr lang="en-US"/>
          </a:p>
          <a:p>
            <a:pPr lvl="1"/>
            <a:endParaRPr lang="en-US"/>
          </a:p>
        </p:txBody>
      </p:sp>
      <p:sp>
        <p:nvSpPr>
          <p:cNvPr id="3" name="灯片编号占位符 2">
            <a:extLst>
              <a:ext uri="{FF2B5EF4-FFF2-40B4-BE49-F238E27FC236}">
                <a16:creationId xmlns:a16="http://schemas.microsoft.com/office/drawing/2014/main" id="{83E1E546-DC5A-4B74-B190-051C6FA59697}"/>
              </a:ext>
            </a:extLst>
          </p:cNvPr>
          <p:cNvSpPr>
            <a:spLocks noGrp="1"/>
          </p:cNvSpPr>
          <p:nvPr>
            <p:ph type="sldNum" sz="quarter" idx="12"/>
          </p:nvPr>
        </p:nvSpPr>
        <p:spPr/>
        <p:txBody>
          <a:bodyPr/>
          <a:lstStyle/>
          <a:p>
            <a:fld id="{0C913308-F349-4B6D-A68A-DD1791B4A57B}" type="slidenum">
              <a:rPr lang="zh-CN" altLang="en-US" smtClean="0"/>
              <a:pPr/>
              <a:t>5</a:t>
            </a:fld>
            <a:r>
              <a:rPr lang="zh-CN" altLang="en-US"/>
              <a:t>/</a:t>
            </a:r>
            <a:r>
              <a:rPr lang="en-US" altLang="zh-CN"/>
              <a:t>45</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2"/>
          <p:cNvSpPr>
            <a:spLocks noGrp="1" noChangeArrowheads="1"/>
          </p:cNvSpPr>
          <p:nvPr>
            <p:ph type="title"/>
          </p:nvPr>
        </p:nvSpPr>
        <p:spPr/>
        <p:txBody>
          <a:bodyPr/>
          <a:lstStyle/>
          <a:p>
            <a:r>
              <a:rPr lang="zh-CN" altLang="en-US">
                <a:sym typeface="宋体" panose="02010600030101010101" pitchFamily="2" charset="-122"/>
              </a:rPr>
              <a:t>数据库总览</a:t>
            </a:r>
          </a:p>
        </p:txBody>
      </p:sp>
      <p:sp>
        <p:nvSpPr>
          <p:cNvPr id="13313" name="内容占位符 1"/>
          <p:cNvSpPr>
            <a:spLocks noGrp="1"/>
          </p:cNvSpPr>
          <p:nvPr>
            <p:ph idx="1"/>
          </p:nvPr>
        </p:nvSpPr>
        <p:spPr>
          <a:noFill/>
          <a:ln w="9525">
            <a:noFill/>
            <a:miter lim="800000"/>
          </a:ln>
        </p:spPr>
        <p:txBody>
          <a:bodyPr vert="horz" wrap="square" lIns="91440" tIns="45720" rIns="91440" bIns="45720" numCol="1" anchor="t" anchorCtr="0" compatLnSpc="1"/>
          <a:lstStyle/>
          <a:p>
            <a:r>
              <a:rPr lang="zh-CN" altLang="zh-CN" noProof="1"/>
              <a:t>关系型数据库（</a:t>
            </a:r>
            <a:r>
              <a:rPr lang="en-US" altLang="zh-CN" noProof="1"/>
              <a:t>SQL</a:t>
            </a:r>
            <a:r>
              <a:rPr lang="zh-CN" altLang="zh-CN" noProof="1"/>
              <a:t>）</a:t>
            </a:r>
          </a:p>
          <a:p>
            <a:pPr lvl="1"/>
            <a:r>
              <a:rPr lang="en-US" altLang="zh-CN" noProof="1"/>
              <a:t>MySQL</a:t>
            </a:r>
            <a:r>
              <a:rPr lang="zh-CN" altLang="zh-CN" noProof="1"/>
              <a:t>、</a:t>
            </a:r>
            <a:r>
              <a:rPr lang="en-US" altLang="zh-CN" noProof="1"/>
              <a:t>Oracle</a:t>
            </a:r>
            <a:r>
              <a:rPr lang="zh-CN" altLang="zh-CN" noProof="1"/>
              <a:t>、</a:t>
            </a:r>
            <a:r>
              <a:rPr lang="en-US" altLang="zh-CN" noProof="1"/>
              <a:t>SQL Server</a:t>
            </a:r>
            <a:r>
              <a:rPr lang="zh-CN" altLang="en-US" noProof="1"/>
              <a:t>、</a:t>
            </a:r>
            <a:r>
              <a:rPr lang="en-US" altLang="zh-CN" noProof="1"/>
              <a:t>SQLite</a:t>
            </a:r>
            <a:r>
              <a:rPr lang="zh-CN" altLang="zh-CN" noProof="1"/>
              <a:t>、</a:t>
            </a:r>
            <a:r>
              <a:rPr lang="en-US" altLang="zh-CN" noProof="1"/>
              <a:t>DB2</a:t>
            </a:r>
          </a:p>
          <a:p>
            <a:r>
              <a:rPr lang="zh-CN" altLang="en-US" noProof="1"/>
              <a:t>非关系型数据库（</a:t>
            </a:r>
            <a:r>
              <a:rPr lang="en-US" altLang="zh-CN" noProof="1"/>
              <a:t>NOSQL</a:t>
            </a:r>
            <a:r>
              <a:rPr lang="zh-CN" altLang="en-US" noProof="1"/>
              <a:t>）</a:t>
            </a:r>
          </a:p>
          <a:p>
            <a:pPr lvl="1"/>
            <a:r>
              <a:rPr lang="en-US" altLang="zh-CN" noProof="1"/>
              <a:t>Redis</a:t>
            </a:r>
            <a:r>
              <a:rPr lang="zh-CN" altLang="zh-CN" noProof="1"/>
              <a:t>、</a:t>
            </a:r>
            <a:r>
              <a:rPr lang="en-US" altLang="zh-CN" noProof="1"/>
              <a:t>MongoDB</a:t>
            </a:r>
          </a:p>
        </p:txBody>
      </p:sp>
      <p:sp>
        <p:nvSpPr>
          <p:cNvPr id="3" name="灯片编号占位符 2">
            <a:extLst>
              <a:ext uri="{FF2B5EF4-FFF2-40B4-BE49-F238E27FC236}">
                <a16:creationId xmlns:a16="http://schemas.microsoft.com/office/drawing/2014/main" id="{5F834F1A-A5D1-46F9-BB0E-EA298A6B711C}"/>
              </a:ext>
            </a:extLst>
          </p:cNvPr>
          <p:cNvSpPr>
            <a:spLocks noGrp="1"/>
          </p:cNvSpPr>
          <p:nvPr>
            <p:ph type="sldNum" sz="quarter" idx="12"/>
          </p:nvPr>
        </p:nvSpPr>
        <p:spPr/>
        <p:txBody>
          <a:bodyPr/>
          <a:lstStyle/>
          <a:p>
            <a:fld id="{0C913308-F349-4B6D-A68A-DD1791B4A57B}" type="slidenum">
              <a:rPr lang="zh-CN" altLang="en-US" smtClean="0"/>
              <a:pPr/>
              <a:t>6</a:t>
            </a:fld>
            <a:r>
              <a:rPr lang="zh-CN" altLang="en-US"/>
              <a:t>/</a:t>
            </a:r>
            <a:r>
              <a:rPr lang="en-US" altLang="zh-CN"/>
              <a:t>45</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2"/>
          <p:cNvSpPr>
            <a:spLocks noGrp="1" noChangeArrowheads="1"/>
          </p:cNvSpPr>
          <p:nvPr>
            <p:ph type="title"/>
          </p:nvPr>
        </p:nvSpPr>
        <p:spPr/>
        <p:txBody>
          <a:bodyPr/>
          <a:lstStyle/>
          <a:p>
            <a:r>
              <a:rPr lang="zh-CN" altLang="en-US">
                <a:sym typeface="宋体" panose="02010600030101010101" pitchFamily="2" charset="-122"/>
              </a:rPr>
              <a:t>什么是DBMS</a:t>
            </a:r>
          </a:p>
        </p:txBody>
      </p:sp>
      <p:sp>
        <p:nvSpPr>
          <p:cNvPr id="10242" name="内容占位符 1"/>
          <p:cNvSpPr>
            <a:spLocks noGrp="1" noChangeArrowheads="1"/>
          </p:cNvSpPr>
          <p:nvPr>
            <p:ph idx="1"/>
          </p:nvPr>
        </p:nvSpPr>
        <p:spPr>
          <a:noFill/>
          <a:ln w="9525">
            <a:noFill/>
            <a:miter lim="800000"/>
          </a:ln>
        </p:spPr>
        <p:txBody>
          <a:bodyPr vert="horz" wrap="square" lIns="91440" tIns="45720" rIns="91440" bIns="45720" numCol="1" anchor="t" anchorCtr="0" compatLnSpc="1"/>
          <a:lstStyle/>
          <a:p>
            <a:r>
              <a:rPr lang="zh-CN" altLang="en-US"/>
              <a:t>数据库管理系统</a:t>
            </a:r>
            <a:r>
              <a:rPr lang="en-US" altLang="zh-CN"/>
              <a:t>(Database Management System</a:t>
            </a:r>
            <a:r>
              <a:rPr lang="zh-CN" altLang="en-US"/>
              <a:t>）</a:t>
            </a:r>
            <a:endParaRPr lang="en-US"/>
          </a:p>
          <a:p>
            <a:pPr lvl="1"/>
            <a:r>
              <a:rPr lang="zh-CN" altLang="en-US"/>
              <a:t>数据管理软件，科学组织和存储数据、高效地获取和维护数据</a:t>
            </a:r>
            <a:r>
              <a:rPr lang="en-US"/>
              <a:t> </a:t>
            </a:r>
            <a:endParaRPr lang="zh-CN" altLang="en-US"/>
          </a:p>
        </p:txBody>
      </p:sp>
      <p:pic>
        <p:nvPicPr>
          <p:cNvPr id="102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139702"/>
            <a:ext cx="5092700" cy="2732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83F4E943-08F4-4C2F-ABCB-E2C7FE1DA55B}"/>
              </a:ext>
            </a:extLst>
          </p:cNvPr>
          <p:cNvSpPr>
            <a:spLocks noGrp="1"/>
          </p:cNvSpPr>
          <p:nvPr>
            <p:ph type="sldNum" sz="quarter" idx="12"/>
          </p:nvPr>
        </p:nvSpPr>
        <p:spPr/>
        <p:txBody>
          <a:bodyPr/>
          <a:lstStyle/>
          <a:p>
            <a:fld id="{0C913308-F349-4B6D-A68A-DD1791B4A57B}" type="slidenum">
              <a:rPr lang="zh-CN" altLang="en-US" smtClean="0"/>
              <a:pPr/>
              <a:t>7</a:t>
            </a:fld>
            <a:r>
              <a:rPr lang="zh-CN" altLang="en-US"/>
              <a:t>/</a:t>
            </a:r>
            <a:r>
              <a:rPr lang="en-US" altLang="zh-CN"/>
              <a:t>45</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2"/>
          <p:cNvSpPr>
            <a:spLocks noGrp="1" noChangeArrowheads="1"/>
          </p:cNvSpPr>
          <p:nvPr>
            <p:ph type="title"/>
          </p:nvPr>
        </p:nvSpPr>
        <p:spPr/>
        <p:txBody>
          <a:bodyPr/>
          <a:lstStyle/>
          <a:p>
            <a:r>
              <a:rPr lang="zh-CN" altLang="en-US">
                <a:sym typeface="宋体" panose="02010600030101010101" pitchFamily="2" charset="-122"/>
              </a:rPr>
              <a:t>MySQL简介</a:t>
            </a:r>
          </a:p>
        </p:txBody>
      </p:sp>
      <p:sp>
        <p:nvSpPr>
          <p:cNvPr id="11266" name="内容占位符 1"/>
          <p:cNvSpPr>
            <a:spLocks noGrp="1" noChangeArrowheads="1"/>
          </p:cNvSpPr>
          <p:nvPr>
            <p:ph idx="1"/>
          </p:nvPr>
        </p:nvSpPr>
        <p:spPr>
          <a:noFill/>
          <a:ln w="9525">
            <a:noFill/>
            <a:miter lim="800000"/>
          </a:ln>
        </p:spPr>
        <p:txBody>
          <a:bodyPr vert="horz" wrap="square" lIns="91440" tIns="45720" rIns="91440" bIns="45720" numCol="1" anchor="t" anchorCtr="0" compatLnSpc="1"/>
          <a:lstStyle/>
          <a:p>
            <a:r>
              <a:rPr lang="zh-CN" altLang="en-US" dirty="0"/>
              <a:t>概念</a:t>
            </a:r>
            <a:endParaRPr lang="en-US" dirty="0"/>
          </a:p>
          <a:p>
            <a:pPr lvl="1"/>
            <a:r>
              <a:rPr lang="zh-CN" altLang="en-US" dirty="0"/>
              <a:t>是现流行的开源、免费的关系型数据库</a:t>
            </a:r>
            <a:endParaRPr lang="en-US" dirty="0"/>
          </a:p>
          <a:p>
            <a:r>
              <a:rPr lang="zh-CN" altLang="en-US" dirty="0"/>
              <a:t>特点</a:t>
            </a:r>
            <a:endParaRPr lang="en-US" dirty="0"/>
          </a:p>
          <a:p>
            <a:pPr lvl="1"/>
            <a:r>
              <a:rPr lang="zh-CN" altLang="en-US" dirty="0"/>
              <a:t>免费、开源数据库</a:t>
            </a:r>
            <a:r>
              <a:rPr lang="en-US" dirty="0"/>
              <a:t>	</a:t>
            </a:r>
          </a:p>
          <a:p>
            <a:pPr lvl="1"/>
            <a:r>
              <a:rPr lang="zh-CN" altLang="en-US" dirty="0"/>
              <a:t>小巧、功能齐全</a:t>
            </a:r>
            <a:endParaRPr lang="en-US" dirty="0"/>
          </a:p>
          <a:p>
            <a:pPr lvl="1"/>
            <a:r>
              <a:rPr lang="zh-CN" altLang="en-US" dirty="0"/>
              <a:t>使用便捷</a:t>
            </a:r>
            <a:endParaRPr lang="en-US" dirty="0"/>
          </a:p>
          <a:p>
            <a:pPr lvl="1"/>
            <a:r>
              <a:rPr lang="zh-CN" altLang="en-US" dirty="0"/>
              <a:t>可运行于</a:t>
            </a:r>
            <a:r>
              <a:rPr lang="en-US" altLang="zh-CN" dirty="0"/>
              <a:t>Windows</a:t>
            </a:r>
            <a:r>
              <a:rPr lang="zh-CN" altLang="en-US" dirty="0"/>
              <a:t>或</a:t>
            </a:r>
            <a:r>
              <a:rPr lang="en-US" altLang="zh-CN" dirty="0"/>
              <a:t>Linux</a:t>
            </a:r>
            <a:r>
              <a:rPr lang="zh-CN" altLang="en-US" dirty="0"/>
              <a:t>操作系统</a:t>
            </a:r>
            <a:endParaRPr lang="en-US" dirty="0"/>
          </a:p>
          <a:p>
            <a:pPr lvl="1"/>
            <a:r>
              <a:rPr lang="zh-CN" altLang="en-US" dirty="0"/>
              <a:t>可适用于中小型甚至大型网站应用</a:t>
            </a:r>
            <a:endParaRPr lang="en-US" dirty="0"/>
          </a:p>
        </p:txBody>
      </p:sp>
      <p:pic>
        <p:nvPicPr>
          <p:cNvPr id="11268" name="图片 3" descr="mysq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188" y="2036763"/>
            <a:ext cx="1179512" cy="6096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56512850-9485-4ED0-B00E-C309967991B7}"/>
              </a:ext>
            </a:extLst>
          </p:cNvPr>
          <p:cNvSpPr>
            <a:spLocks noGrp="1"/>
          </p:cNvSpPr>
          <p:nvPr>
            <p:ph type="sldNum" sz="quarter" idx="12"/>
          </p:nvPr>
        </p:nvSpPr>
        <p:spPr/>
        <p:txBody>
          <a:bodyPr/>
          <a:lstStyle/>
          <a:p>
            <a:fld id="{0C913308-F349-4B6D-A68A-DD1791B4A57B}" type="slidenum">
              <a:rPr lang="zh-CN" altLang="en-US" smtClean="0"/>
              <a:pPr/>
              <a:t>8</a:t>
            </a:fld>
            <a:r>
              <a:rPr lang="zh-CN" altLang="en-US"/>
              <a:t>/</a:t>
            </a:r>
            <a:r>
              <a:rPr lang="en-US" altLang="zh-CN"/>
              <a:t>45</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2"/>
          <p:cNvSpPr>
            <a:spLocks noGrp="1" noChangeArrowheads="1"/>
          </p:cNvSpPr>
          <p:nvPr>
            <p:ph type="title"/>
          </p:nvPr>
        </p:nvSpPr>
        <p:spPr/>
        <p:txBody>
          <a:bodyPr/>
          <a:lstStyle/>
          <a:p>
            <a:r>
              <a:rPr lang="en-US" altLang="zh-CN"/>
              <a:t>MySQL</a:t>
            </a:r>
            <a:r>
              <a:rPr lang="zh-CN" altLang="en-US"/>
              <a:t>的运行机制</a:t>
            </a:r>
          </a:p>
        </p:txBody>
      </p:sp>
      <p:sp>
        <p:nvSpPr>
          <p:cNvPr id="28676" name="圆角矩形 3"/>
          <p:cNvSpPr/>
          <p:nvPr/>
        </p:nvSpPr>
        <p:spPr>
          <a:xfrm>
            <a:off x="1517650" y="857250"/>
            <a:ext cx="6054725" cy="561856"/>
          </a:xfrm>
          <a:prstGeom prst="roundRect">
            <a:avLst>
              <a:gd name="adj" fmla="val 16667"/>
            </a:avLst>
          </a:prstGeom>
          <a:solidFill>
            <a:srgbClr val="0099D8"/>
          </a:solidFill>
        </p:spPr>
        <p:style>
          <a:lnRef idx="3">
            <a:schemeClr val="lt1"/>
          </a:lnRef>
          <a:fillRef idx="1">
            <a:schemeClr val="accent1"/>
          </a:fillRef>
          <a:effectRef idx="1">
            <a:schemeClr val="accent1"/>
          </a:effectRef>
          <a:fontRef idx="minor">
            <a:schemeClr val="lt1"/>
          </a:fontRef>
        </p:style>
        <p:txBody>
          <a:bodyPr wrap="square">
            <a:spAutoFit/>
          </a:bodyPr>
          <a:lstStyle/>
          <a:p>
            <a:pPr marL="224155" indent="-224155" algn="ctr" fontAlgn="base"/>
            <a:r>
              <a:rPr lang="zh-CN" altLang="en-US" sz="1350" b="1" noProof="1">
                <a:solidFill>
                  <a:schemeClr val="bg1"/>
                </a:solidFill>
                <a:ea typeface="黑体" panose="02010600030101010101" pitchFamily="49" charset="-122"/>
              </a:rPr>
              <a:t>支持接口</a:t>
            </a:r>
            <a:endParaRPr lang="en-US" altLang="x-none" sz="1350" b="1" noProof="1">
              <a:solidFill>
                <a:schemeClr val="bg1"/>
              </a:solidFill>
              <a:ea typeface="黑体" panose="02010600030101010101" pitchFamily="49" charset="-122"/>
            </a:endParaRPr>
          </a:p>
          <a:p>
            <a:pPr marL="224155" indent="-224155" algn="ctr" fontAlgn="base"/>
            <a:r>
              <a:rPr lang="zh-CN" altLang="en-US" sz="1350" b="1" noProof="1">
                <a:solidFill>
                  <a:schemeClr val="bg1"/>
                </a:solidFill>
                <a:ea typeface="黑体" panose="02010600030101010101" pitchFamily="49" charset="-122"/>
              </a:rPr>
              <a:t>标准</a:t>
            </a:r>
            <a:r>
              <a:rPr lang="en-US" altLang="x-none" sz="1350" b="1" noProof="1">
                <a:solidFill>
                  <a:schemeClr val="bg1"/>
                </a:solidFill>
                <a:ea typeface="黑体" panose="02010600030101010101" pitchFamily="49" charset="-122"/>
              </a:rPr>
              <a:t>C</a:t>
            </a:r>
            <a:r>
              <a:rPr lang="zh-CN" altLang="en-US" sz="1350" b="1" noProof="1">
                <a:solidFill>
                  <a:schemeClr val="bg1"/>
                </a:solidFill>
                <a:ea typeface="黑体" panose="02010600030101010101" pitchFamily="49" charset="-122"/>
              </a:rPr>
              <a:t>的</a:t>
            </a:r>
            <a:r>
              <a:rPr lang="en-US" altLang="x-none" sz="1350" b="1" noProof="1">
                <a:solidFill>
                  <a:schemeClr val="bg1"/>
                </a:solidFill>
                <a:ea typeface="黑体" panose="02010600030101010101" pitchFamily="49" charset="-122"/>
              </a:rPr>
              <a:t>API</a:t>
            </a:r>
            <a:r>
              <a:rPr lang="zh-CN" altLang="en-US" sz="1350" b="1" noProof="1">
                <a:solidFill>
                  <a:schemeClr val="bg1"/>
                </a:solidFill>
                <a:ea typeface="黑体" panose="02010600030101010101" pitchFamily="49" charset="-122"/>
              </a:rPr>
              <a:t>、</a:t>
            </a:r>
            <a:r>
              <a:rPr lang="en-US" altLang="x-none" sz="1350" b="1" noProof="1">
                <a:solidFill>
                  <a:schemeClr val="bg1"/>
                </a:solidFill>
                <a:ea typeface="黑体" panose="02010600030101010101" pitchFamily="49" charset="-122"/>
              </a:rPr>
              <a:t>JDBC</a:t>
            </a:r>
            <a:r>
              <a:rPr lang="zh-CN" altLang="en-US" sz="1350" b="1" noProof="1">
                <a:solidFill>
                  <a:schemeClr val="bg1"/>
                </a:solidFill>
                <a:ea typeface="黑体" panose="02010600030101010101" pitchFamily="49" charset="-122"/>
              </a:rPr>
              <a:t>、</a:t>
            </a:r>
            <a:r>
              <a:rPr lang="en-US" altLang="x-none" sz="1350" b="1" noProof="1">
                <a:solidFill>
                  <a:schemeClr val="bg1"/>
                </a:solidFill>
                <a:ea typeface="黑体" panose="02010600030101010101" pitchFamily="49" charset="-122"/>
              </a:rPr>
              <a:t>CDBC</a:t>
            </a:r>
            <a:r>
              <a:rPr lang="zh-CN" altLang="en-US" sz="1350" b="1" noProof="1">
                <a:solidFill>
                  <a:schemeClr val="bg1"/>
                </a:solidFill>
                <a:ea typeface="黑体" panose="02010600030101010101" pitchFamily="49" charset="-122"/>
              </a:rPr>
              <a:t>、</a:t>
            </a:r>
            <a:r>
              <a:rPr lang="en-US" altLang="x-none" sz="1350" b="1" noProof="1">
                <a:solidFill>
                  <a:schemeClr val="bg1"/>
                </a:solidFill>
                <a:ea typeface="黑体" panose="02010600030101010101" pitchFamily="49" charset="-122"/>
              </a:rPr>
              <a:t>.NET</a:t>
            </a:r>
            <a:r>
              <a:rPr lang="zh-CN" altLang="en-US" sz="1350" b="1" noProof="1">
                <a:solidFill>
                  <a:schemeClr val="bg1"/>
                </a:solidFill>
                <a:ea typeface="黑体" panose="02010600030101010101" pitchFamily="49" charset="-122"/>
              </a:rPr>
              <a:t>、</a:t>
            </a:r>
            <a:r>
              <a:rPr lang="en-US" altLang="x-none" sz="1350" b="1" noProof="1">
                <a:solidFill>
                  <a:schemeClr val="bg1"/>
                </a:solidFill>
                <a:ea typeface="黑体" panose="02010600030101010101" pitchFamily="49" charset="-122"/>
              </a:rPr>
              <a:t>PHP</a:t>
            </a:r>
            <a:r>
              <a:rPr lang="zh-CN" altLang="en-US" sz="1350" b="1" noProof="1">
                <a:solidFill>
                  <a:schemeClr val="bg1"/>
                </a:solidFill>
                <a:ea typeface="黑体" panose="02010600030101010101" pitchFamily="49" charset="-122"/>
              </a:rPr>
              <a:t>、</a:t>
            </a:r>
            <a:r>
              <a:rPr lang="en-US" altLang="x-none" sz="1350" b="1" noProof="1">
                <a:solidFill>
                  <a:schemeClr val="bg1"/>
                </a:solidFill>
                <a:ea typeface="黑体" panose="02010600030101010101" pitchFamily="49" charset="-122"/>
              </a:rPr>
              <a:t>Python</a:t>
            </a:r>
            <a:r>
              <a:rPr lang="zh-CN" altLang="en-US" sz="1350" b="1" noProof="1">
                <a:solidFill>
                  <a:schemeClr val="bg1"/>
                </a:solidFill>
                <a:ea typeface="黑体" panose="02010600030101010101" pitchFamily="49" charset="-122"/>
              </a:rPr>
              <a:t>、</a:t>
            </a:r>
            <a:r>
              <a:rPr lang="en-US" altLang="x-none" sz="1350" b="1" noProof="1">
                <a:solidFill>
                  <a:schemeClr val="bg1"/>
                </a:solidFill>
                <a:ea typeface="黑体" panose="02010600030101010101" pitchFamily="49" charset="-122"/>
              </a:rPr>
              <a:t>Perl</a:t>
            </a:r>
            <a:r>
              <a:rPr lang="zh-CN" altLang="en-US" sz="1350" b="1" noProof="1">
                <a:solidFill>
                  <a:schemeClr val="bg1"/>
                </a:solidFill>
                <a:ea typeface="黑体" panose="02010600030101010101" pitchFamily="49" charset="-122"/>
              </a:rPr>
              <a:t>、</a:t>
            </a:r>
            <a:r>
              <a:rPr lang="en-US" altLang="x-none" sz="1350" b="1" noProof="1">
                <a:solidFill>
                  <a:schemeClr val="bg1"/>
                </a:solidFill>
                <a:ea typeface="黑体" panose="02010600030101010101" pitchFamily="49" charset="-122"/>
              </a:rPr>
              <a:t>Ruby</a:t>
            </a:r>
            <a:r>
              <a:rPr lang="zh-CN" altLang="en-US" sz="1350" b="1" noProof="1">
                <a:solidFill>
                  <a:schemeClr val="bg1"/>
                </a:solidFill>
                <a:ea typeface="黑体" panose="02010600030101010101" pitchFamily="49" charset="-122"/>
              </a:rPr>
              <a:t>、</a:t>
            </a:r>
            <a:r>
              <a:rPr lang="en-US" altLang="x-none" sz="1350" b="1" noProof="1">
                <a:solidFill>
                  <a:schemeClr val="bg1"/>
                </a:solidFill>
                <a:ea typeface="黑体" panose="02010600030101010101" pitchFamily="49" charset="-122"/>
              </a:rPr>
              <a:t>Cobol</a:t>
            </a:r>
            <a:endParaRPr lang="zh-CN" altLang="en-US" sz="1350" b="1" noProof="1">
              <a:solidFill>
                <a:schemeClr val="bg1"/>
              </a:solidFill>
              <a:ea typeface="黑体" panose="02010600030101010101" pitchFamily="49" charset="-122"/>
            </a:endParaRPr>
          </a:p>
        </p:txBody>
      </p:sp>
      <p:sp>
        <p:nvSpPr>
          <p:cNvPr id="28677" name="圆角矩形 4"/>
          <p:cNvSpPr/>
          <p:nvPr/>
        </p:nvSpPr>
        <p:spPr>
          <a:xfrm>
            <a:off x="1571625" y="1446213"/>
            <a:ext cx="6054725" cy="3214687"/>
          </a:xfrm>
          <a:prstGeom prst="roundRect">
            <a:avLst>
              <a:gd name="adj" fmla="val 16667"/>
            </a:avLst>
          </a:prstGeom>
          <a:gradFill rotWithShape="1">
            <a:gsLst>
              <a:gs pos="0">
                <a:srgbClr val="9EEAFF">
                  <a:alpha val="100000"/>
                </a:srgbClr>
              </a:gs>
              <a:gs pos="35001">
                <a:srgbClr val="BBEFFF">
                  <a:alpha val="100000"/>
                </a:srgbClr>
              </a:gs>
              <a:gs pos="100000">
                <a:srgbClr val="E4F9FF">
                  <a:alpha val="100000"/>
                </a:srgbClr>
              </a:gs>
            </a:gsLst>
            <a:lin ang="5400000" scaled="1"/>
            <a:tileRect/>
          </a:gradFill>
          <a:ln w="9525" cap="flat" cmpd="sng">
            <a:solidFill>
              <a:srgbClr val="46AAC5"/>
            </a:solidFill>
            <a:prstDash val="solid"/>
            <a:headEnd type="none" w="med" len="med"/>
            <a:tailEnd type="none" w="med" len="med"/>
          </a:ln>
          <a:effectLst>
            <a:outerShdw dist="20000" dir="5400000" algn="ctr" rotWithShape="0">
              <a:srgbClr val="000000">
                <a:alpha val="34000"/>
              </a:srgbClr>
            </a:outerShdw>
          </a:effectLst>
        </p:spPr>
        <p:txBody>
          <a:bodyPr anchor="ctr"/>
          <a:lstStyle/>
          <a:p>
            <a:pPr algn="ctr">
              <a:defRPr/>
            </a:pPr>
            <a:endParaRPr lang="zh-CN" altLang="en-US" sz="1050" noProof="1">
              <a:solidFill>
                <a:srgbClr val="000000"/>
              </a:solidFill>
              <a:latin typeface="Calibri" panose="020F0502020204030204" pitchFamily="34" charset="0"/>
              <a:ea typeface="宋体" panose="02010600030101010101" pitchFamily="2" charset="-122"/>
            </a:endParaRPr>
          </a:p>
        </p:txBody>
      </p:sp>
      <p:sp>
        <p:nvSpPr>
          <p:cNvPr id="12293" name="圆角矩形 5"/>
          <p:cNvSpPr>
            <a:spLocks noChangeArrowheads="1"/>
          </p:cNvSpPr>
          <p:nvPr/>
        </p:nvSpPr>
        <p:spPr bwMode="auto">
          <a:xfrm>
            <a:off x="2000250" y="1554163"/>
            <a:ext cx="1017588" cy="1768475"/>
          </a:xfrm>
          <a:prstGeom prst="roundRect">
            <a:avLst>
              <a:gd name="adj" fmla="val 16667"/>
            </a:avLst>
          </a:prstGeom>
          <a:solidFill>
            <a:schemeClr val="bg1"/>
          </a:solidFill>
          <a:ln w="25400">
            <a:solidFill>
              <a:srgbClr val="F79646"/>
            </a:solidFill>
            <a:round/>
          </a:ln>
        </p:spPr>
        <p:txBody>
          <a:bodyPr anchor="ctr"/>
          <a:lstStyle/>
          <a:p>
            <a:r>
              <a:rPr lang="zh-CN" altLang="en-US" sz="900" b="1">
                <a:solidFill>
                  <a:srgbClr val="000000"/>
                </a:solidFill>
                <a:latin typeface="Calibri" panose="020F0502020204030204" pitchFamily="34" charset="0"/>
              </a:rPr>
              <a:t>企业管理服务和工具</a:t>
            </a:r>
            <a:endParaRPr lang="en-US" sz="900" b="1">
              <a:solidFill>
                <a:srgbClr val="000000"/>
              </a:solidFill>
              <a:latin typeface="Calibri" panose="020F0502020204030204" pitchFamily="34" charset="0"/>
            </a:endParaRPr>
          </a:p>
          <a:p>
            <a:pPr>
              <a:buFont typeface="Arial" panose="020B0604020202020204" pitchFamily="34" charset="0"/>
              <a:buChar char="•"/>
            </a:pPr>
            <a:r>
              <a:rPr lang="zh-CN" altLang="en-US" sz="900">
                <a:solidFill>
                  <a:srgbClr val="000000"/>
                </a:solidFill>
                <a:latin typeface="Calibri" panose="020F0502020204030204" pitchFamily="34" charset="0"/>
              </a:rPr>
              <a:t>备份与恢复</a:t>
            </a:r>
            <a:endParaRPr lang="en-US" sz="900">
              <a:solidFill>
                <a:srgbClr val="000000"/>
              </a:solidFill>
              <a:latin typeface="Calibri" panose="020F0502020204030204" pitchFamily="34" charset="0"/>
            </a:endParaRPr>
          </a:p>
          <a:p>
            <a:pPr>
              <a:buFont typeface="Arial" panose="020B0604020202020204" pitchFamily="34" charset="0"/>
              <a:buChar char="•"/>
            </a:pPr>
            <a:r>
              <a:rPr lang="zh-CN" altLang="en-US" sz="900">
                <a:solidFill>
                  <a:srgbClr val="000000"/>
                </a:solidFill>
                <a:latin typeface="Calibri" panose="020F0502020204030204" pitchFamily="34" charset="0"/>
              </a:rPr>
              <a:t>安全</a:t>
            </a:r>
            <a:endParaRPr lang="en-US" sz="900">
              <a:solidFill>
                <a:srgbClr val="000000"/>
              </a:solidFill>
              <a:latin typeface="Calibri" panose="020F0502020204030204" pitchFamily="34" charset="0"/>
            </a:endParaRPr>
          </a:p>
          <a:p>
            <a:pPr>
              <a:buFont typeface="Arial" panose="020B0604020202020204" pitchFamily="34" charset="0"/>
              <a:buChar char="•"/>
            </a:pPr>
            <a:r>
              <a:rPr lang="zh-CN" altLang="en-US" sz="900">
                <a:solidFill>
                  <a:srgbClr val="000000"/>
                </a:solidFill>
                <a:latin typeface="Calibri" panose="020F0502020204030204" pitchFamily="34" charset="0"/>
              </a:rPr>
              <a:t>复制</a:t>
            </a:r>
            <a:endParaRPr lang="en-US" sz="900">
              <a:solidFill>
                <a:srgbClr val="000000"/>
              </a:solidFill>
              <a:latin typeface="Calibri" panose="020F0502020204030204" pitchFamily="34" charset="0"/>
            </a:endParaRPr>
          </a:p>
          <a:p>
            <a:pPr>
              <a:buFont typeface="Arial" panose="020B0604020202020204" pitchFamily="34" charset="0"/>
              <a:buChar char="•"/>
            </a:pPr>
            <a:r>
              <a:rPr lang="zh-CN" altLang="en-US" sz="900">
                <a:solidFill>
                  <a:srgbClr val="000000"/>
                </a:solidFill>
                <a:latin typeface="Calibri" panose="020F0502020204030204" pitchFamily="34" charset="0"/>
              </a:rPr>
              <a:t>群集</a:t>
            </a:r>
            <a:endParaRPr lang="en-US" sz="900">
              <a:solidFill>
                <a:srgbClr val="000000"/>
              </a:solidFill>
              <a:latin typeface="Calibri" panose="020F0502020204030204" pitchFamily="34" charset="0"/>
            </a:endParaRPr>
          </a:p>
          <a:p>
            <a:pPr>
              <a:buFont typeface="Arial" panose="020B0604020202020204" pitchFamily="34" charset="0"/>
              <a:buChar char="•"/>
            </a:pPr>
            <a:r>
              <a:rPr lang="zh-CN" altLang="en-US" sz="900">
                <a:solidFill>
                  <a:srgbClr val="000000"/>
                </a:solidFill>
                <a:latin typeface="Calibri" panose="020F0502020204030204" pitchFamily="34" charset="0"/>
              </a:rPr>
              <a:t>分区管理</a:t>
            </a:r>
            <a:endParaRPr lang="en-US" sz="900">
              <a:solidFill>
                <a:srgbClr val="000000"/>
              </a:solidFill>
              <a:latin typeface="Calibri" panose="020F0502020204030204" pitchFamily="34" charset="0"/>
            </a:endParaRPr>
          </a:p>
          <a:p>
            <a:pPr>
              <a:buFont typeface="Arial" panose="020B0604020202020204" pitchFamily="34" charset="0"/>
              <a:buChar char="•"/>
            </a:pPr>
            <a:r>
              <a:rPr lang="zh-CN" altLang="en-US" sz="900">
                <a:solidFill>
                  <a:srgbClr val="000000"/>
                </a:solidFill>
                <a:latin typeface="Calibri" panose="020F0502020204030204" pitchFamily="34" charset="0"/>
              </a:rPr>
              <a:t>事例管理</a:t>
            </a:r>
            <a:endParaRPr lang="en-US" sz="900">
              <a:solidFill>
                <a:srgbClr val="000000"/>
              </a:solidFill>
              <a:latin typeface="Calibri" panose="020F0502020204030204" pitchFamily="34" charset="0"/>
            </a:endParaRPr>
          </a:p>
          <a:p>
            <a:pPr>
              <a:buFont typeface="Arial" panose="020B0604020202020204" pitchFamily="34" charset="0"/>
              <a:buChar char="•"/>
            </a:pPr>
            <a:r>
              <a:rPr lang="zh-CN" altLang="en-US" sz="900">
                <a:solidFill>
                  <a:srgbClr val="000000"/>
                </a:solidFill>
                <a:latin typeface="Calibri" panose="020F0502020204030204" pitchFamily="34" charset="0"/>
              </a:rPr>
              <a:t>数据模板管理</a:t>
            </a:r>
            <a:endParaRPr lang="en-US" sz="900">
              <a:solidFill>
                <a:srgbClr val="000000"/>
              </a:solidFill>
              <a:latin typeface="Calibri" panose="020F0502020204030204" pitchFamily="34" charset="0"/>
            </a:endParaRPr>
          </a:p>
          <a:p>
            <a:pPr>
              <a:buFont typeface="Arial" panose="020B0604020202020204" pitchFamily="34" charset="0"/>
              <a:buChar char="•"/>
            </a:pPr>
            <a:r>
              <a:rPr lang="zh-CN" altLang="en-US" sz="900">
                <a:solidFill>
                  <a:srgbClr val="000000"/>
                </a:solidFill>
                <a:latin typeface="Calibri" panose="020F0502020204030204" pitchFamily="34" charset="0"/>
              </a:rPr>
              <a:t>工作台</a:t>
            </a:r>
            <a:endParaRPr lang="en-US" sz="900">
              <a:solidFill>
                <a:srgbClr val="000000"/>
              </a:solidFill>
              <a:latin typeface="Calibri" panose="020F0502020204030204" pitchFamily="34" charset="0"/>
            </a:endParaRPr>
          </a:p>
          <a:p>
            <a:pPr>
              <a:buFont typeface="Arial" panose="020B0604020202020204" pitchFamily="34" charset="0"/>
              <a:buChar char="•"/>
            </a:pPr>
            <a:r>
              <a:rPr lang="zh-CN" altLang="en-US" sz="900">
                <a:solidFill>
                  <a:srgbClr val="000000"/>
                </a:solidFill>
                <a:latin typeface="Calibri" panose="020F0502020204030204" pitchFamily="34" charset="0"/>
              </a:rPr>
              <a:t>查询浏览</a:t>
            </a:r>
            <a:endParaRPr lang="en-US" sz="900">
              <a:solidFill>
                <a:srgbClr val="000000"/>
              </a:solidFill>
              <a:latin typeface="Calibri" panose="020F0502020204030204" pitchFamily="34" charset="0"/>
            </a:endParaRPr>
          </a:p>
          <a:p>
            <a:pPr>
              <a:buFont typeface="Arial" panose="020B0604020202020204" pitchFamily="34" charset="0"/>
              <a:buChar char="•"/>
            </a:pPr>
            <a:r>
              <a:rPr lang="zh-CN" altLang="en-US" sz="900">
                <a:solidFill>
                  <a:srgbClr val="000000"/>
                </a:solidFill>
                <a:latin typeface="Calibri" panose="020F0502020204030204" pitchFamily="34" charset="0"/>
              </a:rPr>
              <a:t>合并工具</a:t>
            </a:r>
          </a:p>
        </p:txBody>
      </p:sp>
      <p:sp>
        <p:nvSpPr>
          <p:cNvPr id="28679" name="圆角矩形 6"/>
          <p:cNvSpPr/>
          <p:nvPr/>
        </p:nvSpPr>
        <p:spPr>
          <a:xfrm>
            <a:off x="3071813" y="1608138"/>
            <a:ext cx="4394200" cy="481012"/>
          </a:xfrm>
          <a:prstGeom prst="roundRect">
            <a:avLst>
              <a:gd name="adj" fmla="val 16667"/>
            </a:avLst>
          </a:prstGeom>
          <a:solidFill>
            <a:schemeClr val="bg1"/>
          </a:solidFill>
          <a:ln w="25400" cap="flat" cmpd="sng">
            <a:solidFill>
              <a:srgbClr val="F79646"/>
            </a:solidFill>
            <a:prstDash val="solid"/>
            <a:headEnd type="none" w="med" len="med"/>
            <a:tailEnd type="none" w="med" len="med"/>
          </a:ln>
        </p:spPr>
        <p:txBody>
          <a:bodyPr anchor="ctr"/>
          <a:lstStyle/>
          <a:p>
            <a:pPr algn="ctr">
              <a:defRPr/>
            </a:pPr>
            <a:r>
              <a:rPr lang="zh-CN" altLang="en-US" sz="1350" b="1" noProof="1">
                <a:solidFill>
                  <a:srgbClr val="000000"/>
                </a:solidFill>
                <a:latin typeface="Calibri" panose="020F0502020204030204" pitchFamily="34" charset="0"/>
                <a:ea typeface="宋体" panose="02010600030101010101" pitchFamily="2" charset="-122"/>
                <a:cs typeface="+mn-ea"/>
              </a:rPr>
              <a:t>连接池</a:t>
            </a:r>
            <a:endParaRPr lang="en-US" altLang="x-none" sz="1350" b="1" noProof="1">
              <a:solidFill>
                <a:srgbClr val="000000"/>
              </a:solidFill>
              <a:latin typeface="Calibri" panose="020F0502020204030204" pitchFamily="34" charset="0"/>
              <a:ea typeface="宋体" panose="02010600030101010101" pitchFamily="2" charset="-122"/>
            </a:endParaRPr>
          </a:p>
          <a:p>
            <a:pPr algn="ctr">
              <a:defRPr/>
            </a:pPr>
            <a:r>
              <a:rPr lang="zh-CN" altLang="en-US" sz="1350" noProof="1">
                <a:solidFill>
                  <a:srgbClr val="000000"/>
                </a:solidFill>
                <a:latin typeface="Calibri" panose="020F0502020204030204" pitchFamily="34" charset="0"/>
                <a:ea typeface="宋体" panose="02010600030101010101" pitchFamily="2" charset="-122"/>
                <a:cs typeface="+mn-ea"/>
              </a:rPr>
              <a:t>验证与授权</a:t>
            </a:r>
            <a:r>
              <a:rPr lang="en-US" altLang="x-none" sz="1350" noProof="1">
                <a:solidFill>
                  <a:srgbClr val="000000"/>
                </a:solidFill>
                <a:latin typeface="Calibri" panose="020F0502020204030204" pitchFamily="34" charset="0"/>
                <a:ea typeface="宋体" panose="02010600030101010101" pitchFamily="2" charset="-122"/>
                <a:cs typeface="+mn-ea"/>
              </a:rPr>
              <a:t> – </a:t>
            </a:r>
            <a:r>
              <a:rPr lang="zh-CN" altLang="en-US" sz="1350" noProof="1">
                <a:solidFill>
                  <a:srgbClr val="000000"/>
                </a:solidFill>
                <a:latin typeface="Calibri" panose="020F0502020204030204" pitchFamily="34" charset="0"/>
                <a:ea typeface="宋体" panose="02010600030101010101" pitchFamily="2" charset="-122"/>
                <a:cs typeface="+mn-ea"/>
              </a:rPr>
              <a:t>线程 </a:t>
            </a:r>
            <a:r>
              <a:rPr lang="en-US" altLang="x-none" sz="1350" noProof="1">
                <a:solidFill>
                  <a:srgbClr val="000000"/>
                </a:solidFill>
                <a:latin typeface="Calibri" panose="020F0502020204030204" pitchFamily="34" charset="0"/>
                <a:ea typeface="宋体" panose="02010600030101010101" pitchFamily="2" charset="-122"/>
                <a:cs typeface="+mn-ea"/>
              </a:rPr>
              <a:t>– </a:t>
            </a:r>
            <a:r>
              <a:rPr lang="zh-CN" altLang="en-US" sz="1350" noProof="1">
                <a:solidFill>
                  <a:srgbClr val="000000"/>
                </a:solidFill>
                <a:latin typeface="Calibri" panose="020F0502020204030204" pitchFamily="34" charset="0"/>
                <a:ea typeface="宋体" panose="02010600030101010101" pitchFamily="2" charset="-122"/>
                <a:cs typeface="+mn-ea"/>
              </a:rPr>
              <a:t>连接限制 </a:t>
            </a:r>
            <a:r>
              <a:rPr lang="en-US" altLang="x-none" sz="1350" noProof="1">
                <a:solidFill>
                  <a:srgbClr val="000000"/>
                </a:solidFill>
                <a:latin typeface="Calibri" panose="020F0502020204030204" pitchFamily="34" charset="0"/>
                <a:ea typeface="宋体" panose="02010600030101010101" pitchFamily="2" charset="-122"/>
                <a:cs typeface="+mn-ea"/>
              </a:rPr>
              <a:t>– </a:t>
            </a:r>
            <a:r>
              <a:rPr lang="zh-CN" altLang="en-US" sz="1350" noProof="1">
                <a:solidFill>
                  <a:srgbClr val="000000"/>
                </a:solidFill>
                <a:latin typeface="Calibri" panose="020F0502020204030204" pitchFamily="34" charset="0"/>
                <a:ea typeface="宋体" panose="02010600030101010101" pitchFamily="2" charset="-122"/>
                <a:cs typeface="+mn-ea"/>
              </a:rPr>
              <a:t>内存与缓存管理 </a:t>
            </a:r>
            <a:endParaRPr lang="zh-CN" altLang="en-US" sz="1350" noProof="1">
              <a:solidFill>
                <a:srgbClr val="000000"/>
              </a:solidFill>
              <a:latin typeface="Calibri" panose="020F0502020204030204" pitchFamily="34" charset="0"/>
              <a:ea typeface="宋体" panose="02010600030101010101" pitchFamily="2" charset="-122"/>
            </a:endParaRPr>
          </a:p>
        </p:txBody>
      </p:sp>
      <p:sp>
        <p:nvSpPr>
          <p:cNvPr id="28680" name="圆角矩形 7"/>
          <p:cNvSpPr/>
          <p:nvPr/>
        </p:nvSpPr>
        <p:spPr>
          <a:xfrm>
            <a:off x="3071813" y="2143125"/>
            <a:ext cx="1071562" cy="1179513"/>
          </a:xfrm>
          <a:prstGeom prst="roundRect">
            <a:avLst>
              <a:gd name="adj" fmla="val 16667"/>
            </a:avLst>
          </a:prstGeom>
          <a:solidFill>
            <a:schemeClr val="bg1"/>
          </a:solidFill>
          <a:ln w="25400" cap="flat" cmpd="sng">
            <a:solidFill>
              <a:srgbClr val="F79646"/>
            </a:solidFill>
            <a:prstDash val="solid"/>
            <a:headEnd type="none" w="med" len="med"/>
            <a:tailEnd type="none" w="med" len="med"/>
          </a:ln>
        </p:spPr>
        <p:txBody>
          <a:bodyPr anchor="ctr"/>
          <a:lstStyle/>
          <a:p>
            <a:pPr algn="ctr">
              <a:defRPr/>
            </a:pPr>
            <a:r>
              <a:rPr lang="en-US" altLang="x-none" sz="1050" b="1" noProof="1">
                <a:solidFill>
                  <a:srgbClr val="000000"/>
                </a:solidFill>
                <a:latin typeface="Calibri" panose="020F0502020204030204" pitchFamily="34" charset="0"/>
                <a:ea typeface="宋体" panose="02010600030101010101" pitchFamily="2" charset="-122"/>
                <a:cs typeface="+mn-ea"/>
              </a:rPr>
              <a:t>SQL </a:t>
            </a:r>
            <a:r>
              <a:rPr lang="zh-CN" altLang="en-US" sz="1050" b="1" noProof="1">
                <a:solidFill>
                  <a:srgbClr val="000000"/>
                </a:solidFill>
                <a:latin typeface="Calibri" panose="020F0502020204030204" pitchFamily="34" charset="0"/>
                <a:ea typeface="宋体" panose="02010600030101010101" pitchFamily="2" charset="-122"/>
                <a:cs typeface="+mn-ea"/>
              </a:rPr>
              <a:t>接口</a:t>
            </a:r>
            <a:endParaRPr lang="en-US" altLang="x-none" sz="1050" b="1" noProof="1">
              <a:solidFill>
                <a:srgbClr val="000000"/>
              </a:solidFill>
              <a:latin typeface="Calibri" panose="020F0502020204030204" pitchFamily="34" charset="0"/>
              <a:ea typeface="宋体" panose="02010600030101010101" pitchFamily="2" charset="-122"/>
            </a:endParaRPr>
          </a:p>
          <a:p>
            <a:pPr>
              <a:defRPr/>
            </a:pPr>
            <a:r>
              <a:rPr lang="zh-CN" altLang="en-US" sz="1050" noProof="1">
                <a:solidFill>
                  <a:srgbClr val="000000"/>
                </a:solidFill>
                <a:latin typeface="Calibri" panose="020F0502020204030204" pitchFamily="34" charset="0"/>
                <a:ea typeface="宋体" panose="02010600030101010101" pitchFamily="2" charset="-122"/>
                <a:cs typeface="+mn-ea"/>
              </a:rPr>
              <a:t>数据管理语言和数据定义语言、存储过程、视图、触发器等</a:t>
            </a:r>
            <a:endParaRPr lang="zh-CN" altLang="en-US" sz="1050" noProof="1">
              <a:solidFill>
                <a:srgbClr val="000000"/>
              </a:solidFill>
              <a:latin typeface="Calibri" panose="020F0502020204030204" pitchFamily="34" charset="0"/>
              <a:ea typeface="宋体" panose="02010600030101010101" pitchFamily="2" charset="-122"/>
            </a:endParaRPr>
          </a:p>
        </p:txBody>
      </p:sp>
      <p:sp>
        <p:nvSpPr>
          <p:cNvPr id="28681" name="圆角矩形 8"/>
          <p:cNvSpPr/>
          <p:nvPr/>
        </p:nvSpPr>
        <p:spPr>
          <a:xfrm>
            <a:off x="4197350" y="2143125"/>
            <a:ext cx="1071563" cy="1179513"/>
          </a:xfrm>
          <a:prstGeom prst="roundRect">
            <a:avLst>
              <a:gd name="adj" fmla="val 16667"/>
            </a:avLst>
          </a:prstGeom>
          <a:solidFill>
            <a:schemeClr val="bg1"/>
          </a:solidFill>
          <a:ln w="25400" cap="flat" cmpd="sng">
            <a:solidFill>
              <a:srgbClr val="F79646"/>
            </a:solidFill>
            <a:prstDash val="solid"/>
            <a:headEnd type="none" w="med" len="med"/>
            <a:tailEnd type="none" w="med" len="med"/>
          </a:ln>
        </p:spPr>
        <p:txBody>
          <a:bodyPr anchor="ctr"/>
          <a:lstStyle/>
          <a:p>
            <a:pPr algn="ctr">
              <a:defRPr/>
            </a:pPr>
            <a:r>
              <a:rPr lang="zh-CN" altLang="en-US" sz="1050" b="1" noProof="1">
                <a:solidFill>
                  <a:srgbClr val="000000"/>
                </a:solidFill>
                <a:latin typeface="Calibri" panose="020F0502020204030204" pitchFamily="34" charset="0"/>
                <a:ea typeface="宋体" panose="02010600030101010101" pitchFamily="2" charset="-122"/>
                <a:cs typeface="+mn-ea"/>
              </a:rPr>
              <a:t>解析器</a:t>
            </a:r>
            <a:endParaRPr lang="en-US" altLang="x-none" sz="1050" b="1" noProof="1">
              <a:solidFill>
                <a:srgbClr val="000000"/>
              </a:solidFill>
              <a:latin typeface="Calibri" panose="020F0502020204030204" pitchFamily="34" charset="0"/>
              <a:ea typeface="宋体" panose="02010600030101010101" pitchFamily="2" charset="-122"/>
            </a:endParaRPr>
          </a:p>
          <a:p>
            <a:pPr algn="ctr">
              <a:defRPr/>
            </a:pPr>
            <a:r>
              <a:rPr lang="zh-CN" altLang="en-US" sz="1050" noProof="1">
                <a:solidFill>
                  <a:srgbClr val="000000"/>
                </a:solidFill>
                <a:latin typeface="Calibri" panose="020F0502020204030204" pitchFamily="34" charset="0"/>
                <a:ea typeface="宋体" panose="02010600030101010101" pitchFamily="2" charset="-122"/>
                <a:cs typeface="+mn-ea"/>
              </a:rPr>
              <a:t>查询</a:t>
            </a:r>
            <a:r>
              <a:rPr lang="en-US" altLang="x-none" sz="1050" noProof="1">
                <a:solidFill>
                  <a:srgbClr val="000000"/>
                </a:solidFill>
                <a:latin typeface="Calibri" panose="020F0502020204030204" pitchFamily="34" charset="0"/>
                <a:ea typeface="宋体" panose="02010600030101010101" pitchFamily="2" charset="-122"/>
                <a:cs typeface="+mn-ea"/>
              </a:rPr>
              <a:t>\</a:t>
            </a:r>
            <a:r>
              <a:rPr lang="zh-CN" altLang="en-US" sz="1050" noProof="1">
                <a:solidFill>
                  <a:srgbClr val="000000"/>
                </a:solidFill>
                <a:latin typeface="Calibri" panose="020F0502020204030204" pitchFamily="34" charset="0"/>
                <a:ea typeface="宋体" panose="02010600030101010101" pitchFamily="2" charset="-122"/>
                <a:cs typeface="+mn-ea"/>
              </a:rPr>
              <a:t>事务对象优先级</a:t>
            </a:r>
            <a:endParaRPr lang="zh-CN" altLang="en-US" sz="1050" noProof="1">
              <a:solidFill>
                <a:srgbClr val="000000"/>
              </a:solidFill>
              <a:latin typeface="Calibri" panose="020F0502020204030204" pitchFamily="34" charset="0"/>
              <a:ea typeface="宋体" panose="02010600030101010101" pitchFamily="2" charset="-122"/>
            </a:endParaRPr>
          </a:p>
        </p:txBody>
      </p:sp>
      <p:sp>
        <p:nvSpPr>
          <p:cNvPr id="28682" name="圆角矩形 9"/>
          <p:cNvSpPr/>
          <p:nvPr/>
        </p:nvSpPr>
        <p:spPr>
          <a:xfrm>
            <a:off x="5375275" y="2143125"/>
            <a:ext cx="1017588" cy="1179513"/>
          </a:xfrm>
          <a:prstGeom prst="roundRect">
            <a:avLst>
              <a:gd name="adj" fmla="val 16667"/>
            </a:avLst>
          </a:prstGeom>
          <a:solidFill>
            <a:schemeClr val="bg1"/>
          </a:solidFill>
          <a:ln w="25400" cap="flat" cmpd="sng">
            <a:solidFill>
              <a:srgbClr val="F79646"/>
            </a:solidFill>
            <a:prstDash val="solid"/>
            <a:headEnd type="none" w="med" len="med"/>
            <a:tailEnd type="none" w="med" len="med"/>
          </a:ln>
        </p:spPr>
        <p:txBody>
          <a:bodyPr anchor="ctr"/>
          <a:lstStyle/>
          <a:p>
            <a:pPr algn="ctr">
              <a:defRPr/>
            </a:pPr>
            <a:r>
              <a:rPr lang="zh-CN" altLang="en-US" sz="1050" b="1" noProof="1">
                <a:solidFill>
                  <a:srgbClr val="000000"/>
                </a:solidFill>
                <a:latin typeface="Calibri" panose="020F0502020204030204" pitchFamily="34" charset="0"/>
                <a:ea typeface="宋体" panose="02010600030101010101" pitchFamily="2" charset="-122"/>
                <a:cs typeface="+mn-ea"/>
              </a:rPr>
              <a:t>查询优化器</a:t>
            </a:r>
            <a:endParaRPr lang="en-US" altLang="x-none" sz="1050" b="1" noProof="1">
              <a:solidFill>
                <a:srgbClr val="000000"/>
              </a:solidFill>
              <a:latin typeface="Calibri" panose="020F0502020204030204" pitchFamily="34" charset="0"/>
              <a:ea typeface="宋体" panose="02010600030101010101" pitchFamily="2" charset="-122"/>
            </a:endParaRPr>
          </a:p>
          <a:p>
            <a:pPr algn="ctr">
              <a:defRPr/>
            </a:pPr>
            <a:r>
              <a:rPr lang="zh-CN" altLang="en-US" sz="1050" noProof="1">
                <a:solidFill>
                  <a:srgbClr val="000000"/>
                </a:solidFill>
                <a:latin typeface="Calibri" panose="020F0502020204030204" pitchFamily="34" charset="0"/>
                <a:ea typeface="宋体" panose="02010600030101010101" pitchFamily="2" charset="-122"/>
                <a:cs typeface="+mn-ea"/>
              </a:rPr>
              <a:t>访问路径</a:t>
            </a:r>
            <a:endParaRPr lang="en-US" altLang="x-none" sz="1050" noProof="1">
              <a:solidFill>
                <a:srgbClr val="000000"/>
              </a:solidFill>
              <a:latin typeface="Calibri" panose="020F0502020204030204" pitchFamily="34" charset="0"/>
              <a:ea typeface="宋体" panose="02010600030101010101" pitchFamily="2" charset="-122"/>
            </a:endParaRPr>
          </a:p>
          <a:p>
            <a:pPr algn="ctr">
              <a:defRPr/>
            </a:pPr>
            <a:r>
              <a:rPr lang="zh-CN" altLang="en-US" sz="1050" noProof="1">
                <a:solidFill>
                  <a:srgbClr val="000000"/>
                </a:solidFill>
                <a:latin typeface="Calibri" panose="020F0502020204030204" pitchFamily="34" charset="0"/>
                <a:ea typeface="宋体" panose="02010600030101010101" pitchFamily="2" charset="-122"/>
                <a:cs typeface="+mn-ea"/>
              </a:rPr>
              <a:t>统计</a:t>
            </a:r>
            <a:endParaRPr lang="zh-CN" altLang="en-US" sz="1050" noProof="1">
              <a:solidFill>
                <a:srgbClr val="000000"/>
              </a:solidFill>
              <a:latin typeface="Calibri" panose="020F0502020204030204" pitchFamily="34" charset="0"/>
              <a:ea typeface="宋体" panose="02010600030101010101" pitchFamily="2" charset="-122"/>
            </a:endParaRPr>
          </a:p>
        </p:txBody>
      </p:sp>
      <p:sp>
        <p:nvSpPr>
          <p:cNvPr id="28683" name="圆角矩形 10"/>
          <p:cNvSpPr/>
          <p:nvPr/>
        </p:nvSpPr>
        <p:spPr>
          <a:xfrm>
            <a:off x="6500813" y="2143125"/>
            <a:ext cx="1017587" cy="1179513"/>
          </a:xfrm>
          <a:prstGeom prst="roundRect">
            <a:avLst>
              <a:gd name="adj" fmla="val 16667"/>
            </a:avLst>
          </a:prstGeom>
          <a:solidFill>
            <a:schemeClr val="bg1"/>
          </a:solidFill>
          <a:ln w="25400" cap="flat" cmpd="sng">
            <a:solidFill>
              <a:srgbClr val="F79646"/>
            </a:solidFill>
            <a:prstDash val="solid"/>
            <a:headEnd type="none" w="med" len="med"/>
            <a:tailEnd type="none" w="med" len="med"/>
          </a:ln>
        </p:spPr>
        <p:txBody>
          <a:bodyPr anchor="ctr"/>
          <a:lstStyle/>
          <a:p>
            <a:pPr algn="ctr">
              <a:defRPr/>
            </a:pPr>
            <a:r>
              <a:rPr lang="zh-CN" altLang="en-US" sz="1050" noProof="1">
                <a:solidFill>
                  <a:srgbClr val="000000"/>
                </a:solidFill>
                <a:latin typeface="Calibri" panose="020F0502020204030204" pitchFamily="34" charset="0"/>
                <a:ea typeface="宋体" panose="02010600030101010101" pitchFamily="2" charset="-122"/>
                <a:cs typeface="+mn-ea"/>
              </a:rPr>
              <a:t>缓存和缓冲池和具体引擎的缓存和缓冲池</a:t>
            </a:r>
            <a:endParaRPr lang="zh-CN" altLang="en-US" sz="1050" noProof="1">
              <a:solidFill>
                <a:srgbClr val="000000"/>
              </a:solidFill>
              <a:latin typeface="Calibri" panose="020F0502020204030204" pitchFamily="34" charset="0"/>
              <a:ea typeface="宋体" panose="02010600030101010101" pitchFamily="2" charset="-122"/>
            </a:endParaRPr>
          </a:p>
        </p:txBody>
      </p:sp>
      <p:sp>
        <p:nvSpPr>
          <p:cNvPr id="28684" name="圆角矩形 11"/>
          <p:cNvSpPr/>
          <p:nvPr/>
        </p:nvSpPr>
        <p:spPr>
          <a:xfrm>
            <a:off x="2054225" y="3375025"/>
            <a:ext cx="5411788" cy="428625"/>
          </a:xfrm>
          <a:prstGeom prst="roundRect">
            <a:avLst>
              <a:gd name="adj" fmla="val 16667"/>
            </a:avLst>
          </a:prstGeom>
          <a:solidFill>
            <a:schemeClr val="bg1"/>
          </a:solidFill>
          <a:ln w="25400" cap="flat" cmpd="sng">
            <a:solidFill>
              <a:srgbClr val="F79646"/>
            </a:solidFill>
            <a:prstDash val="solid"/>
            <a:headEnd type="none" w="med" len="med"/>
            <a:tailEnd type="none" w="med" len="med"/>
          </a:ln>
        </p:spPr>
        <p:txBody>
          <a:bodyPr anchor="ctr"/>
          <a:lstStyle/>
          <a:p>
            <a:pPr algn="ctr">
              <a:defRPr/>
            </a:pPr>
            <a:endParaRPr lang="zh-CN" altLang="en-US" sz="1050" noProof="1">
              <a:solidFill>
                <a:srgbClr val="000000"/>
              </a:solidFill>
              <a:latin typeface="Calibri" panose="020F0502020204030204" pitchFamily="34" charset="0"/>
              <a:ea typeface="宋体" panose="02010600030101010101" pitchFamily="2" charset="-122"/>
            </a:endParaRPr>
          </a:p>
        </p:txBody>
      </p:sp>
      <p:sp>
        <p:nvSpPr>
          <p:cNvPr id="28685" name="圆角矩形 12"/>
          <p:cNvSpPr/>
          <p:nvPr/>
        </p:nvSpPr>
        <p:spPr>
          <a:xfrm>
            <a:off x="2054225" y="3911600"/>
            <a:ext cx="5411788" cy="642938"/>
          </a:xfrm>
          <a:prstGeom prst="roundRect">
            <a:avLst>
              <a:gd name="adj" fmla="val 16667"/>
            </a:avLst>
          </a:prstGeom>
          <a:solidFill>
            <a:schemeClr val="bg1"/>
          </a:solidFill>
          <a:ln w="25400" cap="flat" cmpd="sng">
            <a:solidFill>
              <a:srgbClr val="F79646"/>
            </a:solidFill>
            <a:prstDash val="solid"/>
            <a:headEnd type="none" w="med" len="med"/>
            <a:tailEnd type="none" w="med" len="med"/>
          </a:ln>
        </p:spPr>
        <p:txBody>
          <a:bodyPr anchor="ctr"/>
          <a:lstStyle/>
          <a:p>
            <a:pPr algn="ctr">
              <a:defRPr/>
            </a:pPr>
            <a:endParaRPr lang="zh-CN" altLang="en-US" sz="1350" noProof="1">
              <a:solidFill>
                <a:srgbClr val="000000"/>
              </a:solidFill>
              <a:latin typeface="Calibri" panose="020F0502020204030204" pitchFamily="34" charset="0"/>
              <a:ea typeface="宋体" panose="02010600030101010101" pitchFamily="2" charset="-122"/>
            </a:endParaRPr>
          </a:p>
        </p:txBody>
      </p:sp>
      <p:sp>
        <p:nvSpPr>
          <p:cNvPr id="28686" name="TextBox 13"/>
          <p:cNvSpPr txBox="1"/>
          <p:nvPr/>
        </p:nvSpPr>
        <p:spPr>
          <a:xfrm>
            <a:off x="2468563" y="3963988"/>
            <a:ext cx="1916112" cy="571500"/>
          </a:xfrm>
          <a:prstGeom prst="rect">
            <a:avLst/>
          </a:prstGeom>
          <a:noFill/>
          <a:ln w="9525">
            <a:noFill/>
            <a:miter/>
          </a:ln>
        </p:spPr>
        <p:txBody>
          <a:bodyPr wrap="none">
            <a:spAutoFit/>
          </a:bodyPr>
          <a:lstStyle/>
          <a:p>
            <a:pPr>
              <a:defRPr/>
            </a:pPr>
            <a:r>
              <a:rPr lang="zh-CN" altLang="en-US" sz="1050" noProof="1">
                <a:latin typeface="Calibri" panose="020F0502020204030204" pitchFamily="34" charset="0"/>
                <a:ea typeface="宋体" panose="02010600030101010101" pitchFamily="2" charset="-122"/>
                <a:cs typeface="+mn-ea"/>
              </a:rPr>
              <a:t>文件系统</a:t>
            </a:r>
            <a:endParaRPr lang="en-US" altLang="x-none" sz="1050" noProof="1">
              <a:latin typeface="Calibri" panose="020F0502020204030204" pitchFamily="34" charset="0"/>
              <a:ea typeface="宋体" panose="02010600030101010101" pitchFamily="2" charset="-122"/>
            </a:endParaRPr>
          </a:p>
          <a:p>
            <a:pPr>
              <a:defRPr/>
            </a:pPr>
            <a:r>
              <a:rPr lang="zh-CN" altLang="en-US" sz="1050" noProof="1">
                <a:latin typeface="Calibri" panose="020F0502020204030204" pitchFamily="34" charset="0"/>
                <a:ea typeface="宋体" panose="02010600030101010101" pitchFamily="2" charset="-122"/>
                <a:cs typeface="+mn-ea"/>
              </a:rPr>
              <a:t>新技术文件；网络文件系统</a:t>
            </a:r>
            <a:endParaRPr lang="en-US" altLang="x-none" sz="1050" noProof="1">
              <a:latin typeface="Calibri" panose="020F0502020204030204" pitchFamily="34" charset="0"/>
              <a:ea typeface="宋体" panose="02010600030101010101" pitchFamily="2" charset="-122"/>
            </a:endParaRPr>
          </a:p>
          <a:p>
            <a:pPr>
              <a:defRPr/>
            </a:pPr>
            <a:r>
              <a:rPr lang="zh-CN" altLang="en-US" sz="1050" noProof="1">
                <a:latin typeface="Calibri" panose="020F0502020204030204" pitchFamily="34" charset="0"/>
                <a:ea typeface="宋体" panose="02010600030101010101" pitchFamily="2" charset="-122"/>
                <a:cs typeface="+mn-ea"/>
              </a:rPr>
              <a:t>存储区域网络和网路附加存储</a:t>
            </a:r>
            <a:endParaRPr lang="zh-CN" altLang="en-US" sz="1050" noProof="1">
              <a:latin typeface="Calibri" panose="020F0502020204030204" pitchFamily="34" charset="0"/>
              <a:ea typeface="宋体" panose="02010600030101010101" pitchFamily="2" charset="-122"/>
            </a:endParaRPr>
          </a:p>
        </p:txBody>
      </p:sp>
      <p:sp>
        <p:nvSpPr>
          <p:cNvPr id="12302" name="TextBox 14"/>
          <p:cNvSpPr txBox="1">
            <a:spLocks noChangeArrowheads="1"/>
          </p:cNvSpPr>
          <p:nvPr/>
        </p:nvSpPr>
        <p:spPr bwMode="auto">
          <a:xfrm>
            <a:off x="4786313" y="3946525"/>
            <a:ext cx="21859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noProof="1">
                <a:latin typeface="Calibri" panose="020F0502020204030204" pitchFamily="34" charset="0"/>
              </a:rPr>
              <a:t>文件和日志</a:t>
            </a:r>
            <a:endParaRPr lang="zh-CN" sz="1000" noProof="1">
              <a:latin typeface="Calibri" panose="020F0502020204030204" pitchFamily="34" charset="0"/>
            </a:endParaRPr>
          </a:p>
          <a:p>
            <a:pPr eaLnBrk="1" hangingPunct="1"/>
            <a:r>
              <a:rPr lang="en-US" altLang="zh-CN" sz="1000" noProof="1">
                <a:latin typeface="Calibri" panose="020F0502020204030204" pitchFamily="34" charset="0"/>
              </a:rPr>
              <a:t>Redo</a:t>
            </a:r>
            <a:r>
              <a:rPr lang="en-US" altLang="en-US" sz="1000" noProof="1">
                <a:latin typeface="Calibri" panose="020F0502020204030204" pitchFamily="34" charset="0"/>
              </a:rPr>
              <a:t>、</a:t>
            </a:r>
            <a:r>
              <a:rPr lang="en-US" altLang="zh-CN" sz="1000" noProof="1">
                <a:latin typeface="Calibri" panose="020F0502020204030204" pitchFamily="34" charset="0"/>
              </a:rPr>
              <a:t>Undo</a:t>
            </a:r>
            <a:r>
              <a:rPr lang="en-US" altLang="en-US" sz="1000" noProof="1">
                <a:latin typeface="Calibri" panose="020F0502020204030204" pitchFamily="34" charset="0"/>
              </a:rPr>
              <a:t>、</a:t>
            </a:r>
            <a:r>
              <a:rPr lang="en-US" altLang="zh-CN" sz="1000" noProof="1">
                <a:latin typeface="Calibri" panose="020F0502020204030204" pitchFamily="34" charset="0"/>
              </a:rPr>
              <a:t>Data</a:t>
            </a:r>
            <a:r>
              <a:rPr lang="en-US" altLang="en-US" sz="1000" noProof="1">
                <a:latin typeface="Calibri" panose="020F0502020204030204" pitchFamily="34" charset="0"/>
              </a:rPr>
              <a:t>、</a:t>
            </a:r>
            <a:r>
              <a:rPr lang="en-US" altLang="zh-CN" sz="1000" noProof="1">
                <a:latin typeface="Calibri" panose="020F0502020204030204" pitchFamily="34" charset="0"/>
              </a:rPr>
              <a:t>Index</a:t>
            </a:r>
            <a:r>
              <a:rPr lang="en-US" altLang="en-US" sz="1000" noProof="1">
                <a:latin typeface="Calibri" panose="020F0502020204030204" pitchFamily="34" charset="0"/>
              </a:rPr>
              <a:t>、</a:t>
            </a:r>
            <a:r>
              <a:rPr lang="en-US" altLang="zh-CN" sz="1000" noProof="1">
                <a:latin typeface="Calibri" panose="020F0502020204030204" pitchFamily="34" charset="0"/>
              </a:rPr>
              <a:t>Binary</a:t>
            </a:r>
          </a:p>
          <a:p>
            <a:pPr eaLnBrk="1" hangingPunct="1"/>
            <a:r>
              <a:rPr lang="en-US" altLang="zh-CN" sz="1000" noProof="1">
                <a:latin typeface="Calibri" panose="020F0502020204030204" pitchFamily="34" charset="0"/>
              </a:rPr>
              <a:t>Error</a:t>
            </a:r>
            <a:r>
              <a:rPr lang="en-US" altLang="en-US" sz="1000" noProof="1">
                <a:latin typeface="Calibri" panose="020F0502020204030204" pitchFamily="34" charset="0"/>
              </a:rPr>
              <a:t>、</a:t>
            </a:r>
            <a:r>
              <a:rPr lang="en-US" altLang="zh-CN" sz="1000" noProof="1">
                <a:latin typeface="Calibri" panose="020F0502020204030204" pitchFamily="34" charset="0"/>
              </a:rPr>
              <a:t>Query and Slow</a:t>
            </a:r>
            <a:endParaRPr lang="en-US" altLang="en-US" sz="1000" noProof="1">
              <a:latin typeface="Calibri" panose="020F0502020204030204" pitchFamily="34" charset="0"/>
            </a:endParaRPr>
          </a:p>
        </p:txBody>
      </p:sp>
      <p:grpSp>
        <p:nvGrpSpPr>
          <p:cNvPr id="12303" name="组合 15"/>
          <p:cNvGrpSpPr/>
          <p:nvPr/>
        </p:nvGrpSpPr>
        <p:grpSpPr bwMode="auto">
          <a:xfrm>
            <a:off x="4143375" y="1285875"/>
            <a:ext cx="1339850" cy="268288"/>
            <a:chOff x="0" y="0"/>
            <a:chExt cx="1785950" cy="357190"/>
          </a:xfrm>
        </p:grpSpPr>
        <p:sp>
          <p:nvSpPr>
            <p:cNvPr id="28689" name="上下箭头 16"/>
            <p:cNvSpPr/>
            <p:nvPr/>
          </p:nvSpPr>
          <p:spPr>
            <a:xfrm>
              <a:off x="1572229" y="0"/>
              <a:ext cx="213721" cy="357190"/>
            </a:xfrm>
            <a:prstGeom prst="upDownArrow">
              <a:avLst>
                <a:gd name="adj1" fmla="val 50000"/>
                <a:gd name="adj2" fmla="val 50000"/>
              </a:avLst>
            </a:prstGeom>
            <a:gradFill rotWithShape="1">
              <a:gsLst>
                <a:gs pos="0">
                  <a:srgbClr val="C9B5E8">
                    <a:alpha val="100000"/>
                  </a:srgbClr>
                </a:gs>
                <a:gs pos="35001">
                  <a:srgbClr val="D9CBEE">
                    <a:alpha val="100000"/>
                  </a:srgbClr>
                </a:gs>
                <a:gs pos="100000">
                  <a:srgbClr val="F0EAF9">
                    <a:alpha val="100000"/>
                  </a:srgbClr>
                </a:gs>
              </a:gsLst>
              <a:lin ang="5400000" scaled="1"/>
              <a:tileRect/>
            </a:gradFill>
            <a:ln w="9525" cap="flat" cmpd="sng">
              <a:solidFill>
                <a:srgbClr val="7D60A0"/>
              </a:solidFill>
              <a:prstDash val="solid"/>
              <a:miter/>
              <a:headEnd type="none" w="med" len="med"/>
              <a:tailEnd type="none" w="med" len="med"/>
            </a:ln>
            <a:effectLst>
              <a:outerShdw dist="20000" dir="5400000" algn="ctr" rotWithShape="0">
                <a:srgbClr val="000000">
                  <a:alpha val="34000"/>
                </a:srgbClr>
              </a:outerShdw>
            </a:effectLst>
          </p:spPr>
          <p:txBody>
            <a:bodyPr anchor="ctr"/>
            <a:lstStyle/>
            <a:p>
              <a:pPr algn="ctr">
                <a:defRPr/>
              </a:pPr>
              <a:endParaRPr lang="zh-CN" altLang="en-US" sz="1350" noProof="1">
                <a:solidFill>
                  <a:srgbClr val="000000"/>
                </a:solidFill>
                <a:latin typeface="Calibri" panose="020F0502020204030204" pitchFamily="34" charset="0"/>
                <a:ea typeface="宋体" panose="02010600030101010101" pitchFamily="2" charset="-122"/>
              </a:endParaRPr>
            </a:p>
          </p:txBody>
        </p:sp>
        <p:sp>
          <p:nvSpPr>
            <p:cNvPr id="28690" name="上下箭头 17"/>
            <p:cNvSpPr/>
            <p:nvPr/>
          </p:nvSpPr>
          <p:spPr>
            <a:xfrm>
              <a:off x="785057" y="0"/>
              <a:ext cx="215838" cy="357190"/>
            </a:xfrm>
            <a:prstGeom prst="upDownArrow">
              <a:avLst>
                <a:gd name="adj1" fmla="val 50000"/>
                <a:gd name="adj2" fmla="val 50000"/>
              </a:avLst>
            </a:prstGeom>
            <a:gradFill rotWithShape="1">
              <a:gsLst>
                <a:gs pos="0">
                  <a:srgbClr val="C9B5E8">
                    <a:alpha val="100000"/>
                  </a:srgbClr>
                </a:gs>
                <a:gs pos="35001">
                  <a:srgbClr val="D9CBEE">
                    <a:alpha val="100000"/>
                  </a:srgbClr>
                </a:gs>
                <a:gs pos="100000">
                  <a:srgbClr val="F0EAF9">
                    <a:alpha val="100000"/>
                  </a:srgbClr>
                </a:gs>
              </a:gsLst>
              <a:lin ang="5400000" scaled="1"/>
              <a:tileRect/>
            </a:gradFill>
            <a:ln w="9525" cap="flat" cmpd="sng">
              <a:solidFill>
                <a:srgbClr val="7D60A0"/>
              </a:solidFill>
              <a:prstDash val="solid"/>
              <a:miter/>
              <a:headEnd type="none" w="med" len="med"/>
              <a:tailEnd type="none" w="med" len="med"/>
            </a:ln>
            <a:effectLst>
              <a:outerShdw dist="20000" dir="5400000" algn="ctr" rotWithShape="0">
                <a:srgbClr val="000000">
                  <a:alpha val="34000"/>
                </a:srgbClr>
              </a:outerShdw>
            </a:effectLst>
          </p:spPr>
          <p:txBody>
            <a:bodyPr anchor="ctr"/>
            <a:lstStyle/>
            <a:p>
              <a:pPr algn="ctr">
                <a:defRPr/>
              </a:pPr>
              <a:endParaRPr lang="zh-CN" altLang="en-US" sz="1350" noProof="1">
                <a:solidFill>
                  <a:srgbClr val="000000"/>
                </a:solidFill>
                <a:latin typeface="Calibri" panose="020F0502020204030204" pitchFamily="34" charset="0"/>
                <a:ea typeface="宋体" panose="02010600030101010101" pitchFamily="2" charset="-122"/>
              </a:endParaRPr>
            </a:p>
          </p:txBody>
        </p:sp>
        <p:sp>
          <p:nvSpPr>
            <p:cNvPr id="28691" name="上下箭头 18"/>
            <p:cNvSpPr/>
            <p:nvPr/>
          </p:nvSpPr>
          <p:spPr>
            <a:xfrm>
              <a:off x="0" y="0"/>
              <a:ext cx="213722" cy="357190"/>
            </a:xfrm>
            <a:prstGeom prst="upDownArrow">
              <a:avLst>
                <a:gd name="adj1" fmla="val 50000"/>
                <a:gd name="adj2" fmla="val 50000"/>
              </a:avLst>
            </a:prstGeom>
            <a:gradFill rotWithShape="1">
              <a:gsLst>
                <a:gs pos="0">
                  <a:srgbClr val="C9B5E8">
                    <a:alpha val="100000"/>
                  </a:srgbClr>
                </a:gs>
                <a:gs pos="35001">
                  <a:srgbClr val="D9CBEE">
                    <a:alpha val="100000"/>
                  </a:srgbClr>
                </a:gs>
                <a:gs pos="100000">
                  <a:srgbClr val="F0EAF9">
                    <a:alpha val="100000"/>
                  </a:srgbClr>
                </a:gs>
              </a:gsLst>
              <a:lin ang="5400000" scaled="1"/>
              <a:tileRect/>
            </a:gradFill>
            <a:ln w="9525" cap="flat" cmpd="sng">
              <a:solidFill>
                <a:srgbClr val="7D60A0"/>
              </a:solidFill>
              <a:prstDash val="solid"/>
              <a:miter/>
              <a:headEnd type="none" w="med" len="med"/>
              <a:tailEnd type="none" w="med" len="med"/>
            </a:ln>
            <a:effectLst>
              <a:outerShdw dist="20000" dir="5400000" algn="ctr" rotWithShape="0">
                <a:srgbClr val="000000">
                  <a:alpha val="34000"/>
                </a:srgbClr>
              </a:outerShdw>
            </a:effectLst>
          </p:spPr>
          <p:txBody>
            <a:bodyPr anchor="ctr"/>
            <a:lstStyle/>
            <a:p>
              <a:pPr algn="ctr">
                <a:defRPr/>
              </a:pPr>
              <a:endParaRPr lang="zh-CN" altLang="en-US" sz="1350" noProof="1">
                <a:solidFill>
                  <a:srgbClr val="000000"/>
                </a:solidFill>
                <a:latin typeface="Calibri" panose="020F0502020204030204" pitchFamily="34" charset="0"/>
                <a:ea typeface="宋体" panose="02010600030101010101" pitchFamily="2" charset="-122"/>
              </a:endParaRPr>
            </a:p>
          </p:txBody>
        </p:sp>
      </p:grpSp>
      <p:pic>
        <p:nvPicPr>
          <p:cNvPr id="12304" name="图片 19" descr="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3032125"/>
            <a:ext cx="2365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5" name="图片 20" descr="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0" y="1820863"/>
            <a:ext cx="2286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6" name="图片 21" descr="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3413" y="2998788"/>
            <a:ext cx="3714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7" name="图片 22" descr="4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5463" y="3054350"/>
            <a:ext cx="32226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8" name="图片 23" descr="34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3000375"/>
            <a:ext cx="3286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9" name="图片 24" descr="456546546.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5975" y="4071938"/>
            <a:ext cx="3429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0" name="图片 25" descr="fddfdfs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3413" y="4071938"/>
            <a:ext cx="3429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1" name="图片 26" descr="555.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4563" y="3429000"/>
            <a:ext cx="35718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0" name="TextBox 27"/>
          <p:cNvSpPr txBox="1"/>
          <p:nvPr/>
        </p:nvSpPr>
        <p:spPr>
          <a:xfrm>
            <a:off x="5857875" y="3429000"/>
            <a:ext cx="1493838" cy="619125"/>
          </a:xfrm>
          <a:prstGeom prst="rect">
            <a:avLst/>
          </a:prstGeom>
          <a:noFill/>
          <a:ln w="9525">
            <a:noFill/>
            <a:miter/>
          </a:ln>
        </p:spPr>
        <p:txBody>
          <a:bodyPr wrap="none">
            <a:spAutoFit/>
          </a:bodyPr>
          <a:lstStyle/>
          <a:p>
            <a:pPr>
              <a:defRPr/>
            </a:pPr>
            <a:r>
              <a:rPr lang="zh-CN" altLang="en-US" sz="1050" noProof="1">
                <a:latin typeface="Calibri" panose="020F0502020204030204" pitchFamily="34" charset="0"/>
                <a:ea typeface="宋体" panose="02010600030101010101" pitchFamily="2" charset="-122"/>
                <a:cs typeface="+mn-ea"/>
              </a:rPr>
              <a:t>可插式存储引擎    </a:t>
            </a:r>
            <a:endParaRPr lang="en-US" altLang="x-none" sz="1050" noProof="1">
              <a:latin typeface="Calibri" panose="020F0502020204030204" pitchFamily="34" charset="0"/>
              <a:ea typeface="宋体" panose="02010600030101010101" pitchFamily="2" charset="-122"/>
            </a:endParaRPr>
          </a:p>
          <a:p>
            <a:pPr>
              <a:defRPr/>
            </a:pPr>
            <a:r>
              <a:rPr lang="zh-CN" altLang="en-US" sz="1050" noProof="1">
                <a:latin typeface="Calibri" panose="020F0502020204030204" pitchFamily="34" charset="0"/>
                <a:ea typeface="宋体" panose="02010600030101010101" pitchFamily="2" charset="-122"/>
                <a:cs typeface="+mn-ea"/>
              </a:rPr>
              <a:t>内存 </a:t>
            </a:r>
            <a:r>
              <a:rPr lang="en-US" altLang="x-none" sz="1050" noProof="1">
                <a:latin typeface="Calibri" panose="020F0502020204030204" pitchFamily="34" charset="0"/>
                <a:ea typeface="宋体" panose="02010600030101010101" pitchFamily="2" charset="-122"/>
                <a:cs typeface="+mn-ea"/>
              </a:rPr>
              <a:t>\ </a:t>
            </a:r>
            <a:r>
              <a:rPr lang="zh-CN" altLang="en-US" sz="1050" noProof="1">
                <a:latin typeface="Calibri" panose="020F0502020204030204" pitchFamily="34" charset="0"/>
                <a:ea typeface="宋体" panose="02010600030101010101" pitchFamily="2" charset="-122"/>
                <a:cs typeface="+mn-ea"/>
              </a:rPr>
              <a:t>索引和存储管理</a:t>
            </a:r>
            <a:endParaRPr lang="zh-CN" altLang="en-US" sz="1050" noProof="1">
              <a:latin typeface="Calibri" panose="020F0502020204030204" pitchFamily="34" charset="0"/>
              <a:ea typeface="宋体" panose="02010600030101010101" pitchFamily="2" charset="-122"/>
            </a:endParaRPr>
          </a:p>
          <a:p>
            <a:pPr>
              <a:defRPr/>
            </a:pPr>
            <a:endParaRPr lang="zh-CN" altLang="en-US" sz="1350" noProof="1">
              <a:latin typeface="Calibri" panose="020F0502020204030204" pitchFamily="34" charset="0"/>
              <a:ea typeface="宋体" panose="02010600030101010101" pitchFamily="2" charset="-122"/>
            </a:endParaRPr>
          </a:p>
        </p:txBody>
      </p:sp>
      <p:sp>
        <p:nvSpPr>
          <p:cNvPr id="28701" name="TextBox 28"/>
          <p:cNvSpPr txBox="1"/>
          <p:nvPr/>
        </p:nvSpPr>
        <p:spPr>
          <a:xfrm>
            <a:off x="1555750" y="2089150"/>
            <a:ext cx="390525" cy="1982788"/>
          </a:xfrm>
          <a:prstGeom prst="rect">
            <a:avLst/>
          </a:prstGeom>
          <a:noFill/>
          <a:ln w="9525">
            <a:noFill/>
            <a:miter/>
          </a:ln>
        </p:spPr>
        <p:txBody>
          <a:bodyPr vert="eaVert">
            <a:spAutoFit/>
          </a:bodyPr>
          <a:lstStyle/>
          <a:p>
            <a:pPr>
              <a:defRPr/>
            </a:pPr>
            <a:r>
              <a:rPr lang="en-US" altLang="x-none" sz="1350" b="1" noProof="1">
                <a:latin typeface="Calibri" panose="020F0502020204030204" pitchFamily="34" charset="0"/>
                <a:ea typeface="宋体" panose="02010600030101010101" pitchFamily="2" charset="-122"/>
                <a:cs typeface="+mn-ea"/>
              </a:rPr>
              <a:t>MySQL  Server</a:t>
            </a:r>
            <a:endParaRPr lang="zh-CN" altLang="en-US" sz="1350" b="1" noProof="1">
              <a:latin typeface="Calibri" panose="020F0502020204030204" pitchFamily="34" charset="0"/>
              <a:ea typeface="宋体" panose="02010600030101010101" pitchFamily="2" charset="-122"/>
            </a:endParaRPr>
          </a:p>
        </p:txBody>
      </p:sp>
      <p:sp>
        <p:nvSpPr>
          <p:cNvPr id="3" name="灯片编号占位符 2">
            <a:extLst>
              <a:ext uri="{FF2B5EF4-FFF2-40B4-BE49-F238E27FC236}">
                <a16:creationId xmlns:a16="http://schemas.microsoft.com/office/drawing/2014/main" id="{D24157B1-1F77-4AF1-A885-BDE156BD9C81}"/>
              </a:ext>
            </a:extLst>
          </p:cNvPr>
          <p:cNvSpPr>
            <a:spLocks noGrp="1"/>
          </p:cNvSpPr>
          <p:nvPr>
            <p:ph type="sldNum" sz="quarter" idx="12"/>
          </p:nvPr>
        </p:nvSpPr>
        <p:spPr/>
        <p:txBody>
          <a:bodyPr/>
          <a:lstStyle/>
          <a:p>
            <a:fld id="{0C913308-F349-4B6D-A68A-DD1791B4A57B}" type="slidenum">
              <a:rPr lang="zh-CN" altLang="en-US" smtClean="0"/>
              <a:pPr/>
              <a:t>9</a:t>
            </a:fld>
            <a:r>
              <a:rPr lang="zh-CN" altLang="en-US"/>
              <a:t>/</a:t>
            </a:r>
            <a:r>
              <a:rPr lang="en-US" altLang="zh-CN"/>
              <a:t>45</a:t>
            </a:r>
            <a:endParaRPr lang="en-US" altLang="zh-CN" dirty="0"/>
          </a:p>
        </p:txBody>
      </p:sp>
    </p:spTree>
  </p:cSld>
  <p:clrMapOvr>
    <a:masterClrMapping/>
  </p:clrMapOvr>
  <p:transition/>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3330</Words>
  <Application>Microsoft Office PowerPoint</Application>
  <PresentationFormat>全屏显示(16:9)</PresentationFormat>
  <Paragraphs>727</Paragraphs>
  <Slides>45</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黑体</vt:lpstr>
      <vt:lpstr>微软雅黑</vt:lpstr>
      <vt:lpstr>Arial</vt:lpstr>
      <vt:lpstr>Calibri</vt:lpstr>
      <vt:lpstr>Times New Roman</vt:lpstr>
      <vt:lpstr>Webdings</vt:lpstr>
      <vt:lpstr>Wingdings</vt:lpstr>
      <vt:lpstr>1_自定义设计方案</vt:lpstr>
      <vt:lpstr>初识MySQL</vt:lpstr>
      <vt:lpstr>PowerPoint 演示文稿</vt:lpstr>
      <vt:lpstr>本课目标</vt:lpstr>
      <vt:lpstr>为什么学习数据库</vt:lpstr>
      <vt:lpstr>什么是数据库</vt:lpstr>
      <vt:lpstr>数据库总览</vt:lpstr>
      <vt:lpstr>什么是DBMS</vt:lpstr>
      <vt:lpstr>MySQL简介</vt:lpstr>
      <vt:lpstr>MySQL的运行机制</vt:lpstr>
      <vt:lpstr>在Windows操作系统下安装2-1</vt:lpstr>
      <vt:lpstr>在Windows操作系统下安装2-2</vt:lpstr>
      <vt:lpstr>安装后</vt:lpstr>
      <vt:lpstr>SQLyog管理工具</vt:lpstr>
      <vt:lpstr>SQLyog管理工具</vt:lpstr>
      <vt:lpstr>练习1：SQLyog创建数据库</vt:lpstr>
      <vt:lpstr> 连接数据库</vt:lpstr>
      <vt:lpstr> 结构化查询语句SQL</vt:lpstr>
      <vt:lpstr>命令行操作数据库</vt:lpstr>
      <vt:lpstr>对比工具操作数据库</vt:lpstr>
      <vt:lpstr>工具建表</vt:lpstr>
      <vt:lpstr>创建数据表</vt:lpstr>
      <vt:lpstr>列类型</vt:lpstr>
      <vt:lpstr>数据值和列类型</vt:lpstr>
      <vt:lpstr>列类型分类4-1</vt:lpstr>
      <vt:lpstr>列类型分类4-2</vt:lpstr>
      <vt:lpstr>列类型分类4-3</vt:lpstr>
      <vt:lpstr>列类型分类4-4</vt:lpstr>
      <vt:lpstr>数据字段属性</vt:lpstr>
      <vt:lpstr>数据字段属性2-1</vt:lpstr>
      <vt:lpstr>数据字段属性2-2</vt:lpstr>
      <vt:lpstr>数据字段注释</vt:lpstr>
      <vt:lpstr>练习2：创建数据表student</vt:lpstr>
      <vt:lpstr>数据表的类型3-1</vt:lpstr>
      <vt:lpstr>数据表的类型3-2</vt:lpstr>
      <vt:lpstr>数据表的类型3-3</vt:lpstr>
      <vt:lpstr>设置数据表字符集</vt:lpstr>
      <vt:lpstr>设置数据表字符集</vt:lpstr>
      <vt:lpstr>练习3：新建subject表</vt:lpstr>
      <vt:lpstr>创建表</vt:lpstr>
      <vt:lpstr>数据表的存储位置</vt:lpstr>
      <vt:lpstr>修改数据表</vt:lpstr>
      <vt:lpstr>删除数据表</vt:lpstr>
      <vt:lpstr>总结</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meng.zhang(张萌)</dc:creator>
  <cp:lastModifiedBy>xbany</cp:lastModifiedBy>
  <cp:revision>569</cp:revision>
  <dcterms:created xsi:type="dcterms:W3CDTF">2013-09-17T02:35:00Z</dcterms:created>
  <dcterms:modified xsi:type="dcterms:W3CDTF">2019-02-18T07:57:43Z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