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3" r:id="rId2"/>
    <p:sldId id="290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12" r:id="rId19"/>
    <p:sldId id="394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每个</a:t>
            </a:r>
            <a:r>
              <a:rPr lang="en-US" altLang="zh-CN">
                <a:latin typeface="Times New Roman" panose="02020603050405020304" pitchFamily="18" charset="0"/>
              </a:rPr>
              <a:t>PPT</a:t>
            </a:r>
            <a:r>
              <a:rPr lang="zh-CN" altLang="en-US">
                <a:latin typeface="Times New Roman" panose="02020603050405020304" pitchFamily="18" charset="0"/>
              </a:rPr>
              <a:t>最后要进行总结，总结不是简单的技能点罗列，要突出重难点。</a:t>
            </a:r>
            <a:endParaRPr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eaLnBrk="1" hangingPunct="1"/>
            <a:r>
              <a:rPr lang="zh-CN" altLang="en-US">
                <a:latin typeface="Times New Roman" panose="02020603050405020304" pitchFamily="18" charset="0"/>
              </a:rPr>
              <a:t>推荐可以采用问答的方式。</a:t>
            </a:r>
            <a:endParaRPr lang="zh-CN" altLang="en-US" sz="1400">
              <a:latin typeface="Times New Roman" panose="02020603050405020304" pitchFamily="18" charset="0"/>
            </a:endParaRPr>
          </a:p>
          <a:p>
            <a:pPr eaLnBrk="1" hangingPunct="1"/>
            <a:endParaRPr lang="en-US">
              <a:ea typeface="宋体" panose="02010600030101010101" pitchFamily="2" charset="-122"/>
            </a:endParaRPr>
          </a:p>
        </p:txBody>
      </p:sp>
      <p:sp>
        <p:nvSpPr>
          <p:cNvPr id="3482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D7283B1-350C-4993-AB93-5F0968E5F650}" type="slidenum">
              <a:rPr lang="zh-CN" altLang="en-US" sz="1200">
                <a:latin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662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CF47EF-D903-4A15-9B7F-A909509F8596}" type="slidenum">
              <a:rPr lang="zh-CN" altLang="en-US">
                <a:latin typeface="Calibri" panose="020F0502020204030204" pitchFamily="34" charset="0"/>
              </a:rPr>
              <a:t>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学员表和年级表 （年级表</a:t>
            </a:r>
            <a:r>
              <a:rPr lang="en-US" altLang="zh-CN"/>
              <a:t>ID</a:t>
            </a:r>
            <a:r>
              <a:rPr lang="zh-CN" altLang="en-US"/>
              <a:t>与学员表的</a:t>
            </a:r>
            <a:r>
              <a:rPr lang="en-US" altLang="zh-CN"/>
              <a:t>gradeID</a:t>
            </a:r>
            <a:r>
              <a:rPr lang="zh-CN" altLang="en-US"/>
              <a:t>主外键） </a:t>
            </a:r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F4AD8F-5117-4407-A974-7D18235899E1}" type="slidenum">
              <a:rPr lang="zh-CN" altLang="en-US">
                <a:latin typeface="Calibri" panose="020F0502020204030204" pitchFamily="34" charset="0"/>
              </a:rPr>
              <a:t>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该演示用于不用加字段直接多条添加数据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insert into grade values (“</a:t>
            </a:r>
            <a:r>
              <a:rPr lang="zh-CN" altLang="en-US"/>
              <a:t>大一</a:t>
            </a:r>
            <a:r>
              <a:rPr lang="en-US">
                <a:ea typeface="宋体" panose="02010600030101010101" pitchFamily="2" charset="-122"/>
              </a:rPr>
              <a:t>”</a:t>
            </a:r>
            <a:r>
              <a:rPr lang="en-US" altLang="zh-CN"/>
              <a:t>), (“</a:t>
            </a:r>
            <a:r>
              <a:rPr lang="zh-CN" altLang="en-US"/>
              <a:t>大二</a:t>
            </a:r>
            <a:r>
              <a:rPr lang="en-US">
                <a:ea typeface="宋体" panose="02010600030101010101" pitchFamily="2" charset="-122"/>
              </a:rPr>
              <a:t>”</a:t>
            </a:r>
            <a:r>
              <a:rPr lang="en-US" altLang="zh-CN"/>
              <a:t>), (“</a:t>
            </a:r>
            <a:r>
              <a:rPr lang="zh-CN" altLang="en-US"/>
              <a:t>大三</a:t>
            </a:r>
            <a:r>
              <a:rPr lang="en-US">
                <a:ea typeface="宋体" panose="02010600030101010101" pitchFamily="2" charset="-122"/>
              </a:rPr>
              <a:t>”</a:t>
            </a:r>
            <a:r>
              <a:rPr lang="en-US" altLang="zh-CN"/>
              <a:t>), (“</a:t>
            </a:r>
            <a:r>
              <a:rPr lang="zh-CN" altLang="en-US"/>
              <a:t>大四</a:t>
            </a:r>
            <a:r>
              <a:rPr lang="en-US">
                <a:ea typeface="宋体" panose="02010600030101010101" pitchFamily="2" charset="-122"/>
              </a:rPr>
              <a:t>”</a:t>
            </a:r>
            <a:r>
              <a:rPr lang="en-US" altLang="zh-CN"/>
              <a:t>);</a:t>
            </a:r>
          </a:p>
          <a:p>
            <a:pPr eaLnBrk="1" hangingPunct="1"/>
            <a:r>
              <a:rPr lang="zh-CN" altLang="en-US"/>
              <a:t>set  names  gbk;</a:t>
            </a:r>
          </a:p>
        </p:txBody>
      </p:sp>
      <p:sp>
        <p:nvSpPr>
          <p:cNvPr id="286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3900A50-99A5-428B-8C48-8572CF23E2D0}" type="slidenum">
              <a:rPr lang="zh-CN" altLang="en-US" sz="1200">
                <a:latin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是部分的信息添加需要对应列。同样也可以使用多条添加数据方法</a:t>
            </a:r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224E89E-6AA3-4B15-AC7B-4A6E8E17CEFA}" type="slidenum">
              <a:rPr lang="zh-CN" altLang="en-US" sz="1200">
                <a:latin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087D353-3AD9-4E78-863E-3EC7DB8F0DAF}" type="slidenum">
              <a:rPr lang="zh-CN" altLang="en-US" sz="1200">
                <a:latin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2457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31747" name="文本占位符 24578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zh-CN" altLang="en-US"/>
              <a:t>不是全部，讲查询时还会补充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24DE9F4-8D99-4B97-AF27-71FABE10DF8B}" type="slidenum">
              <a:rPr lang="zh-CN" altLang="en-US" sz="1200">
                <a:latin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9697341-6880-4F17-8D1D-51BB647698FA}" type="slidenum">
              <a:rPr lang="zh-CN" altLang="en-US" sz="1200">
                <a:latin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guojing@bdqn.c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mailto:limei@bdqn.cn" TargetMode="External"/><Relationship Id="rId4" Type="http://schemas.openxmlformats.org/officeDocument/2006/relationships/hyperlink" Target="mailto:liwencai@bdqn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en-US" altLang="zh-CN" sz="5400" dirty="0">
                <a:sym typeface="+mn-ea"/>
              </a:rPr>
              <a:t>MySQL</a:t>
            </a:r>
            <a:r>
              <a:rPr lang="zh-CN" altLang="en-US" sz="5400" dirty="0">
                <a:sym typeface="+mn-ea"/>
              </a:rPr>
              <a:t>数据管理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：添加数据</a:t>
            </a:r>
          </a:p>
        </p:txBody>
      </p:sp>
      <p:sp>
        <p:nvSpPr>
          <p:cNvPr id="13315" name="Rectangle 3"/>
          <p:cNvSpPr txBox="1">
            <a:spLocks noChangeArrowheads="1"/>
          </p:cNvSpPr>
          <p:nvPr/>
        </p:nvSpPr>
        <p:spPr bwMode="auto">
          <a:xfrm>
            <a:off x="611560" y="915988"/>
            <a:ext cx="7560840" cy="344646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INSERT</a:t>
            </a:r>
            <a:r>
              <a:rPr lang="zh-CN" altLang="en-US" dirty="0"/>
              <a:t>语句为课程表</a:t>
            </a:r>
            <a:r>
              <a:rPr lang="en-US" altLang="zh-CN" dirty="0"/>
              <a:t>subject</a:t>
            </a:r>
            <a:r>
              <a:rPr lang="zh-CN" altLang="en-US" dirty="0"/>
              <a:t>添加数据</a:t>
            </a:r>
          </a:p>
        </p:txBody>
      </p:sp>
      <p:graphicFrame>
        <p:nvGraphicFramePr>
          <p:cNvPr id="20486" name="表格 20485"/>
          <p:cNvGraphicFramePr/>
          <p:nvPr>
            <p:extLst/>
          </p:nvPr>
        </p:nvGraphicFramePr>
        <p:xfrm>
          <a:off x="1043608" y="1995686"/>
          <a:ext cx="6408711" cy="1899896"/>
        </p:xfrm>
        <a:graphic>
          <a:graphicData uri="http://schemas.openxmlformats.org/drawingml/2006/table">
            <a:tbl>
              <a:tblPr/>
              <a:tblGrid>
                <a:gridCol w="1654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82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SubjectNo </a:t>
                      </a: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课程编号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SubjectName </a:t>
                      </a: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课程名称</a:t>
                      </a:r>
                      <a:r>
                        <a:rPr lang="en-US" altLang="x-none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ClassHour </a:t>
                      </a: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学时</a:t>
                      </a:r>
                      <a:r>
                        <a:rPr lang="en-US" altLang="x-none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GradeID </a:t>
                      </a: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年级编号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322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高等数学</a:t>
                      </a:r>
                      <a:r>
                        <a:rPr lang="en-US" altLang="x-none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22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高等数学</a:t>
                      </a:r>
                      <a:r>
                        <a:rPr lang="en-US" altLang="x-none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高等数学</a:t>
                      </a:r>
                      <a:r>
                        <a:rPr lang="en-US" altLang="x-none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92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高等数学</a:t>
                      </a:r>
                      <a:r>
                        <a:rPr lang="en-US" altLang="x-none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2C6362-36F6-403D-848E-6AF33E9B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修改数据</a:t>
            </a:r>
          </a:p>
        </p:txBody>
      </p:sp>
      <p:sp>
        <p:nvSpPr>
          <p:cNvPr id="14338" name="内容占位符 1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8286943" cy="3394075"/>
          </a:xfrm>
        </p:spPr>
        <p:txBody>
          <a:bodyPr/>
          <a:lstStyle/>
          <a:p>
            <a:r>
              <a:rPr lang="en-US" altLang="zh-CN" dirty="0"/>
              <a:t>UPDATE</a:t>
            </a:r>
            <a:r>
              <a:rPr lang="zh-CN" altLang="en-US" dirty="0"/>
              <a:t>命令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altLang="zh-CN" dirty="0" err="1"/>
              <a:t>column_name</a:t>
            </a:r>
            <a:r>
              <a:rPr lang="en-US" altLang="zh-CN" dirty="0"/>
              <a:t> </a:t>
            </a:r>
            <a:r>
              <a:rPr lang="zh-CN" altLang="en-US" dirty="0"/>
              <a:t>为要更改的数据列</a:t>
            </a:r>
            <a:endParaRPr lang="en-US" dirty="0"/>
          </a:p>
          <a:p>
            <a:pPr lvl="1"/>
            <a:r>
              <a:rPr lang="en-US" altLang="zh-CN" dirty="0"/>
              <a:t>value </a:t>
            </a:r>
            <a:r>
              <a:rPr lang="zh-CN" altLang="en-US" dirty="0"/>
              <a:t>为修改后的数据，可以为变量、具体值、表达式或者嵌套的</a:t>
            </a:r>
            <a:r>
              <a:rPr lang="en-US" altLang="zh-CN" dirty="0"/>
              <a:t>SELECT</a:t>
            </a:r>
            <a:r>
              <a:rPr lang="zh-CN" altLang="en-US" dirty="0"/>
              <a:t>结果</a:t>
            </a:r>
            <a:endParaRPr lang="en-US" dirty="0"/>
          </a:p>
          <a:p>
            <a:pPr lvl="1"/>
            <a:r>
              <a:rPr lang="en-US" altLang="zh-CN" dirty="0"/>
              <a:t>condition</a:t>
            </a:r>
            <a:r>
              <a:rPr lang="zh-CN" altLang="en-US" dirty="0"/>
              <a:t>为筛选条件，如不指定则修改该表的所有列数据</a:t>
            </a:r>
          </a:p>
        </p:txBody>
      </p:sp>
      <p:sp>
        <p:nvSpPr>
          <p:cNvPr id="22532" name="AutoShape 4"/>
          <p:cNvSpPr/>
          <p:nvPr/>
        </p:nvSpPr>
        <p:spPr>
          <a:xfrm>
            <a:off x="616392" y="1834659"/>
            <a:ext cx="8276088" cy="665083"/>
          </a:xfrm>
          <a:prstGeom prst="roundRect">
            <a:avLst>
              <a:gd name="adj" fmla="val 638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noProof="1"/>
              <a:t> UPDATE   </a:t>
            </a:r>
            <a:r>
              <a:rPr lang="zh-CN" altLang="en-US" b="1" noProof="1"/>
              <a:t>表名   </a:t>
            </a:r>
            <a:endParaRPr lang="en-US" altLang="zh-CN" b="1" noProof="1"/>
          </a:p>
          <a:p>
            <a:r>
              <a:rPr lang="en-US" b="1" noProof="1"/>
              <a:t> SET </a:t>
            </a:r>
            <a:r>
              <a:rPr lang="en-US" altLang="en-US" b="1" noProof="1"/>
              <a:t> </a:t>
            </a:r>
            <a:r>
              <a:rPr lang="en-US" b="1" noProof="1"/>
              <a:t>  column_name = value </a:t>
            </a:r>
            <a:r>
              <a:rPr lang="en-US" altLang="en-US" b="1" noProof="1"/>
              <a:t> </a:t>
            </a:r>
            <a:r>
              <a:rPr lang="en-US" b="1" noProof="1"/>
              <a:t>[ ,  column_name2 = value2,</a:t>
            </a:r>
            <a:r>
              <a:rPr lang="en-US" altLang="en-US" b="1" noProof="1"/>
              <a:t> </a:t>
            </a:r>
            <a:r>
              <a:rPr lang="en-US" b="1" noProof="1"/>
              <a:t>…. ]  [</a:t>
            </a:r>
            <a:r>
              <a:rPr lang="en-US" altLang="en-US" b="1" noProof="1"/>
              <a:t> WHERE</a:t>
            </a:r>
            <a:r>
              <a:rPr lang="en-US" b="1" noProof="1"/>
              <a:t>   condition ];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51520" y="2571750"/>
            <a:ext cx="436880" cy="516890"/>
            <a:chOff x="989013" y="3074035"/>
            <a:chExt cx="436880" cy="516890"/>
          </a:xfrm>
        </p:grpSpPr>
        <p:sp>
          <p:nvSpPr>
            <p:cNvPr id="12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13" name="图片 12" descr="C:\Users\Lenovo\Desktop\icon\注意(1).png注意(1)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sp>
        <p:nvSpPr>
          <p:cNvPr id="9" name="TextBox 65"/>
          <p:cNvSpPr txBox="1"/>
          <p:nvPr/>
        </p:nvSpPr>
        <p:spPr>
          <a:xfrm>
            <a:off x="179512" y="1723787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语法</a:t>
            </a:r>
          </a:p>
        </p:txBody>
      </p:sp>
      <p:pic>
        <p:nvPicPr>
          <p:cNvPr id="10" name="图片 9" descr="C:\Users\Lenovo\Desktop\icon\书籍.png书籍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0789" y="1419622"/>
            <a:ext cx="314325" cy="31432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4A4AF17-5313-4E55-AF68-CF51A2AF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条件子句</a:t>
            </a:r>
          </a:p>
        </p:txBody>
      </p:sp>
      <p:sp>
        <p:nvSpPr>
          <p:cNvPr id="15362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简单理解为</a:t>
            </a:r>
            <a:endParaRPr lang="en-US"/>
          </a:p>
          <a:p>
            <a:pPr lvl="1"/>
            <a:r>
              <a:rPr lang="zh-CN" altLang="en-US"/>
              <a:t>有条件地从表中筛选数据</a:t>
            </a:r>
            <a:endParaRPr lang="en-US"/>
          </a:p>
          <a:p>
            <a:r>
              <a:rPr lang="en-US" altLang="zh-CN"/>
              <a:t>WHERE</a:t>
            </a:r>
            <a:r>
              <a:rPr lang="zh-CN" altLang="en-US"/>
              <a:t>中的运算符</a:t>
            </a:r>
            <a:endParaRPr lang="en-US"/>
          </a:p>
          <a:p>
            <a:pPr lvl="1"/>
            <a:endParaRPr lang="en-US"/>
          </a:p>
        </p:txBody>
      </p:sp>
      <p:graphicFrame>
        <p:nvGraphicFramePr>
          <p:cNvPr id="23556" name="表格 23555"/>
          <p:cNvGraphicFramePr/>
          <p:nvPr>
            <p:extLst/>
          </p:nvPr>
        </p:nvGraphicFramePr>
        <p:xfrm>
          <a:off x="3923059" y="1930594"/>
          <a:ext cx="5185445" cy="2847481"/>
        </p:xfrm>
        <a:graphic>
          <a:graphicData uri="http://schemas.openxmlformats.org/drawingml/2006/table">
            <a:tbl>
              <a:tblPr/>
              <a:tblGrid>
                <a:gridCol w="1080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11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运算符</a:t>
                      </a:r>
                    </a:p>
                  </a:txBody>
                  <a:tcPr marL="68572" marR="68572" marT="34285" marB="3428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</a:p>
                  </a:txBody>
                  <a:tcPr marL="68572" marR="68572" marT="34285" marB="3428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范例</a:t>
                      </a:r>
                    </a:p>
                  </a:txBody>
                  <a:tcPr marL="68572" marR="68572" marT="34285" marB="3428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</a:p>
                  </a:txBody>
                  <a:tcPr marL="68572" marR="68572" marT="34285" marB="3428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0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=</a:t>
                      </a:r>
                    </a:p>
                  </a:txBody>
                  <a:tcPr marL="68572" marR="68572" marT="34285" marB="3428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1" dirty="0">
                          <a:latin typeface="微软雅黑" pitchFamily="34" charset="-122"/>
                          <a:ea typeface="微软雅黑" pitchFamily="34" charset="-122"/>
                        </a:rPr>
                        <a:t>等于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5=6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false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762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&lt;&gt; </a:t>
                      </a: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或 </a:t>
                      </a:r>
                      <a:r>
                        <a:rPr lang="en-US" altLang="x-none" sz="1400" b="1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!=</a:t>
                      </a:r>
                    </a:p>
                  </a:txBody>
                  <a:tcPr marL="68572" marR="68572" marT="34285" marB="3428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1" dirty="0">
                          <a:latin typeface="微软雅黑" pitchFamily="34" charset="-122"/>
                          <a:ea typeface="微软雅黑" pitchFamily="34" charset="-122"/>
                        </a:rPr>
                        <a:t>不等于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5!=6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true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30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</a:p>
                  </a:txBody>
                  <a:tcPr marL="68572" marR="68572" marT="34285" marB="3428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1" dirty="0">
                          <a:latin typeface="微软雅黑" pitchFamily="34" charset="-122"/>
                          <a:ea typeface="微软雅黑" pitchFamily="34" charset="-122"/>
                        </a:rPr>
                        <a:t>大于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5&gt;6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false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30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</a:p>
                  </a:txBody>
                  <a:tcPr marL="68572" marR="68572" marT="34285" marB="3428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1" dirty="0">
                          <a:latin typeface="微软雅黑" pitchFamily="34" charset="-122"/>
                          <a:ea typeface="微软雅黑" pitchFamily="34" charset="-122"/>
                        </a:rPr>
                        <a:t>小于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5&lt;6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true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762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&gt;=</a:t>
                      </a:r>
                    </a:p>
                  </a:txBody>
                  <a:tcPr marL="68572" marR="68572" marT="34285" marB="3428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1" dirty="0">
                          <a:latin typeface="微软雅黑" pitchFamily="34" charset="-122"/>
                          <a:ea typeface="微软雅黑" pitchFamily="34" charset="-122"/>
                        </a:rPr>
                        <a:t>大于等于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5&gt;=6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false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30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&lt;=</a:t>
                      </a:r>
                    </a:p>
                  </a:txBody>
                  <a:tcPr marL="68572" marR="68572" marT="34285" marB="3428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1" dirty="0">
                          <a:latin typeface="微软雅黑" pitchFamily="34" charset="-122"/>
                          <a:ea typeface="微软雅黑" pitchFamily="34" charset="-122"/>
                        </a:rPr>
                        <a:t>小于等于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5&lt;=6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true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30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BETWEEN</a:t>
                      </a:r>
                    </a:p>
                  </a:txBody>
                  <a:tcPr marL="68572" marR="68572" marT="34285" marB="3428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1" dirty="0">
                          <a:latin typeface="微软雅黑" pitchFamily="34" charset="-122"/>
                          <a:ea typeface="微软雅黑" pitchFamily="34" charset="-122"/>
                        </a:rPr>
                        <a:t>在某个范围之间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BETWEEN 5 AND 10  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-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762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AND</a:t>
                      </a:r>
                    </a:p>
                  </a:txBody>
                  <a:tcPr marL="68572" marR="68572" marT="34285" marB="3428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1" dirty="0">
                          <a:latin typeface="微软雅黑" pitchFamily="34" charset="-122"/>
                          <a:ea typeface="微软雅黑" pitchFamily="34" charset="-122"/>
                        </a:rPr>
                        <a:t>并且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5&gt;1 AND 1&gt;2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false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30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OR</a:t>
                      </a:r>
                    </a:p>
                  </a:txBody>
                  <a:tcPr marL="68572" marR="68572" marT="34285" marB="3428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1" dirty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5&gt;1 OR 1&gt;2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400" b="1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true</a:t>
                      </a:r>
                    </a:p>
                  </a:txBody>
                  <a:tcPr marL="7142" marR="7142" marT="7142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7551DC-DAF9-4C9F-A352-DB8ACD07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修改</a:t>
            </a:r>
            <a:r>
              <a:rPr lang="en-US" altLang="zh-CN" dirty="0"/>
              <a:t>student</a:t>
            </a:r>
            <a:r>
              <a:rPr lang="zh-CN" altLang="en-US" dirty="0"/>
              <a:t>表数据</a:t>
            </a:r>
          </a:p>
        </p:txBody>
      </p:sp>
      <p:sp>
        <p:nvSpPr>
          <p:cNvPr id="16386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-342900">
              <a:buFont typeface="Wingdings" panose="05000000000000000000" pitchFamily="2" charset="2"/>
              <a:buChar char="u"/>
            </a:pPr>
            <a:r>
              <a:rPr lang="zh-CN" altLang="en-US" dirty="0"/>
              <a:t>使用</a:t>
            </a:r>
            <a:r>
              <a:rPr lang="en-US" altLang="zh-CN" dirty="0"/>
              <a:t>UPDATE</a:t>
            </a:r>
            <a:r>
              <a:rPr lang="zh-CN" altLang="en-US" dirty="0"/>
              <a:t>语句修改</a:t>
            </a:r>
            <a:r>
              <a:rPr lang="en-US" altLang="zh-CN" dirty="0"/>
              <a:t>student</a:t>
            </a:r>
            <a:r>
              <a:rPr lang="zh-CN" altLang="en-US" dirty="0"/>
              <a:t>表数据</a:t>
            </a:r>
            <a:endParaRPr lang="en-US" dirty="0"/>
          </a:p>
          <a:p>
            <a:pPr lvl="1"/>
            <a:r>
              <a:rPr lang="zh-CN" altLang="en-US" dirty="0"/>
              <a:t>修改学号（</a:t>
            </a:r>
            <a:r>
              <a:rPr lang="en-US" altLang="zh-CN" dirty="0" err="1"/>
              <a:t>StudentNo</a:t>
            </a:r>
            <a:r>
              <a:rPr lang="zh-CN" altLang="en-US" dirty="0"/>
              <a:t>）为</a:t>
            </a:r>
            <a:r>
              <a:rPr lang="en-US" altLang="zh-CN" dirty="0"/>
              <a:t>1013</a:t>
            </a:r>
            <a:r>
              <a:rPr lang="zh-CN" altLang="en-US" dirty="0"/>
              <a:t>的学生记录</a:t>
            </a:r>
            <a:endParaRPr lang="en-US" altLang="zh-CN" dirty="0"/>
          </a:p>
          <a:p>
            <a:pPr lvl="2"/>
            <a:r>
              <a:rPr lang="zh-CN" altLang="en-US" dirty="0"/>
              <a:t>邮箱修改为</a:t>
            </a:r>
            <a:r>
              <a:rPr lang="en-US" altLang="zh-CN" dirty="0"/>
              <a:t>student1013@bdqn.cn</a:t>
            </a:r>
          </a:p>
          <a:p>
            <a:pPr lvl="2"/>
            <a:r>
              <a:rPr lang="zh-CN" altLang="en-US" dirty="0"/>
              <a:t>密码（</a:t>
            </a:r>
            <a:r>
              <a:rPr lang="en-US" altLang="zh-CN" dirty="0" err="1"/>
              <a:t>LoginPwd</a:t>
            </a:r>
            <a:r>
              <a:rPr lang="zh-CN" altLang="en-US" dirty="0"/>
              <a:t>）修改为</a:t>
            </a:r>
            <a:r>
              <a:rPr lang="en-US" altLang="zh-CN" dirty="0"/>
              <a:t>000000</a:t>
            </a:r>
          </a:p>
          <a:p>
            <a:pPr marL="914400" lvl="2" indent="0">
              <a:buNone/>
            </a:pPr>
            <a:endParaRPr lang="en-US" sz="2400" b="1" dirty="0">
              <a:solidFill>
                <a:srgbClr val="0099D9"/>
              </a:solidFill>
              <a:cs typeface="+mj-cs"/>
            </a:endParaRPr>
          </a:p>
          <a:p>
            <a:pPr lvl="1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67064" y="4371950"/>
            <a:ext cx="4800736" cy="377612"/>
            <a:chOff x="1403648" y="3795886"/>
            <a:chExt cx="5842480" cy="322299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3387889" y="3829223"/>
              <a:ext cx="2616480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：修改数据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763520-A474-4141-91FF-FA082B79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：修改数据</a:t>
            </a:r>
          </a:p>
        </p:txBody>
      </p:sp>
      <p:sp>
        <p:nvSpPr>
          <p:cNvPr id="17411" name="Rectangle 3"/>
          <p:cNvSpPr txBox="1">
            <a:spLocks noChangeArrowheads="1"/>
          </p:cNvSpPr>
          <p:nvPr/>
        </p:nvSpPr>
        <p:spPr bwMode="auto">
          <a:xfrm>
            <a:off x="683568" y="987574"/>
            <a:ext cx="7470775" cy="3446463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将数据表</a:t>
            </a:r>
            <a:r>
              <a:rPr lang="en-US" altLang="zh-CN" dirty="0"/>
              <a:t>subject</a:t>
            </a:r>
            <a:r>
              <a:rPr lang="zh-CN" altLang="en-US" dirty="0"/>
              <a:t>中</a:t>
            </a:r>
            <a:r>
              <a:rPr lang="en-US" altLang="zh-CN" dirty="0" err="1"/>
              <a:t>ClassHour</a:t>
            </a:r>
            <a:r>
              <a:rPr lang="zh-CN" altLang="en-US" dirty="0"/>
              <a:t>大于</a:t>
            </a:r>
            <a:r>
              <a:rPr lang="en-US" altLang="zh-CN" dirty="0"/>
              <a:t>110</a:t>
            </a:r>
            <a:r>
              <a:rPr lang="zh-CN" altLang="en-US" dirty="0"/>
              <a:t>且</a:t>
            </a:r>
            <a:r>
              <a:rPr lang="en-US" altLang="zh-CN" dirty="0" err="1"/>
              <a:t>GradeID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的课时都减少</a:t>
            </a:r>
            <a:r>
              <a:rPr lang="en-US" altLang="zh-CN" dirty="0"/>
              <a:t>10</a:t>
            </a:r>
          </a:p>
          <a:p>
            <a:pPr lvl="1"/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C421D5-2F34-4E03-96CC-BF9BDEE3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删除数据</a:t>
            </a:r>
            <a:r>
              <a:rPr lang="en-US" altLang="zh-CN"/>
              <a:t>2-1</a:t>
            </a:r>
            <a:endParaRPr lang="zh-CN" altLang="en-US"/>
          </a:p>
        </p:txBody>
      </p:sp>
      <p:sp>
        <p:nvSpPr>
          <p:cNvPr id="18434" name="内容占位符 1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8142927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DELETE</a:t>
            </a:r>
            <a:r>
              <a:rPr lang="zh-CN" altLang="en-US" dirty="0"/>
              <a:t>命令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altLang="zh-CN" dirty="0"/>
              <a:t>condition</a:t>
            </a:r>
            <a:r>
              <a:rPr lang="zh-CN" altLang="en-US" dirty="0"/>
              <a:t>为筛选条件，如不指定则删除该表的所有列数据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zh-CN" altLang="en-US" dirty="0"/>
          </a:p>
        </p:txBody>
      </p:sp>
      <p:sp>
        <p:nvSpPr>
          <p:cNvPr id="29700" name="AutoShape 4"/>
          <p:cNvSpPr/>
          <p:nvPr/>
        </p:nvSpPr>
        <p:spPr>
          <a:xfrm>
            <a:off x="1345224" y="1903670"/>
            <a:ext cx="6321425" cy="380048"/>
          </a:xfrm>
          <a:prstGeom prst="roundRect">
            <a:avLst>
              <a:gd name="adj" fmla="val 638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DELETE     FROM</a:t>
            </a:r>
            <a:r>
              <a:rPr lang="en-US" altLang="en-US" b="1" noProof="1"/>
              <a:t> </a:t>
            </a:r>
            <a:r>
              <a:rPr lang="en-US" b="1" noProof="1"/>
              <a:t>  </a:t>
            </a:r>
            <a:r>
              <a:rPr lang="zh-CN" altLang="en-US" b="1" noProof="1"/>
              <a:t>表名</a:t>
            </a:r>
            <a:r>
              <a:rPr lang="zh-CN" b="1" noProof="1"/>
              <a:t>  [ </a:t>
            </a:r>
            <a:r>
              <a:rPr lang="en-US" altLang="en-US" b="1" noProof="1"/>
              <a:t>WHERE</a:t>
            </a:r>
            <a:r>
              <a:rPr lang="en-US" b="1" noProof="1"/>
              <a:t>  condition ];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9552" y="2499742"/>
            <a:ext cx="436880" cy="516890"/>
            <a:chOff x="989013" y="3074035"/>
            <a:chExt cx="436880" cy="516890"/>
          </a:xfrm>
        </p:grpSpPr>
        <p:sp>
          <p:nvSpPr>
            <p:cNvPr id="12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13" name="图片 12" descr="C:\Users\Lenovo\Desktop\icon\注意(1).png注意(1)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sp>
        <p:nvSpPr>
          <p:cNvPr id="9" name="TextBox 65"/>
          <p:cNvSpPr txBox="1"/>
          <p:nvPr/>
        </p:nvSpPr>
        <p:spPr>
          <a:xfrm>
            <a:off x="539552" y="1867803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语法</a:t>
            </a:r>
          </a:p>
        </p:txBody>
      </p:sp>
      <p:pic>
        <p:nvPicPr>
          <p:cNvPr id="10" name="图片 9" descr="C:\Users\Lenovo\Desktop\icon\书籍.png书籍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0829" y="1563638"/>
            <a:ext cx="314325" cy="31432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6ECB21-5EC9-426F-A552-BC443D8B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删除数据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19458" name="内容占位符 1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8142927" cy="3394075"/>
          </a:xfrm>
        </p:spPr>
        <p:txBody>
          <a:bodyPr/>
          <a:lstStyle/>
          <a:p>
            <a:r>
              <a:rPr lang="en-US" altLang="zh-CN" dirty="0"/>
              <a:t>TRUNCATE</a:t>
            </a:r>
            <a:r>
              <a:rPr lang="zh-CN" altLang="en-US" dirty="0"/>
              <a:t>命令</a:t>
            </a:r>
            <a:endParaRPr lang="en-US" dirty="0"/>
          </a:p>
          <a:p>
            <a:pPr lvl="1"/>
            <a:r>
              <a:rPr lang="zh-CN" altLang="en-US" dirty="0"/>
              <a:t>用于完全清空表数据，但表结构、索引、约束等不变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zh-CN" altLang="en-US" dirty="0"/>
              <a:t>区别于</a:t>
            </a:r>
            <a:r>
              <a:rPr lang="en-US" altLang="zh-CN" dirty="0"/>
              <a:t>DELETE</a:t>
            </a:r>
            <a:r>
              <a:rPr lang="zh-CN" altLang="en-US" dirty="0"/>
              <a:t>命令</a:t>
            </a:r>
            <a:endParaRPr lang="en-US" dirty="0"/>
          </a:p>
          <a:p>
            <a:pPr lvl="1"/>
            <a:r>
              <a:rPr lang="zh-CN" altLang="en-US" dirty="0"/>
              <a:t>相同</a:t>
            </a:r>
            <a:endParaRPr lang="en-US" dirty="0"/>
          </a:p>
          <a:p>
            <a:pPr lvl="2"/>
            <a:r>
              <a:rPr lang="zh-CN" altLang="en-US" dirty="0"/>
              <a:t>都能删除数据、不删除表结构，但</a:t>
            </a:r>
            <a:r>
              <a:rPr lang="en-US" altLang="zh-CN" dirty="0"/>
              <a:t>TRUNCATE </a:t>
            </a:r>
            <a:r>
              <a:rPr lang="zh-CN" altLang="en-US" dirty="0"/>
              <a:t>速度更快</a:t>
            </a:r>
            <a:endParaRPr lang="en-US" dirty="0"/>
          </a:p>
          <a:p>
            <a:pPr lvl="1"/>
            <a:r>
              <a:rPr lang="zh-CN" altLang="en-US" dirty="0"/>
              <a:t>不同</a:t>
            </a:r>
            <a:endParaRPr lang="en-US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TRUNCATE TABLE</a:t>
            </a:r>
            <a:r>
              <a:rPr lang="zh-CN" altLang="en-US" dirty="0"/>
              <a:t>重新设置</a:t>
            </a:r>
            <a:r>
              <a:rPr lang="en-US" altLang="zh-CN" dirty="0"/>
              <a:t>AUTO_INCREMENT</a:t>
            </a:r>
            <a:r>
              <a:rPr lang="zh-CN" altLang="en-US" dirty="0"/>
              <a:t>计数器</a:t>
            </a:r>
            <a:endParaRPr lang="en-US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TRUNCATE TABLE</a:t>
            </a:r>
            <a:r>
              <a:rPr lang="zh-CN" altLang="en-US" dirty="0"/>
              <a:t>不会对事务有影响</a:t>
            </a:r>
            <a:endParaRPr lang="en-US" dirty="0"/>
          </a:p>
          <a:p>
            <a:pPr lvl="1"/>
            <a:endParaRPr lang="zh-CN" altLang="en-US" dirty="0"/>
          </a:p>
        </p:txBody>
      </p:sp>
      <p:sp>
        <p:nvSpPr>
          <p:cNvPr id="30724" name="AutoShape 4"/>
          <p:cNvSpPr/>
          <p:nvPr/>
        </p:nvSpPr>
        <p:spPr>
          <a:xfrm>
            <a:off x="1259632" y="1851670"/>
            <a:ext cx="5786437" cy="380048"/>
          </a:xfrm>
          <a:prstGeom prst="roundRect">
            <a:avLst>
              <a:gd name="adj" fmla="val 638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noProof="1"/>
              <a:t> TRUNCATE     [TABLE]    table_name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95443" y="2745212"/>
            <a:ext cx="436880" cy="516890"/>
            <a:chOff x="989013" y="3074035"/>
            <a:chExt cx="436880" cy="516890"/>
          </a:xfrm>
        </p:grpSpPr>
        <p:sp>
          <p:nvSpPr>
            <p:cNvPr id="12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13" name="图片 12" descr="C:\Users\Lenovo\Desktop\icon\注意(1).png注意(1)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sp>
        <p:nvSpPr>
          <p:cNvPr id="9" name="TextBox 65"/>
          <p:cNvSpPr txBox="1"/>
          <p:nvPr/>
        </p:nvSpPr>
        <p:spPr>
          <a:xfrm>
            <a:off x="251520" y="1939811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语法</a:t>
            </a:r>
          </a:p>
        </p:txBody>
      </p:sp>
      <p:pic>
        <p:nvPicPr>
          <p:cNvPr id="10" name="图片 9" descr="C:\Users\Lenovo\Desktop\icon\书籍.png书籍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2797" y="1635646"/>
            <a:ext cx="314325" cy="31432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931504" y="4642410"/>
            <a:ext cx="4800736" cy="377612"/>
            <a:chOff x="1403648" y="3795886"/>
            <a:chExt cx="5842480" cy="322299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387889" y="3829223"/>
              <a:ext cx="2616480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5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：删除数据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0EB3FF-A855-41BE-B66D-A8747C4B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20483" name="内容占位符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DML</a:t>
            </a:r>
            <a:r>
              <a:rPr lang="zh-CN" altLang="en-US" dirty="0"/>
              <a:t>语句？</a:t>
            </a:r>
            <a:endParaRPr lang="en-US" dirty="0"/>
          </a:p>
          <a:p>
            <a:r>
              <a:rPr lang="en-US" altLang="zh-CN" dirty="0"/>
              <a:t>INSERT</a:t>
            </a:r>
            <a:r>
              <a:rPr lang="zh-CN" altLang="en-US" dirty="0"/>
              <a:t>语句可以一次插入多条数据吗？</a:t>
            </a:r>
            <a:endParaRPr lang="en-US" dirty="0"/>
          </a:p>
          <a:p>
            <a:r>
              <a:rPr lang="en-US" altLang="zh-CN" dirty="0"/>
              <a:t>UPDATE</a:t>
            </a:r>
            <a:r>
              <a:rPr lang="zh-CN" altLang="en-US" dirty="0"/>
              <a:t>语句可以同时修改多个数据列吗？</a:t>
            </a:r>
            <a:endParaRPr lang="en-US" dirty="0"/>
          </a:p>
          <a:p>
            <a:r>
              <a:rPr lang="en-US" altLang="zh-CN" dirty="0"/>
              <a:t>UPDATE</a:t>
            </a:r>
            <a:r>
              <a:rPr lang="zh-CN" altLang="en-US" dirty="0"/>
              <a:t>语句和</a:t>
            </a:r>
            <a:r>
              <a:rPr lang="en-US" altLang="zh-CN" dirty="0"/>
              <a:t>DELETE</a:t>
            </a:r>
            <a:r>
              <a:rPr lang="zh-CN" altLang="en-US" dirty="0"/>
              <a:t>语句必须与</a:t>
            </a:r>
            <a:r>
              <a:rPr lang="en-US" altLang="zh-CN" dirty="0"/>
              <a:t>WHERE</a:t>
            </a:r>
            <a:r>
              <a:rPr lang="zh-CN" altLang="en-US" dirty="0"/>
              <a:t>条件语句配合使用吗？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CED101-D456-4E62-8FF8-8E4D42C2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557B07-35F7-4D0F-A601-18BE5B5707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/>
              <a:t>/19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417477-E29C-4810-B119-1C82EF14B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/19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本课目标</a:t>
            </a:r>
          </a:p>
        </p:txBody>
      </p:sp>
      <p:sp>
        <p:nvSpPr>
          <p:cNvPr id="9217" name="Rectangle 3"/>
          <p:cNvSpPr>
            <a:spLocks noGrp="1"/>
          </p:cNvSpPr>
          <p:nvPr>
            <p:ph idx="1"/>
          </p:nvPr>
        </p:nvSpPr>
        <p:spPr>
          <a:xfrm>
            <a:off x="683568" y="944562"/>
            <a:ext cx="7762875" cy="3394075"/>
          </a:xfrm>
        </p:spPr>
        <p:txBody>
          <a:bodyPr/>
          <a:lstStyle/>
          <a:p>
            <a:endParaRPr lang="zh-CN" altLang="en-US" noProof="1">
              <a:sym typeface="Arial" panose="020B0604020202020204" pitchFamily="34" charset="0"/>
            </a:endParaRPr>
          </a:p>
          <a:p>
            <a:r>
              <a:rPr lang="zh-CN" altLang="en-US" noProof="1">
                <a:sym typeface="+mn-ea"/>
              </a:rPr>
              <a:t>会使用</a:t>
            </a:r>
            <a:r>
              <a:rPr lang="en-US" altLang="x-none" noProof="1">
                <a:sym typeface="+mn-ea"/>
              </a:rPr>
              <a:t>MySQL</a:t>
            </a:r>
            <a:r>
              <a:rPr lang="zh-CN" altLang="en-US" noProof="1">
                <a:sym typeface="+mn-ea"/>
              </a:rPr>
              <a:t>语句添加数据</a:t>
            </a:r>
            <a:endParaRPr lang="en-US" altLang="x-none" noProof="1"/>
          </a:p>
          <a:p>
            <a:r>
              <a:rPr lang="zh-CN" altLang="en-US" noProof="1">
                <a:sym typeface="+mn-ea"/>
              </a:rPr>
              <a:t>会使用</a:t>
            </a:r>
            <a:r>
              <a:rPr lang="en-US" altLang="x-none" noProof="1">
                <a:sym typeface="+mn-ea"/>
              </a:rPr>
              <a:t>MySQL</a:t>
            </a:r>
            <a:r>
              <a:rPr lang="zh-CN" altLang="en-US" noProof="1">
                <a:sym typeface="+mn-ea"/>
              </a:rPr>
              <a:t>语句修改数据</a:t>
            </a:r>
            <a:endParaRPr lang="en-US" altLang="x-none" noProof="1"/>
          </a:p>
          <a:p>
            <a:r>
              <a:rPr lang="zh-CN" altLang="en-US" noProof="1">
                <a:sym typeface="+mn-ea"/>
              </a:rPr>
              <a:t>会使用</a:t>
            </a:r>
            <a:r>
              <a:rPr lang="en-US" altLang="x-none" noProof="1">
                <a:sym typeface="+mn-ea"/>
              </a:rPr>
              <a:t>MySQL</a:t>
            </a:r>
            <a:r>
              <a:rPr lang="zh-CN" altLang="en-US" noProof="1">
                <a:sym typeface="+mn-ea"/>
              </a:rPr>
              <a:t>语句删除数据</a:t>
            </a:r>
            <a:endParaRPr lang="en-US" altLang="x-none" noProof="1"/>
          </a:p>
          <a:p>
            <a:pPr marL="0" indent="0">
              <a:buNone/>
            </a:pPr>
            <a:endParaRPr lang="zh-CN" altLang="en-US" noProof="1"/>
          </a:p>
        </p:txBody>
      </p:sp>
      <p:pic>
        <p:nvPicPr>
          <p:cNvPr id="10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40152" y="2294750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40151" y="1812181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40152" y="1275606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CFC912-C83D-43E9-8525-775B26AB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宋体" panose="02010600030101010101" pitchFamily="2" charset="-122"/>
              </a:rPr>
              <a:t>外键管理</a:t>
            </a:r>
          </a:p>
        </p:txBody>
      </p:sp>
      <p:sp>
        <p:nvSpPr>
          <p:cNvPr id="717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外键作用</a:t>
            </a:r>
          </a:p>
          <a:p>
            <a:r>
              <a:rPr lang="zh-CN" altLang="en-US" dirty="0"/>
              <a:t>创建外键</a:t>
            </a:r>
          </a:p>
          <a:p>
            <a:pPr lvl="1"/>
            <a:r>
              <a:rPr lang="zh-CN" altLang="en-US" dirty="0"/>
              <a:t>建表时指定外键约束</a:t>
            </a:r>
          </a:p>
          <a:p>
            <a:pPr lvl="1"/>
            <a:r>
              <a:rPr lang="zh-CN" altLang="en-US" dirty="0"/>
              <a:t>建表后修改</a:t>
            </a:r>
          </a:p>
          <a:p>
            <a:r>
              <a:rPr lang="zh-CN" altLang="en-US" dirty="0"/>
              <a:t>删除外键</a:t>
            </a:r>
          </a:p>
          <a:p>
            <a:r>
              <a:rPr lang="zh-CN" altLang="en-US" dirty="0"/>
              <a:t>删除外键、删除表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003512" y="4570402"/>
            <a:ext cx="4800736" cy="377612"/>
            <a:chOff x="1403648" y="3795886"/>
            <a:chExt cx="5842480" cy="322299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3387889" y="3829223"/>
              <a:ext cx="2616480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：外键管理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2BEC16-06FD-41EE-9DF2-F652E725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数据库数据管理</a:t>
            </a:r>
          </a:p>
        </p:txBody>
      </p:sp>
      <p:sp>
        <p:nvSpPr>
          <p:cNvPr id="8194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数据库意义</a:t>
            </a:r>
            <a:endParaRPr lang="en-US" dirty="0"/>
          </a:p>
          <a:p>
            <a:pPr lvl="1"/>
            <a:r>
              <a:rPr lang="zh-CN" altLang="en-US" dirty="0"/>
              <a:t>数据存储</a:t>
            </a:r>
            <a:endParaRPr lang="en-US" dirty="0"/>
          </a:p>
          <a:p>
            <a:pPr lvl="1"/>
            <a:r>
              <a:rPr lang="zh-CN" altLang="en-US" dirty="0"/>
              <a:t>数据管理</a:t>
            </a:r>
            <a:endParaRPr lang="en-US" dirty="0"/>
          </a:p>
          <a:p>
            <a:r>
              <a:rPr lang="zh-CN" altLang="en-US" dirty="0"/>
              <a:t>管理数据库数据方法</a:t>
            </a:r>
            <a:endParaRPr lang="en-US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SQLyog</a:t>
            </a:r>
            <a:r>
              <a:rPr lang="zh-CN" altLang="en-US" dirty="0"/>
              <a:t>等管理工具管理数据库数据</a:t>
            </a:r>
            <a:endParaRPr lang="en-US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DML</a:t>
            </a:r>
            <a:r>
              <a:rPr lang="zh-CN" altLang="en-US" dirty="0"/>
              <a:t>语句管理数据库数据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144C17-6CBB-4E89-9229-BF312BE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DML语言</a:t>
            </a:r>
          </a:p>
        </p:txBody>
      </p:sp>
      <p:sp>
        <p:nvSpPr>
          <p:cNvPr id="9218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DML</a:t>
            </a:r>
            <a:r>
              <a:rPr lang="zh-CN" altLang="en-US"/>
              <a:t>（数据操作语言）</a:t>
            </a:r>
            <a:endParaRPr lang="en-US"/>
          </a:p>
          <a:p>
            <a:pPr lvl="1"/>
            <a:r>
              <a:rPr lang="zh-CN" altLang="en-US"/>
              <a:t>用于操作数据库对象中所包含的数据</a:t>
            </a:r>
            <a:endParaRPr lang="en-US"/>
          </a:p>
          <a:p>
            <a:pPr lvl="1"/>
            <a:r>
              <a:rPr lang="zh-CN" altLang="en-US"/>
              <a:t>包括</a:t>
            </a:r>
            <a:endParaRPr lang="en-US"/>
          </a:p>
          <a:p>
            <a:pPr lvl="2"/>
            <a:r>
              <a:rPr lang="en-US" altLang="zh-CN"/>
              <a:t>INSERT  </a:t>
            </a:r>
            <a:r>
              <a:rPr lang="zh-CN" altLang="en-US"/>
              <a:t> </a:t>
            </a:r>
            <a:r>
              <a:rPr lang="en-US" altLang="zh-CN"/>
              <a:t>( </a:t>
            </a:r>
            <a:r>
              <a:rPr lang="zh-CN" altLang="en-US"/>
              <a:t>添加数据语句</a:t>
            </a:r>
            <a:r>
              <a:rPr lang="en-US"/>
              <a:t> </a:t>
            </a:r>
            <a:r>
              <a:rPr lang="en-US" altLang="zh-CN"/>
              <a:t>)</a:t>
            </a:r>
          </a:p>
          <a:p>
            <a:pPr lvl="2"/>
            <a:r>
              <a:rPr lang="en-US" altLang="zh-CN"/>
              <a:t>UPDATE ( </a:t>
            </a:r>
            <a:r>
              <a:rPr lang="zh-CN" altLang="en-US"/>
              <a:t>更新数据语句 </a:t>
            </a:r>
            <a:r>
              <a:rPr lang="en-US" altLang="zh-CN"/>
              <a:t>) </a:t>
            </a:r>
          </a:p>
          <a:p>
            <a:pPr lvl="2"/>
            <a:r>
              <a:rPr lang="en-US" altLang="zh-CN"/>
              <a:t>DELETE</a:t>
            </a:r>
            <a:r>
              <a:rPr lang="zh-CN" altLang="en-US"/>
              <a:t> </a:t>
            </a:r>
            <a:r>
              <a:rPr lang="en-US" altLang="zh-CN"/>
              <a:t> ( </a:t>
            </a:r>
            <a:r>
              <a:rPr lang="zh-CN" altLang="en-US"/>
              <a:t>删除数据语句</a:t>
            </a:r>
            <a:r>
              <a:rPr lang="en-US"/>
              <a:t> 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3ABF97-5C9D-4105-8A4A-9FBEDA30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添加数据</a:t>
            </a:r>
          </a:p>
        </p:txBody>
      </p:sp>
      <p:sp>
        <p:nvSpPr>
          <p:cNvPr id="10242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  <a:r>
              <a:rPr lang="zh-CN" altLang="en-US" dirty="0"/>
              <a:t>命令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zh-CN" altLang="en-US" dirty="0"/>
              <a:t>字段或值之间用英文逗号隔开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zh-CN" altLang="en-US" dirty="0"/>
              <a:t>字段</a:t>
            </a:r>
            <a:r>
              <a:rPr lang="en-US" altLang="zh-CN" dirty="0"/>
              <a:t>1</a:t>
            </a:r>
            <a:r>
              <a:rPr lang="zh-CN" altLang="en-US" dirty="0"/>
              <a:t>, 字段</a:t>
            </a:r>
            <a:r>
              <a:rPr lang="en-US" altLang="zh-CN" dirty="0"/>
              <a:t>2…”</a:t>
            </a:r>
            <a:r>
              <a:rPr lang="zh-CN" altLang="en-US" dirty="0"/>
              <a:t>该部分可省略，但添加的值务必与表结构数据列顺序相对应</a:t>
            </a:r>
            <a:r>
              <a:rPr lang="en-US" altLang="zh-CN" dirty="0"/>
              <a:t>,</a:t>
            </a:r>
            <a:r>
              <a:rPr lang="zh-CN" altLang="en-US" dirty="0"/>
              <a:t>且数量一致</a:t>
            </a:r>
            <a:endParaRPr lang="en-US" dirty="0"/>
          </a:p>
          <a:p>
            <a:pPr lvl="1"/>
            <a:r>
              <a:rPr lang="zh-CN" altLang="en-US" dirty="0"/>
              <a:t>可同时插入多条数据，</a:t>
            </a:r>
            <a:r>
              <a:rPr lang="en-US" altLang="zh-CN" dirty="0"/>
              <a:t>values </a:t>
            </a:r>
            <a:r>
              <a:rPr lang="zh-CN" altLang="en-US" dirty="0"/>
              <a:t>后用英文逗号隔开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zh-CN" altLang="en-US" dirty="0"/>
          </a:p>
        </p:txBody>
      </p:sp>
      <p:sp>
        <p:nvSpPr>
          <p:cNvPr id="15364" name="AutoShape 4"/>
          <p:cNvSpPr/>
          <p:nvPr/>
        </p:nvSpPr>
        <p:spPr>
          <a:xfrm>
            <a:off x="683568" y="1707654"/>
            <a:ext cx="8211094" cy="380048"/>
          </a:xfrm>
          <a:prstGeom prst="roundRect">
            <a:avLst>
              <a:gd name="adj" fmla="val 638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x-none" b="1" noProof="1"/>
              <a:t>INSERT INTO  </a:t>
            </a:r>
            <a:r>
              <a:rPr lang="zh-CN" altLang="en-US" b="1" noProof="1"/>
              <a:t>表名  </a:t>
            </a:r>
            <a:r>
              <a:rPr lang="en-US" altLang="x-none" b="1" noProof="1"/>
              <a:t>[ ( </a:t>
            </a:r>
            <a:r>
              <a:rPr lang="zh-CN" altLang="en-US" b="1" noProof="1"/>
              <a:t>字段</a:t>
            </a:r>
            <a:r>
              <a:rPr lang="en-US" altLang="x-none" b="1" noProof="1"/>
              <a:t>1</a:t>
            </a:r>
            <a:r>
              <a:rPr lang="zh-CN" altLang="en-US" b="1" noProof="1"/>
              <a:t>, 字段</a:t>
            </a:r>
            <a:r>
              <a:rPr lang="en-US" altLang="x-none" b="1" noProof="1"/>
              <a:t>2</a:t>
            </a:r>
            <a:r>
              <a:rPr lang="zh-CN" altLang="en-US" b="1" noProof="1"/>
              <a:t>, 字段</a:t>
            </a:r>
            <a:r>
              <a:rPr lang="en-US" altLang="x-none" b="1" noProof="1"/>
              <a:t>3</a:t>
            </a:r>
            <a:r>
              <a:rPr lang="zh-CN" altLang="en-US" b="1" noProof="1"/>
              <a:t>, </a:t>
            </a:r>
            <a:r>
              <a:rPr lang="en-US" altLang="x-none" b="1" noProof="1"/>
              <a:t>… ) ]  VALUES  (  </a:t>
            </a:r>
            <a:r>
              <a:rPr lang="zh-CN" altLang="en-US" b="1" noProof="1"/>
              <a:t>'值</a:t>
            </a:r>
            <a:r>
              <a:rPr lang="en-US" altLang="x-none" b="1" noProof="1"/>
              <a:t>1</a:t>
            </a:r>
            <a:r>
              <a:rPr lang="zh-CN" altLang="en-US" b="1" noProof="1"/>
              <a:t>'</a:t>
            </a:r>
            <a:r>
              <a:rPr lang="en-US" altLang="x-none" b="1" noProof="1"/>
              <a:t>, </a:t>
            </a:r>
            <a:r>
              <a:rPr lang="zh-CN" altLang="en-US" b="1" noProof="1"/>
              <a:t>'值</a:t>
            </a:r>
            <a:r>
              <a:rPr lang="en-US" altLang="x-none" b="1" noProof="1"/>
              <a:t>2</a:t>
            </a:r>
            <a:r>
              <a:rPr lang="zh-CN" altLang="en-US" b="1" noProof="1"/>
              <a:t>'</a:t>
            </a:r>
            <a:r>
              <a:rPr lang="en-US" altLang="x-none" b="1" noProof="1"/>
              <a:t>, </a:t>
            </a:r>
            <a:r>
              <a:rPr lang="zh-CN" altLang="en-US" b="1" noProof="1"/>
              <a:t>'值</a:t>
            </a:r>
            <a:r>
              <a:rPr lang="en-US" altLang="x-none" b="1" noProof="1"/>
              <a:t>3</a:t>
            </a:r>
            <a:r>
              <a:rPr lang="zh-CN" altLang="en-US" b="1" noProof="1"/>
              <a:t>',</a:t>
            </a:r>
            <a:r>
              <a:rPr lang="en-US" altLang="x-none" b="1" noProof="1"/>
              <a:t> …)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23528" y="2557145"/>
            <a:ext cx="436880" cy="516890"/>
            <a:chOff x="989013" y="3074035"/>
            <a:chExt cx="436880" cy="516890"/>
          </a:xfrm>
        </p:grpSpPr>
        <p:sp>
          <p:nvSpPr>
            <p:cNvPr id="12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13" name="图片 12" descr="C:\Users\Lenovo\Desktop\icon\注意(1).png注意(1)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sp>
        <p:nvSpPr>
          <p:cNvPr id="9" name="TextBox 65"/>
          <p:cNvSpPr txBox="1"/>
          <p:nvPr/>
        </p:nvSpPr>
        <p:spPr>
          <a:xfrm>
            <a:off x="246688" y="1579771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语法</a:t>
            </a:r>
          </a:p>
        </p:txBody>
      </p:sp>
      <p:pic>
        <p:nvPicPr>
          <p:cNvPr id="10" name="图片 9" descr="C:\Users\Lenovo\Desktop\icon\书籍.png书籍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07965" y="1275606"/>
            <a:ext cx="314325" cy="31432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EA8F5C-B3A2-46DA-A086-57A0F61C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添加</a:t>
            </a:r>
            <a:r>
              <a:rPr lang="en-US" altLang="zh-CN" dirty="0"/>
              <a:t>grade</a:t>
            </a:r>
            <a:r>
              <a:rPr lang="zh-CN" altLang="en-US" dirty="0"/>
              <a:t>表数据</a:t>
            </a:r>
          </a:p>
        </p:txBody>
      </p:sp>
      <p:sp>
        <p:nvSpPr>
          <p:cNvPr id="11266" name="内容占位符 1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使用</a:t>
            </a:r>
            <a:r>
              <a:rPr lang="en-US" altLang="zh-CN" dirty="0"/>
              <a:t>INSERT</a:t>
            </a:r>
            <a:r>
              <a:rPr lang="zh-CN" altLang="en-US" dirty="0"/>
              <a:t>语句向数据表</a:t>
            </a:r>
            <a:r>
              <a:rPr lang="en-US" altLang="zh-CN" dirty="0"/>
              <a:t>grade</a:t>
            </a:r>
            <a:r>
              <a:rPr lang="zh-CN" altLang="en-US" dirty="0"/>
              <a:t>添加数据</a:t>
            </a:r>
            <a:endParaRPr lang="en-US" dirty="0"/>
          </a:p>
          <a:p>
            <a:pPr lvl="1"/>
            <a:r>
              <a:rPr lang="zh-CN" altLang="en-US" dirty="0"/>
              <a:t>向数据列 </a:t>
            </a:r>
            <a:r>
              <a:rPr lang="en-US" altLang="zh-CN" dirty="0" err="1"/>
              <a:t>GradeName</a:t>
            </a:r>
            <a:r>
              <a:rPr lang="en-US" altLang="zh-CN" dirty="0"/>
              <a:t> </a:t>
            </a:r>
            <a:r>
              <a:rPr lang="zh-CN" altLang="en-US" dirty="0"/>
              <a:t>中添加如下数据</a:t>
            </a:r>
            <a:endParaRPr lang="en-US" altLang="zh-CN" dirty="0"/>
          </a:p>
          <a:p>
            <a:pPr lvl="2"/>
            <a:r>
              <a:rPr lang="zh-CN" altLang="en-US" dirty="0"/>
              <a:t>大一、大二、大三、大四</a:t>
            </a:r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67064" y="4443958"/>
            <a:ext cx="4800736" cy="377612"/>
            <a:chOff x="1403648" y="3795886"/>
            <a:chExt cx="5842480" cy="322299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2693387" y="3829223"/>
              <a:ext cx="4005486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：添加数据表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grade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数据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A83730-C7BB-4914-8961-DC6343FF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student</a:t>
            </a:r>
            <a:r>
              <a:rPr lang="zh-CN" altLang="en-US" dirty="0"/>
              <a:t>表数据</a:t>
            </a:r>
          </a:p>
        </p:txBody>
      </p:sp>
      <p:sp>
        <p:nvSpPr>
          <p:cNvPr id="12290" name="内容占位符 1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457200" lvl="1" indent="-457200">
              <a:buSzTx/>
              <a:buFont typeface="Wingdings" panose="05000000000000000000" charset="0"/>
              <a:buChar char=""/>
            </a:pPr>
            <a:r>
              <a:rPr lang="zh-CN" altLang="en-US" dirty="0"/>
              <a:t>使用</a:t>
            </a:r>
            <a:r>
              <a:rPr lang="en-US" altLang="zh-CN" dirty="0"/>
              <a:t>INSERT</a:t>
            </a:r>
            <a:r>
              <a:rPr lang="zh-CN" altLang="en-US"/>
              <a:t>语句向数据表</a:t>
            </a:r>
            <a:r>
              <a:rPr lang="en-US" altLang="zh-CN" dirty="0"/>
              <a:t>student</a:t>
            </a:r>
            <a:r>
              <a:rPr lang="zh-CN" altLang="en-US" dirty="0"/>
              <a:t>添加数据</a:t>
            </a:r>
            <a:endParaRPr lang="en-US" altLang="zh-CN" dirty="0"/>
          </a:p>
        </p:txBody>
      </p:sp>
      <p:graphicFrame>
        <p:nvGraphicFramePr>
          <p:cNvPr id="18436" name="表格 18435"/>
          <p:cNvGraphicFramePr/>
          <p:nvPr/>
        </p:nvGraphicFramePr>
        <p:xfrm>
          <a:off x="467543" y="1851670"/>
          <a:ext cx="8136906" cy="2138970"/>
        </p:xfrm>
        <a:graphic>
          <a:graphicData uri="http://schemas.openxmlformats.org/drawingml/2006/table">
            <a:tbl>
              <a:tblPr/>
              <a:tblGrid>
                <a:gridCol w="575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9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6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792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029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年级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手机号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邮箱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身份证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98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1011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郭靖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13500000001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北京海淀区中关村大街</a:t>
                      </a:r>
                      <a:r>
                        <a:rPr lang="en-US" altLang="x-none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 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guojing@bdqn.cn</a:t>
                      </a:r>
                      <a:endParaRPr lang="en-US" altLang="x-none" sz="15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450323198612111000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2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1012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李文才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13500000002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河南洛阳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4"/>
                        </a:rPr>
                        <a:t>liwencai@bdqn.cn</a:t>
                      </a:r>
                      <a:endParaRPr lang="en-US" altLang="x-none" sz="15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450323198112311000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1013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李梅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13500000015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上海卢湾区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5"/>
                        </a:rPr>
                        <a:t>limei@bdqn.cn</a:t>
                      </a:r>
                      <a:endParaRPr lang="en-US" altLang="x-none" sz="15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0030101010101" pitchFamily="2" charset="-122"/>
                          <a:ea typeface="黑体" panose="02010600030101010101" pitchFamily="2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450323198612311000</a:t>
                      </a:r>
                    </a:p>
                  </a:txBody>
                  <a:tcPr marL="3900" marR="3900" marT="3899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931504" y="4443958"/>
            <a:ext cx="4800736" cy="377612"/>
            <a:chOff x="1403648" y="3795886"/>
            <a:chExt cx="5842480" cy="322299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2566583" y="3829223"/>
              <a:ext cx="4259094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3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：添加数据表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student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数据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2C21B2-B154-4345-8F76-1884E836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19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891</Words>
  <Application>Microsoft Office PowerPoint</Application>
  <PresentationFormat>全屏显示(16:9)</PresentationFormat>
  <Paragraphs>243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黑体</vt:lpstr>
      <vt:lpstr>微软雅黑</vt:lpstr>
      <vt:lpstr>Arial</vt:lpstr>
      <vt:lpstr>Calibri</vt:lpstr>
      <vt:lpstr>Times New Roman</vt:lpstr>
      <vt:lpstr>Webdings</vt:lpstr>
      <vt:lpstr>Wingdings</vt:lpstr>
      <vt:lpstr>1_自定义设计方案</vt:lpstr>
      <vt:lpstr>MySQL数据管理</vt:lpstr>
      <vt:lpstr>PowerPoint 演示文稿</vt:lpstr>
      <vt:lpstr>本课目标</vt:lpstr>
      <vt:lpstr>外键管理</vt:lpstr>
      <vt:lpstr>数据库数据管理</vt:lpstr>
      <vt:lpstr>DML语言</vt:lpstr>
      <vt:lpstr>添加数据</vt:lpstr>
      <vt:lpstr>添加grade表数据</vt:lpstr>
      <vt:lpstr>添加student表数据</vt:lpstr>
      <vt:lpstr>练习1：添加数据</vt:lpstr>
      <vt:lpstr>修改数据</vt:lpstr>
      <vt:lpstr>WHERE条件子句</vt:lpstr>
      <vt:lpstr>修改student表数据</vt:lpstr>
      <vt:lpstr>练习2：修改数据</vt:lpstr>
      <vt:lpstr>删除数据2-1</vt:lpstr>
      <vt:lpstr>删除数据2-2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568</cp:revision>
  <dcterms:created xsi:type="dcterms:W3CDTF">2013-09-17T02:35:00Z</dcterms:created>
  <dcterms:modified xsi:type="dcterms:W3CDTF">2019-02-18T08:01:48Z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