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90" r:id="rId3"/>
    <p:sldId id="505" r:id="rId4"/>
    <p:sldId id="463" r:id="rId5"/>
    <p:sldId id="464" r:id="rId6"/>
    <p:sldId id="694" r:id="rId7"/>
    <p:sldId id="695" r:id="rId8"/>
    <p:sldId id="696" r:id="rId9"/>
    <p:sldId id="697" r:id="rId10"/>
    <p:sldId id="698" r:id="rId11"/>
    <p:sldId id="678" r:id="rId12"/>
    <p:sldId id="63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489" r:id="rId21"/>
    <p:sldId id="487" r:id="rId22"/>
    <p:sldId id="312" r:id="rId23"/>
    <p:sldId id="39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2" d="100"/>
          <a:sy n="102" d="100"/>
        </p:scale>
        <p:origin x="114" y="210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教员需知：讲解</a:t>
            </a:r>
            <a:r>
              <a:rPr lang="en-US" altLang="zh-CN" dirty="0"/>
              <a:t>JQ</a:t>
            </a:r>
            <a:r>
              <a:rPr lang="zh-CN" altLang="en-US" dirty="0"/>
              <a:t>源码这一块，统一使用jquery-2.0.3</a:t>
            </a:r>
            <a:r>
              <a:rPr lang="en-US" altLang="zh-CN" dirty="0"/>
              <a:t>.js</a:t>
            </a:r>
            <a:r>
              <a:rPr lang="zh-CN" altLang="en-US" dirty="0"/>
              <a:t>版本，拿这个版本进行分析（见示例</a:t>
            </a:r>
            <a:r>
              <a:rPr lang="en-US" altLang="zh-CN" dirty="0"/>
              <a:t>03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、首先看</a:t>
            </a:r>
            <a:r>
              <a:rPr lang="en-US" altLang="zh-CN" dirty="0"/>
              <a:t>JQ</a:t>
            </a:r>
            <a:r>
              <a:rPr lang="zh-CN" altLang="en-US" dirty="0"/>
              <a:t>源码第一行到最后一行，会发现是一个匿名函数，那使用匿名函数的好处是什么呢？</a:t>
            </a:r>
          </a:p>
          <a:p>
            <a:r>
              <a:rPr lang="zh-CN" altLang="en-US" dirty="0"/>
              <a:t>这里可以演示一下示例</a:t>
            </a:r>
            <a:r>
              <a:rPr lang="en-US" altLang="zh-CN" dirty="0"/>
              <a:t>03-</a:t>
            </a:r>
            <a:r>
              <a:rPr lang="zh-CN" altLang="en-US" dirty="0"/>
              <a:t>匿名函数好处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通过上一页的示例，加一行代码，可以发现，现在窗口就能弹出</a:t>
            </a:r>
            <a:r>
              <a:rPr lang="en-US" altLang="zh-CN" dirty="0"/>
              <a:t>10</a:t>
            </a:r>
            <a:r>
              <a:rPr lang="zh-CN" altLang="en-US" dirty="0"/>
              <a:t>了，从而引出：</a:t>
            </a:r>
          </a:p>
          <a:p>
            <a:r>
              <a:rPr lang="zh-CN" altLang="en-US" dirty="0"/>
              <a:t>其实</a:t>
            </a:r>
            <a:r>
              <a:rPr lang="en-US" altLang="zh-CN" dirty="0"/>
              <a:t>jQ</a:t>
            </a:r>
            <a:r>
              <a:rPr lang="zh-CN" altLang="en-US" dirty="0"/>
              <a:t>框架也是这么来做的，也是通过这种方式来调用的匿名函数里面的函数或方法，那</a:t>
            </a:r>
            <a:r>
              <a:rPr lang="en-US" altLang="zh-CN" dirty="0"/>
              <a:t>JQ</a:t>
            </a:r>
            <a:r>
              <a:rPr lang="zh-CN" altLang="en-US" dirty="0"/>
              <a:t>框架里面都有哪些方法呢？</a:t>
            </a:r>
          </a:p>
          <a:p>
            <a:r>
              <a:rPr lang="zh-CN" altLang="en-US" dirty="0"/>
              <a:t>引出下页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这一部分教员可看着</a:t>
            </a:r>
            <a:r>
              <a:rPr lang="en-US" altLang="zh-CN" dirty="0"/>
              <a:t>jq</a:t>
            </a:r>
            <a:r>
              <a:rPr lang="zh-CN" altLang="en-US" dirty="0"/>
              <a:t>源码写</a:t>
            </a:r>
            <a:r>
              <a:rPr lang="en-US" altLang="zh-CN" dirty="0"/>
              <a:t>JQ</a:t>
            </a:r>
            <a:r>
              <a:rPr lang="zh-CN" altLang="en-US" dirty="0"/>
              <a:t>框架，如</a:t>
            </a:r>
            <a:r>
              <a:rPr lang="en-US" altLang="zh-CN" dirty="0"/>
              <a:t>PPT</a:t>
            </a:r>
            <a:r>
              <a:rPr lang="zh-CN" altLang="en-US" dirty="0"/>
              <a:t>即可</a:t>
            </a:r>
          </a:p>
          <a:p>
            <a:r>
              <a:rPr lang="zh-CN" altLang="en-US" dirty="0"/>
              <a:t>前面的数字代码的是行数，比如从</a:t>
            </a:r>
            <a:r>
              <a:rPr lang="en-US" altLang="zh-CN" dirty="0"/>
              <a:t>21-94</a:t>
            </a:r>
            <a:r>
              <a:rPr lang="zh-CN" altLang="en-US" dirty="0"/>
              <a:t>是定义了一些变量和函数。。。</a:t>
            </a:r>
          </a:p>
          <a:p>
            <a:r>
              <a:rPr lang="zh-CN" altLang="en-US" dirty="0"/>
              <a:t>可给学员回顾这个简化的框架开头就是匿名函数</a:t>
            </a:r>
          </a:p>
          <a:p>
            <a:r>
              <a:rPr lang="zh-CN" altLang="en-US" dirty="0"/>
              <a:t>而最后一行</a:t>
            </a:r>
            <a:r>
              <a:rPr lang="en-US" altLang="zh-CN" dirty="0"/>
              <a:t>8826</a:t>
            </a:r>
            <a:r>
              <a:rPr lang="zh-CN" altLang="en-US" dirty="0"/>
              <a:t>行就是调用的接口</a:t>
            </a:r>
          </a:p>
          <a:p>
            <a:r>
              <a:rPr lang="zh-CN" altLang="en-US" dirty="0"/>
              <a:t>接着带领学员分析其中的一个：例如</a:t>
            </a:r>
            <a:r>
              <a:rPr b="1">
                <a:ea typeface="微软雅黑" panose="020B0503020204020204" pitchFamily="34" charset="-122"/>
                <a:sym typeface="+mn-ea"/>
              </a:rPr>
              <a:t>(6058 , 6620) css() : 样式的操作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>
                <a:sym typeface="+mn-ea"/>
              </a:rPr>
              <a:t>解析jQuery样式操作第一步：简化代码</a:t>
            </a:r>
            <a:endParaRPr lang="zh-CN" altLang="en-US" dirty="0"/>
          </a:p>
          <a:p>
            <a:r>
              <a:rPr lang="zh-CN" altLang="en-US" dirty="0"/>
              <a:t>这个是通过</a:t>
            </a:r>
            <a:r>
              <a:rPr lang="en-US" altLang="zh-CN" dirty="0"/>
              <a:t>6058-6620</a:t>
            </a:r>
            <a:r>
              <a:rPr lang="zh-CN" altLang="en-US" dirty="0"/>
              <a:t>简化后的代码，那我们通过其中一个来给大家分析一下，比如</a:t>
            </a:r>
            <a:r>
              <a:rPr lang="en-US" altLang="zh-CN" dirty="0"/>
              <a:t>CSS</a:t>
            </a:r>
          </a:p>
          <a:p>
            <a:r>
              <a:rPr lang="zh-CN" altLang="en-US" dirty="0"/>
              <a:t>引出下页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>
                <a:sym typeface="+mn-ea"/>
              </a:rPr>
              <a:t>解析jQuery样式操作第二步：思考原生代码</a:t>
            </a:r>
            <a:endParaRPr lang="zh-CN" altLang="en-US" dirty="0"/>
          </a:p>
          <a:p>
            <a:r>
              <a:rPr lang="zh-CN" altLang="en-US" dirty="0"/>
              <a:t>教员演示并操作以上两个案例，会得到两个结论：</a:t>
            </a:r>
          </a:p>
          <a:p>
            <a:pPr algn="l">
              <a:lnSpc>
                <a:spcPct val="90000"/>
              </a:lnSpc>
              <a:defRPr/>
            </a:pPr>
            <a:r>
              <a:rPr lang="en-US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>
                <a:ea typeface="微软雅黑" panose="020B0503020204020204" pitchFamily="34" charset="-122"/>
                <a:sym typeface="+mn-ea"/>
              </a:rPr>
              <a:t>getComputedStyle</a:t>
            </a:r>
            <a:r>
              <a:rPr lang="zh-CN">
                <a:ea typeface="微软雅黑" panose="020B0503020204020204" pitchFamily="34" charset="-122"/>
                <a:sym typeface="+mn-ea"/>
              </a:rPr>
              <a:t>是用来获取元素的最终样式，它不仅可以获取行内样式，也可以获取嵌入式样式，最终获取到的样式是根据优先级来决定的，而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只能获取行内样式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CN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>
                <a:ea typeface="微软雅黑" panose="020B0503020204020204" pitchFamily="34" charset="-122"/>
                <a:sym typeface="+mn-ea"/>
              </a:rPr>
              <a:t>getComputedStyle</a:t>
            </a:r>
            <a:r>
              <a:rPr lang="zh-CN">
                <a:ea typeface="微软雅黑" panose="020B0503020204020204" pitchFamily="34" charset="-122"/>
                <a:sym typeface="+mn-ea"/>
              </a:rPr>
              <a:t>是获取不到复合样式的，比如：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background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，而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可以获取到</a:t>
            </a:r>
          </a:p>
          <a:p>
            <a:pPr algn="l">
              <a:lnSpc>
                <a:spcPct val="90000"/>
              </a:lnSpc>
              <a:defRPr/>
            </a:pPr>
            <a:r>
              <a:rPr lang="zh-CN" altLang="en-US">
                <a:ea typeface="微软雅黑" panose="020B0503020204020204" pitchFamily="34" charset="-122"/>
                <a:sym typeface="+mn-ea"/>
              </a:rPr>
              <a:t>通过以上结论，在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JQ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源码中找出对应的解决方法，或者说是找出对应的代码，引出下页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</a:p>
          <a:p>
            <a:r>
              <a:rPr lang="zh-CN" altLang="en-US" dirty="0">
                <a:sym typeface="+mn-ea"/>
              </a:rPr>
              <a:t>解析jQuery样式操作第三步：在</a:t>
            </a:r>
            <a:r>
              <a:rPr lang="en-US" altLang="zh-CN" dirty="0">
                <a:sym typeface="+mn-ea"/>
              </a:rPr>
              <a:t>JQ</a:t>
            </a:r>
            <a:r>
              <a:rPr lang="zh-CN" altLang="en-US" dirty="0">
                <a:sym typeface="+mn-ea"/>
              </a:rPr>
              <a:t>源码中找出对于原生操作代码的相关方案（</a:t>
            </a:r>
            <a:r>
              <a:rPr lang="en-US" altLang="zh-CN" dirty="0">
                <a:sym typeface="+mn-ea"/>
              </a:rPr>
              <a:t>JQ</a:t>
            </a:r>
            <a:r>
              <a:rPr lang="zh-CN" altLang="en-US" dirty="0">
                <a:sym typeface="+mn-ea"/>
              </a:rPr>
              <a:t>源码中找方案）</a:t>
            </a:r>
          </a:p>
          <a:p>
            <a:r>
              <a:rPr lang="zh-CN" altLang="en-US" dirty="0">
                <a:sym typeface="+mn-ea"/>
              </a:rPr>
              <a:t>以上为获取样式，同样在用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时也会去设置样式，那么问题来了，</a:t>
            </a:r>
          </a:p>
          <a:p>
            <a:r>
              <a:rPr lang="zh-CN" altLang="en-US" dirty="0">
                <a:sym typeface="+mn-ea"/>
              </a:rPr>
              <a:t>设置样式和获取样式分别调用的是什么？（见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）</a:t>
            </a:r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、设置样式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》</a:t>
            </a:r>
            <a:r>
              <a:rPr lang="en-US" altLang="zh-CN" dirty="0">
                <a:sym typeface="+mn-ea"/>
              </a:rPr>
              <a:t>[JQ</a:t>
            </a:r>
            <a:r>
              <a:rPr lang="zh-CN" altLang="en-US" dirty="0">
                <a:sym typeface="+mn-ea"/>
              </a:rPr>
              <a:t>源码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内部方法</a:t>
            </a:r>
            <a:r>
              <a:rPr lang="en-US" altLang="zh-CN" dirty="0">
                <a:sym typeface="+mn-ea"/>
              </a:rPr>
              <a:t>jQuery.style()——</a:t>
            </a:r>
            <a:r>
              <a:rPr lang="zh-CN" altLang="en-US" dirty="0">
                <a:sym typeface="+mn-ea"/>
              </a:rPr>
              <a:t>》调用</a:t>
            </a:r>
            <a:r>
              <a:rPr lang="en-US" altLang="zh-CN" dirty="0">
                <a:sym typeface="+mn-ea"/>
              </a:rPr>
              <a:t>style</a:t>
            </a:r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、获取样式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》</a:t>
            </a:r>
            <a:r>
              <a:rPr lang="en-US" altLang="zh-CN" dirty="0">
                <a:sym typeface="+mn-ea"/>
              </a:rPr>
              <a:t>[JQ</a:t>
            </a:r>
            <a:r>
              <a:rPr lang="zh-CN" altLang="en-US" dirty="0">
                <a:sym typeface="+mn-ea"/>
              </a:rPr>
              <a:t>源码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内部方法</a:t>
            </a:r>
            <a:r>
              <a:rPr lang="en-US" altLang="zh-CN" dirty="0">
                <a:sym typeface="+mn-ea"/>
              </a:rPr>
              <a:t>jQuery.css()——</a:t>
            </a:r>
            <a:r>
              <a:rPr lang="zh-CN" altLang="en-US" dirty="0">
                <a:sym typeface="+mn-ea"/>
              </a:rPr>
              <a:t>》</a:t>
            </a:r>
            <a:r>
              <a:rPr lang="en-US" altLang="zh-CN" dirty="0">
                <a:sym typeface="+mn-ea"/>
              </a:rPr>
              <a:t>curCSS=function(){}——</a:t>
            </a:r>
            <a:r>
              <a:rPr lang="zh-CN" altLang="en-US" dirty="0">
                <a:sym typeface="+mn-ea"/>
              </a:rPr>
              <a:t>》调用</a:t>
            </a:r>
            <a:r>
              <a:rPr dirty="0" err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getComputedStyle</a:t>
            </a:r>
            <a:endParaRPr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  <a:p>
            <a:r>
              <a:rPr lang="zh-CN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从而找到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JQ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源码，见示例</a:t>
            </a:r>
          </a:p>
          <a:p>
            <a:r>
              <a:rPr lang="zh-CN" altLang="en-US" dirty="0">
                <a:sym typeface="+mn-ea"/>
              </a:rPr>
              <a:t>这一页没有示例演示代码，可以看</a:t>
            </a:r>
            <a:r>
              <a:rPr lang="en-US" altLang="zh-CN" dirty="0">
                <a:sym typeface="+mn-ea"/>
              </a:rPr>
              <a:t>PPTJQ</a:t>
            </a:r>
            <a:r>
              <a:rPr lang="zh-CN" altLang="en-US" dirty="0">
                <a:sym typeface="+mn-ea"/>
              </a:rPr>
              <a:t>源码讲解或者看</a:t>
            </a:r>
            <a:r>
              <a:rPr lang="en-US" altLang="zh-CN" dirty="0">
                <a:sym typeface="+mn-ea"/>
              </a:rPr>
              <a:t>JQ</a:t>
            </a:r>
            <a:r>
              <a:rPr lang="zh-CN" altLang="en-US" dirty="0">
                <a:sym typeface="+mn-ea"/>
              </a:rPr>
              <a:t>框架源码</a:t>
            </a:r>
            <a:r>
              <a:rPr lang="en-US" altLang="zh-CN" dirty="0">
                <a:sym typeface="+mn-ea"/>
              </a:rPr>
              <a:t>6167</a:t>
            </a:r>
            <a:r>
              <a:rPr lang="zh-CN" altLang="en-US" dirty="0">
                <a:sym typeface="+mn-ea"/>
              </a:rPr>
              <a:t>行</a:t>
            </a:r>
            <a:r>
              <a:rPr lang="en-US" altLang="zh-CN" dirty="0">
                <a:sym typeface="+mn-ea"/>
              </a:rPr>
              <a:t>-6189</a:t>
            </a:r>
            <a:r>
              <a:rPr lang="zh-CN" altLang="en-US" dirty="0">
                <a:sym typeface="+mn-ea"/>
              </a:rPr>
              <a:t>行代码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教学指导；</a:t>
            </a:r>
            <a:endParaRPr lang="en-US" altLang="zh-CN"/>
          </a:p>
          <a:p>
            <a:r>
              <a:rPr lang="zh-CN" altLang="en-US">
                <a:sym typeface="+mn-ea"/>
              </a:rPr>
              <a:t>总结部分</a:t>
            </a:r>
            <a:r>
              <a:rPr lang="zh-CN" altLang="zh-CN">
                <a:sym typeface="+mn-ea"/>
              </a:rPr>
              <a:t>主要达到以下几个目的：</a:t>
            </a:r>
            <a:endParaRPr lang="en-US" altLang="zh-CN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zh-CN" b="1">
                <a:sym typeface="+mn-ea"/>
              </a:rPr>
              <a:t>回顾内容</a:t>
            </a:r>
            <a:r>
              <a:rPr lang="zh-CN" altLang="en-US" b="1">
                <a:sym typeface="+mn-ea"/>
              </a:rPr>
              <a:t>。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>
                <a:sym typeface="+mn-ea"/>
              </a:rPr>
              <a:t>是强调</a:t>
            </a:r>
            <a:r>
              <a:rPr lang="zh-CN" altLang="en-US">
                <a:sym typeface="+mn-ea"/>
              </a:rPr>
              <a:t>内容概貌，学到技术，告知要学习什么；总结时，</a:t>
            </a:r>
            <a:r>
              <a:rPr lang="zh-CN" altLang="zh-CN">
                <a:sym typeface="+mn-ea"/>
              </a:rPr>
              <a:t>要格外强调观点，把每一</a:t>
            </a:r>
            <a:r>
              <a:rPr lang="zh-CN" altLang="en-US">
                <a:sym typeface="+mn-ea"/>
              </a:rPr>
              <a:t>个知识点</a:t>
            </a:r>
            <a:r>
              <a:rPr lang="zh-CN" altLang="zh-CN">
                <a:sym typeface="+mn-ea"/>
              </a:rPr>
              <a:t>的观点</a:t>
            </a:r>
            <a:r>
              <a:rPr lang="zh-CN" altLang="en-US">
                <a:sym typeface="+mn-ea"/>
              </a:rPr>
              <a:t>结论</a:t>
            </a:r>
            <a:r>
              <a:rPr lang="zh-CN" altLang="zh-CN">
                <a:sym typeface="+mn-ea"/>
              </a:rPr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</a:t>
            </a:r>
            <a:r>
              <a:rPr lang="zh-CN" altLang="zh-CN" b="1">
                <a:sym typeface="+mn-ea"/>
              </a:rPr>
              <a:t>整理逻辑</a:t>
            </a:r>
            <a:r>
              <a:rPr lang="zh-CN" altLang="en-US" b="1">
                <a:sym typeface="+mn-ea"/>
              </a:rPr>
              <a:t>。</a:t>
            </a:r>
            <a:r>
              <a:rPr lang="zh-CN" altLang="zh-CN">
                <a:sym typeface="+mn-ea"/>
              </a:rPr>
              <a:t>还应该把观点之间的逻辑联系梳理出来</a:t>
            </a:r>
            <a:r>
              <a:rPr lang="zh-CN" altLang="en-US">
                <a:sym typeface="+mn-ea"/>
              </a:rPr>
              <a:t>。</a:t>
            </a:r>
            <a:r>
              <a:rPr lang="zh-CN" altLang="zh-CN">
                <a:sym typeface="+mn-ea"/>
              </a:rPr>
              <a:t>从而使</a:t>
            </a:r>
            <a:r>
              <a:rPr lang="zh-CN" altLang="en-US">
                <a:sym typeface="+mn-ea"/>
              </a:rPr>
              <a:t>知识</a:t>
            </a:r>
            <a:r>
              <a:rPr lang="zh-CN" altLang="zh-CN">
                <a:sym typeface="+mn-ea"/>
              </a:rPr>
              <a:t>系统化、逻辑化。要帮助</a:t>
            </a:r>
            <a:r>
              <a:rPr lang="zh-CN" altLang="en-US">
                <a:sym typeface="+mn-ea"/>
              </a:rPr>
              <a:t>学员</a:t>
            </a:r>
            <a:r>
              <a:rPr lang="zh-CN" altLang="zh-CN">
                <a:sym typeface="+mn-ea"/>
              </a:rPr>
              <a:t>整清逻辑是总结的一大任务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过渡页，引出下面所学的知识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/>
              <a:t>第五章 </a:t>
            </a:r>
            <a:r>
              <a:rPr lang="zh-CN" altLang="en-US" sz="5400" dirty="0">
                <a:sym typeface="+mn-ea"/>
              </a:rPr>
              <a:t>定制化</a:t>
            </a:r>
            <a:r>
              <a:rPr lang="en-US" altLang="zh-CN" sz="5400" dirty="0">
                <a:sym typeface="+mn-ea"/>
              </a:rPr>
              <a:t>jQuery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$.fn.extend()</a:t>
            </a:r>
            <a:r>
              <a:rPr lang="zh-CN" altLang="en-US" sz="2775" dirty="0">
                <a:sym typeface="Calibri" panose="020F0502020204030204" pitchFamily="34" charset="0"/>
              </a:rPr>
              <a:t>方法</a:t>
            </a:r>
            <a:r>
              <a:rPr lang="en-US" altLang="zh-CN" sz="2775" dirty="0">
                <a:sym typeface="Calibri" panose="020F0502020204030204" pitchFamily="34" charset="0"/>
              </a:rPr>
              <a:t>2-2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使用</a:t>
            </a:r>
            <a:r>
              <a:rPr lang="en-US" altLang="zh-CN" dirty="0">
                <a:sym typeface="Calibri" panose="020F0502020204030204" pitchFamily="34" charset="0"/>
              </a:rPr>
              <a:t>$.fn.extend()</a:t>
            </a:r>
            <a:r>
              <a:rPr lang="zh-CN" altLang="en-US" dirty="0">
                <a:sym typeface="Calibri" panose="020F0502020204030204" pitchFamily="34" charset="0"/>
              </a:rPr>
              <a:t>方法</a:t>
            </a:r>
            <a:r>
              <a:rPr lang="zh-CN" altLang="en-US"/>
              <a:t>封装一个复选框插件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03898" y="2054543"/>
            <a:ext cx="7162324" cy="205740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40000"/>
              </a:lnSpc>
              <a:defRPr/>
            </a:pP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$.fn.extend</a:t>
            </a:r>
            <a:r>
              <a:rPr sz="1500" b="1">
                <a:ea typeface="微软雅黑" panose="020B0503020204020204" pitchFamily="34" charset="-122"/>
                <a:sym typeface="+mn-ea"/>
              </a:rPr>
              <a:t>({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check: function() {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	return this.each(function() {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		this.checked = true;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	});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},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703898" y="2054543"/>
            <a:ext cx="6863715" cy="2396014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uncheck: function() {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return this.each(function() {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	this.checked = false;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1500" b="1">
                <a:ea typeface="微软雅黑" panose="020B0503020204020204" pitchFamily="34" charset="-122"/>
                <a:sym typeface="+mn-ea"/>
              </a:rPr>
              <a:t>	</a:t>
            </a:r>
            <a:r>
              <a:rPr sz="1500" b="1">
                <a:ea typeface="微软雅黑" panose="020B0503020204020204" pitchFamily="34" charset="-122"/>
                <a:sym typeface="+mn-ea"/>
              </a:rPr>
              <a:t>});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}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});</a:t>
            </a:r>
          </a:p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$( "input[type='checkbox']" ).check();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0EF261C-C24A-4667-8463-507FA0C54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B6B642-1198-4F4A-B8ED-3570F44C9B85}"/>
              </a:ext>
            </a:extLst>
          </p:cNvPr>
          <p:cNvGrpSpPr/>
          <p:nvPr/>
        </p:nvGrpSpPr>
        <p:grpSpPr>
          <a:xfrm>
            <a:off x="100722" y="1690531"/>
            <a:ext cx="436880" cy="531495"/>
            <a:chOff x="3548698" y="2423160"/>
            <a:chExt cx="436880" cy="531495"/>
          </a:xfrm>
        </p:grpSpPr>
        <p:sp>
          <p:nvSpPr>
            <p:cNvPr id="21" name="TextBox 65">
              <a:extLst>
                <a:ext uri="{FF2B5EF4-FFF2-40B4-BE49-F238E27FC236}">
                  <a16:creationId xmlns:a16="http://schemas.microsoft.com/office/drawing/2014/main" id="{2C66C325-E2D8-404F-88F4-71CEF5CFF2AA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2" name="图片 21" descr="C:\Users\Lenovo\Desktop\icon\电脑.png电脑">
              <a:extLst>
                <a:ext uri="{FF2B5EF4-FFF2-40B4-BE49-F238E27FC236}">
                  <a16:creationId xmlns:a16="http://schemas.microsoft.com/office/drawing/2014/main" id="{8101198B-FD51-4941-90AD-490A3EBC2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4A38AAD-CAF5-49A6-9D2C-3B80CA6EF80C}"/>
              </a:ext>
            </a:extLst>
          </p:cNvPr>
          <p:cNvGrpSpPr/>
          <p:nvPr/>
        </p:nvGrpSpPr>
        <p:grpSpPr>
          <a:xfrm>
            <a:off x="2786115" y="4583112"/>
            <a:ext cx="3132349" cy="321469"/>
            <a:chOff x="2555776" y="4614386"/>
            <a:chExt cx="3132349" cy="321469"/>
          </a:xfrm>
        </p:grpSpPr>
        <p:sp>
          <p:nvSpPr>
            <p:cNvPr id="24" name="圆角矩形 7">
              <a:extLst>
                <a:ext uri="{FF2B5EF4-FFF2-40B4-BE49-F238E27FC236}">
                  <a16:creationId xmlns:a16="http://schemas.microsoft.com/office/drawing/2014/main" id="{197EE0DB-DF22-46EB-A9A0-4B6E7ED415D6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圆角矩形 8">
              <a:extLst>
                <a:ext uri="{FF2B5EF4-FFF2-40B4-BE49-F238E27FC236}">
                  <a16:creationId xmlns:a16="http://schemas.microsoft.com/office/drawing/2014/main" id="{23736685-8A3C-441C-9B74-96C660FAC055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6" name="Picture 8" descr="说话气泡new">
              <a:extLst>
                <a:ext uri="{FF2B5EF4-FFF2-40B4-BE49-F238E27FC236}">
                  <a16:creationId xmlns:a16="http://schemas.microsoft.com/office/drawing/2014/main" id="{8B2AEB66-EBA9-4B22-9DE9-658C6A127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A43EEC4F-8B49-4101-A5D0-0B7BE2BF6D75}"/>
                </a:ext>
              </a:extLst>
            </p:cNvPr>
            <p:cNvSpPr txBox="1"/>
            <p:nvPr/>
          </p:nvSpPr>
          <p:spPr bwMode="auto">
            <a:xfrm>
              <a:off x="2958577" y="4647723"/>
              <a:ext cx="2624437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：封装复选框插件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78644" y="981075"/>
            <a:ext cx="8175784" cy="3613785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220" dirty="0">
                <a:sym typeface="Calibri" panose="020F0502020204030204" pitchFamily="34" charset="0"/>
              </a:rPr>
              <a:t>使用</a:t>
            </a:r>
            <a:r>
              <a:rPr lang="en-US" altLang="zh-CN" sz="2220">
                <a:sym typeface="+mn-ea"/>
              </a:rPr>
              <a:t>jQuery</a:t>
            </a:r>
            <a:r>
              <a:rPr lang="zh-CN" altLang="en-US" sz="2220">
                <a:sym typeface="+mn-ea"/>
              </a:rPr>
              <a:t>扩展方法制作图片多张滚动插件，当点击图片左右两侧按钮时，多张图片一起向左或向右滚动</a:t>
            </a:r>
            <a:endParaRPr lang="zh-CN" altLang="en-US" sz="2220" dirty="0">
              <a:sym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/>
              <a:t>1—</a:t>
            </a:r>
            <a:r>
              <a:rPr lang="zh-CN" altLang="en-US" sz="2775" dirty="0">
                <a:sym typeface="+mn-ea"/>
              </a:rPr>
              <a:t>制作图片多张滚动插件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3373279" y="4581734"/>
            <a:ext cx="1702777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14313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25</a:t>
            </a: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6" y="2857976"/>
            <a:ext cx="6654641" cy="115824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BD8CCB-9697-483A-901E-6C65C7D16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4786CE-9443-44B2-8DC1-0A2FD4415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C6C640-3ACF-4B8E-AF99-D63C47B96592}"/>
              </a:ext>
            </a:extLst>
          </p:cNvPr>
          <p:cNvGrpSpPr/>
          <p:nvPr/>
        </p:nvGrpSpPr>
        <p:grpSpPr>
          <a:xfrm>
            <a:off x="2560320" y="3474720"/>
            <a:ext cx="4022884" cy="992505"/>
            <a:chOff x="4789" y="4099"/>
            <a:chExt cx="8447" cy="208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CC4D5A-1DBA-4599-9B06-2D327FA62F39}"/>
                </a:ext>
              </a:extLst>
            </p:cNvPr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DCB376-D475-4328-A9F6-84A41FB2F8E6}"/>
                </a:ext>
              </a:extLst>
            </p:cNvPr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6240FE5-CB6D-4283-8941-2B54899DCB4C}"/>
                </a:ext>
              </a:extLst>
            </p:cNvPr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98EBEF51-AA1B-4C1D-88F4-6DCC6DEF4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89100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b="1" kern="0" spc="2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kern="0" spc="2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D505F9-E85C-49F2-92DF-5B516A7A2E65}"/>
                </a:ext>
              </a:extLst>
            </p:cNvPr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712E6A-61E1-4366-8770-BB05471A3F2C}"/>
                </a:ext>
              </a:extLst>
            </p:cNvPr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F6F753-DB9A-4B7F-8DBE-A99FF14A08FF}"/>
                </a:ext>
              </a:extLst>
            </p:cNvPr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578644" y="981075"/>
            <a:ext cx="8015764" cy="322326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源码第一行到最后一行是一个匿名函数</a:t>
            </a:r>
          </a:p>
          <a:p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好处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sz="2220" dirty="0">
                <a:sym typeface="+mn-ea"/>
              </a:rPr>
              <a:t>jQuery</a:t>
            </a:r>
            <a:r>
              <a:rPr lang="zh-CN" altLang="en-US" sz="2220" dirty="0">
                <a:sym typeface="+mn-ea"/>
              </a:rPr>
              <a:t>里面的方法或者函数都变成局部的，防止与其他代码冲突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框架分析</a:t>
            </a:r>
            <a:endParaRPr lang="en-US" altLang="zh-CN"/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704374" y="1915969"/>
            <a:ext cx="6863715" cy="403384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4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(function(){})(); </a:t>
            </a:r>
            <a:r>
              <a:rPr lang="en-US" sz="1500" b="1" dirty="0">
                <a:ea typeface="微软雅黑" panose="020B0503020204020204" pitchFamily="34" charset="-122"/>
                <a:sym typeface="+mn-ea"/>
              </a:rPr>
              <a:t>//JQ</a:t>
            </a:r>
            <a:r>
              <a:rPr lang="zh-CN" altLang="en-US" sz="1500" b="1" dirty="0">
                <a:ea typeface="微软雅黑" panose="020B0503020204020204" pitchFamily="34" charset="-122"/>
                <a:sym typeface="+mn-ea"/>
              </a:rPr>
              <a:t>框架源代码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03898" y="2364105"/>
            <a:ext cx="6864191" cy="1723073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(function(){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500" b="1">
                <a:ea typeface="微软雅黑" panose="020B0503020204020204" pitchFamily="34" charset="-122"/>
                <a:sym typeface="+mn-ea"/>
              </a:rPr>
              <a:t>	</a:t>
            </a:r>
            <a:r>
              <a:rPr sz="1500" b="1">
                <a:ea typeface="微软雅黑" panose="020B0503020204020204" pitchFamily="34" charset="-122"/>
                <a:sym typeface="+mn-ea"/>
              </a:rPr>
              <a:t>var a = 10;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function $(){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1500" b="1">
                <a:ea typeface="微软雅黑" panose="020B0503020204020204" pitchFamily="34" charset="-122"/>
                <a:sym typeface="+mn-ea"/>
              </a:rPr>
              <a:t>	</a:t>
            </a:r>
            <a:r>
              <a:rPr sz="1500" b="1">
                <a:ea typeface="微软雅黑" panose="020B0503020204020204" pitchFamily="34" charset="-122"/>
                <a:sym typeface="+mn-ea"/>
              </a:rPr>
              <a:t>alert(a);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}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})();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$();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DD6DC-522F-45D9-9CC6-277A58D25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E542EDE-EE69-43E0-960C-8CB709F439FF}"/>
              </a:ext>
            </a:extLst>
          </p:cNvPr>
          <p:cNvGrpSpPr/>
          <p:nvPr/>
        </p:nvGrpSpPr>
        <p:grpSpPr>
          <a:xfrm>
            <a:off x="204629" y="1586166"/>
            <a:ext cx="436880" cy="531495"/>
            <a:chOff x="3548698" y="2423160"/>
            <a:chExt cx="436880" cy="531495"/>
          </a:xfrm>
        </p:grpSpPr>
        <p:sp>
          <p:nvSpPr>
            <p:cNvPr id="21" name="TextBox 65">
              <a:extLst>
                <a:ext uri="{FF2B5EF4-FFF2-40B4-BE49-F238E27FC236}">
                  <a16:creationId xmlns:a16="http://schemas.microsoft.com/office/drawing/2014/main" id="{99512010-2D8A-4C63-8B12-03C315FC5FAB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2" name="图片 21" descr="C:\Users\Lenovo\Desktop\icon\电脑.png电脑">
              <a:extLst>
                <a:ext uri="{FF2B5EF4-FFF2-40B4-BE49-F238E27FC236}">
                  <a16:creationId xmlns:a16="http://schemas.microsoft.com/office/drawing/2014/main" id="{3AB7B590-C2B0-473A-8ACA-4369212F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63F474-F117-4DF3-988E-7153032B2176}"/>
              </a:ext>
            </a:extLst>
          </p:cNvPr>
          <p:cNvGrpSpPr/>
          <p:nvPr/>
        </p:nvGrpSpPr>
        <p:grpSpPr>
          <a:xfrm>
            <a:off x="2554600" y="4445794"/>
            <a:ext cx="3162786" cy="321469"/>
            <a:chOff x="2555776" y="4614386"/>
            <a:chExt cx="3162786" cy="321469"/>
          </a:xfrm>
        </p:grpSpPr>
        <p:sp>
          <p:nvSpPr>
            <p:cNvPr id="24" name="圆角矩形 7">
              <a:extLst>
                <a:ext uri="{FF2B5EF4-FFF2-40B4-BE49-F238E27FC236}">
                  <a16:creationId xmlns:a16="http://schemas.microsoft.com/office/drawing/2014/main" id="{E86008F0-05FD-492E-A5D9-F00EF36E052D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圆角矩形 8">
              <a:extLst>
                <a:ext uri="{FF2B5EF4-FFF2-40B4-BE49-F238E27FC236}">
                  <a16:creationId xmlns:a16="http://schemas.microsoft.com/office/drawing/2014/main" id="{AAD7D89E-148D-4CDF-97B6-C5A3043C1C42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6" name="Picture 8" descr="说话气泡new">
              <a:extLst>
                <a:ext uri="{FF2B5EF4-FFF2-40B4-BE49-F238E27FC236}">
                  <a16:creationId xmlns:a16="http://schemas.microsoft.com/office/drawing/2014/main" id="{EE8D7D72-E0B0-4852-8897-9E0C0F764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D3BBE430-468F-4B4D-848D-AD272CFB3F71}"/>
                </a:ext>
              </a:extLst>
            </p:cNvPr>
            <p:cNvSpPr txBox="1"/>
            <p:nvPr/>
          </p:nvSpPr>
          <p:spPr bwMode="auto">
            <a:xfrm>
              <a:off x="2823026" y="4647723"/>
              <a:ext cx="2895536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框架分析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spc="225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通过上述能明白是把函数或方法都给放到匿名函数里面了，但是如果要使用里面的函数或方法怎么办呢？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问题思考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03898" y="2487930"/>
            <a:ext cx="6864191" cy="1723073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(function(){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var a = 10;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function $(){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	alert(a);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}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</a:t>
            </a: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window.$ = $;</a:t>
            </a:r>
            <a:r>
              <a:rPr sz="1500" b="1"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})();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$();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1933F2-37B1-4152-9D56-A2554F4BD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5B33F0C-F2F3-4AB1-AC5E-E307E65DD047}"/>
              </a:ext>
            </a:extLst>
          </p:cNvPr>
          <p:cNvGrpSpPr/>
          <p:nvPr/>
        </p:nvGrpSpPr>
        <p:grpSpPr>
          <a:xfrm>
            <a:off x="141743" y="1977132"/>
            <a:ext cx="436880" cy="531495"/>
            <a:chOff x="3548698" y="2423160"/>
            <a:chExt cx="436880" cy="531495"/>
          </a:xfrm>
        </p:grpSpPr>
        <p:sp>
          <p:nvSpPr>
            <p:cNvPr id="21" name="TextBox 65">
              <a:extLst>
                <a:ext uri="{FF2B5EF4-FFF2-40B4-BE49-F238E27FC236}">
                  <a16:creationId xmlns:a16="http://schemas.microsoft.com/office/drawing/2014/main" id="{1CE25069-4CBB-4275-8BC9-8F2D1BAAA394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2" name="图片 21" descr="C:\Users\Lenovo\Desktop\icon\电脑.png电脑">
              <a:extLst>
                <a:ext uri="{FF2B5EF4-FFF2-40B4-BE49-F238E27FC236}">
                  <a16:creationId xmlns:a16="http://schemas.microsoft.com/office/drawing/2014/main" id="{AA503695-4F5C-44C3-A0A5-84B3FF35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09BA75-FE1B-43C3-A453-A5CC1F68A09F}"/>
              </a:ext>
            </a:extLst>
          </p:cNvPr>
          <p:cNvGrpSpPr/>
          <p:nvPr/>
        </p:nvGrpSpPr>
        <p:grpSpPr>
          <a:xfrm>
            <a:off x="2843808" y="4510405"/>
            <a:ext cx="3456384" cy="372623"/>
            <a:chOff x="2555776" y="4614386"/>
            <a:chExt cx="3162786" cy="321469"/>
          </a:xfrm>
        </p:grpSpPr>
        <p:sp>
          <p:nvSpPr>
            <p:cNvPr id="24" name="圆角矩形 7">
              <a:extLst>
                <a:ext uri="{FF2B5EF4-FFF2-40B4-BE49-F238E27FC236}">
                  <a16:creationId xmlns:a16="http://schemas.microsoft.com/office/drawing/2014/main" id="{21076882-2DC6-4250-A5A0-267A222A2BAA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圆角矩形 8">
              <a:extLst>
                <a:ext uri="{FF2B5EF4-FFF2-40B4-BE49-F238E27FC236}">
                  <a16:creationId xmlns:a16="http://schemas.microsoft.com/office/drawing/2014/main" id="{CCFC23DC-0702-41EC-B5F9-D9340528B15C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6" name="Picture 8" descr="说话气泡new">
              <a:extLst>
                <a:ext uri="{FF2B5EF4-FFF2-40B4-BE49-F238E27FC236}">
                  <a16:creationId xmlns:a16="http://schemas.microsoft.com/office/drawing/2014/main" id="{C8093BE9-4FE8-45D8-ADFD-A71A79E2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D8201E76-481B-458F-BBB7-70FCD0B0A4C9}"/>
                </a:ext>
              </a:extLst>
            </p:cNvPr>
            <p:cNvSpPr txBox="1"/>
            <p:nvPr/>
          </p:nvSpPr>
          <p:spPr bwMode="auto">
            <a:xfrm>
              <a:off x="2823026" y="4647723"/>
              <a:ext cx="2895536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框架分析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spc="225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</a:t>
            </a:r>
            <a:r>
              <a:rPr lang="en-US" altLang="zh-CN"/>
              <a:t>j</a:t>
            </a:r>
            <a:r>
              <a:rPr lang="zh-CN" altLang="en-US"/>
              <a:t>Q</a:t>
            </a:r>
            <a:r>
              <a:rPr lang="en-US" altLang="zh-CN"/>
              <a:t>uery</a:t>
            </a:r>
            <a:r>
              <a:rPr lang="zh-CN" altLang="en-US"/>
              <a:t>的框架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016794" y="869157"/>
            <a:ext cx="7126605" cy="3557111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(function(){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(21 , 94) 定义了一些变量和函数 jQuery = function(){};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(96 , 283) 给JQ对象，添加一些方法和属性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(285 , 347) extend : JQ的继承方法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(349 , 817) jQuery.extend() : 扩展一些工具方法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(877 , 2856)  Sizzle : 复杂选择器的实现 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(2880 , 3042) Callbacks : 回调对象 : 对函数的统一管理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(3043 , 3183) Deferred : 延迟对象 : 对异步的统一管理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(3184 , 3295) support : 功能检测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(3308 , 3652) data() : 数据缓存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(3653 , 3797) queue() : 队列方法 : 执行顺序的管理 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(3803 , 4299) attr() prop() val() addClass()等 : 对元素属性的操作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(4300 , 5128) on() trigger() : 事件操作的相关方法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(5140 , 6057) DOM操作 : 添加 删除 获取 包装 DOM筛选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</a:t>
            </a:r>
            <a:r>
              <a:rPr sz="1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(6058 , 6620) css() : 样式的操作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(6621 , 7854) 提交的数据和ajax() : ajax() load() getJSON()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(7855 , 8584) animate() : 运动的方法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(8585 , 8792) offset() : 位置和尺寸的方法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(8804 , 8821) JQ支持模块化的模式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ea typeface="微软雅黑" panose="020B0503020204020204" pitchFamily="34" charset="-122"/>
                <a:sym typeface="+mn-ea"/>
              </a:rPr>
              <a:t>	</a:t>
            </a:r>
            <a:r>
              <a:rPr sz="1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(8826)  window.jQuery = window.$ = jQuery;</a:t>
            </a:r>
          </a:p>
          <a:p>
            <a:pPr algn="l">
              <a:lnSpc>
                <a:spcPct val="90000"/>
              </a:lnSpc>
              <a:defRPr/>
            </a:pPr>
            <a:r>
              <a:rPr sz="1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})();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26399B-F52F-4935-A935-31394A15B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AB7162-2C6F-4989-B34B-FC8175AFB811}"/>
              </a:ext>
            </a:extLst>
          </p:cNvPr>
          <p:cNvGrpSpPr/>
          <p:nvPr/>
        </p:nvGrpSpPr>
        <p:grpSpPr>
          <a:xfrm>
            <a:off x="2699792" y="4554421"/>
            <a:ext cx="3423122" cy="372623"/>
            <a:chOff x="2555776" y="4614386"/>
            <a:chExt cx="3132349" cy="321469"/>
          </a:xfrm>
        </p:grpSpPr>
        <p:sp>
          <p:nvSpPr>
            <p:cNvPr id="18" name="圆角矩形 7">
              <a:extLst>
                <a:ext uri="{FF2B5EF4-FFF2-40B4-BE49-F238E27FC236}">
                  <a16:creationId xmlns:a16="http://schemas.microsoft.com/office/drawing/2014/main" id="{C0F96465-2D2E-4D03-B22D-3AC87F75800B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圆角矩形 8">
              <a:extLst>
                <a:ext uri="{FF2B5EF4-FFF2-40B4-BE49-F238E27FC236}">
                  <a16:creationId xmlns:a16="http://schemas.microsoft.com/office/drawing/2014/main" id="{2621D1E1-BF90-48C1-97CF-5C212F59DC1C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2" name="Picture 8" descr="说话气泡new">
              <a:extLst>
                <a:ext uri="{FF2B5EF4-FFF2-40B4-BE49-F238E27FC236}">
                  <a16:creationId xmlns:a16="http://schemas.microsoft.com/office/drawing/2014/main" id="{708ABD0F-8A3C-4BB7-B644-2D6C0B745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FF4BBA1B-B0F7-4440-9454-06435ED7E2CA}"/>
                </a:ext>
              </a:extLst>
            </p:cNvPr>
            <p:cNvSpPr txBox="1"/>
            <p:nvPr/>
          </p:nvSpPr>
          <p:spPr bwMode="auto">
            <a:xfrm>
              <a:off x="2918868" y="4647723"/>
              <a:ext cx="2703852" cy="23897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：简化的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846F0A-8576-45C0-A4CF-2A45519AB6A7}"/>
              </a:ext>
            </a:extLst>
          </p:cNvPr>
          <p:cNvGrpSpPr/>
          <p:nvPr/>
        </p:nvGrpSpPr>
        <p:grpSpPr>
          <a:xfrm>
            <a:off x="162084" y="869157"/>
            <a:ext cx="436880" cy="531495"/>
            <a:chOff x="3548698" y="2423160"/>
            <a:chExt cx="436880" cy="531495"/>
          </a:xfrm>
        </p:grpSpPr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2BE7B17A-6CEA-4AF9-92ED-C644D04834A3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6" name="图片 25" descr="C:\Users\Lenovo\Desktop\icon\电脑.png电脑">
              <a:extLst>
                <a:ext uri="{FF2B5EF4-FFF2-40B4-BE49-F238E27FC236}">
                  <a16:creationId xmlns:a16="http://schemas.microsoft.com/office/drawing/2014/main" id="{24FDF46A-DACB-4CFB-8FA4-FC6CC058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578644" y="782955"/>
            <a:ext cx="8015764" cy="3613785"/>
          </a:xfrm>
        </p:spPr>
        <p:txBody>
          <a:bodyPr/>
          <a:lstStyle/>
          <a:p>
            <a:r>
              <a:rPr>
                <a:sym typeface="+mn-ea"/>
              </a:rPr>
              <a:t>(6058 , 6620)</a:t>
            </a:r>
            <a:r>
              <a:rPr lang="zh-CN" altLang="en-US"/>
              <a:t>样式操作简化后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解析jQuery样式操作</a:t>
            </a:r>
            <a:r>
              <a:rPr lang="en-US" altLang="zh-CN"/>
              <a:t>3-1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016794" y="1499235"/>
            <a:ext cx="3597593" cy="306085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zh-CN" altLang="en-US"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首先是</a:t>
            </a: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一些变量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zh-CN" sz="135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//CSS</a:t>
            </a:r>
            <a:r>
              <a:rPr lang="zh-CN" altLang="en-US" sz="135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操作相关的行为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vendorPropName(){}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isHidden(){}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getStyles(){}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showHide(){}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35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//CSS</a:t>
            </a:r>
            <a:r>
              <a:rPr lang="zh-CN" altLang="en-US" sz="135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常用方法接口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jQuery.fn.extend({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</a:t>
            </a:r>
            <a:r>
              <a:rPr sz="135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css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show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hide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toggle</a:t>
            </a:r>
          </a:p>
          <a:p>
            <a:pPr algn="l">
              <a:lnSpc>
                <a:spcPct val="100000"/>
              </a:lnSpc>
              <a:defRPr/>
            </a:pPr>
            <a:r>
              <a:rPr sz="135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});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761547" y="1504950"/>
            <a:ext cx="3748088" cy="3055144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sz="135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//CSS</a:t>
            </a:r>
            <a:r>
              <a:rPr lang="zh-CN" altLang="en-US" sz="135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工具方法接口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jQuery.extend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({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cssHooks</a:t>
            </a:r>
            <a:endParaRPr sz="135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cssNumber</a:t>
            </a:r>
            <a:endParaRPr sz="135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cssProps</a:t>
            </a:r>
            <a:endParaRPr sz="135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style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</a:t>
            </a:r>
            <a:endParaRPr sz="135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});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CN" sz="135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//CSS</a:t>
            </a:r>
            <a:r>
              <a:rPr lang="zh-CN" altLang="en-US" sz="135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封装函数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curCSS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= function(){};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setPositiveNumber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(){}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augmentWidthOrHeight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(){}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getWidthOrHeight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(){}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css_defaultDisplay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(){}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function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actualDisplay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(){}</a:t>
            </a:r>
          </a:p>
          <a:p>
            <a:pPr algn="l">
              <a:lnSpc>
                <a:spcPct val="90000"/>
              </a:lnSpc>
              <a:defRPr/>
            </a:pP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一些cssHooks</a:t>
            </a:r>
            <a:endParaRPr sz="135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D00CE82-DCC3-4A9B-95BD-94A424EBE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DC1DF2-B3B4-4A6D-BA4F-5FF6F22B231E}"/>
              </a:ext>
            </a:extLst>
          </p:cNvPr>
          <p:cNvGrpSpPr/>
          <p:nvPr/>
        </p:nvGrpSpPr>
        <p:grpSpPr>
          <a:xfrm>
            <a:off x="147548" y="1347614"/>
            <a:ext cx="436880" cy="531495"/>
            <a:chOff x="3548698" y="2423160"/>
            <a:chExt cx="436880" cy="531495"/>
          </a:xfrm>
        </p:grpSpPr>
        <p:sp>
          <p:nvSpPr>
            <p:cNvPr id="17" name="TextBox 65">
              <a:extLst>
                <a:ext uri="{FF2B5EF4-FFF2-40B4-BE49-F238E27FC236}">
                  <a16:creationId xmlns:a16="http://schemas.microsoft.com/office/drawing/2014/main" id="{BF712FA0-22C3-4472-8241-B15A9E75B72E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8" name="图片 17" descr="C:\Users\Lenovo\Desktop\icon\电脑.png电脑">
              <a:extLst>
                <a:ext uri="{FF2B5EF4-FFF2-40B4-BE49-F238E27FC236}">
                  <a16:creationId xmlns:a16="http://schemas.microsoft.com/office/drawing/2014/main" id="{A205F1B0-87AA-43AE-AC72-9622DCA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DFBD87A-7EF9-40EC-BE3D-3B021E856D0D}"/>
              </a:ext>
            </a:extLst>
          </p:cNvPr>
          <p:cNvGrpSpPr/>
          <p:nvPr/>
        </p:nvGrpSpPr>
        <p:grpSpPr>
          <a:xfrm>
            <a:off x="2699792" y="4649569"/>
            <a:ext cx="3423122" cy="372623"/>
            <a:chOff x="2555776" y="4614386"/>
            <a:chExt cx="3132349" cy="321469"/>
          </a:xfrm>
        </p:grpSpPr>
        <p:sp>
          <p:nvSpPr>
            <p:cNvPr id="21" name="圆角矩形 7">
              <a:extLst>
                <a:ext uri="{FF2B5EF4-FFF2-40B4-BE49-F238E27FC236}">
                  <a16:creationId xmlns:a16="http://schemas.microsoft.com/office/drawing/2014/main" id="{457AD935-4EE4-48A7-A388-6128F7D1E83B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圆角矩形 8">
              <a:extLst>
                <a:ext uri="{FF2B5EF4-FFF2-40B4-BE49-F238E27FC236}">
                  <a16:creationId xmlns:a16="http://schemas.microsoft.com/office/drawing/2014/main" id="{6BD75B36-A81D-4329-A333-D41BA92D1AAD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3" name="Picture 8" descr="说话气泡new">
              <a:extLst>
                <a:ext uri="{FF2B5EF4-FFF2-40B4-BE49-F238E27FC236}">
                  <a16:creationId xmlns:a16="http://schemas.microsoft.com/office/drawing/2014/main" id="{8B2C1C36-D5EF-4DDB-B20D-9B327C55A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F39E64E8-5625-4284-815A-D3B3D1F1FAF8}"/>
                </a:ext>
              </a:extLst>
            </p:cNvPr>
            <p:cNvSpPr txBox="1"/>
            <p:nvPr/>
          </p:nvSpPr>
          <p:spPr bwMode="auto">
            <a:xfrm>
              <a:off x="3070039" y="4647723"/>
              <a:ext cx="2401507" cy="23897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：简化的样式操作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JS</a:t>
            </a:r>
            <a:r>
              <a:rPr lang="zh-CN" altLang="en-US" dirty="0"/>
              <a:t>如何获取元素样式？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解析jQuery样式操作</a:t>
            </a:r>
            <a:r>
              <a:rPr lang="en-US" altLang="zh-CN" sz="2775">
                <a:sym typeface="+mn-ea"/>
              </a:rPr>
              <a:t>3-2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03898" y="2042160"/>
            <a:ext cx="3863816" cy="1111568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&lt;div </a:t>
            </a: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style="color:red"</a:t>
            </a:r>
            <a:r>
              <a:rPr sz="1500" b="1">
                <a:ea typeface="微软雅黑" panose="020B0503020204020204" pitchFamily="34" charset="-122"/>
                <a:sym typeface="+mn-ea"/>
              </a:rPr>
              <a:t> id="div1"&gt;课工场&lt;/div&gt;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$(function(){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	console.log($('#div1').get(0).style.color);</a:t>
            </a: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4720590" y="2042160"/>
            <a:ext cx="3447574" cy="1112044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&lt;div id="div1"&gt;课工场&lt;/div&gt;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#div1{ </a:t>
            </a:r>
            <a:r>
              <a:rPr sz="15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color:blue</a:t>
            </a:r>
            <a:r>
              <a:rPr sz="1500" b="1">
                <a:ea typeface="微软雅黑" panose="020B0503020204020204" pitchFamily="34" charset="-122"/>
                <a:sym typeface="+mn-ea"/>
              </a:rPr>
              <a:t>;}</a:t>
            </a:r>
          </a:p>
          <a:p>
            <a:pPr algn="l">
              <a:lnSpc>
                <a:spcPct val="9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console.log(window.getComputedStyle( $('#div1').get(0) , null ).color);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03897" y="3590925"/>
            <a:ext cx="7464743" cy="903923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sz="1500" b="1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、</a:t>
            </a:r>
            <a:r>
              <a:rPr sz="1500" b="1">
                <a:ea typeface="微软雅黑" panose="020B0503020204020204" pitchFamily="34" charset="-122"/>
                <a:sym typeface="+mn-ea"/>
              </a:rPr>
              <a:t>getComputedStyle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是用来获取元素的最终样式，它不仅可以获取行内样式，也可以获取嵌入式样式，最终获取到的样式是根据优先级来决定的，而</a:t>
            </a: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只能获取行内样式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、</a:t>
            </a:r>
            <a:r>
              <a:rPr sz="1500" b="1">
                <a:ea typeface="微软雅黑" panose="020B0503020204020204" pitchFamily="34" charset="-122"/>
                <a:sym typeface="+mn-ea"/>
              </a:rPr>
              <a:t>getComputedStyle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是获取不到复合样式的，比如：</a:t>
            </a: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background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，而</a:t>
            </a: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可以获取到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DC969-16F1-4058-B4E1-98130DAEC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8D432-69B6-4B87-A5F2-8B2178A0676E}"/>
              </a:ext>
            </a:extLst>
          </p:cNvPr>
          <p:cNvGrpSpPr/>
          <p:nvPr/>
        </p:nvGrpSpPr>
        <p:grpSpPr>
          <a:xfrm>
            <a:off x="101681" y="1592804"/>
            <a:ext cx="436880" cy="531495"/>
            <a:chOff x="3548698" y="2423160"/>
            <a:chExt cx="436880" cy="531495"/>
          </a:xfrm>
        </p:grpSpPr>
        <p:sp>
          <p:nvSpPr>
            <p:cNvPr id="22" name="TextBox 65">
              <a:extLst>
                <a:ext uri="{FF2B5EF4-FFF2-40B4-BE49-F238E27FC236}">
                  <a16:creationId xmlns:a16="http://schemas.microsoft.com/office/drawing/2014/main" id="{E08FFCE6-8BF7-44E7-997A-E881BBCFE4A8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3" name="图片 22" descr="C:\Users\Lenovo\Desktop\icon\电脑.png电脑">
              <a:extLst>
                <a:ext uri="{FF2B5EF4-FFF2-40B4-BE49-F238E27FC236}">
                  <a16:creationId xmlns:a16="http://schemas.microsoft.com/office/drawing/2014/main" id="{7C7E4C75-6CB0-405E-9E58-113FC7D5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7C0D54-DDF1-414B-81A2-905C06058358}"/>
              </a:ext>
            </a:extLst>
          </p:cNvPr>
          <p:cNvGrpSpPr/>
          <p:nvPr/>
        </p:nvGrpSpPr>
        <p:grpSpPr>
          <a:xfrm>
            <a:off x="101681" y="3153728"/>
            <a:ext cx="436880" cy="516890"/>
            <a:chOff x="989013" y="3074035"/>
            <a:chExt cx="436880" cy="516890"/>
          </a:xfrm>
        </p:grpSpPr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A9BA573D-D21C-4D2D-B488-32EBEE6DFFD6}"/>
                </a:ext>
              </a:extLst>
            </p:cNvPr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26" name="图片 25" descr="C:\Users\Lenovo\Desktop\icon\注意(1).png注意(1)">
              <a:extLst>
                <a:ext uri="{FF2B5EF4-FFF2-40B4-BE49-F238E27FC236}">
                  <a16:creationId xmlns:a16="http://schemas.microsoft.com/office/drawing/2014/main" id="{6B24C69D-0C3A-4652-AC46-12C050234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BBD5669-03A6-48CA-872A-66562A866ED7}"/>
              </a:ext>
            </a:extLst>
          </p:cNvPr>
          <p:cNvGrpSpPr/>
          <p:nvPr/>
        </p:nvGrpSpPr>
        <p:grpSpPr>
          <a:xfrm>
            <a:off x="2724707" y="4558946"/>
            <a:ext cx="3423122" cy="372623"/>
            <a:chOff x="2555776" y="4614386"/>
            <a:chExt cx="3132349" cy="321469"/>
          </a:xfrm>
        </p:grpSpPr>
        <p:sp>
          <p:nvSpPr>
            <p:cNvPr id="28" name="圆角矩形 7">
              <a:extLst>
                <a:ext uri="{FF2B5EF4-FFF2-40B4-BE49-F238E27FC236}">
                  <a16:creationId xmlns:a16="http://schemas.microsoft.com/office/drawing/2014/main" id="{76E85608-2833-44FC-8DD8-0AA7118BE63B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9" name="圆角矩形 8">
              <a:extLst>
                <a:ext uri="{FF2B5EF4-FFF2-40B4-BE49-F238E27FC236}">
                  <a16:creationId xmlns:a16="http://schemas.microsoft.com/office/drawing/2014/main" id="{8774D6D3-90FA-4E51-BF5A-2DE9AE318EF3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30" name="Picture 8" descr="说话气泡new">
              <a:extLst>
                <a:ext uri="{FF2B5EF4-FFF2-40B4-BE49-F238E27FC236}">
                  <a16:creationId xmlns:a16="http://schemas.microsoft.com/office/drawing/2014/main" id="{4BCE23A8-7339-4101-A06D-62DA95FB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1193DDD5-FB27-4037-A244-8ECE2512F54F}"/>
                </a:ext>
              </a:extLst>
            </p:cNvPr>
            <p:cNvSpPr txBox="1"/>
            <p:nvPr/>
          </p:nvSpPr>
          <p:spPr bwMode="auto">
            <a:xfrm>
              <a:off x="3153649" y="4647723"/>
              <a:ext cx="2234287" cy="23897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：获取元素样式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设置样式和获取样式分别调用的是什么？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 dirty="0">
                <a:sym typeface="+mn-ea"/>
              </a:rPr>
              <a:t>解析jQuery样式操作</a:t>
            </a:r>
            <a:r>
              <a:rPr lang="en-US" altLang="zh-CN" sz="2775" dirty="0">
                <a:sym typeface="+mn-ea"/>
              </a:rPr>
              <a:t>3-3</a:t>
            </a:r>
            <a:endParaRPr lang="zh-CN" altLang="en-US" dirty="0"/>
          </a:p>
        </p:txBody>
      </p:sp>
      <p:cxnSp>
        <p:nvCxnSpPr>
          <p:cNvPr id="27" name="直接箭头连接符 34"/>
          <p:cNvCxnSpPr>
            <a:cxnSpLocks noChangeShapeType="1"/>
          </p:cNvCxnSpPr>
          <p:nvPr/>
        </p:nvCxnSpPr>
        <p:spPr bwMode="auto">
          <a:xfrm flipH="1">
            <a:off x="2608898" y="2270284"/>
            <a:ext cx="3334" cy="45243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84083" y="1856274"/>
            <a:ext cx="902613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设置样式</a:t>
            </a:r>
          </a:p>
        </p:txBody>
      </p:sp>
      <p:cxnSp>
        <p:nvCxnSpPr>
          <p:cNvPr id="3" name="直接箭头连接符 34"/>
          <p:cNvCxnSpPr>
            <a:cxnSpLocks noChangeShapeType="1"/>
          </p:cNvCxnSpPr>
          <p:nvPr/>
        </p:nvCxnSpPr>
        <p:spPr bwMode="auto">
          <a:xfrm flipH="1">
            <a:off x="2608898" y="3172302"/>
            <a:ext cx="3334" cy="42148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57388" y="2783057"/>
            <a:ext cx="1364724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jQuery.style( 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33626" y="3621733"/>
            <a:ext cx="607003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style</a:t>
            </a:r>
          </a:p>
        </p:txBody>
      </p:sp>
      <p:cxnSp>
        <p:nvCxnSpPr>
          <p:cNvPr id="7" name="直接箭头连接符 34"/>
          <p:cNvCxnSpPr>
            <a:cxnSpLocks noChangeShapeType="1"/>
          </p:cNvCxnSpPr>
          <p:nvPr/>
        </p:nvCxnSpPr>
        <p:spPr bwMode="auto">
          <a:xfrm flipH="1">
            <a:off x="4826794" y="2220754"/>
            <a:ext cx="3810" cy="25050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02455" y="1856274"/>
            <a:ext cx="902613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获取样式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34815" y="2500164"/>
            <a:ext cx="1095408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350" b="1" dirty="0">
                <a:solidFill>
                  <a:schemeClr val="bg1"/>
                </a:solidFill>
                <a:sym typeface="+mn-ea"/>
              </a:rPr>
              <a:t>jQuery.css( )</a:t>
            </a:r>
            <a:endParaRPr lang="en-US" altLang="zh-CN" sz="135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24313" y="3665548"/>
            <a:ext cx="1539236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35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getComputedStyle</a:t>
            </a:r>
            <a:endParaRPr lang="en-US" altLang="zh-CN" sz="1350" b="1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98119" y="3095477"/>
            <a:ext cx="1861606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350" b="1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curCSS=function(){}</a:t>
            </a:r>
          </a:p>
        </p:txBody>
      </p:sp>
      <p:cxnSp>
        <p:nvCxnSpPr>
          <p:cNvPr id="12" name="直接箭头连接符 34"/>
          <p:cNvCxnSpPr>
            <a:cxnSpLocks noChangeShapeType="1"/>
          </p:cNvCxnSpPr>
          <p:nvPr/>
        </p:nvCxnSpPr>
        <p:spPr bwMode="auto">
          <a:xfrm flipH="1">
            <a:off x="4830604" y="2857976"/>
            <a:ext cx="3810" cy="25050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4"/>
          <p:cNvCxnSpPr>
            <a:cxnSpLocks noChangeShapeType="1"/>
          </p:cNvCxnSpPr>
          <p:nvPr/>
        </p:nvCxnSpPr>
        <p:spPr bwMode="auto">
          <a:xfrm flipH="1">
            <a:off x="4822984" y="3414712"/>
            <a:ext cx="3810" cy="25050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1102530" y="1490827"/>
            <a:ext cx="6962775" cy="317373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jQuery.fn.extend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({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   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css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: function( name, value ) {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return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jQuery.access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 this, function(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elem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, name, value ) {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var styles,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len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,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map = {},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= 0;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if 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jQuery.isArray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 name ) ) {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styles =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getStyles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elem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);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len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=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name.length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for ( ;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&lt;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len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;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++ ) {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	map[ name[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] ] = jQuery.css(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elem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, name[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], false, styles );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}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	return map;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}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return value !== undefined ?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</a:t>
            </a:r>
            <a:r>
              <a:rPr sz="1350" b="1" dirty="0" err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jQuery.style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elem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, name, value ) :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		</a:t>
            </a:r>
            <a:r>
              <a:rPr sz="135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jQuery.css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elem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, name );</a:t>
            </a:r>
          </a:p>
          <a:p>
            <a:pPr algn="l">
              <a:lnSpc>
                <a:spcPct val="80000"/>
              </a:lnSpc>
              <a:defRPr/>
            </a:pP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    }, name, value, </a:t>
            </a:r>
            <a:r>
              <a:rPr sz="135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arguments.length</a:t>
            </a:r>
            <a:r>
              <a:rPr sz="135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&gt; 1 );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E86561D-0F46-4203-968F-33BF16748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en-US" altLang="zh-CN" dirty="0"/>
              <a:t>/23</a:t>
            </a:r>
            <a:endParaRPr lang="en-US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9A31E64-4547-410A-8F93-17E6F17FD021}"/>
              </a:ext>
            </a:extLst>
          </p:cNvPr>
          <p:cNvSpPr txBox="1">
            <a:spLocks/>
          </p:cNvSpPr>
          <p:nvPr/>
        </p:nvSpPr>
        <p:spPr bwMode="auto">
          <a:xfrm>
            <a:off x="677545" y="1007922"/>
            <a:ext cx="7336329" cy="1082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 kern="120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001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573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jQuery</a:t>
            </a:r>
            <a:r>
              <a:rPr lang="zh-CN" altLang="en-US" dirty="0"/>
              <a:t>源码解析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Font typeface="Wingdings" panose="05000000000000000000" charset="0"/>
              <a:buNone/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8A35CC-A7AD-4438-90D7-C7E384680A7E}"/>
              </a:ext>
            </a:extLst>
          </p:cNvPr>
          <p:cNvGrpSpPr/>
          <p:nvPr/>
        </p:nvGrpSpPr>
        <p:grpSpPr>
          <a:xfrm>
            <a:off x="227648" y="1738789"/>
            <a:ext cx="436880" cy="531495"/>
            <a:chOff x="3548698" y="2423160"/>
            <a:chExt cx="436880" cy="531495"/>
          </a:xfrm>
        </p:grpSpPr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6CCF5353-1690-4650-83CF-82EC049E9A8A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5" name="图片 24" descr="C:\Users\Lenovo\Desktop\icon\电脑.png电脑">
              <a:extLst>
                <a:ext uri="{FF2B5EF4-FFF2-40B4-BE49-F238E27FC236}">
                  <a16:creationId xmlns:a16="http://schemas.microsoft.com/office/drawing/2014/main" id="{F317A62F-6C55-43E0-AA5F-DC24CB5A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4" grpId="0" bldLvl="0" animBg="1"/>
      <p:bldP spid="4" grpId="1" animBg="1"/>
      <p:bldP spid="6" grpId="0" bldLvl="0" animBg="1"/>
      <p:bldP spid="6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第一步：简化代码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第二步：思考原生代码</a:t>
            </a:r>
          </a:p>
          <a:p>
            <a:r>
              <a:rPr lang="zh-CN" altLang="en-US" dirty="0">
                <a:sym typeface="+mn-ea"/>
              </a:rPr>
              <a:t>第三步：</a:t>
            </a:r>
            <a:r>
              <a:rPr lang="en-US" altLang="zh-CN" dirty="0">
                <a:sym typeface="+mn-ea"/>
              </a:rPr>
              <a:t>JQ</a:t>
            </a:r>
            <a:r>
              <a:rPr lang="zh-CN" altLang="en-US" dirty="0">
                <a:sym typeface="+mn-ea"/>
              </a:rPr>
              <a:t>源码中找方案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源码解析三部曲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BF68CB-0154-451F-B542-754089532A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775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46086" name="AutoShape 3"/>
          <p:cNvSpPr/>
          <p:nvPr/>
        </p:nvSpPr>
        <p:spPr bwMode="auto">
          <a:xfrm>
            <a:off x="3998596" y="1286828"/>
            <a:ext cx="114776" cy="59293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2851309" y="1131590"/>
            <a:ext cx="182546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$.extend()</a:t>
            </a:r>
          </a:p>
          <a:p>
            <a:pPr eaLnBrk="1" hangingPunct="1"/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$.fn.extend()</a:t>
            </a:r>
          </a:p>
          <a:p>
            <a:pPr eaLnBrk="1" hangingPunct="1"/>
            <a:endParaRPr lang="zh-CN" altLang="en-US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解析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JQ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源码三部曲</a:t>
            </a: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806768" y="2268855"/>
            <a:ext cx="20445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定制化</a:t>
            </a:r>
            <a:r>
              <a:rPr lang="en-US" altLang="zh-CN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</a:p>
        </p:txBody>
      </p:sp>
      <p:sp>
        <p:nvSpPr>
          <p:cNvPr id="46091" name="AutoShape 3"/>
          <p:cNvSpPr/>
          <p:nvPr/>
        </p:nvSpPr>
        <p:spPr bwMode="auto">
          <a:xfrm>
            <a:off x="2514600" y="1367314"/>
            <a:ext cx="244793" cy="223932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113372" y="1229678"/>
            <a:ext cx="4366736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作用：</a:t>
            </a:r>
            <a:r>
              <a:rPr lang="en-US" altLang="zh-CN" sz="1200" b="1" dirty="0">
                <a:sym typeface="Calibri" panose="020F0502020204030204" pitchFamily="34" charset="0"/>
              </a:rPr>
              <a:t>函数用于将一个或多个对象的内容合并到目标对象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语法：</a:t>
            </a:r>
            <a:r>
              <a:rPr lang="en-US" sz="1200" b="1" dirty="0">
                <a:solidFill>
                  <a:srgbClr val="FF0000"/>
                </a:solidFill>
                <a:sym typeface="+mn-ea"/>
              </a:rPr>
              <a:t>$.extend</a:t>
            </a:r>
            <a:r>
              <a:rPr lang="en-US" sz="1200" b="1" dirty="0">
                <a:sym typeface="+mn-ea"/>
              </a:rPr>
              <a:t>( [deep ], target, object1 [, objectN ] )</a:t>
            </a:r>
            <a:endParaRPr lang="en-US" sz="1200" b="1" dirty="0"/>
          </a:p>
          <a:p>
            <a:pPr>
              <a:lnSpc>
                <a:spcPct val="150000"/>
              </a:lnSpc>
              <a:defRPr/>
            </a:pP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AutoShape 3"/>
          <p:cNvSpPr/>
          <p:nvPr/>
        </p:nvSpPr>
        <p:spPr bwMode="auto">
          <a:xfrm>
            <a:off x="4227672" y="2195513"/>
            <a:ext cx="126206" cy="6534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4353877" y="2175034"/>
            <a:ext cx="3818523" cy="61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作用：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函数为jQuery扩展一个或多个实例属性和方法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语法：</a:t>
            </a:r>
            <a:r>
              <a:rPr lang="en-US" sz="1200" b="1" dirty="0">
                <a:solidFill>
                  <a:srgbClr val="FF0000"/>
                </a:solidFill>
                <a:sym typeface="+mn-ea"/>
              </a:rPr>
              <a:t>$.fn.extend</a:t>
            </a:r>
            <a:r>
              <a:rPr lang="en-US" sz="1200" b="1" dirty="0">
                <a:sym typeface="+mn-ea"/>
              </a:rPr>
              <a:t>( object )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3"/>
          <p:cNvSpPr/>
          <p:nvPr/>
        </p:nvSpPr>
        <p:spPr bwMode="auto">
          <a:xfrm>
            <a:off x="4584859" y="2994184"/>
            <a:ext cx="126206" cy="87868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711065" y="2961323"/>
            <a:ext cx="1383983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简化代码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思考原生代码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源码中找方案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7BCE9-D13D-46EA-8BD3-FC65732615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8A6F8A-BD00-4E02-A2D8-D3F2559F1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教员根据上节课布置的预习内容进行集中测试</a:t>
            </a: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8506E-E126-47BA-B2CB-3B84EB82A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ym typeface="+mn-ea"/>
              </a:rPr>
              <a:t>制作图片多张滚动插件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7" y="1718311"/>
            <a:ext cx="7706201" cy="126730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EB4A79-385A-441C-91EC-98F37C1D6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掌握对</a:t>
            </a:r>
            <a:r>
              <a:rPr lang="en-US" altLang="zh-CN" dirty="0">
                <a:sym typeface="Arial" panose="020B0604020202020204" pitchFamily="34" charset="0"/>
              </a:rPr>
              <a:t>jQuery</a:t>
            </a:r>
            <a:r>
              <a:rPr lang="zh-CN" altLang="en-US" dirty="0">
                <a:sym typeface="Arial" panose="020B0604020202020204" pitchFamily="34" charset="0"/>
              </a:rPr>
              <a:t>进行扩展的方法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/>
              <a:t>能够使用</a:t>
            </a:r>
            <a:r>
              <a:rPr lang="en-US" altLang="zh-CN"/>
              <a:t>jQuery</a:t>
            </a:r>
            <a:r>
              <a:rPr lang="zh-CN" altLang="en-US"/>
              <a:t>扩展方法制作插件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/>
              <a:t>能够初步的分析</a:t>
            </a:r>
            <a:r>
              <a:rPr lang="en-US" altLang="zh-CN"/>
              <a:t>jQuery</a:t>
            </a:r>
            <a:r>
              <a:rPr lang="zh-CN" altLang="en-US"/>
              <a:t>源码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E64E-51D5-4962-AEB9-3A78AF8C1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en-US" altLang="zh-CN" dirty="0"/>
              <a:t>/23</a:t>
            </a:r>
            <a:endParaRPr lang="en-US" dirty="0"/>
          </a:p>
        </p:txBody>
      </p:sp>
      <p:pic>
        <p:nvPicPr>
          <p:cNvPr id="8" name="Picture 3" descr="C:\Users\Lenovo\Desktop\修改版\重点.png重点">
            <a:extLst>
              <a:ext uri="{FF2B5EF4-FFF2-40B4-BE49-F238E27FC236}">
                <a16:creationId xmlns:a16="http://schemas.microsoft.com/office/drawing/2014/main" id="{60056921-7336-4214-9DEA-EABF794F52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33720" y="1015365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>
            <a:extLst>
              <a:ext uri="{FF2B5EF4-FFF2-40B4-BE49-F238E27FC236}">
                <a16:creationId xmlns:a16="http://schemas.microsoft.com/office/drawing/2014/main" id="{4EC8A1E3-F0F4-4AB8-8BC9-67A6CF46DC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19165" y="166871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3" descr="C:\Users\Lenovo\Desktop\修改版\难点.png难点">
            <a:extLst>
              <a:ext uri="{FF2B5EF4-FFF2-40B4-BE49-F238E27FC236}">
                <a16:creationId xmlns:a16="http://schemas.microsoft.com/office/drawing/2014/main" id="{916D46F9-534C-4102-87D7-72B84A26B9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99685" y="2303145"/>
            <a:ext cx="534035" cy="537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 dirty="0">
                <a:sym typeface="Calibri" panose="020F0502020204030204" pitchFamily="34" charset="0"/>
              </a:rPr>
              <a:t>扩展</a:t>
            </a:r>
            <a:r>
              <a:rPr lang="en-US" altLang="zh-CN" sz="2775" dirty="0">
                <a:sym typeface="Calibri" panose="020F0502020204030204" pitchFamily="34" charset="0"/>
              </a:rPr>
              <a:t>jQuery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用于扩展</a:t>
            </a:r>
            <a:r>
              <a:rPr lang="en-US" altLang="zh-CN" dirty="0">
                <a:sym typeface="Calibri" panose="020F0502020204030204" pitchFamily="34" charset="0"/>
              </a:rPr>
              <a:t>jQuery</a:t>
            </a:r>
            <a:r>
              <a:rPr lang="zh-CN" altLang="en-US" dirty="0">
                <a:sym typeface="Calibri" panose="020F0502020204030204" pitchFamily="34" charset="0"/>
              </a:rPr>
              <a:t>的方法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220" dirty="0">
                <a:sym typeface="Calibri" panose="020F0502020204030204" pitchFamily="34" charset="0"/>
              </a:rPr>
              <a:t>$.extend()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220" dirty="0">
                <a:sym typeface="Calibri" panose="020F0502020204030204" pitchFamily="34" charset="0"/>
              </a:rPr>
              <a:t>$.fn.extend()</a:t>
            </a:r>
            <a:endParaRPr lang="zh-CN" altLang="en-US" sz="2220" dirty="0">
              <a:sym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EC80A-2431-40AA-B8E3-67DD26E4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en-US" altLang="zh-CN" dirty="0"/>
              <a:t>/23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$.extend()</a:t>
            </a:r>
            <a:r>
              <a:rPr lang="zh-CN" altLang="en-US" sz="2775" dirty="0">
                <a:sym typeface="Calibri" panose="020F0502020204030204" pitchFamily="34" charset="0"/>
              </a:rPr>
              <a:t>方法</a:t>
            </a:r>
            <a:r>
              <a:rPr lang="en-US" altLang="zh-CN" sz="2775" dirty="0">
                <a:sym typeface="Calibri" panose="020F0502020204030204" pitchFamily="34" charset="0"/>
              </a:rPr>
              <a:t>2-1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ym typeface="Calibri" panose="020F0502020204030204" pitchFamily="34" charset="0"/>
              </a:rPr>
              <a:t>$.extend()函数用于将一个或多个对象的内容合并到目标对象</a:t>
            </a:r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05364" y="2883694"/>
            <a:ext cx="7162324" cy="11258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40000"/>
              </a:lnSpc>
              <a:defRPr/>
            </a:pP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500" b="1">
                <a:ea typeface="微软雅黑" panose="020B0503020204020204" pitchFamily="34" charset="-122"/>
                <a:sym typeface="+mn-ea"/>
              </a:rPr>
              <a:t>如果只为$.extend()指定了一个参数，则意味着参数target被省略。此时，target就是jQuery对象本身。通过这种方式，我们可以为全局对象jQuery添加新的函数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500" b="1">
                <a:ea typeface="微软雅黑" panose="020B0503020204020204" pitchFamily="34" charset="-122"/>
                <a:sym typeface="+mn-ea"/>
              </a:rPr>
              <a:t>2. 如果多个对象具有相同的属性，则后者会覆盖前者的属性值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A039E-419A-45FB-8D28-D9CC34CA8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F660C4-DB91-48E6-A1A1-7C639ABA8A6F}"/>
              </a:ext>
            </a:extLst>
          </p:cNvPr>
          <p:cNvGrpSpPr/>
          <p:nvPr/>
        </p:nvGrpSpPr>
        <p:grpSpPr>
          <a:xfrm>
            <a:off x="514192" y="2453957"/>
            <a:ext cx="436880" cy="516890"/>
            <a:chOff x="989013" y="3074035"/>
            <a:chExt cx="436880" cy="516890"/>
          </a:xfrm>
        </p:grpSpPr>
        <p:sp>
          <p:nvSpPr>
            <p:cNvPr id="11" name="TextBox 65">
              <a:extLst>
                <a:ext uri="{FF2B5EF4-FFF2-40B4-BE49-F238E27FC236}">
                  <a16:creationId xmlns:a16="http://schemas.microsoft.com/office/drawing/2014/main" id="{D719251A-12F8-4971-AAF5-037773EA0A02}"/>
                </a:ext>
              </a:extLst>
            </p:cNvPr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2" name="图片 11" descr="C:\Users\Lenovo\Desktop\icon\注意(1).png注意(1)">
              <a:extLst>
                <a:ext uri="{FF2B5EF4-FFF2-40B4-BE49-F238E27FC236}">
                  <a16:creationId xmlns:a16="http://schemas.microsoft.com/office/drawing/2014/main" id="{C3E73EAB-0FC3-4DA7-848D-E1BDD81B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$.extend()</a:t>
            </a:r>
            <a:r>
              <a:rPr lang="zh-CN" altLang="en-US" sz="2775" dirty="0">
                <a:sym typeface="Calibri" panose="020F0502020204030204" pitchFamily="34" charset="0"/>
              </a:rPr>
              <a:t>方法</a:t>
            </a:r>
            <a:r>
              <a:rPr lang="en-US" altLang="zh-CN" sz="2775" dirty="0">
                <a:sym typeface="Calibri" panose="020F0502020204030204" pitchFamily="34" charset="0"/>
              </a:rPr>
              <a:t>2-2</a:t>
            </a:r>
            <a:endParaRPr 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70799" y="1579067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500" b="1" dirty="0">
                <a:solidFill>
                  <a:srgbClr val="FF0000"/>
                </a:solidFill>
                <a:ea typeface="宋体" panose="02010600030101010101" pitchFamily="2" charset="-122"/>
              </a:rPr>
              <a:t>$.extend</a:t>
            </a:r>
            <a:r>
              <a:rPr lang="en-US" sz="1500" b="1" dirty="0">
                <a:ea typeface="宋体" panose="02010600030101010101" pitchFamily="2" charset="-122"/>
              </a:rPr>
              <a:t>( [deep ], target, object1 [, objectN ] )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212408" y="2490312"/>
            <a:ext cx="3518535" cy="471011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可选。 Boolean类型 指示是否深度合并对象，默认为false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2259806" y="849630"/>
            <a:ext cx="4011930" cy="621030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Object类型 目标对象，其他对象的成员属性将被附加到该对象上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2143125" y="3099911"/>
            <a:ext cx="3288983" cy="356235"/>
          </a:xfrm>
          <a:prstGeom prst="borderCallout1">
            <a:avLst>
              <a:gd name="adj1" fmla="val -336094"/>
              <a:gd name="adj2" fmla="val 30516"/>
              <a:gd name="adj3" fmla="val -4015"/>
              <a:gd name="adj4" fmla="val 49247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可选。 Object类型 第一个被合并的对象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4087178" y="2605088"/>
            <a:ext cx="3289459" cy="356235"/>
          </a:xfrm>
          <a:prstGeom prst="borderCallout1">
            <a:avLst>
              <a:gd name="adj1" fmla="val -198398"/>
              <a:gd name="adj2" fmla="val 1848"/>
              <a:gd name="adj3" fmla="val -4015"/>
              <a:gd name="adj4" fmla="val 49247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可选。 Object类型 第N个被合并的对象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78644" y="1834516"/>
            <a:ext cx="4120515" cy="2612708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var object1 = {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apple: 0,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banana: {weight: 52, price: 100},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cherry: 97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};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var object2 = {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banana: {price: 200},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durian: 100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};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$.extend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(object1, object2);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var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printObj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 =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typeof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 JSON != "undefined" ?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JSON.stringify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 : 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78644" y="981076"/>
            <a:ext cx="8175784" cy="808196"/>
          </a:xfrm>
        </p:spPr>
        <p:txBody>
          <a:bodyPr/>
          <a:lstStyle/>
          <a:p>
            <a:r>
              <a:rPr dirty="0" err="1">
                <a:sym typeface="+mn-ea"/>
              </a:rPr>
              <a:t>使用扩展方法</a:t>
            </a:r>
            <a:r>
              <a:rPr lang="zh-CN" dirty="0">
                <a:sym typeface="+mn-ea"/>
              </a:rPr>
              <a:t>合并</a:t>
            </a:r>
            <a:r>
              <a:rPr dirty="0" err="1">
                <a:sym typeface="+mn-ea"/>
              </a:rPr>
              <a:t>数组</a:t>
            </a:r>
            <a:endParaRPr lang="en-US" altLang="zh-CN" dirty="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094208" y="1840243"/>
            <a:ext cx="3813334" cy="2612708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function(obj) {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var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arr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 = [];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$.each(obj, function(key,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val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) {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	var next = key + ": ";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	next += $.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isPlainObject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val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) ?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printObj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val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) :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val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	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arr.push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 next 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});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	return "{ " + 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arr.join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(", ") + " }";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};</a:t>
            </a:r>
          </a:p>
          <a:p>
            <a:pPr algn="l">
              <a:lnSpc>
                <a:spcPct val="90000"/>
              </a:lnSpc>
              <a:defRPr/>
            </a:pPr>
            <a:r>
              <a:rPr sz="1500" b="1" dirty="0">
                <a:ea typeface="微软雅黑" panose="020B0503020204020204" pitchFamily="34" charset="-122"/>
                <a:sym typeface="+mn-ea"/>
              </a:rPr>
              <a:t>$("#log").append( </a:t>
            </a:r>
            <a:r>
              <a:rPr sz="1500" b="1" dirty="0" err="1">
                <a:ea typeface="微软雅黑" panose="020B0503020204020204" pitchFamily="34" charset="-122"/>
                <a:sym typeface="+mn-ea"/>
              </a:rPr>
              <a:t>printObj</a:t>
            </a:r>
            <a:r>
              <a:rPr sz="1500" b="1" dirty="0">
                <a:ea typeface="微软雅黑" panose="020B0503020204020204" pitchFamily="34" charset="-122"/>
                <a:sym typeface="+mn-ea"/>
              </a:rPr>
              <a:t>(object1) 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33BE1D-D149-410C-BC1A-5E21FFEAF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41216AA-A33D-4980-A142-E08C84C3C56F}"/>
              </a:ext>
            </a:extLst>
          </p:cNvPr>
          <p:cNvGrpSpPr/>
          <p:nvPr/>
        </p:nvGrpSpPr>
        <p:grpSpPr>
          <a:xfrm>
            <a:off x="2432685" y="4560839"/>
            <a:ext cx="4120515" cy="394828"/>
            <a:chOff x="2555776" y="4614386"/>
            <a:chExt cx="3132349" cy="321469"/>
          </a:xfrm>
        </p:grpSpPr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4C986FC5-A6B2-427B-AB68-702DED015063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6" name="圆角矩形 8">
              <a:extLst>
                <a:ext uri="{FF2B5EF4-FFF2-40B4-BE49-F238E27FC236}">
                  <a16:creationId xmlns:a16="http://schemas.microsoft.com/office/drawing/2014/main" id="{21CDB26E-FD74-4E57-B941-CCE312C5B170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7" name="Picture 8" descr="说话气泡new">
              <a:extLst>
                <a:ext uri="{FF2B5EF4-FFF2-40B4-BE49-F238E27FC236}">
                  <a16:creationId xmlns:a16="http://schemas.microsoft.com/office/drawing/2014/main" id="{C84DA687-FD93-421E-8565-71F62A2FF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BE568E54-174B-4404-B918-BD04E2957A0C}"/>
                </a:ext>
              </a:extLst>
            </p:cNvPr>
            <p:cNvSpPr txBox="1"/>
            <p:nvPr/>
          </p:nvSpPr>
          <p:spPr bwMode="auto">
            <a:xfrm>
              <a:off x="3064891" y="4647723"/>
              <a:ext cx="2411807" cy="20367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：使用扩展方法合并数组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bldLvl="0" animBg="1"/>
      <p:bldP spid="16" grpId="1" animBg="1"/>
      <p:bldP spid="15" grpId="0" bldLvl="0" animBg="1"/>
      <p:bldP spid="15" grpId="1" animBg="1"/>
      <p:bldP spid="7" grpId="0" bldLvl="0" animBg="1"/>
      <p:bldP spid="7" grpId="1" animBg="1"/>
      <p:bldP spid="9" grpId="0" bldLvl="0" animBg="1"/>
      <p:bldP spid="9" grpId="1" animBg="1"/>
      <p:bldP spid="13" grpId="0" bldLvl="0" animBg="1"/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$.fn.extend()</a:t>
            </a:r>
            <a:r>
              <a:rPr lang="zh-CN" altLang="en-US" sz="2775" dirty="0">
                <a:sym typeface="Calibri" panose="020F0502020204030204" pitchFamily="34" charset="0"/>
              </a:rPr>
              <a:t>方法</a:t>
            </a:r>
            <a:r>
              <a:rPr lang="en-US" altLang="zh-CN" sz="2775" dirty="0">
                <a:sym typeface="Calibri" panose="020F0502020204030204" pitchFamily="34" charset="0"/>
              </a:rPr>
              <a:t>2-1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$.fn.extend() 函数为jQuery扩展一个或多个实例属性和方法</a:t>
            </a:r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795338" y="3613309"/>
            <a:ext cx="7162324" cy="757714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40000"/>
              </a:lnSpc>
              <a:defRPr/>
            </a:pPr>
            <a:r>
              <a:rPr sz="1500" b="1">
                <a:ea typeface="微软雅黑" panose="020B0503020204020204" pitchFamily="34" charset="-122"/>
                <a:sym typeface="+mn-ea"/>
              </a:rPr>
              <a:t>jQuery.fn是jQuery的原型对象，其extend()方法用于为jQuery的原型添加新的属性和方法。这些方法可以在jQuery实例对象上调用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95100" y="2580145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500" b="1" dirty="0">
                <a:solidFill>
                  <a:srgbClr val="FF0000"/>
                </a:solidFill>
                <a:ea typeface="宋体" panose="02010600030101010101" pitchFamily="2" charset="-122"/>
              </a:rPr>
              <a:t>$.fn.extend</a:t>
            </a:r>
            <a:r>
              <a:rPr lang="en-US" sz="1500" b="1" dirty="0">
                <a:ea typeface="宋体" panose="02010600030101010101" pitchFamily="2" charset="-122"/>
              </a:rPr>
              <a:t>( object )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2156460" y="1863567"/>
            <a:ext cx="4011930" cy="551974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  <a:sym typeface="+mn-ea"/>
              </a:rPr>
              <a:t>Object类型 指定的对象，用来合并到jQuery的原型对象上</a:t>
            </a:r>
            <a:endParaRPr lang="zh-CN" altLang="en-US" sz="135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F035D-5D96-421C-85EB-04FC5085A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en-US" altLang="zh-CN" dirty="0"/>
              <a:t>/23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3ED9DD-E138-4BBA-8FB5-BB225BEF6A49}"/>
              </a:ext>
            </a:extLst>
          </p:cNvPr>
          <p:cNvGrpSpPr/>
          <p:nvPr/>
        </p:nvGrpSpPr>
        <p:grpSpPr>
          <a:xfrm>
            <a:off x="205226" y="2103248"/>
            <a:ext cx="436880" cy="549275"/>
            <a:chOff x="2960053" y="2405380"/>
            <a:chExt cx="436880" cy="549275"/>
          </a:xfrm>
        </p:grpSpPr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27F31670-8316-4745-AE60-39E93FB954E9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7" name="图片 16" descr="C:\Users\Lenovo\Desktop\icon\书籍.png书籍">
              <a:extLst>
                <a:ext uri="{FF2B5EF4-FFF2-40B4-BE49-F238E27FC236}">
                  <a16:creationId xmlns:a16="http://schemas.microsoft.com/office/drawing/2014/main" id="{206F791A-4135-46B3-8AF0-42C4A6995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B90EAE-C53F-44F7-8098-E21C4EA487FB}"/>
              </a:ext>
            </a:extLst>
          </p:cNvPr>
          <p:cNvGrpSpPr/>
          <p:nvPr/>
        </p:nvGrpSpPr>
        <p:grpSpPr>
          <a:xfrm>
            <a:off x="166548" y="3219822"/>
            <a:ext cx="436880" cy="610870"/>
            <a:chOff x="2993073" y="869950"/>
            <a:chExt cx="436880" cy="610870"/>
          </a:xfrm>
        </p:grpSpPr>
        <p:sp>
          <p:nvSpPr>
            <p:cNvPr id="19" name="TextBox 65">
              <a:extLst>
                <a:ext uri="{FF2B5EF4-FFF2-40B4-BE49-F238E27FC236}">
                  <a16:creationId xmlns:a16="http://schemas.microsoft.com/office/drawing/2014/main" id="{C66F2A88-0D82-419D-9D5D-35A7F7C4D69D}"/>
                </a:ext>
              </a:extLst>
            </p:cNvPr>
            <p:cNvSpPr txBox="1"/>
            <p:nvPr/>
          </p:nvSpPr>
          <p:spPr>
            <a:xfrm>
              <a:off x="2993073" y="123571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20" name="图片 19" descr="C:\Users\Lenovo\Desktop\icon\提示.png提示">
              <a:extLst>
                <a:ext uri="{FF2B5EF4-FFF2-40B4-BE49-F238E27FC236}">
                  <a16:creationId xmlns:a16="http://schemas.microsoft.com/office/drawing/2014/main" id="{0A7D311C-F1C5-48DC-8444-3A0E6167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3553" y="869950"/>
              <a:ext cx="375920" cy="3759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1575</Words>
  <Application>Microsoft Office PowerPoint</Application>
  <PresentationFormat>全屏显示(16:9)</PresentationFormat>
  <Paragraphs>325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Webdings</vt:lpstr>
      <vt:lpstr>Wingdings</vt:lpstr>
      <vt:lpstr>1_自定义设计方案</vt:lpstr>
      <vt:lpstr>第五章 定制化jQuery</vt:lpstr>
      <vt:lpstr>PowerPoint 演示文稿</vt:lpstr>
      <vt:lpstr>预习检查</vt:lpstr>
      <vt:lpstr>本章任务</vt:lpstr>
      <vt:lpstr>本章目标</vt:lpstr>
      <vt:lpstr>扩展jQuery</vt:lpstr>
      <vt:lpstr>$.extend()方法2-1</vt:lpstr>
      <vt:lpstr>$.extend()方法2-2</vt:lpstr>
      <vt:lpstr>$.fn.extend()方法2-1</vt:lpstr>
      <vt:lpstr>$.fn.extend()方法2-2</vt:lpstr>
      <vt:lpstr>练习1—制作图片多张滚动插件</vt:lpstr>
      <vt:lpstr>共性问题集中讲解</vt:lpstr>
      <vt:lpstr>jQuery框架分析</vt:lpstr>
      <vt:lpstr>问题思考</vt:lpstr>
      <vt:lpstr>简化jQuery的框架</vt:lpstr>
      <vt:lpstr>解析jQuery样式操作3-1</vt:lpstr>
      <vt:lpstr>解析jQuery样式操作3-2</vt:lpstr>
      <vt:lpstr>解析jQuery样式操作3-3</vt:lpstr>
      <vt:lpstr>jQuery源码解析三部曲</vt:lpstr>
      <vt:lpstr>总结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Leon</cp:lastModifiedBy>
  <cp:revision>586</cp:revision>
  <dcterms:created xsi:type="dcterms:W3CDTF">2013-09-17T02:35:00Z</dcterms:created>
  <dcterms:modified xsi:type="dcterms:W3CDTF">2019-02-27T06:32:51Z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