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sldIdLst>
    <p:sldId id="289" r:id="rId4"/>
    <p:sldId id="290" r:id="rId5"/>
    <p:sldId id="293" r:id="rId6"/>
    <p:sldId id="294" r:id="rId7"/>
    <p:sldId id="309" r:id="rId8"/>
    <p:sldId id="302" r:id="rId9"/>
    <p:sldId id="303" r:id="rId10"/>
    <p:sldId id="307" r:id="rId11"/>
    <p:sldId id="292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E9E"/>
    <a:srgbClr val="F46A6A"/>
    <a:srgbClr val="EE3A47"/>
    <a:srgbClr val="DD515E"/>
    <a:srgbClr val="E34D4D"/>
    <a:srgbClr val="A21D36"/>
    <a:srgbClr val="6A5D53"/>
    <a:srgbClr val="70747A"/>
    <a:srgbClr val="6E747A"/>
    <a:srgbClr val="6E70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619"/>
        <p:guide pos="38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69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6-25T09:47:12.431" idx="1">
    <p:pos x="7390" y="1554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tags" Target="../tags/tag7.xml"/><Relationship Id="rId4" Type="http://schemas.openxmlformats.org/officeDocument/2006/relationships/image" Target="../media/image8.png"/><Relationship Id="rId3" Type="http://schemas.openxmlformats.org/officeDocument/2006/relationships/tags" Target="../tags/tag6.xml"/><Relationship Id="rId2" Type="http://schemas.openxmlformats.org/officeDocument/2006/relationships/image" Target="../media/image7.png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image" Target="../media/image9.jpeg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image" Target="../media/image11.png"/><Relationship Id="rId6" Type="http://schemas.openxmlformats.org/officeDocument/2006/relationships/tags" Target="../tags/tag18.xml"/><Relationship Id="rId5" Type="http://schemas.openxmlformats.org/officeDocument/2006/relationships/image" Target="../media/image10.png"/><Relationship Id="rId4" Type="http://schemas.openxmlformats.org/officeDocument/2006/relationships/tags" Target="../tags/tag17.xml"/><Relationship Id="rId3" Type="http://schemas.openxmlformats.org/officeDocument/2006/relationships/image" Target="../media/image7.png"/><Relationship Id="rId2" Type="http://schemas.openxmlformats.org/officeDocument/2006/relationships/tags" Target="../tags/tag16.xml"/><Relationship Id="rId14" Type="http://schemas.openxmlformats.org/officeDocument/2006/relationships/comments" Target="../comments/comment1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image" Target="../media/image5.png"/><Relationship Id="rId5" Type="http://schemas.openxmlformats.org/officeDocument/2006/relationships/tags" Target="../tags/tag26.xml"/><Relationship Id="rId4" Type="http://schemas.openxmlformats.org/officeDocument/2006/relationships/image" Target="../media/image8.png"/><Relationship Id="rId3" Type="http://schemas.openxmlformats.org/officeDocument/2006/relationships/tags" Target="../tags/tag25.xml"/><Relationship Id="rId2" Type="http://schemas.openxmlformats.org/officeDocument/2006/relationships/image" Target="../media/image7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30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5.png"/><Relationship Id="rId5" Type="http://schemas.openxmlformats.org/officeDocument/2006/relationships/tags" Target="../tags/tag33.xml"/><Relationship Id="rId4" Type="http://schemas.openxmlformats.org/officeDocument/2006/relationships/image" Target="../media/image8.png"/><Relationship Id="rId3" Type="http://schemas.openxmlformats.org/officeDocument/2006/relationships/tags" Target="../tags/tag32.xml"/><Relationship Id="rId2" Type="http://schemas.openxmlformats.org/officeDocument/2006/relationships/image" Target="../media/image7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image" Target="../media/image5.png"/><Relationship Id="rId5" Type="http://schemas.openxmlformats.org/officeDocument/2006/relationships/tags" Target="../tags/tag47.xml"/><Relationship Id="rId4" Type="http://schemas.openxmlformats.org/officeDocument/2006/relationships/image" Target="../media/image8.png"/><Relationship Id="rId3" Type="http://schemas.openxmlformats.org/officeDocument/2006/relationships/tags" Target="../tags/tag46.xml"/><Relationship Id="rId2" Type="http://schemas.openxmlformats.org/officeDocument/2006/relationships/image" Target="../media/image7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tags" Target="../tags/tag4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image" Target="../media/image5.png"/><Relationship Id="rId5" Type="http://schemas.openxmlformats.org/officeDocument/2006/relationships/tags" Target="../tags/tag55.xml"/><Relationship Id="rId4" Type="http://schemas.openxmlformats.org/officeDocument/2006/relationships/image" Target="../media/image8.png"/><Relationship Id="rId3" Type="http://schemas.openxmlformats.org/officeDocument/2006/relationships/tags" Target="../tags/tag54.xml"/><Relationship Id="rId2" Type="http://schemas.openxmlformats.org/officeDocument/2006/relationships/image" Target="../media/image7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tags" Target="../tags/tag5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image" Target="../media/image5.png"/><Relationship Id="rId5" Type="http://schemas.openxmlformats.org/officeDocument/2006/relationships/tags" Target="../tags/tag64.xml"/><Relationship Id="rId4" Type="http://schemas.openxmlformats.org/officeDocument/2006/relationships/image" Target="../media/image8.png"/><Relationship Id="rId3" Type="http://schemas.openxmlformats.org/officeDocument/2006/relationships/tags" Target="../tags/tag63.xml"/><Relationship Id="rId2" Type="http://schemas.openxmlformats.org/officeDocument/2006/relationships/image" Target="../media/image7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8.xml"/><Relationship Id="rId1" Type="http://schemas.openxmlformats.org/officeDocument/2006/relationships/tags" Target="../tags/tag6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/>
          <p:nvPr/>
        </p:nvSpPr>
        <p:spPr>
          <a:xfrm>
            <a:off x="850900" y="2955925"/>
            <a:ext cx="5805805" cy="13950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1000"/>
              </a:lnSpc>
            </a:pPr>
            <a:endParaRPr lang="en-US" altLang="en-US" sz="100" dirty="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12700" algn="l" rtl="0" eaLnBrk="0">
              <a:lnSpc>
                <a:spcPct val="93000"/>
              </a:lnSpc>
            </a:pPr>
            <a:r>
              <a:rPr lang="en-US" altLang="zh-CN" sz="4700" b="1" dirty="0">
                <a:latin typeface="Arial" panose="020B0604020202020204" pitchFamily="34" charset="0"/>
                <a:ea typeface="汉仪旗黑-55简" panose="00020600040101010101" charset="-122"/>
              </a:rPr>
              <a:t>ISS 510 </a:t>
            </a:r>
            <a:r>
              <a:rPr lang="zh-CN" altLang="en-US" sz="4700" b="1" dirty="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联接世界篇</a:t>
            </a:r>
            <a:endParaRPr lang="en-US" altLang="en-US" sz="4700" dirty="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algn="l" rtl="0" eaLnBrk="0">
              <a:lnSpc>
                <a:spcPct val="100000"/>
              </a:lnSpc>
            </a:pPr>
            <a:endParaRPr lang="en-US" altLang="en-US" sz="1000" dirty="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17145" algn="l" rtl="0" eaLnBrk="0">
              <a:lnSpc>
                <a:spcPct val="93000"/>
              </a:lnSpc>
              <a:spcBef>
                <a:spcPts val="5"/>
              </a:spcBef>
            </a:pPr>
            <a:endParaRPr lang="en-US" altLang="en-US" sz="3900" dirty="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grpSp>
        <p:nvGrpSpPr>
          <p:cNvPr id="4" name="group 2"/>
          <p:cNvGrpSpPr/>
          <p:nvPr/>
        </p:nvGrpSpPr>
        <p:grpSpPr>
          <a:xfrm rot="21600000">
            <a:off x="9331630" y="4644568"/>
            <a:ext cx="2228405" cy="682548"/>
            <a:chOff x="0" y="0"/>
            <a:chExt cx="2228405" cy="682548"/>
          </a:xfrm>
        </p:grpSpPr>
        <p:pic>
          <p:nvPicPr>
            <p:cNvPr id="5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2228405" cy="682548"/>
            </a:xfrm>
            <a:prstGeom prst="rect">
              <a:avLst/>
            </a:prstGeom>
          </p:spPr>
        </p:pic>
        <p:sp>
          <p:nvSpPr>
            <p:cNvPr id="6" name="textbox 4"/>
            <p:cNvSpPr/>
            <p:nvPr/>
          </p:nvSpPr>
          <p:spPr>
            <a:xfrm>
              <a:off x="-12700" y="-12700"/>
              <a:ext cx="2254250" cy="70802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3000"/>
                </a:lnSpc>
              </a:pPr>
              <a:endParaRPr lang="en-US" altLang="en-US" sz="500" dirty="0">
                <a:latin typeface="Arial" panose="020B0604020202020204" pitchFamily="34" charset="0"/>
              </a:endParaRPr>
            </a:p>
            <a:p>
              <a:pPr indent="116205" algn="l" rtl="0" eaLnBrk="0">
                <a:lnSpc>
                  <a:spcPts val="1855"/>
                </a:lnSpc>
                <a:spcBef>
                  <a:spcPts val="5"/>
                </a:spcBef>
              </a:pPr>
              <a:r>
                <a:rPr sz="1400" spc="0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保密级别</a:t>
              </a:r>
              <a:r>
                <a:rPr sz="1400" spc="-345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sz="1400" spc="0" dirty="0">
                  <a:ln w="3175" cap="flat" cmpd="sng">
                    <a:solidFill>
                      <a:srgbClr val="E7232B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E7232B">
                      <a:alpha val="10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内部资料</a:t>
              </a:r>
              <a:endParaRPr lang="en-US" altLang="en-US" sz="1400" dirty="0">
                <a:latin typeface="Arial" panose="020B0604020202020204" pitchFamily="34" charset="0"/>
              </a:endParaRPr>
            </a:p>
            <a:p>
              <a:pPr algn="l" rtl="0" eaLnBrk="0">
                <a:lnSpc>
                  <a:spcPct val="113000"/>
                </a:lnSpc>
              </a:pPr>
              <a:endParaRPr lang="en-US" altLang="en-US" sz="500" dirty="0">
                <a:latin typeface="Arial" panose="020B0604020202020204" pitchFamily="34" charset="0"/>
              </a:endParaRPr>
            </a:p>
            <a:p>
              <a:pPr indent="115570" algn="l" rtl="0" eaLnBrk="0">
                <a:lnSpc>
                  <a:spcPts val="1305"/>
                </a:lnSpc>
                <a:spcBef>
                  <a:spcPts val="5"/>
                </a:spcBef>
              </a:pPr>
              <a:r>
                <a:rPr sz="900" spc="60" dirty="0">
                  <a:solidFill>
                    <a:srgbClr val="D5050F">
                      <a:alpha val="10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信息所有者</a:t>
              </a:r>
              <a:r>
                <a:rPr sz="900" spc="70" dirty="0">
                  <a:solidFill>
                    <a:srgbClr val="D5050F">
                      <a:alpha val="10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sz="900" spc="60" dirty="0">
                  <a:solidFill>
                    <a:srgbClr val="E7232B">
                      <a:alpha val="10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软通动</a:t>
              </a:r>
              <a:r>
                <a:rPr sz="900" spc="50" dirty="0">
                  <a:solidFill>
                    <a:srgbClr val="E7232B">
                      <a:alpha val="10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力</a:t>
              </a:r>
              <a:endParaRPr lang="en-US" altLang="en-US" sz="900" dirty="0">
                <a:latin typeface="Arial" panose="020B0604020202020204" pitchFamily="34" charset="0"/>
              </a:endParaRPr>
            </a:p>
          </p:txBody>
        </p:sp>
      </p:grpSp>
      <p:pic>
        <p:nvPicPr>
          <p:cNvPr id="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65048" y="429768"/>
            <a:ext cx="2977895" cy="461771"/>
          </a:xfrm>
          <a:prstGeom prst="rect">
            <a:avLst/>
          </a:prstGeom>
        </p:spPr>
      </p:pic>
      <p:graphicFrame>
        <p:nvGraphicFramePr>
          <p:cNvPr id="8" name="table 6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3957955" y="4709795"/>
          <a:ext cx="3178810" cy="386080"/>
        </p:xfrm>
        <a:graphic>
          <a:graphicData uri="http://schemas.openxmlformats.org/drawingml/2006/table">
            <a:tbl>
              <a:tblPr/>
              <a:tblGrid>
                <a:gridCol w="3178810"/>
              </a:tblGrid>
              <a:tr h="38607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300" dirty="0">
                        <a:latin typeface="Arial" panose="020B0604020202020204" pitchFamily="34" charset="0"/>
                      </a:endParaRPr>
                    </a:p>
                    <a:p>
                      <a:pPr indent="154940" algn="l" rtl="0" eaLnBrk="0">
                        <a:lnSpc>
                          <a:spcPts val="2325"/>
                        </a:lnSpc>
                      </a:pPr>
                      <a:r>
                        <a:rPr sz="1700" spc="0" dirty="0">
                          <a:solidFill>
                            <a:srgbClr val="3B3838">
                              <a:alpha val="100000"/>
                            </a:srgb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cs typeface="微软雅黑" panose="020B0503020204020204" charset="-122"/>
                        </a:rPr>
                        <a:t>汇报时间：</a:t>
                      </a:r>
                      <a:r>
                        <a:rPr sz="1700" spc="-120" dirty="0">
                          <a:solidFill>
                            <a:srgbClr val="3B3838">
                              <a:alpha val="100000"/>
                            </a:srgb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700" spc="-115" dirty="0">
                          <a:solidFill>
                            <a:srgbClr val="3B3838">
                              <a:alpha val="100000"/>
                            </a:srgb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700" spc="0" dirty="0">
                          <a:solidFill>
                            <a:srgbClr val="3B3838">
                              <a:alpha val="100000"/>
                            </a:srgbClr>
                          </a:solidFill>
                          <a:latin typeface="Arial" panose="020B0604020202020204" pitchFamily="34" charset="0"/>
                          <a:ea typeface="Segoe UI" panose="020B0502040204020203"/>
                          <a:cs typeface="Segoe UI" panose="020B0502040204020203"/>
                        </a:rPr>
                        <a:t>22</a:t>
                      </a:r>
                      <a:r>
                        <a:rPr sz="1700" spc="0" dirty="0">
                          <a:solidFill>
                            <a:srgbClr val="3B3838">
                              <a:alpha val="100000"/>
                            </a:srgb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cs typeface="微软雅黑" panose="020B0503020204020204" charset="-122"/>
                        </a:rPr>
                        <a:t>年</a:t>
                      </a:r>
                      <a:r>
                        <a:rPr lang="en-US" sz="1700" spc="0" dirty="0">
                          <a:solidFill>
                            <a:srgbClr val="3B3838">
                              <a:alpha val="100000"/>
                            </a:srgb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  <a:r>
                        <a:rPr sz="1700" spc="0" dirty="0">
                          <a:solidFill>
                            <a:srgbClr val="3B3838">
                              <a:alpha val="100000"/>
                            </a:srgb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cs typeface="微软雅黑" panose="020B0503020204020204" charset="-122"/>
                        </a:rPr>
                        <a:t>月</a:t>
                      </a:r>
                      <a:r>
                        <a:rPr lang="zh-CN" sz="1700" spc="0" dirty="0">
                          <a:solidFill>
                            <a:srgbClr val="3B3838">
                              <a:alpha val="100000"/>
                            </a:srgb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cs typeface="微软雅黑" panose="020B0503020204020204" charset="-122"/>
                        </a:rPr>
                        <a:t>（第一周）</a:t>
                      </a:r>
                      <a:endParaRPr lang="zh-CN" sz="1700" spc="0" dirty="0">
                        <a:solidFill>
                          <a:srgbClr val="3B3838">
                            <a:alpha val="100000"/>
                          </a:srgbClr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4"/>
          <p:cNvGrpSpPr/>
          <p:nvPr/>
        </p:nvGrpSpPr>
        <p:grpSpPr>
          <a:xfrm rot="21600000">
            <a:off x="847090" y="4697095"/>
            <a:ext cx="2938780" cy="424815"/>
            <a:chOff x="-12700" y="-12700"/>
            <a:chExt cx="2708275" cy="424815"/>
          </a:xfrm>
        </p:grpSpPr>
        <p:pic>
          <p:nvPicPr>
            <p:cNvPr id="10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00000">
              <a:off x="-8890" y="-12700"/>
              <a:ext cx="2682392" cy="399046"/>
            </a:xfrm>
            <a:prstGeom prst="rect">
              <a:avLst/>
            </a:prstGeom>
          </p:spPr>
        </p:pic>
        <p:sp>
          <p:nvSpPr>
            <p:cNvPr id="11" name="textbox 8"/>
            <p:cNvSpPr/>
            <p:nvPr/>
          </p:nvSpPr>
          <p:spPr>
            <a:xfrm>
              <a:off x="-12700" y="-12700"/>
              <a:ext cx="2708275" cy="42481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</a:pPr>
              <a:endParaRPr lang="en-US" altLang="en-US" sz="400" dirty="0"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indent="167640" algn="l" rtl="0" eaLnBrk="0">
                <a:lnSpc>
                  <a:spcPts val="2325"/>
                </a:lnSpc>
                <a:spcBef>
                  <a:spcPts val="0"/>
                </a:spcBef>
              </a:pPr>
              <a:r>
                <a:rPr sz="1700" spc="0" dirty="0">
                  <a:solidFill>
                    <a:srgbClr val="3B3838">
                      <a:alpha val="100000"/>
                    </a:srgb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</a:rPr>
                <a:t>汇报人：</a:t>
              </a:r>
              <a:r>
                <a:rPr lang="zh-CN" sz="1700" spc="0" dirty="0">
                  <a:solidFill>
                    <a:srgbClr val="3B3838">
                      <a:alpha val="100000"/>
                    </a:srgb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</a:rPr>
                <a:t>白嘉兴及全体组员</a:t>
              </a:r>
              <a:r>
                <a:rPr sz="1700" spc="-110" dirty="0">
                  <a:solidFill>
                    <a:srgbClr val="3B3838">
                      <a:alpha val="100000"/>
                    </a:srgb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</a:rPr>
                <a:t> </a:t>
              </a:r>
              <a:endParaRPr lang="en-US" altLang="en-US" sz="1755" dirty="0"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</p:grpSp>
      <p:pic>
        <p:nvPicPr>
          <p:cNvPr id="12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0376916" y="408432"/>
            <a:ext cx="1173480" cy="480059"/>
          </a:xfrm>
          <a:prstGeom prst="rect">
            <a:avLst/>
          </a:prstGeom>
        </p:spPr>
      </p:pic>
      <p:pic>
        <p:nvPicPr>
          <p:cNvPr id="13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0364723" y="5564123"/>
            <a:ext cx="1187195" cy="4038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"/>
          <p:cNvSpPr/>
          <p:nvPr>
            <p:custDataLst>
              <p:tags r:id="rId1"/>
            </p:custDataLst>
          </p:nvPr>
        </p:nvSpPr>
        <p:spPr>
          <a:xfrm>
            <a:off x="0" y="-10795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13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股份有限公司所有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并保留所有权利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spc="-41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95" y="233680"/>
            <a:ext cx="2169160" cy="523240"/>
          </a:xfrm>
          <a:prstGeom prst="rect">
            <a:avLst/>
          </a:prstGeom>
        </p:spPr>
      </p:pic>
      <p:sp>
        <p:nvSpPr>
          <p:cNvPr id="15" name="textbox 15"/>
          <p:cNvSpPr/>
          <p:nvPr/>
        </p:nvSpPr>
        <p:spPr>
          <a:xfrm>
            <a:off x="7402195" y="220980"/>
            <a:ext cx="2195195" cy="548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2000"/>
              </a:lnSpc>
            </a:pPr>
            <a:endParaRPr lang="en-US" altLang="en-US" sz="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70485" algn="l" rtl="0" eaLnBrk="0">
              <a:lnSpc>
                <a:spcPts val="1855"/>
              </a:lnSpc>
              <a:spcBef>
                <a:spcPts val="5"/>
              </a:spcBef>
            </a:pP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保密级别：</a:t>
            </a:r>
            <a:r>
              <a:rPr sz="1400" spc="-2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400" spc="-255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内部资料</a:t>
            </a: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63500" algn="l" rtl="0" eaLnBrk="0">
              <a:lnSpc>
                <a:spcPts val="1285"/>
              </a:lnSpc>
              <a:spcBef>
                <a:spcPts val="245"/>
              </a:spcBef>
            </a:pP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信息所有者</a:t>
            </a:r>
            <a:r>
              <a:rPr sz="900" spc="7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900" spc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软通动力</a:t>
            </a:r>
            <a:endParaRPr lang="en-US" altLang="en-US" sz="900" spc="5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sp>
        <p:nvSpPr>
          <p:cNvPr id="17" name="textbox 17"/>
          <p:cNvSpPr/>
          <p:nvPr/>
        </p:nvSpPr>
        <p:spPr>
          <a:xfrm>
            <a:off x="554355" y="30797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r>
              <a:rPr lang="zh-CN" altLang="en-US" sz="2800" dirty="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汇报主题</a:t>
            </a:r>
            <a:endParaRPr lang="zh-CN" altLang="en-US" sz="2800" dirty="0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algn="l" rtl="0" eaLnBrk="0">
              <a:lnSpc>
                <a:spcPct val="85000"/>
              </a:lnSpc>
            </a:pPr>
            <a:endParaRPr lang="zh-CN" altLang="en-US" sz="2800" dirty="0">
              <a:solidFill>
                <a:schemeClr val="accent1"/>
              </a:solidFill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pic>
        <p:nvPicPr>
          <p:cNvPr id="18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19" name="rect"/>
          <p:cNvSpPr/>
          <p:nvPr>
            <p:custDataLst>
              <p:tags r:id="rId7"/>
            </p:custDataLst>
          </p:nvPr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0" name="rect"/>
          <p:cNvSpPr/>
          <p:nvPr>
            <p:custDataLst>
              <p:tags r:id="rId8"/>
            </p:custDataLst>
          </p:nvPr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1" name="rect"/>
          <p:cNvSpPr/>
          <p:nvPr>
            <p:custDataLst>
              <p:tags r:id="rId9"/>
            </p:custDataLst>
          </p:nvPr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7" name="任意多边形 1"/>
          <p:cNvSpPr/>
          <p:nvPr>
            <p:custDataLst>
              <p:tags r:id="rId10"/>
            </p:custDataLst>
          </p:nvPr>
        </p:nvSpPr>
        <p:spPr>
          <a:xfrm>
            <a:off x="-8890" y="866140"/>
            <a:ext cx="8737600" cy="5238115"/>
          </a:xfrm>
          <a:custGeom>
            <a:avLst/>
            <a:gdLst>
              <a:gd name="connsiteX0" fmla="*/ 14 w 13760"/>
              <a:gd name="connsiteY0" fmla="*/ 0 h 8541"/>
              <a:gd name="connsiteX1" fmla="*/ 13760 w 13760"/>
              <a:gd name="connsiteY1" fmla="*/ 4 h 8541"/>
              <a:gd name="connsiteX2" fmla="*/ 8994 w 13760"/>
              <a:gd name="connsiteY2" fmla="*/ 8530 h 8541"/>
              <a:gd name="connsiteX3" fmla="*/ 0 w 13760"/>
              <a:gd name="connsiteY3" fmla="*/ 8541 h 8541"/>
              <a:gd name="connsiteX4" fmla="*/ 14 w 13760"/>
              <a:gd name="connsiteY4" fmla="*/ 0 h 8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" h="8541">
                <a:moveTo>
                  <a:pt x="14" y="0"/>
                </a:moveTo>
                <a:lnTo>
                  <a:pt x="13760" y="4"/>
                </a:lnTo>
                <a:lnTo>
                  <a:pt x="8994" y="8530"/>
                </a:lnTo>
                <a:lnTo>
                  <a:pt x="0" y="8541"/>
                </a:lnTo>
                <a:lnTo>
                  <a:pt x="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5" descr="/data/meihua_service_downcache/jpg/d0f1d3cf031ec121de5d0f2e5f8e86b1.jpgd0f1d3cf031ec121de5d0f2e5f8e86b1"/>
          <p:cNvPicPr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12"/>
          <a:srcRect l="20345" r="20345"/>
          <a:stretch>
            <a:fillRect/>
          </a:stretch>
        </p:blipFill>
        <p:spPr>
          <a:xfrm>
            <a:off x="6040120" y="868680"/>
            <a:ext cx="6151880" cy="52349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80" h="8880">
                <a:moveTo>
                  <a:pt x="4964" y="0"/>
                </a:moveTo>
                <a:lnTo>
                  <a:pt x="4964" y="0"/>
                </a:lnTo>
                <a:lnTo>
                  <a:pt x="10080" y="4"/>
                </a:lnTo>
                <a:lnTo>
                  <a:pt x="10080" y="8880"/>
                </a:lnTo>
                <a:lnTo>
                  <a:pt x="0" y="8880"/>
                </a:lnTo>
                <a:lnTo>
                  <a:pt x="4964" y="0"/>
                </a:lnTo>
                <a:close/>
              </a:path>
            </a:pathLst>
          </a:custGeom>
        </p:spPr>
      </p:pic>
      <p:sp>
        <p:nvSpPr>
          <p:cNvPr id="10" name="文本框 6"/>
          <p:cNvSpPr txBox="1"/>
          <p:nvPr>
            <p:custDataLst>
              <p:tags r:id="rId13"/>
            </p:custDataLst>
          </p:nvPr>
        </p:nvSpPr>
        <p:spPr>
          <a:xfrm>
            <a:off x="926472" y="1467501"/>
            <a:ext cx="4724425" cy="911339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18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敏捷项目管理基础</a:t>
            </a:r>
            <a:endParaRPr lang="zh-CN" altLang="en-US" sz="3600" b="1" spc="18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26465" y="4158615"/>
            <a:ext cx="4985385" cy="1634490"/>
            <a:chOff x="1440" y="5490"/>
            <a:chExt cx="7851" cy="2574"/>
          </a:xfrm>
        </p:grpSpPr>
        <p:sp>
          <p:nvSpPr>
            <p:cNvPr id="3" name="Title 6"/>
            <p:cNvSpPr txBox="1"/>
            <p:nvPr>
              <p:custDataLst>
                <p:tags r:id="rId14"/>
              </p:custDataLst>
            </p:nvPr>
          </p:nvSpPr>
          <p:spPr>
            <a:xfrm>
              <a:off x="1440" y="5490"/>
              <a:ext cx="7440" cy="1680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txBody>
            <a:bodyPr wrap="square" lIns="63500" tIns="25400" rIns="63500" bIns="25400" anchor="ctr" anchorCtr="0">
              <a:normAutofit/>
            </a:bodyPr>
            <a:lstStyle>
              <a:lvl1pPr algn="l" defTabSz="91376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2745" b="0" kern="1200" cap="none" spc="-49" baseline="0" dirty="0" smtClean="0">
                  <a:ln w="3175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n-ea"/>
                  <a:cs typeface="Segoe UI" panose="020B0502040204020203" pitchFamily="34" charset="0"/>
                </a:defRPr>
              </a:lvl1pPr>
            </a:lstStyle>
            <a:p>
              <a:pPr marL="342900" lvl="0" indent="-342900" algn="l" fontAlgn="ctr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Wingdings" panose="05000000000000000000" charset="0"/>
                <a:buAutoNum type="arabicPeriod"/>
              </a:pPr>
              <a:r>
                <a:rPr lang="zh-CN" altLang="en-US" sz="1600" spc="180">
                  <a:ln w="3175">
                    <a:noFill/>
                    <a:prstDash val="dash"/>
                  </a:ln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结合以往项目管理中的难点痛点来分析敏捷项目管理？</a:t>
              </a:r>
              <a:endPara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lvl="0" indent="-342900" algn="l" fontAlgn="ctr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Wingdings" panose="05000000000000000000" charset="0"/>
                <a:buAutoNum type="arabicPeriod"/>
              </a:pPr>
              <a:endPara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440" y="7581"/>
              <a:ext cx="785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1400" i="1" spc="16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92810" y="2388235"/>
            <a:ext cx="5125720" cy="1086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Aft>
                <a:spcPts val="1000"/>
              </a:spcAft>
            </a:pPr>
            <a:r>
              <a:rPr lang="zh-CN" altLang="en-US" sz="1600">
                <a:ea typeface="宋体" panose="02010600030101010101" pitchFamily="2" charset="-122"/>
              </a:rPr>
              <a:t>学习资料：《Scrum框架· 一起探索敏捷的世界》</a:t>
            </a:r>
            <a:endParaRPr lang="zh-CN" altLang="en-US" sz="1600">
              <a:ea typeface="宋体" panose="02010600030101010101" pitchFamily="2" charset="-122"/>
            </a:endParaRPr>
          </a:p>
          <a:p>
            <a:pPr fontAlgn="auto">
              <a:spcAft>
                <a:spcPts val="1000"/>
              </a:spcAft>
            </a:pPr>
            <a:r>
              <a:rPr lang="zh-CN" altLang="en-US" sz="1600">
                <a:ea typeface="宋体" panose="02010600030101010101" pitchFamily="2" charset="-122"/>
              </a:rPr>
              <a:t>辅助资料：网络</a:t>
            </a:r>
            <a:endParaRPr lang="zh-CN" altLang="en-US" sz="1600">
              <a:ea typeface="宋体" panose="02010600030101010101" pitchFamily="2" charset="-122"/>
            </a:endParaRPr>
          </a:p>
          <a:p>
            <a:pPr fontAlgn="auto">
              <a:spcAft>
                <a:spcPts val="1000"/>
              </a:spcAft>
            </a:pPr>
            <a:r>
              <a:rPr lang="zh-CN" altLang="en-US" sz="1600">
                <a:ea typeface="宋体" panose="02010600030101010101" pitchFamily="2" charset="-122"/>
              </a:rPr>
              <a:t>敏捷在目前项目中的应用</a:t>
            </a:r>
            <a:endParaRPr lang="zh-CN" altLang="en-US" sz="1600"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26465" y="3937635"/>
            <a:ext cx="5092065" cy="8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marL="342900" indent="-342900" algn="ctr">
              <a:buAutoNum type="arabicPeriod"/>
            </a:pPr>
            <a:endParaRPr lang="zh-CN" altLang="en-US" i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ctr">
              <a:buAutoNum type="arabicPeriod"/>
            </a:pPr>
            <a:endParaRPr lang="zh-CN" altLang="en-US" i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ctr"/>
            <a:endParaRPr lang="zh-CN" altLang="en-US" i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3" name="textbox 23"/>
          <p:cNvSpPr/>
          <p:nvPr>
            <p:custDataLst>
              <p:tags r:id="rId2"/>
            </p:custDataLst>
          </p:nvPr>
        </p:nvSpPr>
        <p:spPr>
          <a:xfrm>
            <a:off x="1000760" y="1417955"/>
            <a:ext cx="9639300" cy="41656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>
              <a:solidFill>
                <a:schemeClr val="dk1"/>
              </a:solidFill>
            </a:endParaRPr>
          </a:p>
          <a:p>
            <a:pPr indent="12700" algn="l" rtl="0" eaLnBrk="0">
              <a:lnSpc>
                <a:spcPct val="91000"/>
              </a:lnSpc>
            </a:pPr>
            <a:endParaRPr lang="en-US" altLang="en-US" sz="100" dirty="0">
              <a:solidFill>
                <a:schemeClr val="dk1"/>
              </a:solidFill>
            </a:endParaRPr>
          </a:p>
        </p:txBody>
      </p:sp>
      <p:sp>
        <p:nvSpPr>
          <p:cNvPr id="25" name="textbox 25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股份有限公司所有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并保留所有权利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spc="-41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895" y="233680"/>
            <a:ext cx="2169160" cy="52324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7402195" y="220980"/>
            <a:ext cx="2195195" cy="548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2000"/>
              </a:lnSpc>
            </a:pPr>
            <a:endParaRPr lang="en-US" altLang="en-US" sz="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70485" algn="l" rtl="0" eaLnBrk="0">
              <a:lnSpc>
                <a:spcPts val="1855"/>
              </a:lnSpc>
              <a:spcBef>
                <a:spcPts val="5"/>
              </a:spcBef>
            </a:pP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保密级别：</a:t>
            </a:r>
            <a:r>
              <a:rPr sz="1400" spc="-2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400" spc="-255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内部资料</a:t>
            </a: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63500" algn="l" rtl="0" eaLnBrk="0">
              <a:lnSpc>
                <a:spcPts val="1285"/>
              </a:lnSpc>
              <a:spcBef>
                <a:spcPts val="245"/>
              </a:spcBef>
            </a:pP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信息所有者</a:t>
            </a:r>
            <a:r>
              <a:rPr sz="900" spc="7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900" spc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软通动力</a:t>
            </a:r>
            <a:endParaRPr lang="en-US" altLang="en-US" sz="900" spc="5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8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30" name="rect"/>
          <p:cNvSpPr/>
          <p:nvPr>
            <p:custDataLst>
              <p:tags r:id="rId8"/>
            </p:custDataLst>
          </p:nvPr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1" name="rect"/>
          <p:cNvSpPr/>
          <p:nvPr>
            <p:custDataLst>
              <p:tags r:id="rId9"/>
            </p:custDataLst>
          </p:nvPr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2" name="rect"/>
          <p:cNvSpPr/>
          <p:nvPr>
            <p:custDataLst>
              <p:tags r:id="rId10"/>
            </p:custDataLst>
          </p:nvPr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7" name="textbox 17"/>
          <p:cNvSpPr/>
          <p:nvPr/>
        </p:nvSpPr>
        <p:spPr>
          <a:xfrm>
            <a:off x="554355" y="30035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5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我们的收获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sp>
        <p:nvSpPr>
          <p:cNvPr id="2" name="textbox 23"/>
          <p:cNvSpPr/>
          <p:nvPr>
            <p:custDataLst>
              <p:tags r:id="rId11"/>
            </p:custDataLst>
          </p:nvPr>
        </p:nvSpPr>
        <p:spPr>
          <a:xfrm>
            <a:off x="1127760" y="1544955"/>
            <a:ext cx="9639300" cy="41656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>
              <a:solidFill>
                <a:schemeClr val="dk1"/>
              </a:solidFill>
            </a:endParaRPr>
          </a:p>
          <a:p>
            <a:pPr indent="12700" algn="l" rtl="0" eaLnBrk="0">
              <a:lnSpc>
                <a:spcPct val="91000"/>
              </a:lnSpc>
            </a:pPr>
            <a:endParaRPr lang="en-US" altLang="en-US" sz="100" dirty="0">
              <a:solidFill>
                <a:schemeClr val="dk1"/>
              </a:solidFill>
            </a:endParaRPr>
          </a:p>
        </p:txBody>
      </p:sp>
      <p:graphicFrame>
        <p:nvGraphicFramePr>
          <p:cNvPr id="15" name="表格 14"/>
          <p:cNvGraphicFramePr/>
          <p:nvPr>
            <p:custDataLst>
              <p:tags r:id="rId12"/>
            </p:custDataLst>
          </p:nvPr>
        </p:nvGraphicFramePr>
        <p:xfrm>
          <a:off x="457200" y="4606290"/>
          <a:ext cx="11277600" cy="1527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750"/>
                <a:gridCol w="1264920"/>
                <a:gridCol w="1434465"/>
                <a:gridCol w="1943735"/>
                <a:gridCol w="1773555"/>
                <a:gridCol w="1506855"/>
                <a:gridCol w="1798320"/>
              </a:tblGrid>
              <a:tr h="323850">
                <a:tc gridSpan="4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3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4步</a:t>
                      </a:r>
                      <a:endParaRPr lang="zh-CN" altLang="zh-CN" sz="13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 hMerge="1">
                  <a:tcPr>
                    <a:lnT>
                      <a:noFill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cPr>
                    <a:lnT>
                      <a:noFill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cPr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p>
                      <a:pPr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altLang="zh-CN" sz="13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r>
                        <a:rPr lang="zh-CN" altLang="zh-CN" sz="13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注意</a:t>
                      </a:r>
                      <a:endParaRPr lang="zh-CN" altLang="zh-CN" sz="13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34D4D"/>
                    </a:solidFill>
                  </a:tcPr>
                </a:tc>
                <a:tc hMerge="1">
                  <a:tcPr>
                    <a:lnT>
                      <a:noFill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cPr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</a:rPr>
                        <a:t>做准备</a:t>
                      </a:r>
                      <a:endParaRPr lang="zh-CN" altLang="en-US" sz="1300" b="1" spc="120">
                        <a:solidFill>
                          <a:srgbClr val="FFFFFF"/>
                        </a:solidFill>
                        <a:latin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</a:rPr>
                        <a:t>定目标</a:t>
                      </a:r>
                      <a:endParaRPr lang="zh-CN" altLang="en-US" sz="1300" b="1" spc="120">
                        <a:solidFill>
                          <a:srgbClr val="FFFFFF"/>
                        </a:solidFill>
                        <a:latin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</a:rPr>
                        <a:t>抓落实</a:t>
                      </a:r>
                      <a:endParaRPr lang="zh-CN" altLang="en-US" sz="1300" b="1" spc="120">
                        <a:solidFill>
                          <a:srgbClr val="FFFFFF"/>
                        </a:solidFill>
                        <a:latin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</a:rPr>
                        <a:t>提总结</a:t>
                      </a:r>
                      <a:endParaRPr lang="zh-CN" altLang="en-US" sz="1300" b="1" spc="120">
                        <a:solidFill>
                          <a:srgbClr val="FFFFFF"/>
                        </a:solidFill>
                        <a:latin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3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</a:rPr>
                        <a:t>控情绪</a:t>
                      </a:r>
                      <a:endParaRPr lang="zh-CN" altLang="zh-CN" sz="1300" b="1" spc="120">
                        <a:solidFill>
                          <a:srgbClr val="FFFFFF"/>
                        </a:solidFill>
                        <a:latin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E34D4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</a:rPr>
                        <a:t>释善意</a:t>
                      </a:r>
                      <a:endParaRPr lang="zh-CN" altLang="en-US" sz="1300" b="1" spc="120">
                        <a:solidFill>
                          <a:srgbClr val="FFFFFF"/>
                        </a:solidFill>
                        <a:latin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E34D4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</a:rPr>
                        <a:t>不抗拒</a:t>
                      </a:r>
                      <a:endParaRPr lang="zh-CN" altLang="en-US" sz="1300" b="1" spc="120">
                        <a:solidFill>
                          <a:srgbClr val="FFFFFF"/>
                        </a:solidFill>
                        <a:latin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E34D4D"/>
                    </a:solidFill>
                  </a:tcPr>
                </a:tc>
              </a:tr>
              <a:tr h="87947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</a:rPr>
                        <a:t>准备的越充分，后面要调整的问题就越少，不同的问题和场景准备的东西都不一样；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</a:rPr>
                        <a:t>目标要符合所有参与方的目的，还要考虑到各方的利益；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</a:rPr>
                        <a:t>有明确的计划还不够，我们要通过一系列方法技巧去把计划落地、把控；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</a:rPr>
                        <a:t>通过总结我们可以实现闭环总结一个阶段的沟通成果，无论是为下一个阶段的准备还是为当前阶段做复盘都是至关重要。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0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</a:rPr>
                        <a:t>当沟通出现情绪的时候我们需要第一时间控制双方的情绪，只有双方都冷静的时候才能沟通真正的问题；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</a:rPr>
                        <a:t>适当的谦卑和示弱可以给对方掌控感、安全感，这些都是让人打开心窗的法宝；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</a:rPr>
                        <a:t>当我们接收建议的时候千万不要抗拒，我们应该想一下对方为什么要提这个建议，我们怎么包容这些建议。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772285" y="1683385"/>
            <a:ext cx="37763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01: 敏捷核心价值观&amp;敏捷12条原则</a:t>
            </a:r>
            <a:endParaRPr lang="zh-CN" altLang="en-US"/>
          </a:p>
          <a:p>
            <a:r>
              <a:rPr lang="zh-CN" altLang="en-US"/>
              <a:t>02:Scrum起源&amp;Scrum三种角色</a:t>
            </a:r>
            <a:endParaRPr lang="zh-CN" altLang="en-US"/>
          </a:p>
          <a:p>
            <a:r>
              <a:rPr lang="zh-CN" altLang="en-US"/>
              <a:t>03:Scrum三种工件&amp;Scrum五种事件</a:t>
            </a:r>
            <a:endParaRPr lang="zh-CN" altLang="en-US"/>
          </a:p>
          <a:p>
            <a:r>
              <a:rPr lang="zh-CN" altLang="en-US"/>
              <a:t>04:Scrum五种价值观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13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股份有限公司所有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并保留所有权利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spc="-41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95" y="233680"/>
            <a:ext cx="2169160" cy="523240"/>
          </a:xfrm>
          <a:prstGeom prst="rect">
            <a:avLst/>
          </a:prstGeom>
        </p:spPr>
      </p:pic>
      <p:sp>
        <p:nvSpPr>
          <p:cNvPr id="15" name="textbox 15"/>
          <p:cNvSpPr/>
          <p:nvPr/>
        </p:nvSpPr>
        <p:spPr>
          <a:xfrm>
            <a:off x="7402195" y="220980"/>
            <a:ext cx="2195195" cy="548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2000"/>
              </a:lnSpc>
            </a:pPr>
            <a:endParaRPr lang="en-US" altLang="en-US" sz="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70485" algn="l" rtl="0" eaLnBrk="0">
              <a:lnSpc>
                <a:spcPts val="1855"/>
              </a:lnSpc>
              <a:spcBef>
                <a:spcPts val="5"/>
              </a:spcBef>
            </a:pP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保密级别：</a:t>
            </a:r>
            <a:r>
              <a:rPr sz="1400" spc="-2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400" spc="-255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内部资料</a:t>
            </a: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63500" algn="l" rtl="0" eaLnBrk="0">
              <a:lnSpc>
                <a:spcPts val="1285"/>
              </a:lnSpc>
              <a:spcBef>
                <a:spcPts val="245"/>
              </a:spcBef>
            </a:pP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信息所有者</a:t>
            </a:r>
            <a:r>
              <a:rPr sz="900" spc="7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900" spc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软通动力</a:t>
            </a:r>
            <a:endParaRPr lang="en-US" altLang="en-US" sz="900" spc="5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sp>
        <p:nvSpPr>
          <p:cNvPr id="17" name="textbox 17"/>
          <p:cNvSpPr/>
          <p:nvPr/>
        </p:nvSpPr>
        <p:spPr>
          <a:xfrm>
            <a:off x="554355" y="30035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我们的实践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8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19" name="rect"/>
          <p:cNvSpPr/>
          <p:nvPr>
            <p:custDataLst>
              <p:tags r:id="rId7"/>
            </p:custDataLst>
          </p:nvPr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0" name="rect"/>
          <p:cNvSpPr/>
          <p:nvPr>
            <p:custDataLst>
              <p:tags r:id="rId8"/>
            </p:custDataLst>
          </p:nvPr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1" name="rect"/>
          <p:cNvSpPr/>
          <p:nvPr>
            <p:custDataLst>
              <p:tags r:id="rId9"/>
            </p:custDataLst>
          </p:nvPr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graphicFrame>
        <p:nvGraphicFramePr>
          <p:cNvPr id="23" name="表格 5"/>
          <p:cNvGraphicFramePr/>
          <p:nvPr>
            <p:custDataLst>
              <p:tags r:id="rId10"/>
            </p:custDataLst>
          </p:nvPr>
        </p:nvGraphicFramePr>
        <p:xfrm>
          <a:off x="1219248" y="1232557"/>
          <a:ext cx="9753600" cy="439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820"/>
                <a:gridCol w="2160270"/>
                <a:gridCol w="6239510"/>
              </a:tblGrid>
              <a:tr h="6324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</a:rPr>
                        <a:t>当事人</a:t>
                      </a:r>
                      <a:endParaRPr lang="zh-CN" altLang="en-US" sz="2000" b="1" spc="130">
                        <a:solidFill>
                          <a:srgbClr val="FFFFFF"/>
                        </a:solidFill>
                        <a:latin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</a:rPr>
                        <a:t>主题</a:t>
                      </a:r>
                      <a:endParaRPr lang="zh-CN" altLang="en-US" sz="2000" b="1" spc="130">
                        <a:solidFill>
                          <a:srgbClr val="FFFFFF"/>
                        </a:solidFill>
                        <a:latin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9A9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</a:rPr>
                        <a:t>内容</a:t>
                      </a:r>
                      <a:endParaRPr lang="zh-CN" altLang="en-US" sz="2000" b="1" spc="130">
                        <a:solidFill>
                          <a:srgbClr val="FFFFFF"/>
                        </a:solidFill>
                        <a:latin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BBB3"/>
                    </a:solidFill>
                  </a:tcPr>
                </a:tc>
              </a:tr>
              <a:tr h="12534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34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2534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13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股份有限公司所有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并保留所有权利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spc="-41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95" y="233680"/>
            <a:ext cx="2169160" cy="523240"/>
          </a:xfrm>
          <a:prstGeom prst="rect">
            <a:avLst/>
          </a:prstGeom>
        </p:spPr>
      </p:pic>
      <p:sp>
        <p:nvSpPr>
          <p:cNvPr id="15" name="textbox 15"/>
          <p:cNvSpPr/>
          <p:nvPr/>
        </p:nvSpPr>
        <p:spPr>
          <a:xfrm>
            <a:off x="7402195" y="220980"/>
            <a:ext cx="2195195" cy="548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2000"/>
              </a:lnSpc>
            </a:pPr>
            <a:endParaRPr lang="en-US" altLang="en-US" sz="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70485" algn="l" rtl="0" eaLnBrk="0">
              <a:lnSpc>
                <a:spcPts val="1855"/>
              </a:lnSpc>
              <a:spcBef>
                <a:spcPts val="5"/>
              </a:spcBef>
            </a:pP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保密级别：</a:t>
            </a:r>
            <a:r>
              <a:rPr sz="1400" spc="-2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400" spc="-255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内部资料</a:t>
            </a: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63500" algn="l" rtl="0" eaLnBrk="0">
              <a:lnSpc>
                <a:spcPts val="1285"/>
              </a:lnSpc>
              <a:spcBef>
                <a:spcPts val="245"/>
              </a:spcBef>
            </a:pP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信息所有者</a:t>
            </a:r>
            <a:r>
              <a:rPr sz="900" spc="7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900" spc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软通动力</a:t>
            </a:r>
            <a:endParaRPr lang="en-US" altLang="en-US" sz="900" spc="5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sp>
        <p:nvSpPr>
          <p:cNvPr id="17" name="textbox 17"/>
          <p:cNvSpPr/>
          <p:nvPr/>
        </p:nvSpPr>
        <p:spPr>
          <a:xfrm>
            <a:off x="554355" y="30797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我们的通通</a:t>
            </a:r>
            <a:endParaRPr lang="en-US" altLang="zh-CN" sz="28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8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19" name="rect"/>
          <p:cNvSpPr/>
          <p:nvPr>
            <p:custDataLst>
              <p:tags r:id="rId7"/>
            </p:custDataLst>
          </p:nvPr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0" name="rect"/>
          <p:cNvSpPr/>
          <p:nvPr>
            <p:custDataLst>
              <p:tags r:id="rId8"/>
            </p:custDataLst>
          </p:nvPr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1" name="rect"/>
          <p:cNvSpPr/>
          <p:nvPr>
            <p:custDataLst>
              <p:tags r:id="rId9"/>
            </p:custDataLst>
          </p:nvPr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14770" y="1161415"/>
            <a:ext cx="3637280" cy="4043045"/>
            <a:chOff x="10102" y="1829"/>
            <a:chExt cx="5728" cy="6367"/>
          </a:xfrm>
        </p:grpSpPr>
        <p:sp>
          <p:nvSpPr>
            <p:cNvPr id="8" name="文本框 7"/>
            <p:cNvSpPr txBox="1"/>
            <p:nvPr>
              <p:custDataLst>
                <p:tags r:id="rId10"/>
              </p:custDataLst>
            </p:nvPr>
          </p:nvSpPr>
          <p:spPr>
            <a:xfrm>
              <a:off x="10395" y="3716"/>
              <a:ext cx="5143" cy="448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Tx/>
                <a:buNone/>
              </a:pPr>
              <a:r>
                <a:rPr kumimoji="0" lang="zh-CN" sz="1600" b="1" u="none" kern="1200" cap="none" spc="8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“通通”诞生了</a:t>
              </a:r>
              <a:r>
                <a:rPr kumimoji="0" lang="en-US" altLang="zh-CN" sz="1600" b="1" u="none" kern="1200" cap="none" spc="8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“</a:t>
              </a:r>
              <a:r>
                <a:rPr lang="zh-CN" sz="1600" b="1" spc="8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通通</a:t>
              </a:r>
              <a:r>
                <a:rPr kumimoji="0" lang="en-US" altLang="zh-CN" sz="1600" b="1" u="none" kern="1200" cap="none" spc="8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”</a:t>
              </a:r>
              <a:r>
                <a:rPr kumimoji="0" lang="zh-CN" sz="1600" b="1" u="none" kern="1200" cap="none" spc="8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是什么？</a:t>
              </a:r>
              <a:endParaRPr kumimoji="0" lang="zh-CN" sz="1600" b="1" u="none" kern="1200" cap="none" spc="8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  <a:p>
              <a:pPr marL="584200" marR="0" lvl="1" indent="-279400" algn="l" defTabSz="914400" rtl="0" eaLnBrk="1" fontAlgn="ctr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○"/>
              </a:pPr>
              <a:r>
                <a:rPr kumimoji="0" lang="zh-CN" sz="1400" u="none" kern="1200" cap="none" spc="6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“通通”是一个嵌入了“510 的可穿戴智能设备；</a:t>
              </a:r>
              <a:endParaRPr kumimoji="0" lang="zh-CN" sz="1400" u="none" kern="1200" cap="none" spc="6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  <a:p>
              <a:pPr marL="584200" marR="0" lvl="1" indent="-279400" algn="l" defTabSz="914400" rtl="0" eaLnBrk="1" fontAlgn="ctr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○"/>
              </a:pPr>
              <a:r>
                <a:rPr kumimoji="0" lang="zh-CN" sz="1400" u="none" kern="1200" cap="none" spc="6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它拥有控制时间的能力，可以暂停时间和倒退时间；</a:t>
              </a:r>
              <a:endParaRPr kumimoji="0" lang="zh-CN" sz="1400" u="none" kern="1200" cap="none" spc="6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  <a:p>
              <a:pPr marL="584200" marR="0" lvl="1" indent="-279400" algn="l" defTabSz="914400" rtl="0" eaLnBrk="1" fontAlgn="ctr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○"/>
              </a:pPr>
              <a:r>
                <a:rPr kumimoji="0" lang="zh-CN" sz="1400" u="none" kern="1200" cap="none" spc="6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当佩戴者在沟通上出现问题或者求助时，它就会启动并帮助主人。</a:t>
              </a:r>
              <a:endParaRPr kumimoji="0" lang="zh-CN" sz="1400" u="none" kern="1200" cap="none" spc="6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10" name="矩形: 圆角 14"/>
            <p:cNvSpPr/>
            <p:nvPr>
              <p:custDataLst>
                <p:tags r:id="rId11"/>
              </p:custDataLst>
            </p:nvPr>
          </p:nvSpPr>
          <p:spPr>
            <a:xfrm>
              <a:off x="10102" y="2682"/>
              <a:ext cx="5728" cy="5239"/>
            </a:xfrm>
            <a:prstGeom prst="roundRect">
              <a:avLst>
                <a:gd name="adj" fmla="val 8595"/>
              </a:avLst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2" name="矩形: 圆角 11"/>
            <p:cNvSpPr/>
            <p:nvPr>
              <p:custDataLst>
                <p:tags r:id="rId12"/>
              </p:custDataLst>
            </p:nvPr>
          </p:nvSpPr>
          <p:spPr>
            <a:xfrm>
              <a:off x="12170" y="1829"/>
              <a:ext cx="1592" cy="159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2" name="books_115067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>
              <a:off x="12542" y="2271"/>
              <a:ext cx="848" cy="709"/>
            </a:xfrm>
            <a:custGeom>
              <a:avLst/>
              <a:gdLst>
                <a:gd name="T0" fmla="*/ 873 w 3949"/>
                <a:gd name="T1" fmla="*/ 2867 h 3307"/>
                <a:gd name="T2" fmla="*/ 767 w 3949"/>
                <a:gd name="T3" fmla="*/ 2760 h 3307"/>
                <a:gd name="T4" fmla="*/ 873 w 3949"/>
                <a:gd name="T5" fmla="*/ 2653 h 3307"/>
                <a:gd name="T6" fmla="*/ 3949 w 3949"/>
                <a:gd name="T7" fmla="*/ 2653 h 3307"/>
                <a:gd name="T8" fmla="*/ 3949 w 3949"/>
                <a:gd name="T9" fmla="*/ 2213 h 3307"/>
                <a:gd name="T10" fmla="*/ 3736 w 3949"/>
                <a:gd name="T11" fmla="*/ 2213 h 3307"/>
                <a:gd name="T12" fmla="*/ 3736 w 3949"/>
                <a:gd name="T13" fmla="*/ 1760 h 3307"/>
                <a:gd name="T14" fmla="*/ 540 w 3949"/>
                <a:gd name="T15" fmla="*/ 1760 h 3307"/>
                <a:gd name="T16" fmla="*/ 433 w 3949"/>
                <a:gd name="T17" fmla="*/ 1653 h 3307"/>
                <a:gd name="T18" fmla="*/ 540 w 3949"/>
                <a:gd name="T19" fmla="*/ 1547 h 3307"/>
                <a:gd name="T20" fmla="*/ 3736 w 3949"/>
                <a:gd name="T21" fmla="*/ 1547 h 3307"/>
                <a:gd name="T22" fmla="*/ 3736 w 3949"/>
                <a:gd name="T23" fmla="*/ 1093 h 3307"/>
                <a:gd name="T24" fmla="*/ 3949 w 3949"/>
                <a:gd name="T25" fmla="*/ 1093 h 3307"/>
                <a:gd name="T26" fmla="*/ 3949 w 3949"/>
                <a:gd name="T27" fmla="*/ 653 h 3307"/>
                <a:gd name="T28" fmla="*/ 873 w 3949"/>
                <a:gd name="T29" fmla="*/ 653 h 3307"/>
                <a:gd name="T30" fmla="*/ 767 w 3949"/>
                <a:gd name="T31" fmla="*/ 547 h 3307"/>
                <a:gd name="T32" fmla="*/ 873 w 3949"/>
                <a:gd name="T33" fmla="*/ 440 h 3307"/>
                <a:gd name="T34" fmla="*/ 3949 w 3949"/>
                <a:gd name="T35" fmla="*/ 440 h 3307"/>
                <a:gd name="T36" fmla="*/ 3949 w 3949"/>
                <a:gd name="T37" fmla="*/ 0 h 3307"/>
                <a:gd name="T38" fmla="*/ 884 w 3949"/>
                <a:gd name="T39" fmla="*/ 0 h 3307"/>
                <a:gd name="T40" fmla="*/ 336 w 3949"/>
                <a:gd name="T41" fmla="*/ 549 h 3307"/>
                <a:gd name="T42" fmla="*/ 807 w 3949"/>
                <a:gd name="T43" fmla="*/ 1093 h 3307"/>
                <a:gd name="T44" fmla="*/ 560 w 3949"/>
                <a:gd name="T45" fmla="*/ 1093 h 3307"/>
                <a:gd name="T46" fmla="*/ 0 w 3949"/>
                <a:gd name="T47" fmla="*/ 1653 h 3307"/>
                <a:gd name="T48" fmla="*/ 560 w 3949"/>
                <a:gd name="T49" fmla="*/ 2213 h 3307"/>
                <a:gd name="T50" fmla="*/ 793 w 3949"/>
                <a:gd name="T51" fmla="*/ 2213 h 3307"/>
                <a:gd name="T52" fmla="*/ 336 w 3949"/>
                <a:gd name="T53" fmla="*/ 2756 h 3307"/>
                <a:gd name="T54" fmla="*/ 884 w 3949"/>
                <a:gd name="T55" fmla="*/ 3307 h 3307"/>
                <a:gd name="T56" fmla="*/ 3949 w 3949"/>
                <a:gd name="T57" fmla="*/ 3307 h 3307"/>
                <a:gd name="T58" fmla="*/ 3949 w 3949"/>
                <a:gd name="T59" fmla="*/ 2867 h 3307"/>
                <a:gd name="T60" fmla="*/ 873 w 3949"/>
                <a:gd name="T61" fmla="*/ 2867 h 3307"/>
                <a:gd name="T62" fmla="*/ 873 w 3949"/>
                <a:gd name="T63" fmla="*/ 2867 h 3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49" h="3307">
                  <a:moveTo>
                    <a:pt x="873" y="2867"/>
                  </a:moveTo>
                  <a:cubicBezTo>
                    <a:pt x="814" y="2867"/>
                    <a:pt x="767" y="2819"/>
                    <a:pt x="767" y="2760"/>
                  </a:cubicBezTo>
                  <a:cubicBezTo>
                    <a:pt x="767" y="2701"/>
                    <a:pt x="814" y="2653"/>
                    <a:pt x="873" y="2653"/>
                  </a:cubicBezTo>
                  <a:lnTo>
                    <a:pt x="3949" y="2653"/>
                  </a:lnTo>
                  <a:lnTo>
                    <a:pt x="3949" y="2213"/>
                  </a:lnTo>
                  <a:lnTo>
                    <a:pt x="3736" y="2213"/>
                  </a:lnTo>
                  <a:lnTo>
                    <a:pt x="3736" y="1760"/>
                  </a:lnTo>
                  <a:lnTo>
                    <a:pt x="540" y="1760"/>
                  </a:lnTo>
                  <a:cubicBezTo>
                    <a:pt x="481" y="1760"/>
                    <a:pt x="433" y="1712"/>
                    <a:pt x="433" y="1653"/>
                  </a:cubicBezTo>
                  <a:cubicBezTo>
                    <a:pt x="433" y="1595"/>
                    <a:pt x="481" y="1547"/>
                    <a:pt x="540" y="1547"/>
                  </a:cubicBezTo>
                  <a:lnTo>
                    <a:pt x="3736" y="1547"/>
                  </a:lnTo>
                  <a:lnTo>
                    <a:pt x="3736" y="1093"/>
                  </a:lnTo>
                  <a:lnTo>
                    <a:pt x="3949" y="1093"/>
                  </a:lnTo>
                  <a:lnTo>
                    <a:pt x="3949" y="653"/>
                  </a:lnTo>
                  <a:lnTo>
                    <a:pt x="873" y="653"/>
                  </a:lnTo>
                  <a:cubicBezTo>
                    <a:pt x="814" y="653"/>
                    <a:pt x="767" y="606"/>
                    <a:pt x="767" y="547"/>
                  </a:cubicBezTo>
                  <a:cubicBezTo>
                    <a:pt x="767" y="488"/>
                    <a:pt x="814" y="440"/>
                    <a:pt x="873" y="440"/>
                  </a:cubicBezTo>
                  <a:lnTo>
                    <a:pt x="3949" y="440"/>
                  </a:lnTo>
                  <a:lnTo>
                    <a:pt x="3949" y="0"/>
                  </a:lnTo>
                  <a:lnTo>
                    <a:pt x="884" y="0"/>
                  </a:lnTo>
                  <a:cubicBezTo>
                    <a:pt x="582" y="0"/>
                    <a:pt x="336" y="247"/>
                    <a:pt x="336" y="549"/>
                  </a:cubicBezTo>
                  <a:cubicBezTo>
                    <a:pt x="336" y="826"/>
                    <a:pt x="541" y="1053"/>
                    <a:pt x="807" y="1093"/>
                  </a:cubicBezTo>
                  <a:lnTo>
                    <a:pt x="560" y="1093"/>
                  </a:lnTo>
                  <a:cubicBezTo>
                    <a:pt x="251" y="1093"/>
                    <a:pt x="0" y="1344"/>
                    <a:pt x="0" y="1653"/>
                  </a:cubicBezTo>
                  <a:cubicBezTo>
                    <a:pt x="0" y="1963"/>
                    <a:pt x="251" y="2213"/>
                    <a:pt x="560" y="2213"/>
                  </a:cubicBezTo>
                  <a:lnTo>
                    <a:pt x="793" y="2213"/>
                  </a:lnTo>
                  <a:cubicBezTo>
                    <a:pt x="534" y="2253"/>
                    <a:pt x="336" y="2485"/>
                    <a:pt x="336" y="2756"/>
                  </a:cubicBezTo>
                  <a:cubicBezTo>
                    <a:pt x="336" y="3058"/>
                    <a:pt x="582" y="3307"/>
                    <a:pt x="884" y="3307"/>
                  </a:cubicBezTo>
                  <a:lnTo>
                    <a:pt x="3949" y="3307"/>
                  </a:lnTo>
                  <a:lnTo>
                    <a:pt x="3949" y="2867"/>
                  </a:lnTo>
                  <a:lnTo>
                    <a:pt x="873" y="2867"/>
                  </a:lnTo>
                  <a:lnTo>
                    <a:pt x="873" y="28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141855" y="1161415"/>
            <a:ext cx="3637280" cy="3867785"/>
            <a:chOff x="3373" y="1829"/>
            <a:chExt cx="5728" cy="6091"/>
          </a:xfrm>
        </p:grpSpPr>
        <p:sp>
          <p:nvSpPr>
            <p:cNvPr id="5" name="矩形: 圆角 14"/>
            <p:cNvSpPr/>
            <p:nvPr>
              <p:custDataLst>
                <p:tags r:id="rId14"/>
              </p:custDataLst>
            </p:nvPr>
          </p:nvSpPr>
          <p:spPr>
            <a:xfrm>
              <a:off x="3373" y="2682"/>
              <a:ext cx="5728" cy="5239"/>
            </a:xfrm>
            <a:prstGeom prst="roundRect">
              <a:avLst>
                <a:gd name="adj" fmla="val 8595"/>
              </a:avLst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" name="矩形: 圆角 11"/>
            <p:cNvSpPr/>
            <p:nvPr>
              <p:custDataLst>
                <p:tags r:id="rId15"/>
              </p:custDataLst>
            </p:nvPr>
          </p:nvSpPr>
          <p:spPr>
            <a:xfrm>
              <a:off x="5441" y="1829"/>
              <a:ext cx="1592" cy="159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4" name="文本框 5"/>
            <p:cNvSpPr txBox="1"/>
            <p:nvPr>
              <p:custDataLst>
                <p:tags r:id="rId16"/>
              </p:custDataLst>
            </p:nvPr>
          </p:nvSpPr>
          <p:spPr>
            <a:xfrm>
              <a:off x="3665" y="3716"/>
              <a:ext cx="5143" cy="389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Tx/>
                <a:buNone/>
              </a:pPr>
              <a:r>
                <a:rPr kumimoji="0" lang="zh-CN" altLang="en-US" sz="12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单击此处添加文本具体内容，简明扼要的阐述您的观点。根据需要可酌情增减文字，以便观者准确的理解您传达的思想。</a:t>
              </a:r>
              <a:endParaRPr kumimoji="0" lang="zh-CN" altLang="en-US" sz="12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29" name="icon"/>
            <p:cNvSpPr/>
            <p:nvPr>
              <p:custDataLst>
                <p:tags r:id="rId17"/>
              </p:custDataLst>
            </p:nvPr>
          </p:nvSpPr>
          <p:spPr bwMode="auto">
            <a:xfrm>
              <a:off x="5813" y="2201"/>
              <a:ext cx="848" cy="848"/>
            </a:xfrm>
            <a:custGeom>
              <a:avLst/>
              <a:gdLst>
                <a:gd name="T0" fmla="*/ 2879 w 5758"/>
                <a:gd name="T1" fmla="*/ 0 h 5758"/>
                <a:gd name="T2" fmla="*/ 0 w 5758"/>
                <a:gd name="T3" fmla="*/ 2878 h 5758"/>
                <a:gd name="T4" fmla="*/ 2879 w 5758"/>
                <a:gd name="T5" fmla="*/ 5758 h 5758"/>
                <a:gd name="T6" fmla="*/ 5758 w 5758"/>
                <a:gd name="T7" fmla="*/ 2878 h 5758"/>
                <a:gd name="T8" fmla="*/ 2879 w 5758"/>
                <a:gd name="T9" fmla="*/ 0 h 5758"/>
                <a:gd name="T10" fmla="*/ 3084 w 5758"/>
                <a:gd name="T11" fmla="*/ 4479 h 5758"/>
                <a:gd name="T12" fmla="*/ 2852 w 5758"/>
                <a:gd name="T13" fmla="*/ 4569 h 5758"/>
                <a:gd name="T14" fmla="*/ 2614 w 5758"/>
                <a:gd name="T15" fmla="*/ 4481 h 5758"/>
                <a:gd name="T16" fmla="*/ 2513 w 5758"/>
                <a:gd name="T17" fmla="*/ 4234 h 5758"/>
                <a:gd name="T18" fmla="*/ 2611 w 5758"/>
                <a:gd name="T19" fmla="*/ 3997 h 5758"/>
                <a:gd name="T20" fmla="*/ 2852 w 5758"/>
                <a:gd name="T21" fmla="*/ 3901 h 5758"/>
                <a:gd name="T22" fmla="*/ 3089 w 5758"/>
                <a:gd name="T23" fmla="*/ 3997 h 5758"/>
                <a:gd name="T24" fmla="*/ 3185 w 5758"/>
                <a:gd name="T25" fmla="*/ 4234 h 5758"/>
                <a:gd name="T26" fmla="*/ 3084 w 5758"/>
                <a:gd name="T27" fmla="*/ 4479 h 5758"/>
                <a:gd name="T28" fmla="*/ 3918 w 5758"/>
                <a:gd name="T29" fmla="*/ 2412 h 5758"/>
                <a:gd name="T30" fmla="*/ 3735 w 5758"/>
                <a:gd name="T31" fmla="*/ 2659 h 5758"/>
                <a:gd name="T32" fmla="*/ 3354 w 5758"/>
                <a:gd name="T33" fmla="*/ 3008 h 5758"/>
                <a:gd name="T34" fmla="*/ 3233 w 5758"/>
                <a:gd name="T35" fmla="*/ 3130 h 5758"/>
                <a:gd name="T36" fmla="*/ 3165 w 5758"/>
                <a:gd name="T37" fmla="*/ 3226 h 5758"/>
                <a:gd name="T38" fmla="*/ 3130 w 5758"/>
                <a:gd name="T39" fmla="*/ 3313 h 5758"/>
                <a:gd name="T40" fmla="*/ 3093 w 5758"/>
                <a:gd name="T41" fmla="*/ 3466 h 5758"/>
                <a:gd name="T42" fmla="*/ 2828 w 5758"/>
                <a:gd name="T43" fmla="*/ 3698 h 5758"/>
                <a:gd name="T44" fmla="*/ 2632 w 5758"/>
                <a:gd name="T45" fmla="*/ 3622 h 5758"/>
                <a:gd name="T46" fmla="*/ 2553 w 5758"/>
                <a:gd name="T47" fmla="*/ 3397 h 5758"/>
                <a:gd name="T48" fmla="*/ 2611 w 5758"/>
                <a:gd name="T49" fmla="*/ 3072 h 5758"/>
                <a:gd name="T50" fmla="*/ 2765 w 5758"/>
                <a:gd name="T51" fmla="*/ 2831 h 5758"/>
                <a:gd name="T52" fmla="*/ 3024 w 5758"/>
                <a:gd name="T53" fmla="*/ 2584 h 5758"/>
                <a:gd name="T54" fmla="*/ 3231 w 5758"/>
                <a:gd name="T55" fmla="*/ 2396 h 5758"/>
                <a:gd name="T56" fmla="*/ 3338 w 5758"/>
                <a:gd name="T57" fmla="*/ 2254 h 5758"/>
                <a:gd name="T58" fmla="*/ 3381 w 5758"/>
                <a:gd name="T59" fmla="*/ 2084 h 5758"/>
                <a:gd name="T60" fmla="*/ 3248 w 5758"/>
                <a:gd name="T61" fmla="*/ 1783 h 5758"/>
                <a:gd name="T62" fmla="*/ 2906 w 5758"/>
                <a:gd name="T63" fmla="*/ 1660 h 5758"/>
                <a:gd name="T64" fmla="*/ 2544 w 5758"/>
                <a:gd name="T65" fmla="*/ 1784 h 5758"/>
                <a:gd name="T66" fmla="*/ 2348 w 5758"/>
                <a:gd name="T67" fmla="*/ 2149 h 5758"/>
                <a:gd name="T68" fmla="*/ 2060 w 5758"/>
                <a:gd name="T69" fmla="*/ 2401 h 5758"/>
                <a:gd name="T70" fmla="*/ 1849 w 5758"/>
                <a:gd name="T71" fmla="*/ 2313 h 5758"/>
                <a:gd name="T72" fmla="*/ 1763 w 5758"/>
                <a:gd name="T73" fmla="*/ 2122 h 5758"/>
                <a:gd name="T74" fmla="*/ 1899 w 5758"/>
                <a:gd name="T75" fmla="*/ 1693 h 5758"/>
                <a:gd name="T76" fmla="*/ 2296 w 5758"/>
                <a:gd name="T77" fmla="*/ 1332 h 5758"/>
                <a:gd name="T78" fmla="*/ 2906 w 5758"/>
                <a:gd name="T79" fmla="*/ 1189 h 5758"/>
                <a:gd name="T80" fmla="*/ 3477 w 5758"/>
                <a:gd name="T81" fmla="*/ 1309 h 5758"/>
                <a:gd name="T82" fmla="*/ 3860 w 5758"/>
                <a:gd name="T83" fmla="*/ 1634 h 5758"/>
                <a:gd name="T84" fmla="*/ 3995 w 5758"/>
                <a:gd name="T85" fmla="*/ 2080 h 5758"/>
                <a:gd name="T86" fmla="*/ 3918 w 5758"/>
                <a:gd name="T87" fmla="*/ 2412 h 5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758" h="5758">
                  <a:moveTo>
                    <a:pt x="2879" y="0"/>
                  </a:moveTo>
                  <a:cubicBezTo>
                    <a:pt x="1290" y="0"/>
                    <a:pt x="0" y="1288"/>
                    <a:pt x="0" y="2878"/>
                  </a:cubicBezTo>
                  <a:cubicBezTo>
                    <a:pt x="0" y="4469"/>
                    <a:pt x="1290" y="5758"/>
                    <a:pt x="2879" y="5758"/>
                  </a:cubicBezTo>
                  <a:cubicBezTo>
                    <a:pt x="4470" y="5758"/>
                    <a:pt x="5758" y="4469"/>
                    <a:pt x="5758" y="2878"/>
                  </a:cubicBezTo>
                  <a:cubicBezTo>
                    <a:pt x="5758" y="1288"/>
                    <a:pt x="4470" y="0"/>
                    <a:pt x="2879" y="0"/>
                  </a:cubicBezTo>
                  <a:close/>
                  <a:moveTo>
                    <a:pt x="3084" y="4479"/>
                  </a:moveTo>
                  <a:cubicBezTo>
                    <a:pt x="3017" y="4539"/>
                    <a:pt x="2940" y="4569"/>
                    <a:pt x="2852" y="4569"/>
                  </a:cubicBezTo>
                  <a:cubicBezTo>
                    <a:pt x="2761" y="4569"/>
                    <a:pt x="2682" y="4540"/>
                    <a:pt x="2614" y="4481"/>
                  </a:cubicBezTo>
                  <a:cubicBezTo>
                    <a:pt x="2547" y="4422"/>
                    <a:pt x="2513" y="4340"/>
                    <a:pt x="2513" y="4234"/>
                  </a:cubicBezTo>
                  <a:cubicBezTo>
                    <a:pt x="2513" y="4140"/>
                    <a:pt x="2546" y="4061"/>
                    <a:pt x="2611" y="3997"/>
                  </a:cubicBezTo>
                  <a:cubicBezTo>
                    <a:pt x="2677" y="3933"/>
                    <a:pt x="2757" y="3901"/>
                    <a:pt x="2852" y="3901"/>
                  </a:cubicBezTo>
                  <a:cubicBezTo>
                    <a:pt x="2946" y="3901"/>
                    <a:pt x="3025" y="3933"/>
                    <a:pt x="3089" y="3997"/>
                  </a:cubicBezTo>
                  <a:cubicBezTo>
                    <a:pt x="3153" y="4061"/>
                    <a:pt x="3185" y="4140"/>
                    <a:pt x="3185" y="4234"/>
                  </a:cubicBezTo>
                  <a:cubicBezTo>
                    <a:pt x="3185" y="4338"/>
                    <a:pt x="3151" y="4420"/>
                    <a:pt x="3084" y="4479"/>
                  </a:cubicBezTo>
                  <a:close/>
                  <a:moveTo>
                    <a:pt x="3918" y="2412"/>
                  </a:moveTo>
                  <a:cubicBezTo>
                    <a:pt x="3867" y="2508"/>
                    <a:pt x="3806" y="2590"/>
                    <a:pt x="3735" y="2659"/>
                  </a:cubicBezTo>
                  <a:cubicBezTo>
                    <a:pt x="3664" y="2728"/>
                    <a:pt x="3537" y="2845"/>
                    <a:pt x="3354" y="3008"/>
                  </a:cubicBezTo>
                  <a:cubicBezTo>
                    <a:pt x="3304" y="3055"/>
                    <a:pt x="3263" y="3095"/>
                    <a:pt x="3233" y="3130"/>
                  </a:cubicBezTo>
                  <a:cubicBezTo>
                    <a:pt x="3202" y="3165"/>
                    <a:pt x="3179" y="3197"/>
                    <a:pt x="3165" y="3226"/>
                  </a:cubicBezTo>
                  <a:cubicBezTo>
                    <a:pt x="3150" y="3255"/>
                    <a:pt x="3138" y="3284"/>
                    <a:pt x="3130" y="3313"/>
                  </a:cubicBezTo>
                  <a:cubicBezTo>
                    <a:pt x="3122" y="3342"/>
                    <a:pt x="3110" y="3393"/>
                    <a:pt x="3093" y="3466"/>
                  </a:cubicBezTo>
                  <a:cubicBezTo>
                    <a:pt x="3065" y="3621"/>
                    <a:pt x="2976" y="3698"/>
                    <a:pt x="2828" y="3698"/>
                  </a:cubicBezTo>
                  <a:cubicBezTo>
                    <a:pt x="2750" y="3698"/>
                    <a:pt x="2685" y="3673"/>
                    <a:pt x="2632" y="3622"/>
                  </a:cubicBezTo>
                  <a:cubicBezTo>
                    <a:pt x="2579" y="3572"/>
                    <a:pt x="2553" y="3497"/>
                    <a:pt x="2553" y="3397"/>
                  </a:cubicBezTo>
                  <a:cubicBezTo>
                    <a:pt x="2553" y="3272"/>
                    <a:pt x="2572" y="3164"/>
                    <a:pt x="2611" y="3072"/>
                  </a:cubicBezTo>
                  <a:cubicBezTo>
                    <a:pt x="2650" y="2981"/>
                    <a:pt x="2701" y="2900"/>
                    <a:pt x="2765" y="2831"/>
                  </a:cubicBezTo>
                  <a:cubicBezTo>
                    <a:pt x="2829" y="2762"/>
                    <a:pt x="2915" y="2680"/>
                    <a:pt x="3024" y="2584"/>
                  </a:cubicBezTo>
                  <a:cubicBezTo>
                    <a:pt x="3119" y="2501"/>
                    <a:pt x="3188" y="2438"/>
                    <a:pt x="3231" y="2396"/>
                  </a:cubicBezTo>
                  <a:cubicBezTo>
                    <a:pt x="3273" y="2353"/>
                    <a:pt x="3309" y="2306"/>
                    <a:pt x="3338" y="2254"/>
                  </a:cubicBezTo>
                  <a:cubicBezTo>
                    <a:pt x="3367" y="2202"/>
                    <a:pt x="3381" y="2145"/>
                    <a:pt x="3381" y="2084"/>
                  </a:cubicBezTo>
                  <a:cubicBezTo>
                    <a:pt x="3381" y="1965"/>
                    <a:pt x="3337" y="1865"/>
                    <a:pt x="3248" y="1783"/>
                  </a:cubicBezTo>
                  <a:cubicBezTo>
                    <a:pt x="3160" y="1701"/>
                    <a:pt x="3046" y="1660"/>
                    <a:pt x="2906" y="1660"/>
                  </a:cubicBezTo>
                  <a:cubicBezTo>
                    <a:pt x="2742" y="1660"/>
                    <a:pt x="2621" y="1702"/>
                    <a:pt x="2544" y="1784"/>
                  </a:cubicBezTo>
                  <a:cubicBezTo>
                    <a:pt x="2467" y="1867"/>
                    <a:pt x="2401" y="1988"/>
                    <a:pt x="2348" y="2149"/>
                  </a:cubicBezTo>
                  <a:cubicBezTo>
                    <a:pt x="2297" y="2317"/>
                    <a:pt x="2201" y="2401"/>
                    <a:pt x="2060" y="2401"/>
                  </a:cubicBezTo>
                  <a:cubicBezTo>
                    <a:pt x="1976" y="2401"/>
                    <a:pt x="1906" y="2372"/>
                    <a:pt x="1849" y="2313"/>
                  </a:cubicBezTo>
                  <a:cubicBezTo>
                    <a:pt x="1791" y="2255"/>
                    <a:pt x="1763" y="2191"/>
                    <a:pt x="1763" y="2122"/>
                  </a:cubicBezTo>
                  <a:cubicBezTo>
                    <a:pt x="1763" y="1981"/>
                    <a:pt x="1808" y="1838"/>
                    <a:pt x="1899" y="1693"/>
                  </a:cubicBezTo>
                  <a:cubicBezTo>
                    <a:pt x="1990" y="1548"/>
                    <a:pt x="2122" y="1427"/>
                    <a:pt x="2296" y="1332"/>
                  </a:cubicBezTo>
                  <a:cubicBezTo>
                    <a:pt x="2470" y="1237"/>
                    <a:pt x="2674" y="1189"/>
                    <a:pt x="2906" y="1189"/>
                  </a:cubicBezTo>
                  <a:cubicBezTo>
                    <a:pt x="3121" y="1189"/>
                    <a:pt x="3312" y="1229"/>
                    <a:pt x="3477" y="1309"/>
                  </a:cubicBezTo>
                  <a:cubicBezTo>
                    <a:pt x="3642" y="1388"/>
                    <a:pt x="3770" y="1497"/>
                    <a:pt x="3860" y="1634"/>
                  </a:cubicBezTo>
                  <a:cubicBezTo>
                    <a:pt x="3950" y="1770"/>
                    <a:pt x="3995" y="1919"/>
                    <a:pt x="3995" y="2080"/>
                  </a:cubicBezTo>
                  <a:cubicBezTo>
                    <a:pt x="3995" y="2206"/>
                    <a:pt x="3969" y="2317"/>
                    <a:pt x="3918" y="24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" name="文本框 24"/>
          <p:cNvSpPr txBox="1"/>
          <p:nvPr/>
        </p:nvSpPr>
        <p:spPr>
          <a:xfrm>
            <a:off x="2142490" y="5256530"/>
            <a:ext cx="7909560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2" indent="0" algn="ctr" defTabSz="914400" rtl="0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None/>
            </a:pPr>
            <a:r>
              <a:rPr lang="zh-CN" altLang="en-US" b="1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我们通过</a:t>
            </a:r>
            <a:r>
              <a:rPr lang="zh-CN" altLang="en-US" b="1" spc="4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还原场景</a:t>
            </a:r>
            <a:r>
              <a:rPr lang="zh-CN" altLang="en-US" b="1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模拟“通通”，</a:t>
            </a:r>
            <a:r>
              <a:rPr lang="zh-CN" altLang="en-US" b="1" spc="4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轮流扮演</a:t>
            </a:r>
            <a:r>
              <a:rPr lang="zh-CN" altLang="en-US" b="1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各个角色，</a:t>
            </a:r>
            <a:r>
              <a:rPr lang="zh-CN" altLang="en-US" b="1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逐步</a:t>
            </a:r>
            <a:r>
              <a:rPr lang="zh-CN" altLang="en-US" b="1" spc="4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相互提点</a:t>
            </a:r>
            <a:r>
              <a:rPr lang="zh-CN" altLang="en-US" b="1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来解决不同沟通场景中遇到的问题。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13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股份有限公司所有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并保留所有权利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spc="-41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95" y="233680"/>
            <a:ext cx="2169160" cy="523240"/>
          </a:xfrm>
          <a:prstGeom prst="rect">
            <a:avLst/>
          </a:prstGeom>
        </p:spPr>
      </p:pic>
      <p:sp>
        <p:nvSpPr>
          <p:cNvPr id="15" name="textbox 15"/>
          <p:cNvSpPr/>
          <p:nvPr/>
        </p:nvSpPr>
        <p:spPr>
          <a:xfrm>
            <a:off x="7402195" y="220980"/>
            <a:ext cx="2195195" cy="548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2000"/>
              </a:lnSpc>
            </a:pPr>
            <a:endParaRPr lang="en-US" altLang="en-US" sz="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70485" algn="l" rtl="0" eaLnBrk="0">
              <a:lnSpc>
                <a:spcPts val="1855"/>
              </a:lnSpc>
              <a:spcBef>
                <a:spcPts val="5"/>
              </a:spcBef>
            </a:pP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保密级别：</a:t>
            </a:r>
            <a:r>
              <a:rPr sz="1400" spc="-2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400" spc="-255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内部资料</a:t>
            </a: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63500" algn="l" rtl="0" eaLnBrk="0">
              <a:lnSpc>
                <a:spcPts val="1285"/>
              </a:lnSpc>
              <a:spcBef>
                <a:spcPts val="245"/>
              </a:spcBef>
            </a:pP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信息所有者</a:t>
            </a:r>
            <a:r>
              <a:rPr sz="900" spc="7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900" spc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软通动力</a:t>
            </a:r>
            <a:endParaRPr lang="en-US" altLang="en-US" sz="900" spc="5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sp>
        <p:nvSpPr>
          <p:cNvPr id="17" name="textbox 17"/>
          <p:cNvSpPr/>
          <p:nvPr/>
        </p:nvSpPr>
        <p:spPr>
          <a:xfrm>
            <a:off x="554355" y="30797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情景解析</a:t>
            </a:r>
            <a:endParaRPr lang="zh-CN" altLang="en-US" sz="2800" dirty="0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algn="l" rtl="0" eaLnBrk="0">
              <a:lnSpc>
                <a:spcPct val="85000"/>
              </a:lnSpc>
            </a:pPr>
            <a:endParaRPr lang="zh-CN" altLang="en-US" sz="2800" dirty="0">
              <a:solidFill>
                <a:schemeClr val="accent1"/>
              </a:solidFill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pic>
        <p:nvPicPr>
          <p:cNvPr id="18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19" name="rect"/>
          <p:cNvSpPr/>
          <p:nvPr>
            <p:custDataLst>
              <p:tags r:id="rId7"/>
            </p:custDataLst>
          </p:nvPr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0" name="rect"/>
          <p:cNvSpPr/>
          <p:nvPr>
            <p:custDataLst>
              <p:tags r:id="rId8"/>
            </p:custDataLst>
          </p:nvPr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1" name="rect"/>
          <p:cNvSpPr/>
          <p:nvPr>
            <p:custDataLst>
              <p:tags r:id="rId9"/>
            </p:custDataLst>
          </p:nvPr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6" name="矩形 3"/>
          <p:cNvSpPr/>
          <p:nvPr>
            <p:custDataLst>
              <p:tags r:id="rId10"/>
            </p:custDataLst>
          </p:nvPr>
        </p:nvSpPr>
        <p:spPr>
          <a:xfrm>
            <a:off x="4876800" y="914518"/>
            <a:ext cx="67056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4"/>
          <p:cNvSpPr/>
          <p:nvPr>
            <p:custDataLst>
              <p:tags r:id="rId11"/>
            </p:custDataLst>
          </p:nvPr>
        </p:nvSpPr>
        <p:spPr>
          <a:xfrm>
            <a:off x="4876889" y="5882490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13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股份有限公司所有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并保留所有权利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spc="-41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95" y="233680"/>
            <a:ext cx="2169160" cy="523240"/>
          </a:xfrm>
          <a:prstGeom prst="rect">
            <a:avLst/>
          </a:prstGeom>
        </p:spPr>
      </p:pic>
      <p:sp>
        <p:nvSpPr>
          <p:cNvPr id="15" name="textbox 15"/>
          <p:cNvSpPr/>
          <p:nvPr/>
        </p:nvSpPr>
        <p:spPr>
          <a:xfrm>
            <a:off x="7402195" y="220980"/>
            <a:ext cx="2195195" cy="548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2000"/>
              </a:lnSpc>
            </a:pPr>
            <a:endParaRPr lang="en-US" altLang="en-US" sz="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70485" algn="l" rtl="0" eaLnBrk="0">
              <a:lnSpc>
                <a:spcPts val="1855"/>
              </a:lnSpc>
              <a:spcBef>
                <a:spcPts val="5"/>
              </a:spcBef>
            </a:pP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保密级别：</a:t>
            </a:r>
            <a:r>
              <a:rPr sz="1400" spc="-2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400" spc="-255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内部资料</a:t>
            </a: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63500" algn="l" rtl="0" eaLnBrk="0">
              <a:lnSpc>
                <a:spcPts val="1285"/>
              </a:lnSpc>
              <a:spcBef>
                <a:spcPts val="245"/>
              </a:spcBef>
            </a:pP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信息所有者</a:t>
            </a:r>
            <a:r>
              <a:rPr sz="900" spc="7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900" spc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软通动力</a:t>
            </a:r>
            <a:endParaRPr lang="en-US" altLang="en-US" sz="900" spc="5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sp>
        <p:nvSpPr>
          <p:cNvPr id="17" name="textbox 17"/>
          <p:cNvSpPr/>
          <p:nvPr/>
        </p:nvSpPr>
        <p:spPr>
          <a:xfrm>
            <a:off x="554355" y="30797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情景解析</a:t>
            </a:r>
            <a:endParaRPr lang="zh-CN" altLang="en-US" sz="2800" dirty="0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algn="l" rtl="0" eaLnBrk="0">
              <a:lnSpc>
                <a:spcPct val="85000"/>
              </a:lnSpc>
            </a:pPr>
            <a:endParaRPr lang="zh-CN" altLang="en-US" sz="2800" dirty="0">
              <a:solidFill>
                <a:schemeClr val="accent1"/>
              </a:solidFill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pic>
        <p:nvPicPr>
          <p:cNvPr id="18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19" name="rect"/>
          <p:cNvSpPr/>
          <p:nvPr>
            <p:custDataLst>
              <p:tags r:id="rId7"/>
            </p:custDataLst>
          </p:nvPr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0" name="rect"/>
          <p:cNvSpPr/>
          <p:nvPr>
            <p:custDataLst>
              <p:tags r:id="rId8"/>
            </p:custDataLst>
          </p:nvPr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1" name="rect"/>
          <p:cNvSpPr/>
          <p:nvPr>
            <p:custDataLst>
              <p:tags r:id="rId9"/>
            </p:custDataLst>
          </p:nvPr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cxnSp>
        <p:nvCxnSpPr>
          <p:cNvPr id="23" name="装饰 2"/>
          <p:cNvCxnSpPr/>
          <p:nvPr>
            <p:custDataLst>
              <p:tags r:id="rId10"/>
            </p:custDataLst>
          </p:nvPr>
        </p:nvCxnSpPr>
        <p:spPr>
          <a:xfrm>
            <a:off x="6134151" y="2133617"/>
            <a:ext cx="0" cy="2705100"/>
          </a:xfrm>
          <a:prstGeom prst="line">
            <a:avLst/>
          </a:prstGeom>
          <a:ln w="1270">
            <a:solidFill>
              <a:schemeClr val="lt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3"/>
          <p:cNvSpPr/>
          <p:nvPr>
            <p:custDataLst>
              <p:tags r:id="rId11"/>
            </p:custDataLst>
          </p:nvPr>
        </p:nvSpPr>
        <p:spPr>
          <a:xfrm>
            <a:off x="4610100" y="1188711"/>
            <a:ext cx="6972300" cy="44805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4"/>
          <p:cNvSpPr/>
          <p:nvPr>
            <p:custDataLst>
              <p:tags r:id="rId12"/>
            </p:custDataLst>
          </p:nvPr>
        </p:nvSpPr>
        <p:spPr>
          <a:xfrm>
            <a:off x="4610189" y="5608297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8405" y="-59594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13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股份有限公司所有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并保留所有权利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spc="-41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95" y="233680"/>
            <a:ext cx="2169160" cy="523240"/>
          </a:xfrm>
          <a:prstGeom prst="rect">
            <a:avLst/>
          </a:prstGeom>
        </p:spPr>
      </p:pic>
      <p:sp>
        <p:nvSpPr>
          <p:cNvPr id="15" name="textbox 15"/>
          <p:cNvSpPr/>
          <p:nvPr/>
        </p:nvSpPr>
        <p:spPr>
          <a:xfrm>
            <a:off x="7402195" y="220980"/>
            <a:ext cx="2195195" cy="548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2000"/>
              </a:lnSpc>
            </a:pPr>
            <a:endParaRPr lang="en-US" altLang="en-US" sz="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70485" algn="l" rtl="0" eaLnBrk="0">
              <a:lnSpc>
                <a:spcPts val="1855"/>
              </a:lnSpc>
              <a:spcBef>
                <a:spcPts val="5"/>
              </a:spcBef>
            </a:pP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保密级别：</a:t>
            </a:r>
            <a:r>
              <a:rPr sz="1400" spc="-2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400" spc="-255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内部资料</a:t>
            </a: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63500" algn="l" rtl="0" eaLnBrk="0">
              <a:lnSpc>
                <a:spcPts val="1285"/>
              </a:lnSpc>
              <a:spcBef>
                <a:spcPts val="245"/>
              </a:spcBef>
            </a:pP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信息所有者</a:t>
            </a:r>
            <a:r>
              <a:rPr sz="900" spc="7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900" spc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软通动力</a:t>
            </a:r>
            <a:endParaRPr lang="en-US" altLang="en-US" sz="900" spc="5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sp>
        <p:nvSpPr>
          <p:cNvPr id="17" name="textbox 17"/>
          <p:cNvSpPr/>
          <p:nvPr/>
        </p:nvSpPr>
        <p:spPr>
          <a:xfrm>
            <a:off x="554355" y="30797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r>
              <a:rPr lang="zh-CN" altLang="en-US" sz="2800" dirty="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总结</a:t>
            </a:r>
            <a:r>
              <a:rPr lang="en-US" altLang="zh-CN" sz="2800" dirty="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&amp; </a:t>
            </a:r>
            <a:r>
              <a:rPr lang="zh-CN" altLang="en-US" sz="2800" dirty="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交流</a:t>
            </a:r>
            <a:endParaRPr lang="zh-CN" altLang="en-US" sz="2800" dirty="0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algn="l" rtl="0" eaLnBrk="0">
              <a:lnSpc>
                <a:spcPct val="85000"/>
              </a:lnSpc>
            </a:pPr>
            <a:endParaRPr lang="zh-CN" altLang="en-US" sz="2800" dirty="0">
              <a:solidFill>
                <a:schemeClr val="accent1"/>
              </a:solidFill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pic>
        <p:nvPicPr>
          <p:cNvPr id="18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19" name="rect"/>
          <p:cNvSpPr/>
          <p:nvPr>
            <p:custDataLst>
              <p:tags r:id="rId7"/>
            </p:custDataLst>
          </p:nvPr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0" name="rect"/>
          <p:cNvSpPr/>
          <p:nvPr>
            <p:custDataLst>
              <p:tags r:id="rId8"/>
            </p:custDataLst>
          </p:nvPr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1" name="rect"/>
          <p:cNvSpPr/>
          <p:nvPr>
            <p:custDataLst>
              <p:tags r:id="rId9"/>
            </p:custDataLst>
          </p:nvPr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" name="Title 6"/>
          <p:cNvSpPr txBox="1"/>
          <p:nvPr>
            <p:custDataLst>
              <p:tags r:id="rId10"/>
            </p:custDataLst>
          </p:nvPr>
        </p:nvSpPr>
        <p:spPr>
          <a:xfrm>
            <a:off x="701675" y="1499870"/>
            <a:ext cx="7261225" cy="4147820"/>
          </a:xfrm>
          <a:prstGeom prst="rect">
            <a:avLst/>
          </a:prstGeom>
          <a:noFill/>
          <a:ln w="254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lIns="179705" tIns="71755" rIns="179705" bIns="71755" anchor="ctr" anchorCtr="0">
            <a:normAutofit fontScale="8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经过刚才的分享，大家找到了两个问题的答案了吗？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87400" lvl="1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2200" i="1" spc="140">
                <a:ln w="3175">
                  <a:noFill/>
                  <a:prstDash val="dash"/>
                </a:ln>
                <a:solidFill>
                  <a:schemeClr val="bg2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我们怎么快速的找到这些工具呢？</a:t>
            </a:r>
            <a:endParaRPr lang="zh-CN" altLang="en-US" sz="2200" i="1" spc="140">
              <a:ln w="3175">
                <a:noFill/>
                <a:prstDash val="dash"/>
              </a:ln>
              <a:solidFill>
                <a:schemeClr val="bg2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44600" lvl="2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2200" i="1" u="sng" spc="140">
                <a:ln w="3175">
                  <a:noFill/>
                  <a:prstDash val="dash"/>
                </a:ln>
                <a:solidFill>
                  <a:schemeClr val="bg2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510</a:t>
            </a:r>
            <a:r>
              <a:rPr lang="zh-CN" altLang="en-US" sz="2200" i="1" u="sng" spc="140">
                <a:ln w="3175">
                  <a:noFill/>
                  <a:prstDash val="dash"/>
                </a:ln>
                <a:solidFill>
                  <a:schemeClr val="bg2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环相当使用指引，它不仅把工具分类了，而且给出了它们的使用流程、顺序。</a:t>
            </a:r>
            <a:endParaRPr lang="zh-CN" altLang="en-US" sz="2200" i="1" spc="140">
              <a:ln w="3175">
                <a:noFill/>
                <a:prstDash val="dash"/>
              </a:ln>
              <a:solidFill>
                <a:schemeClr val="bg2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87400" lvl="1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2200" i="1" spc="140">
                <a:ln w="3175">
                  <a:noFill/>
                  <a:prstDash val="dash"/>
                </a:ln>
                <a:solidFill>
                  <a:schemeClr val="bg2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我们怎么灵活运用这些工具形成自己的能力呢？</a:t>
            </a:r>
            <a:endParaRPr lang="zh-CN" altLang="en-US" sz="2200" i="1" spc="140">
              <a:ln w="3175">
                <a:noFill/>
                <a:prstDash val="dash"/>
              </a:ln>
              <a:solidFill>
                <a:schemeClr val="bg2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44600" lvl="2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200" i="1" u="sng" spc="140">
                <a:ln w="3175">
                  <a:noFill/>
                  <a:prstDash val="dash"/>
                </a:ln>
                <a:solidFill>
                  <a:schemeClr val="bg2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通过还原场景、同伴反馈、延伸情况分析、角色互换等形式训练，最后通过自己总结变成自己的能力。</a:t>
            </a:r>
            <a:endParaRPr lang="zh-CN" altLang="en-US" sz="2200" i="1" u="sng" spc="140">
              <a:ln w="3175">
                <a:noFill/>
                <a:prstDash val="dash"/>
              </a:ln>
              <a:solidFill>
                <a:schemeClr val="bg2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06400" lvl="1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None/>
            </a:pP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欢迎大家来找我们一起研究沟通上的问题！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uiExpand="1" build="allAtOnce"/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03804" y="2069591"/>
            <a:ext cx="6184391" cy="958596"/>
          </a:xfrm>
          <a:prstGeom prst="rect">
            <a:avLst/>
          </a:prstGeom>
        </p:spPr>
      </p:pic>
      <p:sp>
        <p:nvSpPr>
          <p:cNvPr id="46" name="textbox 46"/>
          <p:cNvSpPr/>
          <p:nvPr/>
        </p:nvSpPr>
        <p:spPr>
          <a:xfrm>
            <a:off x="5115908" y="3792181"/>
            <a:ext cx="4504690" cy="11410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20320" algn="l" rtl="0" eaLnBrk="0">
              <a:lnSpc>
                <a:spcPts val="2770"/>
              </a:lnSpc>
            </a:pPr>
            <a:r>
              <a:rPr sz="2000" spc="120" dirty="0">
                <a:ln w="3175" cap="flat" cmpd="sng">
                  <a:solidFill>
                    <a:srgbClr val="02020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软通动力信息技术</a:t>
            </a:r>
            <a:r>
              <a:rPr sz="2000" spc="40" dirty="0">
                <a:ln w="3175" cap="flat" cmpd="sng">
                  <a:solidFill>
                    <a:srgbClr val="02020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sz="2000" spc="120" dirty="0">
                <a:ln w="3175" cap="flat" cmpd="sng">
                  <a:solidFill>
                    <a:srgbClr val="02020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集团</a:t>
            </a:r>
            <a:r>
              <a:rPr sz="2000" spc="40" dirty="0">
                <a:ln w="3175" cap="flat" cmpd="sng">
                  <a:solidFill>
                    <a:srgbClr val="02020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sz="2000" spc="120" dirty="0">
                <a:ln w="3175" cap="flat" cmpd="sng">
                  <a:solidFill>
                    <a:srgbClr val="02020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股份有限</a:t>
            </a:r>
            <a:r>
              <a:rPr sz="2000" spc="110" dirty="0">
                <a:ln w="3175" cap="flat" cmpd="sng">
                  <a:solidFill>
                    <a:srgbClr val="02020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公</a:t>
            </a:r>
            <a:r>
              <a:rPr sz="2000" spc="0" dirty="0">
                <a:ln w="3175" cap="flat" cmpd="sng">
                  <a:solidFill>
                    <a:srgbClr val="02020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司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2700" indent="0" algn="l" rtl="0" eaLnBrk="0">
              <a:lnSpc>
                <a:spcPct val="158000"/>
              </a:lnSpc>
              <a:spcBef>
                <a:spcPts val="325"/>
              </a:spcBef>
            </a:pPr>
            <a:r>
              <a:rPr sz="1500" spc="1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北京市海淀区西北旺东路</a:t>
            </a:r>
            <a:r>
              <a:rPr sz="1500" spc="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sz="1500" spc="1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号院东区</a:t>
            </a:r>
            <a:r>
              <a:rPr sz="1500" spc="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sz="1500" spc="1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号</a:t>
            </a:r>
            <a:r>
              <a:rPr sz="1500" spc="75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楼</a:t>
            </a:r>
            <a:r>
              <a:rPr sz="1500" spc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sz="1500" spc="7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www</a:t>
            </a:r>
            <a:r>
              <a:rPr sz="1500" spc="3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.i</a:t>
            </a:r>
            <a:r>
              <a:rPr sz="1500" spc="4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sz="1500" spc="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o</a:t>
            </a:r>
            <a:r>
              <a:rPr sz="1500" spc="3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sz="1500" spc="4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tst</a:t>
            </a:r>
            <a:r>
              <a:rPr sz="1500" spc="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on</a:t>
            </a:r>
            <a:r>
              <a:rPr sz="15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1500" spc="3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15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sz="1500" spc="55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o</a:t>
            </a:r>
            <a:r>
              <a:rPr sz="1500" spc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m</a:t>
            </a:r>
            <a:endParaRPr lang="en-US" altLang="en-US" sz="1500" spc="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7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340608" y="3589019"/>
            <a:ext cx="1586484" cy="158648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041_1*i*1"/>
  <p:tag name="KSO_WM_TEMPLATE_CATEGORY" val="diagram"/>
  <p:tag name="KSO_WM_TEMPLATE_INDEX" val="20212041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b14e93ed7c5f427cbc4731a7afec6123"/>
  <p:tag name="KSO_WM_CHIP_GROUPID" val="5e9e66a173d2384101fd9d0e"/>
  <p:tag name="KSO_WM_CHIP_XID" val="5e9e66a173d2384101fd9d0f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760"/>
  <p:tag name="KSO_WM_TEMPLATE_ASSEMBLE_XID" val="60656f254054ed1e2fb80455"/>
  <p:tag name="KSO_WM_TEMPLATE_ASSEMBLE_GROUPID" val="60656f254054ed1e2fb80455"/>
</p:tagLst>
</file>

<file path=ppt/tags/tag12.xml><?xml version="1.0" encoding="utf-8"?>
<p:tagLst xmlns:p="http://schemas.openxmlformats.org/presentationml/2006/main">
  <p:tag name="KSO_WM_UNIT_VALUE" val="1565*1777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2041_1*d*1"/>
  <p:tag name="KSO_WM_TEMPLATE_CATEGORY" val="diagram"/>
  <p:tag name="KSO_WM_TEMPLATE_INDEX" val="2021204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36a85af9096e40f7908624bb2f3d4e7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9336f5e79d64957be02618c78316e46"/>
  <p:tag name="KSO_WM_UNIT_PLACING_PICTURE" val="29336f5e79d64957be02618c78316e46"/>
  <p:tag name="KSO_WM_TEMPLATE_ASSEMBLE_XID" val="60656f254054ed1e2fb80455"/>
  <p:tag name="KSO_WM_TEMPLATE_ASSEMBLE_GROUPID" val="60656f254054ed1e2fb80455"/>
  <p:tag name="KSO_WM_UNIT_PLACING_PICTURE_INFO" val="{&quot;code&quot;:&quot;&quot;,&quot;full_picture&quot;:false,&quot;scheme&quot;:&quot;&quot;,&quot;spacing&quot;:5}"/>
  <p:tag name="KSO_WM_UNIT_PLACING_PICTURE_COLLAGE_VIEWPORT" val="{&quot;height&quot;:8534.488710761652,&quot;width&quot;:9687.8038455463}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041_1*a*1"/>
  <p:tag name="KSO_WM_TEMPLATE_CATEGORY" val="diagram"/>
  <p:tag name="KSO_WM_TEMPLATE_INDEX" val="20212041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f0535153abe49dfb30ba37e989ee7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505b6a605f6e4636ae8cbcca8474513e"/>
  <p:tag name="KSO_WM_UNIT_TEXT_FILL_FORE_SCHEMECOLOR_INDEX_BRIGHTNESS" val="0"/>
  <p:tag name="KSO_WM_UNIT_TEXT_FILL_FORE_SCHEMECOLOR_INDEX" val="13"/>
  <p:tag name="KSO_WM_UNIT_TEXT_FILL_TYPE" val="1"/>
  <p:tag name="KSO_WM_TEMPLATE_ASSEMBLE_XID" val="60656f254054ed1e2fb80455"/>
  <p:tag name="KSO_WM_TEMPLATE_ASSEMBLE_GROUPID" val="60656f254054ed1e2fb80455"/>
</p:tagLst>
</file>

<file path=ppt/tags/tag1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12041_1*f*1"/>
  <p:tag name="KSO_WM_TEMPLATE_CATEGORY" val="diagram"/>
  <p:tag name="KSO_WM_TEMPLATE_INDEX" val="20212041"/>
  <p:tag name="KSO_WM_UNIT_LAYERLEVEL" val="1"/>
  <p:tag name="KSO_WM_TAG_VERSION" val="1.0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ddcb71dc1fc74a5cbeb7d23730edc86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d2c8835674423cb10a617ce2d6d7eb"/>
  <p:tag name="KSO_WM_UNIT_TEXT_FILL_FORE_SCHEMECOLOR_INDEX_BRIGHTNESS" val="0.25"/>
  <p:tag name="KSO_WM_UNIT_TEXT_FILL_FORE_SCHEMECOLOR_INDEX" val="13"/>
  <p:tag name="KSO_WM_UNIT_TEXT_FILL_TYPE" val="1"/>
  <p:tag name="KSO_WM_TEMPLATE_ASSEMBLE_XID" val="60656f254054ed1e2fb80455"/>
  <p:tag name="KSO_WM_TEMPLATE_ASSEMBLE_GROUPID" val="60656f254054ed1e2fb80455"/>
</p:tagLst>
</file>

<file path=ppt/tags/tag15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PLACING_PICTURE_USER_VIEWPORT" val="{&quot;height&quot;:537.6,&quot;width&quot;:3468}"/>
</p:tagLst>
</file>

<file path=ppt/tags/tag18.xml><?xml version="1.0" encoding="utf-8"?>
<p:tagLst xmlns:p="http://schemas.openxmlformats.org/presentationml/2006/main">
  <p:tag name="KSO_WM_UNIT_PLACING_PICTURE_USER_VIEWPORT" val="{&quot;height&quot;:755.9984251968503,&quot;width&quot;:1848}"/>
</p:tagLst>
</file>

<file path=ppt/tags/tag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TABLE_BEAUTIFY" val="smartTable{c34389b8-076b-4410-95d5-7e7e085ab010}"/>
  <p:tag name="TABLE_ENDDRAG_ORIGIN_RECT" val="888*94"/>
  <p:tag name="TABLE_ENDDRAG_RECT" val="36*350*888*94"/>
  <p:tag name="TABLE_RECT" val="17*336.69*926*146.8"/>
  <p:tag name="TABLE_EMPHASIZE_COLOR" val="6579300"/>
  <p:tag name="TABLE_ONEKEY_SKIN_IDX" val="0"/>
  <p:tag name="TABLE_SKINIDX" val="1"/>
  <p:tag name="TABLE_COLORIDX" val="c"/>
</p:tagLst>
</file>

<file path=ppt/tags/tag2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PLACING_PICTURE_USER_VIEWPORT" val="{&quot;height&quot;:537.6,&quot;width&quot;:3468}"/>
</p:tagLst>
</file>

<file path=ppt/tags/tag26.xml><?xml version="1.0" encoding="utf-8"?>
<p:tagLst xmlns:p="http://schemas.openxmlformats.org/presentationml/2006/main">
  <p:tag name="KSO_WM_UNIT_PLACING_PICTURE_USER_VIEWPORT" val="{&quot;height&quot;:755.9984251968503,&quot;width&quot;:1848}"/>
</p:tagLst>
</file>

<file path=ppt/tags/tag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TABLE_BEAUTIFY" val="smartTable{76dd706d-7db8-41b1-9c99-883bed97ba22}"/>
  <p:tag name="TABLE_SKINIDX" val="3"/>
  <p:tag name="TABLE_COLORIDX" val="h"/>
</p:tagLst>
</file>

<file path=ppt/tags/tag3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PLACING_PICTURE_USER_VIEWPORT" val="{&quot;height&quot;:537.6,&quot;width&quot;:3468}"/>
</p:tagLst>
</file>

<file path=ppt/tags/tag33.xml><?xml version="1.0" encoding="utf-8"?>
<p:tagLst xmlns:p="http://schemas.openxmlformats.org/presentationml/2006/main">
  <p:tag name="KSO_WM_UNIT_PLACING_PICTURE_USER_VIEWPORT" val="{&quot;height&quot;:755.9984251968503,&quot;width&quot;:1848}"/>
</p:tagLst>
</file>

<file path=ppt/tags/tag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DIAGRAM_MODELTYPE" val="stripeEnum"/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9429_1*l_h_f*1_1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19429_1*l_h_i*1_2_2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VALUE" val="80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39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9429_1*l_h_i*1_2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VALUE" val="4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4.xml><?xml version="1.0" encoding="utf-8"?>
<p:tagLst xmlns:p="http://schemas.openxmlformats.org/presentationml/2006/main">
  <p:tag name="TABLE_ENDDRAG_ORIGIN_RECT" val="250*50"/>
  <p:tag name="TABLE_ENDDRAG_RECT" val="311*370*250*50"/>
</p:tagLst>
</file>

<file path=ppt/tags/tag40.xml><?xml version="1.0" encoding="utf-8"?>
<p:tagLst xmlns:p="http://schemas.openxmlformats.org/presentationml/2006/main">
  <p:tag name="KSO_WM_UNIT_DIAGRAM_MODELTYPE" val="stripeEnum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19429_1*l_h_x*1_2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19429_1*l_h_i*1_1_2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VALUE" val="80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42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9429_1*l_h_i*1_1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VALUE" val="4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43.xml><?xml version="1.0" encoding="utf-8"?>
<p:tagLst xmlns:p="http://schemas.openxmlformats.org/presentationml/2006/main">
  <p:tag name="KSO_WM_UNIT_DIAGRAM_MODELTYPE" val="stripeEnum"/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9429_1*l_h_f*1_2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UNIT_DIAGRAM_MODELTYPE" val="stripeEnum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19429_1*l_h_x*1_1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  <p:tag name="KSO_WM_UNIT_ICON_FILEID" val="3100592"/>
  <p:tag name="KSO_WM_UNIT_ICON_STYLE" val="1"/>
</p:tagLst>
</file>

<file path=ppt/tags/tag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PLACING_PICTURE_USER_VIEWPORT" val="{&quot;height&quot;:537.6,&quot;width&quot;:3468}"/>
</p:tagLst>
</file>

<file path=ppt/tags/tag47.xml><?xml version="1.0" encoding="utf-8"?>
<p:tagLst xmlns:p="http://schemas.openxmlformats.org/presentationml/2006/main">
  <p:tag name="KSO_WM_UNIT_PLACING_PICTURE_USER_VIEWPORT" val="{&quot;height&quot;:755.9984251968503,&quot;width&quot;:1848}"/>
</p:tagLst>
</file>

<file path=ppt/tags/tag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BLOCK" val="0"/>
  <p:tag name="KSO_WM_UNIT_SM_LIMIT_TYPE" val="2"/>
  <p:tag name="KSO_WM_UNIT_DEC_AREA_ID" val="664af5a0dd83446089857589f9a4ecd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bb99aa87db7244ab8d375f31c8139a28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60656e6f4054ed1e2fb7f8a1"/>
  <p:tag name="KSO_WM_TEMPLATE_ASSEMBLE_GROUPID" val="60656e6f4054ed1e2fb7f8a1"/>
</p:tagLst>
</file>

<file path=ppt/tags/tag52.xml><?xml version="1.0" encoding="utf-8"?>
<p:tagLst xmlns:p="http://schemas.openxmlformats.org/presentationml/2006/main">
  <p:tag name="KSO_WM_UNIT_BLOCK" val="0"/>
  <p:tag name="KSO_WM_UNIT_SM_LIMIT_TYPE" val="0"/>
  <p:tag name="KSO_WM_UNIT_DEC_AREA_ID" val="274d948fc8da401cb5ed0a5cc80c56ad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664af5a0dd83446089857589f9a4ecd3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60656e6f4054ed1e2fb7f8a1"/>
  <p:tag name="KSO_WM_TEMPLATE_ASSEMBLE_GROUPID" val="60656e6f4054ed1e2fb7f8a1"/>
</p:tagLst>
</file>

<file path=ppt/tags/tag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PLACING_PICTURE_USER_VIEWPORT" val="{&quot;height&quot;:537.6,&quot;width&quot;:3468}"/>
</p:tagLst>
</file>

<file path=ppt/tags/tag55.xml><?xml version="1.0" encoding="utf-8"?>
<p:tagLst xmlns:p="http://schemas.openxmlformats.org/presentationml/2006/main">
  <p:tag name="KSO_WM_UNIT_PLACING_PICTURE_USER_VIEWPORT" val="{&quot;height&quot;:755.9984251968503,&quot;width&quot;:1848}"/>
</p:tagLst>
</file>

<file path=ppt/tags/tag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COLOR_SCHEME_SHAPE_ID" val="6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95_1*i*2"/>
  <p:tag name="KSO_WM_TEMPLATE_CATEGORY" val="diagram"/>
  <p:tag name="KSO_WM_TEMPLATE_INDEX" val="20212795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d7d48ecdf2834254b3430afcf23f6955"/>
  <p:tag name="KSO_WM_UNIT_DECORATE_INFO" val="{&quot;DecorateInfoH&quot;:{&quot;IsAbs&quot;:true},&quot;DecorateInfoW&quot;:{&quot;IsAbs&quot;:false},&quot;DecorateInfoX&quot;:{&quot;IsAbs&quot;:true,&quot;Pos&quot;:2},&quot;DecorateInfoY&quot;:{&quot;IsAbs&quot;:true,&quot;Pos&quot;:1},&quot;ReferentInfo&quot;:{&quot;Id&quot;:&quot;320a74f8add64b71a2b7da13709a2786&quot;,&quot;X&quot;:{&quot;Pos&quot;:0},&quot;Y&quot;:{&quot;Pos&quot;:1}},&quot;whChangeMode&quot;:0}"/>
  <p:tag name="KSO_WM_CHIP_GROUPID" val="5eedbec2fa6683b8872baabf"/>
  <p:tag name="KSO_WM_CHIP_XID" val="5eedbec2fa6683b8872baac0"/>
  <p:tag name="KSO_WM_UNIT_LINE_FORE_SCHEMECOLOR_INDEX_BRIGHTNESS" val="-0.15"/>
  <p:tag name="KSO_WM_UNIT_LINE_FORE_SCHEMECOLOR_INDEX" val="14"/>
  <p:tag name="KSO_WM_UNIT_LINE_FILL_TYPE" val="2"/>
  <p:tag name="KSO_WM_TEMPLATE_ASSEMBLE_XID" val="60656f514054ed1e2fb807bb"/>
  <p:tag name="KSO_WM_TEMPLATE_ASSEMBLE_GROUPID" val="60656f514054ed1e2fb807bb"/>
</p:tagLst>
</file>

<file path=ppt/tags/tag6.xml><?xml version="1.0" encoding="utf-8"?>
<p:tagLst xmlns:p="http://schemas.openxmlformats.org/presentationml/2006/main">
  <p:tag name="KSO_WM_UNIT_PLACING_PICTURE_USER_VIEWPORT" val="{&quot;height&quot;:537.6,&quot;width&quot;:3468}"/>
</p:tagLst>
</file>

<file path=ppt/tags/tag60.xml><?xml version="1.0" encoding="utf-8"?>
<p:tagLst xmlns:p="http://schemas.openxmlformats.org/presentationml/2006/main">
  <p:tag name="KSO_WM_UNIT_BLOCK" val="0"/>
  <p:tag name="KSO_WM_UNIT_SM_LIMIT_TYPE" val="2"/>
  <p:tag name="KSO_WM_UNIT_DEC_AREA_ID" val="664af5a0dd83446089857589f9a4ecd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bb99aa87db7244ab8d375f31c8139a28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60656e6f4054ed1e2fb7f8a1"/>
  <p:tag name="KSO_WM_TEMPLATE_ASSEMBLE_GROUPID" val="60656e6f4054ed1e2fb7f8a1"/>
</p:tagLst>
</file>

<file path=ppt/tags/tag61.xml><?xml version="1.0" encoding="utf-8"?>
<p:tagLst xmlns:p="http://schemas.openxmlformats.org/presentationml/2006/main">
  <p:tag name="KSO_WM_UNIT_BLOCK" val="0"/>
  <p:tag name="KSO_WM_UNIT_SM_LIMIT_TYPE" val="0"/>
  <p:tag name="KSO_WM_UNIT_DEC_AREA_ID" val="274d948fc8da401cb5ed0a5cc80c56ad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664af5a0dd83446089857589f9a4ecd3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60656e6f4054ed1e2fb7f8a1"/>
  <p:tag name="KSO_WM_TEMPLATE_ASSEMBLE_GROUPID" val="60656e6f4054ed1e2fb7f8a1"/>
</p:tagLst>
</file>

<file path=ppt/tags/tag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PLACING_PICTURE_USER_VIEWPORT" val="{&quot;height&quot;:537.6,&quot;width&quot;:3468}"/>
</p:tagLst>
</file>

<file path=ppt/tags/tag64.xml><?xml version="1.0" encoding="utf-8"?>
<p:tagLst xmlns:p="http://schemas.openxmlformats.org/presentationml/2006/main">
  <p:tag name="KSO_WM_UNIT_PLACING_PICTURE_USER_VIEWPORT" val="{&quot;height&quot;:755.9984251968503,&quot;width&quot;:1848}"/>
</p:tagLst>
</file>

<file path=ppt/tags/tag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09345_1*f*1"/>
  <p:tag name="KSO_WM_TEMPLATE_CATEGORY" val="diagram"/>
  <p:tag name="KSO_WM_TEMPLATE_INDEX" val="20209345"/>
  <p:tag name="KSO_WM_UNIT_LAYERLEVEL" val="1"/>
  <p:tag name="KSO_WM_TAG_VERSION" val="1.0"/>
  <p:tag name="KSO_WM_UNIT_DEFAULT_FONT" val="14;20;2"/>
  <p:tag name="KSO_WM_UNIT_BLOCK" val="0"/>
  <p:tag name="KSO_WM_UNIT_VALUE" val="120"/>
  <p:tag name="KSO_WM_UNIT_SHOW_EDIT_AREA_INDICATION" val="1"/>
  <p:tag name="KSO_WM_CHIP_GROUPID" val="5e6b05596848fb12bee65ac8"/>
  <p:tag name="KSO_WM_CHIP_XID" val="5e6b05596848fb12bee65aca"/>
  <p:tag name="KSO_WM_UNIT_DEC_AREA_ID" val="5384e76793b24466a5e71d1939b72f0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3f1d13dcc404ff49166f4903eafb1f8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e8c4054ed1e2fb7fb37"/>
  <p:tag name="KSO_WM_TEMPLATE_ASSEMBLE_GROUPID" val="60656e8c4054ed1e2fb7fb37"/>
</p:tagLst>
</file>

<file path=ppt/tags/tag69.xml><?xml version="1.0" encoding="utf-8"?>
<p:tagLst xmlns:p="http://schemas.openxmlformats.org/presentationml/2006/main">
  <p:tag name="COMMONDATA" val="eyJoZGlkIjoiNzI4MmQ5ZTBkMmNkODM4YTM3MGRlYzAzYTNmNGIwYzkifQ=="/>
</p:tagLst>
</file>

<file path=ppt/tags/tag7.xml><?xml version="1.0" encoding="utf-8"?>
<p:tagLst xmlns:p="http://schemas.openxmlformats.org/presentationml/2006/main">
  <p:tag name="KSO_WM_UNIT_PLACING_PICTURE_USER_VIEWPORT" val="{&quot;height&quot;:755.9984251968503,&quot;width&quot;:1848}"/>
</p:tagLst>
</file>

<file path=ppt/tags/tag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">
      <a:dk1>
        <a:srgbClr val="000000"/>
      </a:dk1>
      <a:lt1>
        <a:srgbClr val="FEFFFF"/>
      </a:lt1>
      <a:dk2>
        <a:srgbClr val="EBB7C1"/>
      </a:dk2>
      <a:lt2>
        <a:srgbClr val="FFFFFF"/>
      </a:lt2>
      <a:accent1>
        <a:srgbClr val="A21D36"/>
      </a:accent1>
      <a:accent2>
        <a:srgbClr val="D4625E"/>
      </a:accent2>
      <a:accent3>
        <a:srgbClr val="E8D58A"/>
      </a:accent3>
      <a:accent4>
        <a:srgbClr val="6C5274"/>
      </a:accent4>
      <a:accent5>
        <a:srgbClr val="696283"/>
      </a:accent5>
      <a:accent6>
        <a:srgbClr val="71A4A6"/>
      </a:accent6>
      <a:hlink>
        <a:srgbClr val="5FCBFB"/>
      </a:hlink>
      <a:folHlink>
        <a:srgbClr val="B759BC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1494</Words>
  <Application>WPS 演示</Application>
  <PresentationFormat/>
  <Paragraphs>154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汉仪旗黑-55简</vt:lpstr>
      <vt:lpstr>黑体</vt:lpstr>
      <vt:lpstr>微软雅黑</vt:lpstr>
      <vt:lpstr>Segoe UI</vt:lpstr>
      <vt:lpstr>Segoe UI</vt:lpstr>
      <vt:lpstr>Wingdings</vt:lpstr>
      <vt:lpstr>Arial Unicode MS</vt:lpstr>
      <vt:lpstr>Calibri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117</cp:revision>
  <dcterms:created xsi:type="dcterms:W3CDTF">2022-05-05T01:43:00Z</dcterms:created>
  <dcterms:modified xsi:type="dcterms:W3CDTF">2022-09-01T18:14:53Z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wqlLaW5nc29mdCBQREYgdG8gV1BTIDc1</vt:lpwstr>
  </property>
  <property fmtid="{D5CDD505-2E9C-101B-9397-08002B2CF9AE}" pid="3" name="Created">
    <vt:filetime>2022-05-10T00:39:44Z</vt:filetime>
  </property>
  <property fmtid="{D5CDD505-2E9C-101B-9397-08002B2CF9AE}" pid="4" name="ICV">
    <vt:lpwstr>A355B2346606456FA88CCC5C7A0D352D</vt:lpwstr>
  </property>
  <property fmtid="{D5CDD505-2E9C-101B-9397-08002B2CF9AE}" pid="5" name="KSOProductBuildVer">
    <vt:lpwstr>2052-11.1.0.12313</vt:lpwstr>
  </property>
</Properties>
</file>