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sldIdLst>
    <p:sldId id="289" r:id="rId4"/>
    <p:sldId id="290" r:id="rId5"/>
    <p:sldId id="293" r:id="rId6"/>
    <p:sldId id="294" r:id="rId7"/>
    <p:sldId id="315" r:id="rId8"/>
    <p:sldId id="316" r:id="rId9"/>
    <p:sldId id="309" r:id="rId10"/>
    <p:sldId id="317" r:id="rId11"/>
    <p:sldId id="302" r:id="rId12"/>
    <p:sldId id="303" r:id="rId13"/>
    <p:sldId id="307" r:id="rId14"/>
    <p:sldId id="292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E9E"/>
    <a:srgbClr val="F46A6A"/>
    <a:srgbClr val="EE3A47"/>
    <a:srgbClr val="DD515E"/>
    <a:srgbClr val="E34D4D"/>
    <a:srgbClr val="A21D36"/>
    <a:srgbClr val="6A5D53"/>
    <a:srgbClr val="70747A"/>
    <a:srgbClr val="6E747A"/>
    <a:srgbClr val="6E7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617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93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6-25T09:47:12.431" idx="1">
    <p:pos x="7390" y="1554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image" Target="../media/image5.png"/><Relationship Id="rId5" Type="http://schemas.openxmlformats.org/officeDocument/2006/relationships/tags" Target="../tags/tag81.xml"/><Relationship Id="rId4" Type="http://schemas.openxmlformats.org/officeDocument/2006/relationships/image" Target="../media/image8.png"/><Relationship Id="rId3" Type="http://schemas.openxmlformats.org/officeDocument/2006/relationships/tags" Target="../tags/tag80.xml"/><Relationship Id="rId2" Type="http://schemas.openxmlformats.org/officeDocument/2006/relationships/image" Target="../media/image7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5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image" Target="../media/image5.png"/><Relationship Id="rId5" Type="http://schemas.openxmlformats.org/officeDocument/2006/relationships/tags" Target="../tags/tag88.xml"/><Relationship Id="rId4" Type="http://schemas.openxmlformats.org/officeDocument/2006/relationships/image" Target="../media/image8.png"/><Relationship Id="rId3" Type="http://schemas.openxmlformats.org/officeDocument/2006/relationships/tags" Target="../tags/tag87.xml"/><Relationship Id="rId2" Type="http://schemas.openxmlformats.org/officeDocument/2006/relationships/image" Target="../media/image7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2.xml"/><Relationship Id="rId1" Type="http://schemas.openxmlformats.org/officeDocument/2006/relationships/tags" Target="../tags/tag8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tags" Target="../tags/tag7.xml"/><Relationship Id="rId4" Type="http://schemas.openxmlformats.org/officeDocument/2006/relationships/image" Target="../media/image8.png"/><Relationship Id="rId3" Type="http://schemas.openxmlformats.org/officeDocument/2006/relationships/tags" Target="../tags/tag6.xml"/><Relationship Id="rId2" Type="http://schemas.openxmlformats.org/officeDocument/2006/relationships/image" Target="../media/image7.png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image" Target="../media/image9.jpeg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../media/image11.png"/><Relationship Id="rId6" Type="http://schemas.openxmlformats.org/officeDocument/2006/relationships/tags" Target="../tags/tag18.xml"/><Relationship Id="rId5" Type="http://schemas.openxmlformats.org/officeDocument/2006/relationships/image" Target="../media/image10.png"/><Relationship Id="rId4" Type="http://schemas.openxmlformats.org/officeDocument/2006/relationships/tags" Target="../tags/tag17.xml"/><Relationship Id="rId3" Type="http://schemas.openxmlformats.org/officeDocument/2006/relationships/image" Target="../media/image7.png"/><Relationship Id="rId2" Type="http://schemas.openxmlformats.org/officeDocument/2006/relationships/tags" Target="../tags/tag16.xml"/><Relationship Id="rId14" Type="http://schemas.openxmlformats.org/officeDocument/2006/relationships/comments" Target="../comments/comment1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image" Target="../media/image5.png"/><Relationship Id="rId5" Type="http://schemas.openxmlformats.org/officeDocument/2006/relationships/tags" Target="../tags/tag26.xml"/><Relationship Id="rId4" Type="http://schemas.openxmlformats.org/officeDocument/2006/relationships/image" Target="../media/image8.png"/><Relationship Id="rId3" Type="http://schemas.openxmlformats.org/officeDocument/2006/relationships/tags" Target="../tags/tag25.xml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image" Target="../media/image5.png"/><Relationship Id="rId5" Type="http://schemas.openxmlformats.org/officeDocument/2006/relationships/tags" Target="../tags/tag32.xml"/><Relationship Id="rId4" Type="http://schemas.openxmlformats.org/officeDocument/2006/relationships/image" Target="../media/image8.png"/><Relationship Id="rId3" Type="http://schemas.openxmlformats.org/officeDocument/2006/relationships/tags" Target="../tags/tag31.xml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image" Target="../media/image5.png"/><Relationship Id="rId5" Type="http://schemas.openxmlformats.org/officeDocument/2006/relationships/tags" Target="../tags/tag38.xml"/><Relationship Id="rId4" Type="http://schemas.openxmlformats.org/officeDocument/2006/relationships/image" Target="../media/image8.png"/><Relationship Id="rId3" Type="http://schemas.openxmlformats.org/officeDocument/2006/relationships/tags" Target="../tags/tag37.xml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image" Target="../media/image5.png"/><Relationship Id="rId5" Type="http://schemas.openxmlformats.org/officeDocument/2006/relationships/tags" Target="../tags/tag44.xml"/><Relationship Id="rId4" Type="http://schemas.openxmlformats.org/officeDocument/2006/relationships/image" Target="../media/image8.png"/><Relationship Id="rId3" Type="http://schemas.openxmlformats.org/officeDocument/2006/relationships/tags" Target="../tags/tag43.xml"/><Relationship Id="rId2" Type="http://schemas.openxmlformats.org/officeDocument/2006/relationships/image" Target="../media/image7.png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5.png"/><Relationship Id="rId5" Type="http://schemas.openxmlformats.org/officeDocument/2006/relationships/tags" Target="../tags/tag59.xml"/><Relationship Id="rId4" Type="http://schemas.openxmlformats.org/officeDocument/2006/relationships/image" Target="../media/image8.png"/><Relationship Id="rId3" Type="http://schemas.openxmlformats.org/officeDocument/2006/relationships/tags" Target="../tags/tag58.xml"/><Relationship Id="rId2" Type="http://schemas.openxmlformats.org/officeDocument/2006/relationships/image" Target="../media/image7.png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image" Target="../media/image5.png"/><Relationship Id="rId5" Type="http://schemas.openxmlformats.org/officeDocument/2006/relationships/tags" Target="../tags/tag74.xml"/><Relationship Id="rId4" Type="http://schemas.openxmlformats.org/officeDocument/2006/relationships/image" Target="../media/image8.png"/><Relationship Id="rId3" Type="http://schemas.openxmlformats.org/officeDocument/2006/relationships/tags" Target="../tags/tag73.xml"/><Relationship Id="rId2" Type="http://schemas.openxmlformats.org/officeDocument/2006/relationships/image" Target="../media/image7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8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/>
          <p:nvPr/>
        </p:nvSpPr>
        <p:spPr>
          <a:xfrm>
            <a:off x="850900" y="2955925"/>
            <a:ext cx="5805805" cy="13950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000"/>
              </a:lnSpc>
            </a:pPr>
            <a:endParaRPr lang="en-US" altLang="en-US" sz="100" dirty="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12700" algn="l" rtl="0" eaLnBrk="0">
              <a:lnSpc>
                <a:spcPct val="93000"/>
              </a:lnSpc>
            </a:pPr>
            <a:r>
              <a:rPr lang="en-US" altLang="zh-CN" sz="4700" b="1" dirty="0">
                <a:latin typeface="Arial" panose="020B0604020202020204" pitchFamily="34" charset="0"/>
                <a:ea typeface="汉仪旗黑-55简" panose="00020600040101010101" charset="-122"/>
              </a:rPr>
              <a:t>ISS 510 </a:t>
            </a:r>
            <a:r>
              <a:rPr lang="zh-CN" altLang="en-US" sz="4700" b="1" dirty="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项目管理篇</a:t>
            </a:r>
            <a:endParaRPr lang="en-US" altLang="en-US" sz="4700" dirty="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 rtl="0" eaLnBrk="0">
              <a:lnSpc>
                <a:spcPct val="100000"/>
              </a:lnSpc>
            </a:pPr>
            <a:endParaRPr lang="en-US" altLang="en-US" sz="1000" dirty="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17145" algn="l" rtl="0" eaLnBrk="0">
              <a:lnSpc>
                <a:spcPct val="93000"/>
              </a:lnSpc>
              <a:spcBef>
                <a:spcPts val="5"/>
              </a:spcBef>
            </a:pPr>
            <a:endParaRPr lang="en-US" altLang="en-US" sz="3900" dirty="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grpSp>
        <p:nvGrpSpPr>
          <p:cNvPr id="4" name="group 2"/>
          <p:cNvGrpSpPr/>
          <p:nvPr/>
        </p:nvGrpSpPr>
        <p:grpSpPr>
          <a:xfrm rot="21600000">
            <a:off x="9331630" y="4644568"/>
            <a:ext cx="2228405" cy="682548"/>
            <a:chOff x="0" y="0"/>
            <a:chExt cx="2228405" cy="682548"/>
          </a:xfrm>
        </p:grpSpPr>
        <p:pic>
          <p:nvPicPr>
            <p:cNvPr id="5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2228405" cy="682548"/>
            </a:xfrm>
            <a:prstGeom prst="rect">
              <a:avLst/>
            </a:prstGeom>
          </p:spPr>
        </p:pic>
        <p:sp>
          <p:nvSpPr>
            <p:cNvPr id="6" name="textbox 4"/>
            <p:cNvSpPr/>
            <p:nvPr/>
          </p:nvSpPr>
          <p:spPr>
            <a:xfrm>
              <a:off x="-12700" y="-12700"/>
              <a:ext cx="2254250" cy="7080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3000"/>
                </a:lnSpc>
              </a:pPr>
              <a:endParaRPr lang="en-US" altLang="en-US" sz="500" dirty="0">
                <a:latin typeface="Arial" panose="020B0604020202020204" pitchFamily="34" charset="0"/>
              </a:endParaRPr>
            </a:p>
            <a:p>
              <a:pPr indent="116205" algn="l" rtl="0" eaLnBrk="0">
                <a:lnSpc>
                  <a:spcPts val="1855"/>
                </a:lnSpc>
                <a:spcBef>
                  <a:spcPts val="5"/>
                </a:spcBef>
              </a:pP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保密级别</a:t>
              </a:r>
              <a:r>
                <a:rPr sz="1400" spc="-345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1400" spc="0" dirty="0">
                  <a:ln w="3175" cap="flat" cmpd="sng">
                    <a:solidFill>
                      <a:srgbClr val="E7232B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E7232B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内部资料</a:t>
              </a:r>
              <a:endParaRPr lang="en-US" altLang="en-US" sz="1400" dirty="0">
                <a:latin typeface="Arial" panose="020B0604020202020204" pitchFamily="34" charset="0"/>
              </a:endParaRPr>
            </a:p>
            <a:p>
              <a:pPr algn="l" rtl="0" eaLnBrk="0">
                <a:lnSpc>
                  <a:spcPct val="113000"/>
                </a:lnSpc>
              </a:pPr>
              <a:endParaRPr lang="en-US" altLang="en-US" sz="500" dirty="0">
                <a:latin typeface="Arial" panose="020B0604020202020204" pitchFamily="34" charset="0"/>
              </a:endParaRPr>
            </a:p>
            <a:p>
              <a:pPr indent="115570" algn="l" rtl="0" eaLnBrk="0">
                <a:lnSpc>
                  <a:spcPts val="1305"/>
                </a:lnSpc>
                <a:spcBef>
                  <a:spcPts val="5"/>
                </a:spcBef>
              </a:pPr>
              <a:r>
                <a:rPr sz="900" spc="60" dirty="0">
                  <a:solidFill>
                    <a:srgbClr val="D5050F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信息所有者</a:t>
              </a:r>
              <a:r>
                <a:rPr sz="900" spc="70" dirty="0">
                  <a:solidFill>
                    <a:srgbClr val="D5050F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900" spc="60" dirty="0">
                  <a:solidFill>
                    <a:srgbClr val="E7232B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软通动</a:t>
              </a:r>
              <a:r>
                <a:rPr sz="900" spc="50" dirty="0">
                  <a:solidFill>
                    <a:srgbClr val="E7232B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力</a:t>
              </a:r>
              <a:endParaRPr lang="en-US" altLang="en-US" sz="900" dirty="0">
                <a:latin typeface="Arial" panose="020B0604020202020204" pitchFamily="34" charset="0"/>
              </a:endParaRPr>
            </a:p>
          </p:txBody>
        </p:sp>
      </p:grpSp>
      <p:pic>
        <p:nvPicPr>
          <p:cNvPr id="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65048" y="429768"/>
            <a:ext cx="2977895" cy="461771"/>
          </a:xfrm>
          <a:prstGeom prst="rect">
            <a:avLst/>
          </a:prstGeom>
        </p:spPr>
      </p:pic>
      <p:graphicFrame>
        <p:nvGraphicFramePr>
          <p:cNvPr id="8" name="table 6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3957955" y="4709795"/>
          <a:ext cx="3178810" cy="386080"/>
        </p:xfrm>
        <a:graphic>
          <a:graphicData uri="http://schemas.openxmlformats.org/drawingml/2006/table">
            <a:tbl>
              <a:tblPr/>
              <a:tblGrid>
                <a:gridCol w="3178810"/>
              </a:tblGrid>
              <a:tr h="3860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>
                        <a:latin typeface="Arial" panose="020B0604020202020204" pitchFamily="34" charset="0"/>
                      </a:endParaRPr>
                    </a:p>
                    <a:p>
                      <a:pPr indent="154940" algn="l" rtl="0" eaLnBrk="0">
                        <a:lnSpc>
                          <a:spcPts val="2325"/>
                        </a:lnSpc>
                      </a:pPr>
                      <a:r>
                        <a:rPr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汇报时间：</a:t>
                      </a:r>
                      <a:r>
                        <a:rPr sz="1700" spc="-12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700" spc="-115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Segoe UI" panose="020B0502040204020203"/>
                          <a:cs typeface="Segoe UI" panose="020B0502040204020203"/>
                        </a:rPr>
                        <a:t>22</a:t>
                      </a:r>
                      <a:r>
                        <a:rPr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r>
                        <a:rPr lang="en-US"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r>
                        <a:rPr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月</a:t>
                      </a:r>
                      <a:r>
                        <a:rPr lang="zh-CN"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（第一周）</a:t>
                      </a:r>
                      <a:endParaRPr lang="zh-CN" sz="1700" spc="0" dirty="0">
                        <a:solidFill>
                          <a:srgbClr val="3B3838">
                            <a:alpha val="100000"/>
                          </a:srgb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4"/>
          <p:cNvGrpSpPr/>
          <p:nvPr/>
        </p:nvGrpSpPr>
        <p:grpSpPr>
          <a:xfrm rot="21600000">
            <a:off x="847090" y="4697095"/>
            <a:ext cx="2938780" cy="424815"/>
            <a:chOff x="-12700" y="-12700"/>
            <a:chExt cx="2708275" cy="424815"/>
          </a:xfrm>
        </p:grpSpPr>
        <p:pic>
          <p:nvPicPr>
            <p:cNvPr id="10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-8890" y="-12700"/>
              <a:ext cx="2682392" cy="399046"/>
            </a:xfrm>
            <a:prstGeom prst="rect">
              <a:avLst/>
            </a:prstGeom>
          </p:spPr>
        </p:pic>
        <p:sp>
          <p:nvSpPr>
            <p:cNvPr id="11" name="textbox 8"/>
            <p:cNvSpPr/>
            <p:nvPr/>
          </p:nvSpPr>
          <p:spPr>
            <a:xfrm>
              <a:off x="-12700" y="-12700"/>
              <a:ext cx="2708275" cy="42481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</a:pPr>
              <a:endParaRPr lang="en-US" altLang="en-US" sz="400" dirty="0"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indent="167640" algn="l" rtl="0" eaLnBrk="0">
                <a:lnSpc>
                  <a:spcPts val="2325"/>
                </a:lnSpc>
                <a:spcBef>
                  <a:spcPts val="0"/>
                </a:spcBef>
              </a:pPr>
              <a:r>
                <a:rPr sz="1700" spc="0" dirty="0">
                  <a:solidFill>
                    <a:srgbClr val="3B3838">
                      <a:alpha val="100000"/>
                    </a:srgb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</a:rPr>
                <a:t>汇报人：</a:t>
              </a:r>
              <a:r>
                <a:rPr lang="zh-CN" sz="1700" spc="0" dirty="0">
                  <a:solidFill>
                    <a:srgbClr val="3B3838">
                      <a:alpha val="100000"/>
                    </a:srgb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</a:rPr>
                <a:t>白嘉兴及全体组员</a:t>
              </a:r>
              <a:r>
                <a:rPr sz="1700" spc="-110" dirty="0">
                  <a:solidFill>
                    <a:srgbClr val="3B3838">
                      <a:alpha val="100000"/>
                    </a:srgb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</a:rPr>
                <a:t> </a:t>
              </a:r>
              <a:endParaRPr lang="en-US" altLang="en-US" sz="1755" dirty="0"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pic>
        <p:nvPicPr>
          <p:cNvPr id="12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376916" y="408432"/>
            <a:ext cx="1173480" cy="480059"/>
          </a:xfrm>
          <a:prstGeom prst="rect">
            <a:avLst/>
          </a:prstGeom>
        </p:spPr>
      </p:pic>
      <p:pic>
        <p:nvPicPr>
          <p:cNvPr id="13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0364723" y="5564123"/>
            <a:ext cx="1187195" cy="4038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15240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敏捷核心价值观</a:t>
            </a:r>
            <a:endParaRPr lang="zh-CN" altLang="en-US" sz="2800" dirty="0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algn="l" rtl="0" eaLnBrk="0">
              <a:lnSpc>
                <a:spcPct val="85000"/>
              </a:lnSpc>
            </a:pP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cxnSp>
        <p:nvCxnSpPr>
          <p:cNvPr id="23" name="装饰 2"/>
          <p:cNvCxnSpPr/>
          <p:nvPr>
            <p:custDataLst>
              <p:tags r:id="rId10"/>
            </p:custDataLst>
          </p:nvPr>
        </p:nvCxnSpPr>
        <p:spPr>
          <a:xfrm>
            <a:off x="6134151" y="2133617"/>
            <a:ext cx="0" cy="2705100"/>
          </a:xfrm>
          <a:prstGeom prst="line">
            <a:avLst/>
          </a:prstGeom>
          <a:ln w="1270"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6608405" y="-59594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五边形 2"/>
          <p:cNvSpPr/>
          <p:nvPr/>
        </p:nvSpPr>
        <p:spPr>
          <a:xfrm>
            <a:off x="2178050" y="1901190"/>
            <a:ext cx="3576955" cy="485775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个体和互动</a:t>
            </a:r>
            <a:r>
              <a:rPr lang="en-US" altLang="zh-CN"/>
              <a:t> </a:t>
            </a:r>
            <a:r>
              <a:rPr lang="zh-CN" altLang="en-US">
                <a:ea typeface="宋体" panose="02010600030101010101" pitchFamily="2" charset="-122"/>
              </a:rPr>
              <a:t>高于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流程和工具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2178050" y="2703195"/>
            <a:ext cx="3576955" cy="485775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工作的软件</a:t>
            </a:r>
            <a:r>
              <a:rPr lang="en-US" altLang="zh-CN"/>
              <a:t> </a:t>
            </a:r>
            <a:r>
              <a:rPr lang="zh-CN" altLang="en-US">
                <a:ea typeface="宋体" panose="02010600030101010101" pitchFamily="2" charset="-122"/>
              </a:rPr>
              <a:t>高于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详尽的文档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2178050" y="4307205"/>
            <a:ext cx="3576955" cy="48577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响应变化</a:t>
            </a:r>
            <a:r>
              <a:rPr lang="en-US" altLang="zh-CN"/>
              <a:t> </a:t>
            </a:r>
            <a:r>
              <a:rPr lang="zh-CN" altLang="en-US">
                <a:ea typeface="宋体" panose="02010600030101010101" pitchFamily="2" charset="-122"/>
              </a:rPr>
              <a:t>高于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遵从计划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五边形 7"/>
          <p:cNvSpPr/>
          <p:nvPr/>
        </p:nvSpPr>
        <p:spPr>
          <a:xfrm rot="10800000">
            <a:off x="6544945" y="1901190"/>
            <a:ext cx="3576955" cy="485775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五边形 8"/>
          <p:cNvSpPr/>
          <p:nvPr/>
        </p:nvSpPr>
        <p:spPr>
          <a:xfrm rot="10800000">
            <a:off x="6544945" y="2703195"/>
            <a:ext cx="3576955" cy="48577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五边形 9"/>
          <p:cNvSpPr/>
          <p:nvPr/>
        </p:nvSpPr>
        <p:spPr>
          <a:xfrm rot="10800000">
            <a:off x="6544945" y="3518535"/>
            <a:ext cx="3576955" cy="485775"/>
          </a:xfrm>
          <a:prstGeom prst="homePlat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五边形 11"/>
          <p:cNvSpPr/>
          <p:nvPr/>
        </p:nvSpPr>
        <p:spPr>
          <a:xfrm rot="10800000">
            <a:off x="6544945" y="4333875"/>
            <a:ext cx="3576955" cy="485775"/>
          </a:xfrm>
          <a:prstGeom prst="homePlat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五边形 25"/>
          <p:cNvSpPr/>
          <p:nvPr/>
        </p:nvSpPr>
        <p:spPr>
          <a:xfrm>
            <a:off x="2178050" y="3518535"/>
            <a:ext cx="3576955" cy="485775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客户合作</a:t>
            </a:r>
            <a:r>
              <a:rPr lang="en-US" altLang="zh-CN"/>
              <a:t> </a:t>
            </a:r>
            <a:r>
              <a:rPr lang="zh-CN" altLang="en-US">
                <a:ea typeface="宋体" panose="02010600030101010101" pitchFamily="2" charset="-122"/>
              </a:rPr>
              <a:t>高于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合同谈判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总结</a:t>
            </a:r>
            <a:r>
              <a:rPr lang="en-US" altLang="zh-CN" sz="2800" dirty="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&amp; </a:t>
            </a:r>
            <a:r>
              <a:rPr lang="zh-CN" altLang="en-US" sz="2800" dirty="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交流</a:t>
            </a:r>
            <a:endParaRPr lang="zh-CN" altLang="en-US" sz="2800" dirty="0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algn="l" rtl="0" eaLnBrk="0">
              <a:lnSpc>
                <a:spcPct val="85000"/>
              </a:lnSpc>
            </a:pP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" name="Title 6"/>
          <p:cNvSpPr txBox="1"/>
          <p:nvPr>
            <p:custDataLst>
              <p:tags r:id="rId10"/>
            </p:custDataLst>
          </p:nvPr>
        </p:nvSpPr>
        <p:spPr>
          <a:xfrm>
            <a:off x="701675" y="1499870"/>
            <a:ext cx="7261225" cy="4147820"/>
          </a:xfrm>
          <a:prstGeom prst="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lIns="179705" tIns="71755" rIns="179705" bIns="71755" anchor="ctr" anchorCtr="0">
            <a:normAutofit fontScale="8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经过刚才的分享，大家找到了两个问题的答案了吗？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87400" lvl="1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2200" i="1" spc="140">
                <a:ln w="3175">
                  <a:noFill/>
                  <a:prstDash val="dash"/>
                </a:ln>
                <a:solidFill>
                  <a:schemeClr val="bg2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我们怎么快速的找到这些工具呢？</a:t>
            </a:r>
            <a:endParaRPr lang="zh-CN" altLang="en-US" sz="2200" i="1" spc="140">
              <a:ln w="3175">
                <a:noFill/>
                <a:prstDash val="dash"/>
              </a:ln>
              <a:solidFill>
                <a:schemeClr val="bg2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44600" lvl="2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2200" i="1" u="sng" spc="140">
                <a:ln w="3175">
                  <a:noFill/>
                  <a:prstDash val="dash"/>
                </a:ln>
                <a:solidFill>
                  <a:schemeClr val="bg2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510</a:t>
            </a:r>
            <a:r>
              <a:rPr lang="zh-CN" altLang="en-US" sz="2200" i="1" u="sng" spc="140">
                <a:ln w="3175">
                  <a:noFill/>
                  <a:prstDash val="dash"/>
                </a:ln>
                <a:solidFill>
                  <a:schemeClr val="bg2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环相当使用指引，它不仅把工具分类了，而且给出了它们的使用流程、顺序。</a:t>
            </a:r>
            <a:endParaRPr lang="zh-CN" altLang="en-US" sz="2200" i="1" spc="140">
              <a:ln w="3175">
                <a:noFill/>
                <a:prstDash val="dash"/>
              </a:ln>
              <a:solidFill>
                <a:schemeClr val="bg2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87400" lvl="1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2200" i="1" spc="140">
                <a:ln w="3175">
                  <a:noFill/>
                  <a:prstDash val="dash"/>
                </a:ln>
                <a:solidFill>
                  <a:schemeClr val="bg2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我们怎么灵活运用这些工具形成自己的能力呢？</a:t>
            </a:r>
            <a:endParaRPr lang="zh-CN" altLang="en-US" sz="2200" i="1" spc="140">
              <a:ln w="3175">
                <a:noFill/>
                <a:prstDash val="dash"/>
              </a:ln>
              <a:solidFill>
                <a:schemeClr val="bg2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44600" lvl="2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200" i="1" u="sng" spc="140">
                <a:ln w="3175">
                  <a:noFill/>
                  <a:prstDash val="dash"/>
                </a:ln>
                <a:solidFill>
                  <a:schemeClr val="bg2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通过还原场景、同伴反馈、延伸情况分析、角色互换等形式训练，最后通过自己总结变成自己的能力。</a:t>
            </a:r>
            <a:endParaRPr lang="zh-CN" altLang="en-US" sz="2200" i="1" u="sng" spc="140">
              <a:ln w="3175">
                <a:noFill/>
                <a:prstDash val="dash"/>
              </a:ln>
              <a:solidFill>
                <a:schemeClr val="bg2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06400" lvl="1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None/>
            </a:pP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欢迎大家来找我们一起研究沟通上的问题！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uiExpand="1" build="allAtOnce"/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03804" y="2069591"/>
            <a:ext cx="6184391" cy="958596"/>
          </a:xfrm>
          <a:prstGeom prst="rect">
            <a:avLst/>
          </a:prstGeom>
        </p:spPr>
      </p:pic>
      <p:sp>
        <p:nvSpPr>
          <p:cNvPr id="46" name="textbox 46"/>
          <p:cNvSpPr/>
          <p:nvPr/>
        </p:nvSpPr>
        <p:spPr>
          <a:xfrm>
            <a:off x="5115908" y="3792181"/>
            <a:ext cx="4504690" cy="11410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20320" algn="l" rtl="0" eaLnBrk="0">
              <a:lnSpc>
                <a:spcPts val="2770"/>
              </a:lnSpc>
            </a:pPr>
            <a:r>
              <a:rPr sz="2000" spc="12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软通动力信息技术</a:t>
            </a:r>
            <a:r>
              <a:rPr sz="2000" spc="4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sz="2000" spc="12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集团</a:t>
            </a:r>
            <a:r>
              <a:rPr sz="2000" spc="4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sz="2000" spc="12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股份有限</a:t>
            </a:r>
            <a:r>
              <a:rPr sz="2000" spc="11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公</a:t>
            </a:r>
            <a:r>
              <a:rPr sz="2000" spc="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司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2700" indent="0" algn="l" rtl="0" eaLnBrk="0">
              <a:lnSpc>
                <a:spcPct val="158000"/>
              </a:lnSpc>
              <a:spcBef>
                <a:spcPts val="325"/>
              </a:spcBef>
            </a:pPr>
            <a:r>
              <a:rPr sz="1500" spc="1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北京市海淀区西北旺东路</a:t>
            </a:r>
            <a:r>
              <a:rPr sz="1500" spc="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sz="1500" spc="1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号院东区</a:t>
            </a:r>
            <a:r>
              <a:rPr sz="1500" spc="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sz="1500" spc="1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号</a:t>
            </a:r>
            <a:r>
              <a:rPr sz="1500" spc="7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楼</a:t>
            </a:r>
            <a:r>
              <a:rPr sz="15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sz="15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www</a:t>
            </a:r>
            <a:r>
              <a:rPr sz="1500" spc="3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.i</a:t>
            </a:r>
            <a:r>
              <a:rPr sz="1500" spc="4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sz="1500" spc="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o</a:t>
            </a:r>
            <a:r>
              <a:rPr sz="1500" spc="3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sz="1500" spc="4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tst</a:t>
            </a:r>
            <a:r>
              <a:rPr sz="1500" spc="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on</a:t>
            </a:r>
            <a:r>
              <a:rPr sz="15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1500" spc="3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5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sz="1500" spc="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o</a:t>
            </a:r>
            <a:r>
              <a:rPr sz="15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m</a:t>
            </a:r>
            <a:endParaRPr lang="en-US" altLang="en-US" sz="1500" spc="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7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340608" y="3589019"/>
            <a:ext cx="1586484" cy="15864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-10795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汇报主题</a:t>
            </a:r>
            <a:endParaRPr lang="zh-CN" altLang="en-US" sz="2800" dirty="0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algn="l" rtl="0" eaLnBrk="0">
              <a:lnSpc>
                <a:spcPct val="85000"/>
              </a:lnSpc>
            </a:pP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7" name="任意多边形 1"/>
          <p:cNvSpPr/>
          <p:nvPr>
            <p:custDataLst>
              <p:tags r:id="rId10"/>
            </p:custDataLst>
          </p:nvPr>
        </p:nvSpPr>
        <p:spPr>
          <a:xfrm>
            <a:off x="-8890" y="866140"/>
            <a:ext cx="8737600" cy="5238115"/>
          </a:xfrm>
          <a:custGeom>
            <a:avLst/>
            <a:gdLst>
              <a:gd name="connsiteX0" fmla="*/ 14 w 13760"/>
              <a:gd name="connsiteY0" fmla="*/ 0 h 8541"/>
              <a:gd name="connsiteX1" fmla="*/ 13760 w 13760"/>
              <a:gd name="connsiteY1" fmla="*/ 4 h 8541"/>
              <a:gd name="connsiteX2" fmla="*/ 8994 w 13760"/>
              <a:gd name="connsiteY2" fmla="*/ 8530 h 8541"/>
              <a:gd name="connsiteX3" fmla="*/ 0 w 13760"/>
              <a:gd name="connsiteY3" fmla="*/ 8541 h 8541"/>
              <a:gd name="connsiteX4" fmla="*/ 14 w 13760"/>
              <a:gd name="connsiteY4" fmla="*/ 0 h 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" h="8541">
                <a:moveTo>
                  <a:pt x="14" y="0"/>
                </a:moveTo>
                <a:lnTo>
                  <a:pt x="13760" y="4"/>
                </a:lnTo>
                <a:lnTo>
                  <a:pt x="8994" y="8530"/>
                </a:lnTo>
                <a:lnTo>
                  <a:pt x="0" y="8541"/>
                </a:lnTo>
                <a:lnTo>
                  <a:pt x="14" y="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5" descr="/data/meihua_service_downcache/jpg/d0f1d3cf031ec121de5d0f2e5f8e86b1.jpgd0f1d3cf031ec121de5d0f2e5f8e86b1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/>
          <a:srcRect l="20345" r="20345"/>
          <a:stretch>
            <a:fillRect/>
          </a:stretch>
        </p:blipFill>
        <p:spPr>
          <a:xfrm>
            <a:off x="6040120" y="868680"/>
            <a:ext cx="6151880" cy="52349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80" h="8880">
                <a:moveTo>
                  <a:pt x="4964" y="0"/>
                </a:moveTo>
                <a:lnTo>
                  <a:pt x="4964" y="0"/>
                </a:lnTo>
                <a:lnTo>
                  <a:pt x="10080" y="4"/>
                </a:lnTo>
                <a:lnTo>
                  <a:pt x="10080" y="8880"/>
                </a:lnTo>
                <a:lnTo>
                  <a:pt x="0" y="8880"/>
                </a:lnTo>
                <a:lnTo>
                  <a:pt x="4964" y="0"/>
                </a:lnTo>
                <a:close/>
              </a:path>
            </a:pathLst>
          </a:custGeom>
        </p:spPr>
      </p:pic>
      <p:sp>
        <p:nvSpPr>
          <p:cNvPr id="10" name="文本框 6"/>
          <p:cNvSpPr txBox="1"/>
          <p:nvPr>
            <p:custDataLst>
              <p:tags r:id="rId13"/>
            </p:custDataLst>
          </p:nvPr>
        </p:nvSpPr>
        <p:spPr>
          <a:xfrm>
            <a:off x="926472" y="1467501"/>
            <a:ext cx="4724425" cy="911339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18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敏捷项目管理基础</a:t>
            </a:r>
            <a:endParaRPr lang="zh-CN" altLang="en-US" sz="3600" b="1" spc="18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26465" y="4158615"/>
            <a:ext cx="4985385" cy="1634490"/>
            <a:chOff x="1440" y="5490"/>
            <a:chExt cx="7851" cy="2574"/>
          </a:xfrm>
        </p:grpSpPr>
        <p:sp>
          <p:nvSpPr>
            <p:cNvPr id="3" name="Title 6"/>
            <p:cNvSpPr txBox="1"/>
            <p:nvPr>
              <p:custDataLst>
                <p:tags r:id="rId14"/>
              </p:custDataLst>
            </p:nvPr>
          </p:nvSpPr>
          <p:spPr>
            <a:xfrm>
              <a:off x="1440" y="5490"/>
              <a:ext cx="7440" cy="1680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txBody>
            <a:bodyPr wrap="square" lIns="63500" tIns="25400" rIns="63500" bIns="25400" anchor="ctr" anchorCtr="0">
              <a:normAutofit fontScale="70000"/>
            </a:bodyPr>
            <a:lstStyle>
              <a:lvl1pPr algn="l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745" b="0" kern="1200" cap="none" spc="-49" baseline="0" dirty="0" smtClean="0">
                  <a:ln w="3175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n-ea"/>
                  <a:cs typeface="Segoe UI" panose="020B0502040204020203" pitchFamily="34" charset="0"/>
                </a:defRPr>
              </a:lvl1pPr>
            </a:lstStyle>
            <a:p>
              <a:pPr marL="342900" lvl="0" indent="-342900" algn="l" fontAlgn="ctr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Wingdings" panose="05000000000000000000" charset="0"/>
                <a:buAutoNum type="arabicPeriod"/>
              </a:pPr>
              <a:r>
                <a:rPr lang="zh-CN" altLang="en-US" sz="1600" spc="180">
                  <a:ln w="3175">
                    <a:noFill/>
                    <a:prstDash val="dash"/>
                  </a:ln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结合以往项目管理中的难点痛点来分析敏捷项目管理</a:t>
              </a:r>
              <a:endPara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lvl="0" indent="-342900" algn="l" fontAlgn="ctr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Wingdings" panose="05000000000000000000" charset="0"/>
                <a:buAutoNum type="arabicPeriod"/>
              </a:pPr>
              <a:r>
                <a:rPr lang="zh-CN" altLang="en-US" sz="1400">
                  <a:ea typeface="宋体" panose="02010600030101010101" pitchFamily="2" charset="-122"/>
                  <a:sym typeface="+mn-ea"/>
                </a:rPr>
                <a:t>敏捷在目前项目中的应用</a:t>
              </a:r>
              <a:endParaRPr lang="zh-CN" altLang="en-US" sz="1400">
                <a:ea typeface="宋体" panose="02010600030101010101" pitchFamily="2" charset="-122"/>
                <a:sym typeface="+mn-ea"/>
              </a:endParaRPr>
            </a:p>
            <a:p>
              <a:pPr marL="342900" lvl="0" indent="-342900" algn="l" fontAlgn="ctr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Wingdings" panose="05000000000000000000" charset="0"/>
                <a:buAutoNum type="arabicPeriod"/>
              </a:pPr>
              <a:r>
                <a:rPr lang="zh-CN" altLang="en-US" sz="1400">
                  <a:ea typeface="宋体" panose="02010600030101010101" pitchFamily="2" charset="-122"/>
                  <a:sym typeface="+mn-ea"/>
                </a:rPr>
                <a:t>总结一些疑点难点</a:t>
              </a:r>
              <a:endParaRPr lang="zh-CN" altLang="en-US" sz="1400">
                <a:ea typeface="宋体" panose="02010600030101010101" pitchFamily="2" charset="-122"/>
              </a:endParaRPr>
            </a:p>
            <a:p>
              <a:pPr marL="342900" lvl="0" indent="-342900" algn="l" fontAlgn="ctr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Wingdings" panose="05000000000000000000" charset="0"/>
                <a:buAutoNum type="arabicPeriod"/>
              </a:pPr>
              <a:endPara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40" y="7581"/>
              <a:ext cx="78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1400" i="1" spc="16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09320" y="2397760"/>
            <a:ext cx="5125720" cy="1460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Aft>
                <a:spcPts val="1000"/>
              </a:spcAft>
            </a:pPr>
            <a:r>
              <a:rPr lang="zh-CN" altLang="en-US" sz="1600">
                <a:ea typeface="宋体" panose="02010600030101010101" pitchFamily="2" charset="-122"/>
              </a:rPr>
              <a:t>学习资料：《Scrum框架· 一起探索敏捷的世界》</a:t>
            </a:r>
            <a:endParaRPr lang="zh-CN" altLang="en-US" sz="1600">
              <a:ea typeface="宋体" panose="02010600030101010101" pitchFamily="2" charset="-122"/>
            </a:endParaRPr>
          </a:p>
          <a:p>
            <a:pPr fontAlgn="auto">
              <a:spcAft>
                <a:spcPts val="1000"/>
              </a:spcAft>
            </a:pPr>
            <a:r>
              <a:rPr lang="zh-CN" altLang="en-US" sz="1600">
                <a:ea typeface="宋体" panose="02010600030101010101" pitchFamily="2" charset="-122"/>
              </a:rPr>
              <a:t>辅助资料：网络文档</a:t>
            </a:r>
            <a:endParaRPr lang="zh-CN" altLang="en-US" sz="1600">
              <a:ea typeface="宋体" panose="02010600030101010101" pitchFamily="2" charset="-122"/>
            </a:endParaRPr>
          </a:p>
          <a:p>
            <a:pPr fontAlgn="auto">
              <a:spcAft>
                <a:spcPts val="1000"/>
              </a:spcAft>
            </a:pPr>
            <a:r>
              <a:rPr lang="zh-CN" altLang="en-US" sz="1600">
                <a:ea typeface="宋体" panose="02010600030101010101" pitchFamily="2" charset="-122"/>
              </a:rPr>
              <a:t> </a:t>
            </a:r>
            <a:r>
              <a:rPr lang="en-US" altLang="zh-CN" sz="1600">
                <a:ea typeface="宋体" panose="02010600030101010101" pitchFamily="2" charset="-122"/>
              </a:rPr>
              <a:t>                 </a:t>
            </a:r>
            <a:r>
              <a:rPr lang="zh-CN" altLang="en-US" sz="1600">
                <a:ea typeface="宋体" panose="02010600030101010101" pitchFamily="2" charset="-122"/>
              </a:rPr>
              <a:t>项目经验</a:t>
            </a:r>
            <a:endParaRPr lang="zh-CN" altLang="en-US" sz="1600">
              <a:ea typeface="宋体" panose="02010600030101010101" pitchFamily="2" charset="-122"/>
            </a:endParaRPr>
          </a:p>
          <a:p>
            <a:pPr fontAlgn="auto">
              <a:spcAft>
                <a:spcPts val="1000"/>
              </a:spcAft>
            </a:pPr>
            <a:endParaRPr lang="zh-CN" altLang="en-US" sz="1600"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26465" y="3937635"/>
            <a:ext cx="5092065" cy="8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7917180" cy="4078605"/>
          </a:xfrm>
          <a:prstGeom prst="halfFrame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marL="342900" indent="-342900" algn="ctr">
              <a:buAutoNum type="arabicPeriod"/>
            </a:pPr>
            <a:endParaRPr lang="zh-CN" altLang="en-US" i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ctr">
              <a:buAutoNum type="arabicPeriod"/>
            </a:pPr>
            <a:endParaRPr lang="zh-CN" altLang="en-US" i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ctr"/>
            <a:endParaRPr lang="zh-CN" altLang="en-US" i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3" name="textbox 23"/>
          <p:cNvSpPr/>
          <p:nvPr>
            <p:custDataLst>
              <p:tags r:id="rId2"/>
            </p:custDataLst>
          </p:nvPr>
        </p:nvSpPr>
        <p:spPr>
          <a:xfrm>
            <a:off x="1000760" y="1417955"/>
            <a:ext cx="9639300" cy="4165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>
              <a:solidFill>
                <a:schemeClr val="dk1"/>
              </a:solidFill>
            </a:endParaRPr>
          </a:p>
          <a:p>
            <a:pPr indent="12700" algn="l" rtl="0" eaLnBrk="0">
              <a:lnSpc>
                <a:spcPct val="91000"/>
              </a:lnSpc>
            </a:pPr>
            <a:endParaRPr lang="en-US" altLang="en-US" sz="100" dirty="0">
              <a:solidFill>
                <a:schemeClr val="dk1"/>
              </a:solidFill>
            </a:endParaRPr>
          </a:p>
        </p:txBody>
      </p:sp>
      <p:sp>
        <p:nvSpPr>
          <p:cNvPr id="25" name="textbox 25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8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30" name="rect"/>
          <p:cNvSpPr/>
          <p:nvPr>
            <p:custDataLst>
              <p:tags r:id="rId8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1" name="rect"/>
          <p:cNvSpPr/>
          <p:nvPr>
            <p:custDataLst>
              <p:tags r:id="rId9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2" name="rect"/>
          <p:cNvSpPr/>
          <p:nvPr>
            <p:custDataLst>
              <p:tags r:id="rId10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7" name="textbox 17"/>
          <p:cNvSpPr/>
          <p:nvPr/>
        </p:nvSpPr>
        <p:spPr>
          <a:xfrm>
            <a:off x="554355" y="30035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我们的收获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sp>
        <p:nvSpPr>
          <p:cNvPr id="2" name="textbox 23"/>
          <p:cNvSpPr/>
          <p:nvPr>
            <p:custDataLst>
              <p:tags r:id="rId11"/>
            </p:custDataLst>
          </p:nvPr>
        </p:nvSpPr>
        <p:spPr>
          <a:xfrm>
            <a:off x="1127760" y="1544955"/>
            <a:ext cx="9639300" cy="4165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>
              <a:solidFill>
                <a:schemeClr val="dk1"/>
              </a:solidFill>
            </a:endParaRPr>
          </a:p>
          <a:p>
            <a:pPr indent="12700" algn="l" rtl="0" eaLnBrk="0">
              <a:lnSpc>
                <a:spcPct val="91000"/>
              </a:lnSpc>
            </a:pPr>
            <a:endParaRPr lang="en-US" altLang="en-US" sz="100" dirty="0">
              <a:solidFill>
                <a:schemeClr val="dk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01740" y="2700020"/>
            <a:ext cx="4396740" cy="203009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01: 敏捷核心价值观&amp;敏捷12条原则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02:Scrum起源&amp;Scrum三种角色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03:Scrum三种工件&amp;Scrum五种事件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04:Scrum五种价值观</a:t>
            </a:r>
            <a:endParaRPr lang="zh-CN" altLang="en-US"/>
          </a:p>
        </p:txBody>
      </p:sp>
      <p:sp>
        <p:nvSpPr>
          <p:cNvPr id="7" name="rect"/>
          <p:cNvSpPr/>
          <p:nvPr>
            <p:custDataLst>
              <p:tags r:id="rId12"/>
            </p:custDataLst>
          </p:nvPr>
        </p:nvSpPr>
        <p:spPr>
          <a:xfrm rot="10800000">
            <a:off x="4274820" y="2153285"/>
            <a:ext cx="7917180" cy="4078605"/>
          </a:xfrm>
          <a:prstGeom prst="halfFrame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marL="342900" indent="-342900" algn="ctr">
              <a:buAutoNum type="arabicPeriod"/>
            </a:pPr>
            <a:endParaRPr lang="zh-CN" altLang="en-US" i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ctr">
              <a:buAutoNum type="arabicPeriod"/>
            </a:pPr>
            <a:endParaRPr lang="zh-CN" altLang="en-US" i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ctr"/>
            <a:endParaRPr lang="zh-CN" altLang="en-US" i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2730" y="1494155"/>
            <a:ext cx="4430395" cy="215328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b="1"/>
              <a:t>什么是敏捷项目管理？</a:t>
            </a:r>
            <a:endParaRPr lang="zh-CN" altLang="en-US" b="1"/>
          </a:p>
          <a:p>
            <a:r>
              <a:rPr lang="en-US" altLang="zh-CN" b="1"/>
              <a:t>		</a:t>
            </a:r>
            <a:r>
              <a:rPr lang="en-US" altLang="zh-CN" sz="1400" b="1"/>
              <a:t>--</a:t>
            </a:r>
            <a:r>
              <a:rPr lang="zh-CN" altLang="en-US" sz="1400" b="1">
                <a:ea typeface="宋体" panose="02010600030101010101" pitchFamily="2" charset="-122"/>
              </a:rPr>
              <a:t>项目哲学</a:t>
            </a:r>
            <a:r>
              <a:rPr lang="en-US" altLang="zh-CN" sz="1400" b="1">
                <a:ea typeface="宋体" panose="02010600030101010101" pitchFamily="2" charset="-122"/>
              </a:rPr>
              <a:t>/</a:t>
            </a:r>
            <a:r>
              <a:rPr lang="zh-CN" altLang="en-US" sz="1400" b="1">
                <a:ea typeface="宋体" panose="02010600030101010101" pitchFamily="2" charset="-122"/>
              </a:rPr>
              <a:t>框架</a:t>
            </a:r>
            <a:r>
              <a:rPr lang="en-US" altLang="zh-CN" sz="1400" b="1">
                <a:ea typeface="宋体" panose="02010600030101010101" pitchFamily="2" charset="-122"/>
              </a:rPr>
              <a:t>/</a:t>
            </a:r>
            <a:r>
              <a:rPr lang="zh-CN" altLang="en-US" sz="1400" b="1">
                <a:ea typeface="宋体" panose="02010600030101010101" pitchFamily="2" charset="-122"/>
              </a:rPr>
              <a:t>理念心态</a:t>
            </a:r>
            <a:endParaRPr lang="zh-CN" altLang="en-US" sz="1400" b="1"/>
          </a:p>
          <a:p>
            <a:r>
              <a:rPr lang="zh-CN" altLang="en-US" sz="1400"/>
              <a:t>敏捷是一种项目管理方法，它涉及将项目划分为多个阶段，以便在项目团队成员和利益相关者之间进行更持续的迭代和协作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敏捷项目管理：一个植根于持续沟通和协作的过程，可以减少项目失败的风险，提高投资回报率，并使客户更加满意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0355"/>
            <a:ext cx="445071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>
                <a:sym typeface="+mn-ea"/>
              </a:rPr>
              <a:t>敏捷12条原则</a:t>
            </a:r>
            <a:r>
              <a:rPr lang="zh-CN" sz="2800">
                <a:ea typeface="宋体" panose="02010600030101010101" pitchFamily="2" charset="-122"/>
                <a:sym typeface="+mn-ea"/>
              </a:rPr>
              <a:t>一</a:t>
            </a:r>
            <a:endParaRPr lang="zh-CN" sz="2800" dirty="0">
              <a:solidFill>
                <a:schemeClr val="accent1"/>
              </a:solidFill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233553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5" name="波形 34"/>
          <p:cNvSpPr/>
          <p:nvPr/>
        </p:nvSpPr>
        <p:spPr>
          <a:xfrm>
            <a:off x="1801495" y="1990090"/>
            <a:ext cx="2801620" cy="56261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1.</a:t>
            </a:r>
            <a:r>
              <a:rPr lang="zh-CN" altLang="en-US">
                <a:ea typeface="宋体" panose="02010600030101010101" pitchFamily="2" charset="-122"/>
              </a:rPr>
              <a:t>客户满意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" name="波形 36"/>
          <p:cNvSpPr/>
          <p:nvPr/>
        </p:nvSpPr>
        <p:spPr>
          <a:xfrm>
            <a:off x="1801495" y="2999105"/>
            <a:ext cx="2801620" cy="56261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3.</a:t>
            </a:r>
            <a:r>
              <a:rPr lang="zh-CN" altLang="en-US">
                <a:ea typeface="宋体" panose="02010600030101010101" pitchFamily="2" charset="-122"/>
              </a:rPr>
              <a:t>周期短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1801495" y="4008120"/>
            <a:ext cx="2801620" cy="56261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5.</a:t>
            </a:r>
            <a:r>
              <a:rPr lang="zh-CN" altLang="en-US">
                <a:ea typeface="宋体" panose="02010600030101010101" pitchFamily="2" charset="-122"/>
              </a:rPr>
              <a:t>激发和信任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" name="波形 38"/>
          <p:cNvSpPr/>
          <p:nvPr/>
        </p:nvSpPr>
        <p:spPr>
          <a:xfrm>
            <a:off x="6155690" y="1990090"/>
            <a:ext cx="2801620" cy="56261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2.</a:t>
            </a:r>
            <a:r>
              <a:rPr lang="zh-CN" altLang="en-US">
                <a:ea typeface="宋体" panose="02010600030101010101" pitchFamily="2" charset="-122"/>
              </a:rPr>
              <a:t>掌控变化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波形 39"/>
          <p:cNvSpPr/>
          <p:nvPr/>
        </p:nvSpPr>
        <p:spPr>
          <a:xfrm>
            <a:off x="6155690" y="2999105"/>
            <a:ext cx="2801620" cy="56261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4.</a:t>
            </a:r>
            <a:r>
              <a:rPr lang="zh-CN" altLang="en-US">
                <a:ea typeface="宋体" panose="02010600030101010101" pitchFamily="2" charset="-122"/>
              </a:rPr>
              <a:t>跨职能合作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波形 40"/>
          <p:cNvSpPr/>
          <p:nvPr/>
        </p:nvSpPr>
        <p:spPr>
          <a:xfrm>
            <a:off x="6155690" y="4008120"/>
            <a:ext cx="2801620" cy="56261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6.</a:t>
            </a:r>
            <a:r>
              <a:rPr lang="zh-CN" altLang="en-US">
                <a:ea typeface="宋体" panose="02010600030101010101" pitchFamily="2" charset="-122"/>
              </a:rPr>
              <a:t>面对面沟通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0355"/>
            <a:ext cx="445071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>
                <a:sym typeface="+mn-ea"/>
              </a:rPr>
              <a:t>敏捷12条原则二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233553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5" name="波形 34"/>
          <p:cNvSpPr/>
          <p:nvPr/>
        </p:nvSpPr>
        <p:spPr>
          <a:xfrm>
            <a:off x="1801495" y="1990090"/>
            <a:ext cx="2801620" cy="56261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7.</a:t>
            </a:r>
            <a:r>
              <a:rPr lang="zh-CN" altLang="en-US">
                <a:ea typeface="宋体" panose="02010600030101010101" pitchFamily="2" charset="-122"/>
              </a:rPr>
              <a:t>可工作的软件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" name="波形 36"/>
          <p:cNvSpPr/>
          <p:nvPr/>
        </p:nvSpPr>
        <p:spPr>
          <a:xfrm>
            <a:off x="1801495" y="2999105"/>
            <a:ext cx="2801620" cy="56261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9.</a:t>
            </a:r>
            <a:r>
              <a:rPr lang="zh-CN" altLang="en-US">
                <a:ea typeface="宋体" panose="02010600030101010101" pitchFamily="2" charset="-122"/>
              </a:rPr>
              <a:t>技术卓越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1801495" y="4008120"/>
            <a:ext cx="2801620" cy="56261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11.</a:t>
            </a:r>
            <a:r>
              <a:rPr lang="zh-CN" altLang="en-US">
                <a:ea typeface="宋体" panose="02010600030101010101" pitchFamily="2" charset="-122"/>
              </a:rPr>
              <a:t>自组织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" name="波形 38"/>
          <p:cNvSpPr/>
          <p:nvPr/>
        </p:nvSpPr>
        <p:spPr>
          <a:xfrm>
            <a:off x="6155690" y="1990090"/>
            <a:ext cx="2801620" cy="56261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8.</a:t>
            </a:r>
            <a:r>
              <a:rPr lang="zh-CN" altLang="en-US">
                <a:ea typeface="宋体" panose="02010600030101010101" pitchFamily="2" charset="-122"/>
              </a:rPr>
              <a:t>可持续发展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波形 39"/>
          <p:cNvSpPr/>
          <p:nvPr/>
        </p:nvSpPr>
        <p:spPr>
          <a:xfrm>
            <a:off x="6155690" y="2999105"/>
            <a:ext cx="2801620" cy="56261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10.</a:t>
            </a:r>
            <a:r>
              <a:rPr lang="zh-CN" altLang="en-US">
                <a:ea typeface="宋体" panose="02010600030101010101" pitchFamily="2" charset="-122"/>
              </a:rPr>
              <a:t>简洁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波形 40"/>
          <p:cNvSpPr/>
          <p:nvPr/>
        </p:nvSpPr>
        <p:spPr>
          <a:xfrm>
            <a:off x="6155690" y="4008120"/>
            <a:ext cx="2801620" cy="56261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12.</a:t>
            </a:r>
            <a:r>
              <a:rPr lang="zh-CN" altLang="en-US">
                <a:ea typeface="宋体" panose="02010600030101010101" pitchFamily="2" charset="-122"/>
              </a:rPr>
              <a:t>回顾总结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0355"/>
            <a:ext cx="445071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>
                <a:sym typeface="+mn-ea"/>
              </a:rPr>
              <a:t>敏捷常用的三种实现方式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233553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13205" y="1370330"/>
            <a:ext cx="2774315" cy="74168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Scrum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03775" y="1779905"/>
            <a:ext cx="2774315" cy="74168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XP（极限编程）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94345" y="1294130"/>
            <a:ext cx="2774315" cy="74168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kanban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13205" y="2112010"/>
            <a:ext cx="2774315" cy="330009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0000"/>
              </a:lnSpc>
            </a:pPr>
            <a:r>
              <a:rPr lang="zh-CN" altLang="en-US" sz="1200">
                <a:solidFill>
                  <a:schemeClr val="tx1"/>
                </a:solidFill>
              </a:rPr>
              <a:t>跟XP的五条核心价值相近，因此两者的理念是相同的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</a:pPr>
            <a:endParaRPr lang="zh-CN" altLang="en-US" sz="12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>
                <a:solidFill>
                  <a:schemeClr val="tx1"/>
                </a:solidFill>
              </a:rPr>
              <a:t>迭代周期是1-4周</a:t>
            </a:r>
            <a:endParaRPr lang="zh-CN" altLang="en-US" sz="12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</a:pPr>
            <a:endParaRPr lang="zh-CN" altLang="en-US" sz="12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>
                <a:solidFill>
                  <a:schemeClr val="tx1"/>
                </a:solidFill>
              </a:rPr>
              <a:t>角色包括Development team. Product Owner. ScrumMaster</a:t>
            </a:r>
            <a:endParaRPr lang="zh-CN" altLang="en-US" sz="12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</a:pPr>
            <a:endParaRPr lang="zh-CN" altLang="en-US" sz="12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>
                <a:solidFill>
                  <a:schemeClr val="tx1"/>
                </a:solidFill>
              </a:rPr>
              <a:t>每次迭代的过程中间不允许更换user story</a:t>
            </a:r>
            <a:endParaRPr lang="zh-CN" altLang="en-US" sz="12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</a:pPr>
            <a:endParaRPr lang="zh-CN" altLang="en-US" sz="12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>
                <a:solidFill>
                  <a:schemeClr val="tx1"/>
                </a:solidFill>
              </a:rPr>
              <a:t>强调自组织</a:t>
            </a:r>
            <a:endParaRPr lang="zh-CN" altLang="en-US" sz="12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</a:pPr>
            <a:endParaRPr lang="zh-CN" altLang="en-US" sz="1200"/>
          </a:p>
          <a:p>
            <a:pPr algn="l">
              <a:lnSpc>
                <a:spcPct val="100000"/>
              </a:lnSpc>
            </a:pPr>
            <a:endParaRPr lang="zh-CN" altLang="en-US" sz="1200"/>
          </a:p>
          <a:p>
            <a:pPr algn="l">
              <a:lnSpc>
                <a:spcPct val="100000"/>
              </a:lnSpc>
            </a:pPr>
            <a:endParaRPr lang="zh-CN" altLang="en-US" sz="1200"/>
          </a:p>
          <a:p>
            <a:pPr algn="l">
              <a:lnSpc>
                <a:spcPct val="100000"/>
              </a:lnSpc>
            </a:pP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4803775" y="2521585"/>
            <a:ext cx="2774315" cy="330009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核心价值强调极简、沟通、反馈、勇气、尊重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迭代周期是1-2周的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角色包括Coach. Customer. Programmers. Testers。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允许等量替换user story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强调采用TDD、自动测试、结对编程、简单设计、重构等实践约束团队的行为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8094345" y="2035810"/>
            <a:ext cx="2774315" cy="330009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核心理念在于流式管理、在制品限制、工作拉动、精益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跟Scrum相比，区别在于：</a:t>
            </a:r>
            <a:endParaRPr lang="zh-CN" altLang="en-US" sz="120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</a:rPr>
              <a:t>看板没有定期发布迭代的概念，而是一直处于持续交付的工作流程中。</a:t>
            </a:r>
            <a:endParaRPr lang="zh-CN" altLang="en-US" sz="120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</a:rPr>
              <a:t>看板没有既定角色。</a:t>
            </a:r>
            <a:endParaRPr lang="zh-CN" altLang="en-US" sz="120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</a:rPr>
              <a:t>看板方法中，变化随时可以发生</a:t>
            </a:r>
            <a:endParaRPr lang="zh-CN" altLang="en-US" sz="120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1712595" y="4727575"/>
            <a:ext cx="2330450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200"/>
              <a:t>团队管理制度和企业文化的转变</a:t>
            </a:r>
            <a:endParaRPr lang="zh-CN" altLang="en-US" sz="1200"/>
          </a:p>
          <a:p>
            <a:r>
              <a:rPr lang="zh-CN" altLang="en-US" sz="1200"/>
              <a:t>迭代周期适合产品研发阶段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529580" y="5335270"/>
            <a:ext cx="109728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zh-CN" altLang="en-US"/>
              <a:t>工程实践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38820" y="4358005"/>
            <a:ext cx="2257425" cy="829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zh-CN" altLang="en-US" sz="1200"/>
              <a:t>更适合产品初步研发完毕进入运维，开发更多的是做一些bug修复和零散功能完善的情况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>
                <a:sym typeface="+mn-ea"/>
              </a:rPr>
              <a:t>Scrum三种角色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4680" y="1888638"/>
            <a:ext cx="3474351" cy="3522270"/>
            <a:chOff x="3373" y="2114"/>
            <a:chExt cx="5728" cy="5807"/>
          </a:xfrm>
        </p:grpSpPr>
        <p:sp>
          <p:nvSpPr>
            <p:cNvPr id="6" name="矩形: 圆角 14"/>
            <p:cNvSpPr/>
            <p:nvPr>
              <p:custDataLst>
                <p:tags r:id="rId10"/>
              </p:custDataLst>
            </p:nvPr>
          </p:nvSpPr>
          <p:spPr>
            <a:xfrm>
              <a:off x="3373" y="2682"/>
              <a:ext cx="5728" cy="5239"/>
            </a:xfrm>
            <a:prstGeom prst="roundRect">
              <a:avLst>
                <a:gd name="adj" fmla="val 8595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: 圆角 11"/>
            <p:cNvSpPr/>
            <p:nvPr>
              <p:custDataLst>
                <p:tags r:id="rId11"/>
              </p:custDataLst>
            </p:nvPr>
          </p:nvSpPr>
          <p:spPr>
            <a:xfrm>
              <a:off x="4161" y="2114"/>
              <a:ext cx="4152" cy="140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Product Owner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（产品负责人）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文本框 5"/>
            <p:cNvSpPr txBox="1"/>
            <p:nvPr>
              <p:custDataLst>
                <p:tags r:id="rId12"/>
              </p:custDataLst>
            </p:nvPr>
          </p:nvSpPr>
          <p:spPr>
            <a:xfrm>
              <a:off x="3665" y="3716"/>
              <a:ext cx="5143" cy="38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客户代表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定义所有产品功能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决定产品发布的内容以及日期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Tx/>
                <a:buNone/>
              </a:pPr>
              <a:r>
                <a:rPr kumimoji="0" lang="en-US" altLang="zh-CN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    </a:t>
              </a: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对产品的投入产出负责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根据市场变化对需要开发的功能排列优先顺序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合理的调整产品功能和迭代顺序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认同或拒绝迭代的交付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551680" y="1891813"/>
            <a:ext cx="3474351" cy="3522270"/>
            <a:chOff x="3373" y="2114"/>
            <a:chExt cx="5728" cy="5807"/>
          </a:xfrm>
        </p:grpSpPr>
        <p:sp>
          <p:nvSpPr>
            <p:cNvPr id="32" name="矩形: 圆角 14"/>
            <p:cNvSpPr/>
            <p:nvPr>
              <p:custDataLst>
                <p:tags r:id="rId13"/>
              </p:custDataLst>
            </p:nvPr>
          </p:nvSpPr>
          <p:spPr>
            <a:xfrm>
              <a:off x="3373" y="2682"/>
              <a:ext cx="5728" cy="5239"/>
            </a:xfrm>
            <a:prstGeom prst="roundRect">
              <a:avLst>
                <a:gd name="adj" fmla="val 8595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: 圆角 11"/>
            <p:cNvSpPr/>
            <p:nvPr>
              <p:custDataLst>
                <p:tags r:id="rId14"/>
              </p:custDataLst>
            </p:nvPr>
          </p:nvSpPr>
          <p:spPr>
            <a:xfrm>
              <a:off x="4161" y="2114"/>
              <a:ext cx="4152" cy="140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Scrum Master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（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Scrum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教练）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4" name="文本框 5"/>
            <p:cNvSpPr txBox="1"/>
            <p:nvPr>
              <p:custDataLst>
                <p:tags r:id="rId15"/>
              </p:custDataLst>
            </p:nvPr>
          </p:nvSpPr>
          <p:spPr>
            <a:xfrm>
              <a:off x="3665" y="3716"/>
              <a:ext cx="5143" cy="38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起到教练的职责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领导团队完成</a:t>
              </a:r>
              <a:r>
                <a:rPr kumimoji="0" lang="en-US" altLang="zh-CN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Scrum</a:t>
              </a: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的实践以及体现价值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排除团队遇到的困难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确保团队能胜任其工作，并保持高效的生产率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使得团队紧密工作，使得团队个人具有多方面职能的工作能力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保护团队不受外来无端影响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428355" y="1891813"/>
            <a:ext cx="3474351" cy="3522270"/>
            <a:chOff x="3373" y="2114"/>
            <a:chExt cx="5728" cy="5807"/>
          </a:xfrm>
        </p:grpSpPr>
        <p:sp>
          <p:nvSpPr>
            <p:cNvPr id="36" name="矩形: 圆角 14"/>
            <p:cNvSpPr/>
            <p:nvPr>
              <p:custDataLst>
                <p:tags r:id="rId16"/>
              </p:custDataLst>
            </p:nvPr>
          </p:nvSpPr>
          <p:spPr>
            <a:xfrm>
              <a:off x="3373" y="2682"/>
              <a:ext cx="5728" cy="5239"/>
            </a:xfrm>
            <a:prstGeom prst="roundRect">
              <a:avLst>
                <a:gd name="adj" fmla="val 8595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7" name="矩形: 圆角 11"/>
            <p:cNvSpPr/>
            <p:nvPr>
              <p:custDataLst>
                <p:tags r:id="rId17"/>
              </p:custDataLst>
            </p:nvPr>
          </p:nvSpPr>
          <p:spPr>
            <a:xfrm>
              <a:off x="4161" y="2114"/>
              <a:ext cx="4152" cy="140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Dev Team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（开发团队）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8" name="文本框 5"/>
            <p:cNvSpPr txBox="1"/>
            <p:nvPr>
              <p:custDataLst>
                <p:tags r:id="rId18"/>
              </p:custDataLst>
            </p:nvPr>
          </p:nvSpPr>
          <p:spPr>
            <a:xfrm>
              <a:off x="3665" y="3716"/>
              <a:ext cx="5143" cy="38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经典团队拥有</a:t>
              </a:r>
              <a:r>
                <a:rPr kumimoji="0" lang="en-US" altLang="zh-CN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5-9</a:t>
              </a: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人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团队成员都是多面手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团队成员都是全职工作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团队自我管理和继续改进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团队关系在一个迭代中是固定的，个人的职能可以在新迭代开始时发生调整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011555" y="5030470"/>
            <a:ext cx="2492375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确保</a:t>
            </a:r>
            <a:r>
              <a:rPr lang="en-US" altLang="zh-CN"/>
              <a:t>team</a:t>
            </a:r>
            <a:r>
              <a:rPr lang="zh-CN" altLang="en-US">
                <a:ea typeface="宋体" panose="02010600030101010101" pitchFamily="2" charset="-122"/>
              </a:rPr>
              <a:t>做正确的事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998720" y="5039995"/>
            <a:ext cx="2492375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确保</a:t>
            </a:r>
            <a:r>
              <a:rPr lang="en-US" altLang="zh-CN"/>
              <a:t>team</a:t>
            </a:r>
            <a:r>
              <a:rPr lang="zh-CN" altLang="en-US">
                <a:ea typeface="宋体" panose="02010600030101010101" pitchFamily="2" charset="-122"/>
              </a:rPr>
              <a:t>做正确的事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985885" y="5045710"/>
            <a:ext cx="2492375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>
                <a:ea typeface="宋体" panose="02010600030101010101" pitchFamily="2" charset="-122"/>
              </a:rPr>
              <a:t>负责产品需求实现</a:t>
            </a:r>
            <a:endParaRPr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>
                <a:sym typeface="+mn-ea"/>
              </a:rPr>
              <a:t>Scrum三工件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4680" y="1888638"/>
            <a:ext cx="3474351" cy="3522270"/>
            <a:chOff x="3373" y="2114"/>
            <a:chExt cx="5728" cy="5807"/>
          </a:xfrm>
        </p:grpSpPr>
        <p:sp>
          <p:nvSpPr>
            <p:cNvPr id="6" name="矩形: 圆角 14"/>
            <p:cNvSpPr/>
            <p:nvPr>
              <p:custDataLst>
                <p:tags r:id="rId10"/>
              </p:custDataLst>
            </p:nvPr>
          </p:nvSpPr>
          <p:spPr>
            <a:xfrm>
              <a:off x="3373" y="2682"/>
              <a:ext cx="5728" cy="5239"/>
            </a:xfrm>
            <a:prstGeom prst="roundRect">
              <a:avLst>
                <a:gd name="adj" fmla="val 8595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: 圆角 11"/>
            <p:cNvSpPr/>
            <p:nvPr>
              <p:custDataLst>
                <p:tags r:id="rId11"/>
              </p:custDataLst>
            </p:nvPr>
          </p:nvSpPr>
          <p:spPr>
            <a:xfrm>
              <a:off x="4161" y="2114"/>
              <a:ext cx="4152" cy="140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Product Backlog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（产品代办事项列表）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文本框 5"/>
            <p:cNvSpPr txBox="1"/>
            <p:nvPr>
              <p:custDataLst>
                <p:tags r:id="rId12"/>
              </p:custDataLst>
            </p:nvPr>
          </p:nvSpPr>
          <p:spPr>
            <a:xfrm>
              <a:off x="3665" y="3716"/>
              <a:ext cx="5143" cy="38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产品需求的列表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包含业务需求，技术需求，</a:t>
              </a:r>
              <a:r>
                <a:rPr kumimoji="0" lang="en-US" altLang="zh-CN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NFR</a:t>
              </a: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等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理想情况下，每一个待完成的工作都将对客户产生价值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en-US" altLang="zh-CN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PO</a:t>
              </a: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对该列表进行优先级排序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每个迭代开始前，优先级排序还需要再度修正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代办事项列表中的条目以用户故事的形式呈现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551680" y="1891813"/>
            <a:ext cx="3474351" cy="3522270"/>
            <a:chOff x="3373" y="2114"/>
            <a:chExt cx="5728" cy="5807"/>
          </a:xfrm>
        </p:grpSpPr>
        <p:sp>
          <p:nvSpPr>
            <p:cNvPr id="32" name="矩形: 圆角 14"/>
            <p:cNvSpPr/>
            <p:nvPr>
              <p:custDataLst>
                <p:tags r:id="rId13"/>
              </p:custDataLst>
            </p:nvPr>
          </p:nvSpPr>
          <p:spPr>
            <a:xfrm>
              <a:off x="3373" y="2682"/>
              <a:ext cx="5728" cy="5239"/>
            </a:xfrm>
            <a:prstGeom prst="roundRect">
              <a:avLst>
                <a:gd name="adj" fmla="val 8595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: 圆角 11"/>
            <p:cNvSpPr/>
            <p:nvPr>
              <p:custDataLst>
                <p:tags r:id="rId14"/>
              </p:custDataLst>
            </p:nvPr>
          </p:nvSpPr>
          <p:spPr>
            <a:xfrm>
              <a:off x="4161" y="2114"/>
              <a:ext cx="4152" cy="1403"/>
            </a:xfrm>
            <a:prstGeom prst="round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Spring Backlog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（迭代代办事项列表）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4" name="文本框 5"/>
            <p:cNvSpPr txBox="1"/>
            <p:nvPr>
              <p:custDataLst>
                <p:tags r:id="rId15"/>
              </p:custDataLst>
            </p:nvPr>
          </p:nvSpPr>
          <p:spPr>
            <a:xfrm>
              <a:off x="3665" y="3716"/>
              <a:ext cx="5143" cy="38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en-US" altLang="zh-CN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Product Backlog </a:t>
              </a: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的子集，只记录当前迭代的工作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将用户故事拆分成任务，团队成员主动领取任务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团队成员有共同的迭代目标，为交付可工作的成果而努力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团队成员可以添加、删除或者改迭代中的任务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迭代列表中的任务进行了估算，剩余工作量的估计需要每天更新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428355" y="1891813"/>
            <a:ext cx="3474351" cy="3522270"/>
            <a:chOff x="3373" y="2114"/>
            <a:chExt cx="5728" cy="5807"/>
          </a:xfrm>
        </p:grpSpPr>
        <p:sp>
          <p:nvSpPr>
            <p:cNvPr id="36" name="矩形: 圆角 14"/>
            <p:cNvSpPr/>
            <p:nvPr>
              <p:custDataLst>
                <p:tags r:id="rId16"/>
              </p:custDataLst>
            </p:nvPr>
          </p:nvSpPr>
          <p:spPr>
            <a:xfrm>
              <a:off x="3373" y="2682"/>
              <a:ext cx="5728" cy="5239"/>
            </a:xfrm>
            <a:prstGeom prst="roundRect">
              <a:avLst>
                <a:gd name="adj" fmla="val 8595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7" name="矩形: 圆角 11"/>
            <p:cNvSpPr/>
            <p:nvPr>
              <p:custDataLst>
                <p:tags r:id="rId17"/>
              </p:custDataLst>
            </p:nvPr>
          </p:nvSpPr>
          <p:spPr>
            <a:xfrm>
              <a:off x="4161" y="2114"/>
              <a:ext cx="4152" cy="140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Product Increment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（产品增量）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8" name="文本框 5"/>
            <p:cNvSpPr txBox="1"/>
            <p:nvPr>
              <p:custDataLst>
                <p:tags r:id="rId18"/>
              </p:custDataLst>
            </p:nvPr>
          </p:nvSpPr>
          <p:spPr>
            <a:xfrm>
              <a:off x="3665" y="3716"/>
              <a:ext cx="5143" cy="38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团队在迭代内完成交付成果，集成到以往的迭代成果中，形成增量式的交付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每次交付的用户故事必须符合验收的条件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每次交付的增量成果必须处于可用状态，而不管</a:t>
              </a:r>
              <a:r>
                <a:rPr kumimoji="0" lang="en-US" altLang="zh-CN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PO</a:t>
              </a:r>
              <a:r>
                <a:rPr kumimoji="0" lang="zh-CN" altLang="en-US" sz="1000" b="1" u="none" kern="1200" cap="none" spc="4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是否决定发布这个用户故事</a:t>
              </a:r>
              <a:endParaRPr kumimoji="0" lang="zh-CN" altLang="en-US" sz="10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en-US" altLang="zh-CN" sz="2800" dirty="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Scrum</a:t>
            </a:r>
            <a:r>
              <a:rPr lang="zh-CN" altLang="en-US" sz="2800" dirty="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五种事件</a:t>
            </a:r>
            <a:endParaRPr lang="zh-CN" altLang="en-US" sz="2800" dirty="0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algn="l" rtl="0" eaLnBrk="0">
              <a:lnSpc>
                <a:spcPct val="85000"/>
              </a:lnSpc>
            </a:pP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2" name="矩形 4"/>
          <p:cNvSpPr/>
          <p:nvPr>
            <p:custDataLst>
              <p:tags r:id="rId10"/>
            </p:custDataLst>
          </p:nvPr>
        </p:nvSpPr>
        <p:spPr>
          <a:xfrm>
            <a:off x="4876889" y="588249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十字箭头 1"/>
          <p:cNvSpPr/>
          <p:nvPr/>
        </p:nvSpPr>
        <p:spPr>
          <a:xfrm>
            <a:off x="4203065" y="1844675"/>
            <a:ext cx="3244215" cy="316865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74640" y="3183255"/>
            <a:ext cx="84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Spring</a:t>
            </a:r>
            <a:endParaRPr lang="en-US" altLang="zh-CN"/>
          </a:p>
        </p:txBody>
      </p:sp>
      <p:sp>
        <p:nvSpPr>
          <p:cNvPr id="4" name="流程图: 顺序访问存储器 3"/>
          <p:cNvSpPr/>
          <p:nvPr/>
        </p:nvSpPr>
        <p:spPr>
          <a:xfrm rot="1440000">
            <a:off x="3054985" y="2355215"/>
            <a:ext cx="1339850" cy="89852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顺序访问存储器 4"/>
          <p:cNvSpPr/>
          <p:nvPr/>
        </p:nvSpPr>
        <p:spPr>
          <a:xfrm rot="7260000">
            <a:off x="5837555" y="1006475"/>
            <a:ext cx="1339850" cy="89852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顺序访问存储器 6"/>
          <p:cNvSpPr/>
          <p:nvPr/>
        </p:nvSpPr>
        <p:spPr>
          <a:xfrm rot="10260000">
            <a:off x="7498080" y="3244215"/>
            <a:ext cx="1339850" cy="89852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流程图: 顺序访问存储器 7"/>
          <p:cNvSpPr/>
          <p:nvPr/>
        </p:nvSpPr>
        <p:spPr>
          <a:xfrm rot="18480000">
            <a:off x="4397375" y="4820920"/>
            <a:ext cx="1339850" cy="89852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17155" y="3509645"/>
            <a:ext cx="102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计划会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rot="19200000">
            <a:off x="4518660" y="50863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每日站会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 rot="1860000">
            <a:off x="3218180" y="26200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评审会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 rot="18360000">
            <a:off x="6073775" y="12350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回顾会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041_1*i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b14e93ed7c5f427cbc4731a7afec6123"/>
  <p:tag name="KSO_WM_CHIP_GROUPID" val="5e9e66a173d2384101fd9d0e"/>
  <p:tag name="KSO_WM_CHIP_XID" val="5e9e66a173d2384101fd9d0f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760"/>
  <p:tag name="KSO_WM_TEMPLATE_ASSEMBLE_XID" val="60656f254054ed1e2fb80455"/>
  <p:tag name="KSO_WM_TEMPLATE_ASSEMBLE_GROUPID" val="60656f254054ed1e2fb80455"/>
</p:tagLst>
</file>

<file path=ppt/tags/tag12.xml><?xml version="1.0" encoding="utf-8"?>
<p:tagLst xmlns:p="http://schemas.openxmlformats.org/presentationml/2006/main">
  <p:tag name="KSO_WM_UNIT_VALUE" val="1565*1777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041_1*d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36a85af9096e40f7908624bb2f3d4e7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9336f5e79d64957be02618c78316e46"/>
  <p:tag name="KSO_WM_UNIT_PLACING_PICTURE" val="29336f5e79d64957be02618c78316e46"/>
  <p:tag name="KSO_WM_TEMPLATE_ASSEMBLE_XID" val="60656f254054ed1e2fb80455"/>
  <p:tag name="KSO_WM_TEMPLATE_ASSEMBLE_GROUPID" val="60656f254054ed1e2fb80455"/>
  <p:tag name="KSO_WM_UNIT_PLACING_PICTURE_INFO" val="{&quot;code&quot;:&quot;&quot;,&quot;full_picture&quot;:false,&quot;scheme&quot;:&quot;&quot;,&quot;spacing&quot;:5}"/>
  <p:tag name="KSO_WM_UNIT_PLACING_PICTURE_COLLAGE_VIEWPORT" val="{&quot;height&quot;:8534.488710761652,&quot;width&quot;:9687.8038455463}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041_1*a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f0535153abe49dfb30ba37e989ee7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505b6a605f6e4636ae8cbcca8474513e"/>
  <p:tag name="KSO_WM_UNIT_TEXT_FILL_FORE_SCHEMECOLOR_INDEX_BRIGHTNESS" val="0"/>
  <p:tag name="KSO_WM_UNIT_TEXT_FILL_FORE_SCHEMECOLOR_INDEX" val="13"/>
  <p:tag name="KSO_WM_UNIT_TEXT_FILL_TYPE" val="1"/>
  <p:tag name="KSO_WM_TEMPLATE_ASSEMBLE_XID" val="60656f254054ed1e2fb80455"/>
  <p:tag name="KSO_WM_TEMPLATE_ASSEMBLE_GROUPID" val="60656f254054ed1e2fb80455"/>
</p:tagLst>
</file>

<file path=ppt/tags/tag1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2041_1*f*1"/>
  <p:tag name="KSO_WM_TEMPLATE_CATEGORY" val="diagram"/>
  <p:tag name="KSO_WM_TEMPLATE_INDEX" val="20212041"/>
  <p:tag name="KSO_WM_UNIT_LAYERLEVEL" val="1"/>
  <p:tag name="KSO_WM_TAG_VERSION" val="1.0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ddcb71dc1fc74a5cbeb7d23730edc86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d2c8835674423cb10a617ce2d6d7eb"/>
  <p:tag name="KSO_WM_UNIT_TEXT_FILL_FORE_SCHEMECOLOR_INDEX_BRIGHTNESS" val="0.25"/>
  <p:tag name="KSO_WM_UNIT_TEXT_FILL_FORE_SCHEMECOLOR_INDEX" val="13"/>
  <p:tag name="KSO_WM_UNIT_TEXT_FILL_TYPE" val="1"/>
  <p:tag name="KSO_WM_TEMPLATE_ASSEMBLE_XID" val="60656f254054ed1e2fb80455"/>
  <p:tag name="KSO_WM_TEMPLATE_ASSEMBLE_GROUPID" val="60656f254054ed1e2fb80455"/>
</p:tagLst>
</file>

<file path=ppt/tags/tag15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18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26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32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38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TABLE_ENDDRAG_ORIGIN_RECT" val="250*50"/>
  <p:tag name="TABLE_ENDDRAG_RECT" val="311*370*250*50"/>
</p:tagLst>
</file>

<file path=ppt/tags/tag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44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9429_1*l_h_i*1_1_2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80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49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429_1*l_h_i*1_1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4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9429_1*l_h_f*1_2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9429_1*l_h_i*1_1_2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80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52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429_1*l_h_i*1_1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4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3.xml><?xml version="1.0" encoding="utf-8"?>
<p:tagLst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9429_1*l_h_f*1_2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9429_1*l_h_i*1_1_2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80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55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429_1*l_h_i*1_1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4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9429_1*l_h_f*1_2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59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6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9429_1*l_h_i*1_1_2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80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64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429_1*l_h_i*1_1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4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9429_1*l_h_f*1_2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9429_1*l_h_i*1_1_2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80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67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429_1*l_h_i*1_1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4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9429_1*l_h_f*1_2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9429_1*l_h_i*1_1_2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80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70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429_1*l_h_i*1_1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4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9429_1*l_h_f*1_2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74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7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BLOCK" val="0"/>
  <p:tag name="KSO_WM_UNIT_SM_LIMIT_TYPE" val="0"/>
  <p:tag name="KSO_WM_UNIT_DEC_AREA_ID" val="274d948fc8da401cb5ed0a5cc80c56ad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664af5a0dd83446089857589f9a4ecd3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6f4054ed1e2fb7f8a1"/>
  <p:tag name="KSO_WM_TEMPLATE_ASSEMBLE_GROUPID" val="60656e6f4054ed1e2fb7f8a1"/>
</p:tagLst>
</file>

<file path=ppt/tags/tag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81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COLOR_SCHEME_SHAPE_ID" val="6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95_1*i*2"/>
  <p:tag name="KSO_WM_TEMPLATE_CATEGORY" val="diagram"/>
  <p:tag name="KSO_WM_TEMPLATE_INDEX" val="20212795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d7d48ecdf2834254b3430afcf23f6955"/>
  <p:tag name="KSO_WM_UNIT_DECORATE_INFO" val="{&quot;DecorateInfoH&quot;:{&quot;IsAbs&quot;:true},&quot;DecorateInfoW&quot;:{&quot;IsAbs&quot;:false},&quot;DecorateInfoX&quot;:{&quot;IsAbs&quot;:true,&quot;Pos&quot;:2},&quot;DecorateInfoY&quot;:{&quot;IsAbs&quot;:true,&quot;Pos&quot;:1},&quot;ReferentInfo&quot;:{&quot;Id&quot;:&quot;320a74f8add64b71a2b7da13709a2786&quot;,&quot;X&quot;:{&quot;Pos&quot;:0},&quot;Y&quot;:{&quot;Pos&quot;:1}},&quot;whChangeMode&quot;:0}"/>
  <p:tag name="KSO_WM_CHIP_GROUPID" val="5eedbec2fa6683b8872baabf"/>
  <p:tag name="KSO_WM_CHIP_XID" val="5eedbec2fa6683b8872baac0"/>
  <p:tag name="KSO_WM_UNIT_LINE_FORE_SCHEMECOLOR_INDEX_BRIGHTNESS" val="-0.15"/>
  <p:tag name="KSO_WM_UNIT_LINE_FORE_SCHEMECOLOR_INDEX" val="14"/>
  <p:tag name="KSO_WM_UNIT_LINE_FILL_TYPE" val="2"/>
  <p:tag name="KSO_WM_TEMPLATE_ASSEMBLE_XID" val="60656f514054ed1e2fb807bb"/>
  <p:tag name="KSO_WM_TEMPLATE_ASSEMBLE_GROUPID" val="60656f514054ed1e2fb807bb"/>
</p:tagLst>
</file>

<file path=ppt/tags/tag8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88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8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9345_1*f*1"/>
  <p:tag name="KSO_WM_TEMPLATE_CATEGORY" val="diagram"/>
  <p:tag name="KSO_WM_TEMPLATE_INDEX" val="20209345"/>
  <p:tag name="KSO_WM_UNIT_LAYERLEVEL" val="1"/>
  <p:tag name="KSO_WM_TAG_VERSION" val="1.0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5384e76793b24466a5e71d1939b72f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3f1d13dcc404ff49166f4903eafb1f8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8c4054ed1e2fb7fb37"/>
  <p:tag name="KSO_WM_TEMPLATE_ASSEMBLE_GROUPID" val="60656e8c4054ed1e2fb7fb37"/>
</p:tagLst>
</file>

<file path=ppt/tags/tag93.xml><?xml version="1.0" encoding="utf-8"?>
<p:tagLst xmlns:p="http://schemas.openxmlformats.org/presentationml/2006/main">
  <p:tag name="COMMONDATA" val="eyJoZGlkIjoiNzI4MmQ5ZTBkMmNkODM4YTM3MGRlYzAzYTNmNGIwYzk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EFFFF"/>
      </a:lt1>
      <a:dk2>
        <a:srgbClr val="EBB7C1"/>
      </a:dk2>
      <a:lt2>
        <a:srgbClr val="FFFFFF"/>
      </a:lt2>
      <a:accent1>
        <a:srgbClr val="A21D36"/>
      </a:accent1>
      <a:accent2>
        <a:srgbClr val="D4625E"/>
      </a:accent2>
      <a:accent3>
        <a:srgbClr val="E8D58A"/>
      </a:accent3>
      <a:accent4>
        <a:srgbClr val="6C5274"/>
      </a:accent4>
      <a:accent5>
        <a:srgbClr val="696283"/>
      </a:accent5>
      <a:accent6>
        <a:srgbClr val="71A4A6"/>
      </a:accent6>
      <a:hlink>
        <a:srgbClr val="5FCBFB"/>
      </a:hlink>
      <a:folHlink>
        <a:srgbClr val="B759BC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2685</Words>
  <Application>WPS 演示</Application>
  <PresentationFormat/>
  <Paragraphs>289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汉仪旗黑-55简</vt:lpstr>
      <vt:lpstr>黑体</vt:lpstr>
      <vt:lpstr>微软雅黑</vt:lpstr>
      <vt:lpstr>Segoe UI</vt:lpstr>
      <vt:lpstr>Segoe UI</vt:lpstr>
      <vt:lpstr>Wingdings</vt:lpstr>
      <vt:lpstr>Arial Unicode MS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118</cp:revision>
  <dcterms:created xsi:type="dcterms:W3CDTF">2022-05-05T01:43:00Z</dcterms:created>
  <dcterms:modified xsi:type="dcterms:W3CDTF">2022-09-01T23:25:06Z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wqlLaW5nc29mdCBQREYgdG8gV1BTIDc1</vt:lpwstr>
  </property>
  <property fmtid="{D5CDD505-2E9C-101B-9397-08002B2CF9AE}" pid="3" name="Created">
    <vt:filetime>2022-05-10T08:39:44Z</vt:filetime>
  </property>
  <property fmtid="{D5CDD505-2E9C-101B-9397-08002B2CF9AE}" pid="4" name="ICV">
    <vt:lpwstr>A355B2346606456FA88CCC5C7A0D352D</vt:lpwstr>
  </property>
  <property fmtid="{D5CDD505-2E9C-101B-9397-08002B2CF9AE}" pid="5" name="KSOProductBuildVer">
    <vt:lpwstr>2052-11.1.0.12313</vt:lpwstr>
  </property>
</Properties>
</file>