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63" r:id="rId5"/>
    <p:sldId id="264" r:id="rId6"/>
    <p:sldId id="275" r:id="rId7"/>
    <p:sldId id="272" r:id="rId8"/>
    <p:sldId id="273" r:id="rId9"/>
    <p:sldId id="276" r:id="rId10"/>
    <p:sldId id="259" r:id="rId11"/>
    <p:sldId id="267" r:id="rId12"/>
    <p:sldId id="277" r:id="rId13"/>
    <p:sldId id="260" r:id="rId14"/>
    <p:sldId id="269" r:id="rId15"/>
    <p:sldId id="279" r:id="rId16"/>
    <p:sldId id="270" r:id="rId17"/>
    <p:sldId id="278" r:id="rId18"/>
    <p:sldId id="261" r:id="rId19"/>
    <p:sldId id="262" r:id="rId20"/>
  </p:sldIdLst>
  <p:sldSz cx="12192000" cy="6858000"/>
  <p:notesSz cx="6858000" cy="9144000"/>
  <p:embeddedFontLst>
    <p:embeddedFont>
      <p:font typeface="Calibre" panose="020B0503030202060203" pitchFamily="34" charset="77"/>
      <p:regular r:id="rId21"/>
      <p:bold r:id="rId22"/>
      <p:italic r:id="rId23"/>
    </p:embeddedFont>
    <p:embeddedFont>
      <p:font typeface="Calibre Medium" panose="020B0503030202060203" pitchFamily="34" charset="77"/>
      <p:regular r:id="rId24"/>
    </p:embeddedFont>
    <p:embeddedFont>
      <p:font typeface="Calibre Semibold" panose="020B0503030202060203" pitchFamily="34" charset="7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E35C23-5510-0F42-B02F-E883479E8FDB}">
          <p14:sldIdLst>
            <p14:sldId id="256"/>
          </p14:sldIdLst>
        </p14:section>
        <p14:section name="Main Insights" id="{1B66BA44-5FD6-7743-AB31-D5933685248A}">
          <p14:sldIdLst>
            <p14:sldId id="274"/>
            <p14:sldId id="257"/>
            <p14:sldId id="263"/>
            <p14:sldId id="264"/>
          </p14:sldIdLst>
        </p14:section>
        <p14:section name="Visuals" id="{40297756-172C-8A45-8DD8-1DA7A3C12788}">
          <p14:sldIdLst>
            <p14:sldId id="275"/>
            <p14:sldId id="272"/>
            <p14:sldId id="273"/>
          </p14:sldIdLst>
        </p14:section>
        <p14:section name="Context &amp; Background" id="{3485E720-40E2-AE45-88F3-DF64AC29A26E}">
          <p14:sldIdLst>
            <p14:sldId id="276"/>
            <p14:sldId id="259"/>
            <p14:sldId id="267"/>
          </p14:sldIdLst>
        </p14:section>
        <p14:section name="Transitions" id="{3567556C-B4A6-F940-80BC-3BD9BA956C9D}">
          <p14:sldIdLst>
            <p14:sldId id="277"/>
            <p14:sldId id="260"/>
            <p14:sldId id="269"/>
            <p14:sldId id="279"/>
            <p14:sldId id="270"/>
          </p14:sldIdLst>
        </p14:section>
        <p14:section name="Conclusions" id="{280647F7-63CB-2349-AD98-47A10E62DBA2}">
          <p14:sldIdLst>
            <p14:sldId id="278"/>
            <p14:sldId id="261"/>
          </p14:sldIdLst>
        </p14:section>
        <p14:section name="References" id="{21BE77E9-D284-B749-B7DB-43018C8CA4D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>
        <p:scale>
          <a:sx n="147" d="100"/>
          <a:sy n="147" d="100"/>
        </p:scale>
        <p:origin x="10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4DD5-7798-BA50-BBE6-6A01E238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896533"/>
            <a:ext cx="7721599" cy="756355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F3D3-8DC1-0338-AB40-6990DF4AE5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35200" y="2926131"/>
            <a:ext cx="7721599" cy="1025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br>
              <a:rPr lang="en-GB" dirty="0"/>
            </a:br>
            <a:r>
              <a:rPr lang="en-GB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3840-F91D-8FC1-A48A-719518E1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F823-720E-634E-7967-30457061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834D-3F31-FC55-0E3C-EA3BF547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94D414-7EC2-C503-3E44-5B7D47F42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5200" y="4224757"/>
            <a:ext cx="7721598" cy="8064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13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6"/>
            <a:ext cx="2743199" cy="1538401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Introduction of the NPPF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6"/>
            <a:ext cx="7315200" cy="45641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The National Planning Policy Framework is a great document</a:t>
            </a:r>
            <a:br>
              <a:rPr lang="en-GB" dirty="0"/>
            </a:br>
            <a:r>
              <a:rPr lang="en-GB" dirty="0"/>
              <a:t>really love the document</a:t>
            </a:r>
            <a:br>
              <a:rPr lang="en-GB" dirty="0"/>
            </a:br>
            <a:r>
              <a:rPr lang="en-GB" dirty="0"/>
              <a:t>I have fallen in love with it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43A81-8AB4-8A2E-EE38-3CF6D71F3B2A}"/>
              </a:ext>
            </a:extLst>
          </p:cNvPr>
          <p:cNvSpPr/>
          <p:nvPr userDrawn="1"/>
        </p:nvSpPr>
        <p:spPr>
          <a:xfrm flipV="1">
            <a:off x="838200" y="788816"/>
            <a:ext cx="1030941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EEF1A-1F6A-B57F-D04F-A9808BAE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9141" y="606253"/>
            <a:ext cx="6314168" cy="36512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Introduction &amp; Background</a:t>
            </a:r>
          </a:p>
        </p:txBody>
      </p:sp>
    </p:spTree>
    <p:extLst>
      <p:ext uri="{BB962C8B-B14F-4D97-AF65-F5344CB8AC3E}">
        <p14:creationId xmlns:p14="http://schemas.microsoft.com/office/powerpoint/2010/main" val="281938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7"/>
            <a:ext cx="2743200" cy="11026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7"/>
            <a:ext cx="7315200" cy="456417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Literature</a:t>
            </a:r>
          </a:p>
          <a:p>
            <a:pPr lvl="0"/>
            <a:r>
              <a:rPr lang="en-GB" dirty="0"/>
              <a:t>Data</a:t>
            </a:r>
          </a:p>
          <a:p>
            <a:pPr lvl="0"/>
            <a:r>
              <a:rPr lang="en-GB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712AD-23A7-3273-C936-790BC6F79453}"/>
              </a:ext>
            </a:extLst>
          </p:cNvPr>
          <p:cNvSpPr/>
          <p:nvPr userDrawn="1"/>
        </p:nvSpPr>
        <p:spPr>
          <a:xfrm flipV="1">
            <a:off x="838200" y="788815"/>
            <a:ext cx="10515600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34A4-FBB7-187A-723A-98FE6F936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15148"/>
            <a:ext cx="5264150" cy="100654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Introduction</a:t>
            </a:r>
            <a:br>
              <a:rPr lang="en-GB" dirty="0"/>
            </a:br>
            <a:r>
              <a:rPr lang="en-GB" dirty="0"/>
              <a:t>and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8DBE-15AF-7800-B91C-684881EFC7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5178518"/>
            <a:ext cx="5264150" cy="828511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B35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br>
              <a:rPr lang="en-GB" dirty="0"/>
            </a:br>
            <a:r>
              <a:rPr lang="en-GB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9839-0DAD-8EC2-E91A-7932406C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5995-C657-B674-7917-B491781C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45BC-1C8A-CF06-C78A-C7DA8BB1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19D8E4-25E4-94D0-A02D-5AA5C9E6458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852055"/>
            <a:ext cx="1516495" cy="3263093"/>
          </a:xfrm>
        </p:spPr>
        <p:txBody>
          <a:bodyPr anchor="b">
            <a:noAutofit/>
          </a:bodyPr>
          <a:lstStyle>
            <a:lvl1pPr marL="0" indent="0">
              <a:buNone/>
              <a:defRPr sz="19800">
                <a:solidFill>
                  <a:srgbClr val="2B35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51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6"/>
            <a:ext cx="2743199" cy="1538401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Introduction of the NPPF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6"/>
            <a:ext cx="7315200" cy="365125"/>
          </a:xfrm>
        </p:spPr>
        <p:txBody>
          <a:bodyPr/>
          <a:lstStyle>
            <a:lvl1pPr marL="0" indent="0">
              <a:buNone/>
              <a:defRPr b="0" i="0">
                <a:latin typeface="Calibre Semibold" panose="020B0503030202060203" pitchFamily="34" charset="77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43A81-8AB4-8A2E-EE38-3CF6D71F3B2A}"/>
              </a:ext>
            </a:extLst>
          </p:cNvPr>
          <p:cNvSpPr/>
          <p:nvPr userDrawn="1"/>
        </p:nvSpPr>
        <p:spPr>
          <a:xfrm flipV="1">
            <a:off x="838200" y="788816"/>
            <a:ext cx="1030941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EEF1A-1F6A-B57F-D04F-A9808BAE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9141" y="606253"/>
            <a:ext cx="6314168" cy="36512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Introduction &amp; Background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DDB6F9-E1C9-B06E-BE88-521467ABD76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038600" y="1644775"/>
            <a:ext cx="7315200" cy="79734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Calibre" panose="020B0503030202060203" pitchFamily="34" charset="77"/>
              </a:defRPr>
            </a:lvl1pPr>
          </a:lstStyle>
          <a:p>
            <a:pPr lvl="0"/>
            <a:r>
              <a:rPr lang="en-GB" dirty="0"/>
              <a:t>Chart description</a:t>
            </a:r>
            <a:br>
              <a:rPr lang="en-GB" dirty="0"/>
            </a:br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47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C5E0-BE2C-0C00-AEAF-D23B9668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19/09/2024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E838E-F4EA-D12D-9289-B7C9D487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1C18-8A58-8D21-0DEC-E3826192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B51808-EE32-25F0-6A6B-1E16D2611139}"/>
              </a:ext>
            </a:extLst>
          </p:cNvPr>
          <p:cNvSpPr/>
          <p:nvPr userDrawn="1"/>
        </p:nvSpPr>
        <p:spPr>
          <a:xfrm>
            <a:off x="838200" y="1920526"/>
            <a:ext cx="688544" cy="530619"/>
          </a:xfrm>
          <a:custGeom>
            <a:avLst/>
            <a:gdLst/>
            <a:ahLst/>
            <a:cxnLst/>
            <a:rect l="l" t="t" r="r" b="b"/>
            <a:pathLst>
              <a:path w="1135380" h="875029">
                <a:moveTo>
                  <a:pt x="524141" y="0"/>
                </a:moveTo>
                <a:lnTo>
                  <a:pt x="472457" y="9795"/>
                </a:lnTo>
                <a:lnTo>
                  <a:pt x="422881" y="23169"/>
                </a:lnTo>
                <a:lnTo>
                  <a:pt x="375516" y="39929"/>
                </a:lnTo>
                <a:lnTo>
                  <a:pt x="330465" y="59885"/>
                </a:lnTo>
                <a:lnTo>
                  <a:pt x="287828" y="82844"/>
                </a:lnTo>
                <a:lnTo>
                  <a:pt x="247710" y="108616"/>
                </a:lnTo>
                <a:lnTo>
                  <a:pt x="210212" y="137008"/>
                </a:lnTo>
                <a:lnTo>
                  <a:pt x="175437" y="167828"/>
                </a:lnTo>
                <a:lnTo>
                  <a:pt x="143487" y="200886"/>
                </a:lnTo>
                <a:lnTo>
                  <a:pt x="114466" y="235989"/>
                </a:lnTo>
                <a:lnTo>
                  <a:pt x="88475" y="272946"/>
                </a:lnTo>
                <a:lnTo>
                  <a:pt x="65617" y="311566"/>
                </a:lnTo>
                <a:lnTo>
                  <a:pt x="45994" y="351656"/>
                </a:lnTo>
                <a:lnTo>
                  <a:pt x="29709" y="393025"/>
                </a:lnTo>
                <a:lnTo>
                  <a:pt x="16865" y="435481"/>
                </a:lnTo>
                <a:lnTo>
                  <a:pt x="7564" y="478833"/>
                </a:lnTo>
                <a:lnTo>
                  <a:pt x="1908" y="522890"/>
                </a:lnTo>
                <a:lnTo>
                  <a:pt x="0" y="567459"/>
                </a:lnTo>
                <a:lnTo>
                  <a:pt x="3300" y="626598"/>
                </a:lnTo>
                <a:lnTo>
                  <a:pt x="12891" y="679290"/>
                </a:lnTo>
                <a:lnTo>
                  <a:pt x="28303" y="725589"/>
                </a:lnTo>
                <a:lnTo>
                  <a:pt x="49069" y="765546"/>
                </a:lnTo>
                <a:lnTo>
                  <a:pt x="74721" y="799213"/>
                </a:lnTo>
                <a:lnTo>
                  <a:pt x="104791" y="826642"/>
                </a:lnTo>
                <a:lnTo>
                  <a:pt x="138812" y="847886"/>
                </a:lnTo>
                <a:lnTo>
                  <a:pt x="176315" y="862995"/>
                </a:lnTo>
                <a:lnTo>
                  <a:pt x="216833" y="872022"/>
                </a:lnTo>
                <a:lnTo>
                  <a:pt x="259897" y="875020"/>
                </a:lnTo>
                <a:lnTo>
                  <a:pt x="303157" y="870485"/>
                </a:lnTo>
                <a:lnTo>
                  <a:pt x="344437" y="857422"/>
                </a:lnTo>
                <a:lnTo>
                  <a:pt x="382569" y="836643"/>
                </a:lnTo>
                <a:lnTo>
                  <a:pt x="416387" y="808960"/>
                </a:lnTo>
                <a:lnTo>
                  <a:pt x="444723" y="775186"/>
                </a:lnTo>
                <a:lnTo>
                  <a:pt x="466408" y="736132"/>
                </a:lnTo>
                <a:lnTo>
                  <a:pt x="480276" y="692611"/>
                </a:lnTo>
                <a:lnTo>
                  <a:pt x="485158" y="645435"/>
                </a:lnTo>
                <a:lnTo>
                  <a:pt x="480774" y="597136"/>
                </a:lnTo>
                <a:lnTo>
                  <a:pt x="468280" y="553776"/>
                </a:lnTo>
                <a:lnTo>
                  <a:pt x="448665" y="515613"/>
                </a:lnTo>
                <a:lnTo>
                  <a:pt x="422917" y="482907"/>
                </a:lnTo>
                <a:lnTo>
                  <a:pt x="392022" y="455920"/>
                </a:lnTo>
                <a:lnTo>
                  <a:pt x="356968" y="434911"/>
                </a:lnTo>
                <a:lnTo>
                  <a:pt x="318744" y="420139"/>
                </a:lnTo>
                <a:lnTo>
                  <a:pt x="194926" y="415851"/>
                </a:lnTo>
                <a:lnTo>
                  <a:pt x="197334" y="383862"/>
                </a:lnTo>
                <a:lnTo>
                  <a:pt x="217420" y="314477"/>
                </a:lnTo>
                <a:lnTo>
                  <a:pt x="235645" y="278563"/>
                </a:lnTo>
                <a:lnTo>
                  <a:pt x="259690" y="242826"/>
                </a:lnTo>
                <a:lnTo>
                  <a:pt x="289826" y="208006"/>
                </a:lnTo>
                <a:lnTo>
                  <a:pt x="326329" y="174845"/>
                </a:lnTo>
                <a:lnTo>
                  <a:pt x="369472" y="144087"/>
                </a:lnTo>
                <a:lnTo>
                  <a:pt x="419527" y="116472"/>
                </a:lnTo>
                <a:lnTo>
                  <a:pt x="476769" y="92743"/>
                </a:lnTo>
                <a:lnTo>
                  <a:pt x="541470" y="73641"/>
                </a:lnTo>
                <a:lnTo>
                  <a:pt x="524141" y="0"/>
                </a:lnTo>
                <a:close/>
              </a:path>
              <a:path w="1135380" h="875029">
                <a:moveTo>
                  <a:pt x="236735" y="410349"/>
                </a:moveTo>
                <a:lnTo>
                  <a:pt x="194926" y="415851"/>
                </a:lnTo>
                <a:lnTo>
                  <a:pt x="297801" y="415851"/>
                </a:lnTo>
                <a:lnTo>
                  <a:pt x="278337" y="411865"/>
                </a:lnTo>
                <a:lnTo>
                  <a:pt x="236735" y="410349"/>
                </a:lnTo>
                <a:close/>
              </a:path>
              <a:path w="1135380" h="875029">
                <a:moveTo>
                  <a:pt x="1117589" y="0"/>
                </a:moveTo>
                <a:lnTo>
                  <a:pt x="1065905" y="9795"/>
                </a:lnTo>
                <a:lnTo>
                  <a:pt x="1016329" y="23169"/>
                </a:lnTo>
                <a:lnTo>
                  <a:pt x="968964" y="39929"/>
                </a:lnTo>
                <a:lnTo>
                  <a:pt x="923912" y="59885"/>
                </a:lnTo>
                <a:lnTo>
                  <a:pt x="881276" y="82844"/>
                </a:lnTo>
                <a:lnTo>
                  <a:pt x="841158" y="108616"/>
                </a:lnTo>
                <a:lnTo>
                  <a:pt x="803660" y="137008"/>
                </a:lnTo>
                <a:lnTo>
                  <a:pt x="768885" y="167828"/>
                </a:lnTo>
                <a:lnTo>
                  <a:pt x="736935" y="200886"/>
                </a:lnTo>
                <a:lnTo>
                  <a:pt x="707914" y="235989"/>
                </a:lnTo>
                <a:lnTo>
                  <a:pt x="681923" y="272946"/>
                </a:lnTo>
                <a:lnTo>
                  <a:pt x="659065" y="311566"/>
                </a:lnTo>
                <a:lnTo>
                  <a:pt x="639442" y="351656"/>
                </a:lnTo>
                <a:lnTo>
                  <a:pt x="623157" y="393025"/>
                </a:lnTo>
                <a:lnTo>
                  <a:pt x="610313" y="435481"/>
                </a:lnTo>
                <a:lnTo>
                  <a:pt x="601012" y="478833"/>
                </a:lnTo>
                <a:lnTo>
                  <a:pt x="595356" y="522890"/>
                </a:lnTo>
                <a:lnTo>
                  <a:pt x="593447" y="567459"/>
                </a:lnTo>
                <a:lnTo>
                  <a:pt x="596748" y="626598"/>
                </a:lnTo>
                <a:lnTo>
                  <a:pt x="606339" y="679290"/>
                </a:lnTo>
                <a:lnTo>
                  <a:pt x="621751" y="725589"/>
                </a:lnTo>
                <a:lnTo>
                  <a:pt x="642517" y="765546"/>
                </a:lnTo>
                <a:lnTo>
                  <a:pt x="668170" y="799213"/>
                </a:lnTo>
                <a:lnTo>
                  <a:pt x="698242" y="826642"/>
                </a:lnTo>
                <a:lnTo>
                  <a:pt x="732264" y="847886"/>
                </a:lnTo>
                <a:lnTo>
                  <a:pt x="769768" y="862995"/>
                </a:lnTo>
                <a:lnTo>
                  <a:pt x="810288" y="872022"/>
                </a:lnTo>
                <a:lnTo>
                  <a:pt x="853356" y="875020"/>
                </a:lnTo>
                <a:lnTo>
                  <a:pt x="896612" y="870485"/>
                </a:lnTo>
                <a:lnTo>
                  <a:pt x="937889" y="857422"/>
                </a:lnTo>
                <a:lnTo>
                  <a:pt x="976020" y="836643"/>
                </a:lnTo>
                <a:lnTo>
                  <a:pt x="1009837" y="808960"/>
                </a:lnTo>
                <a:lnTo>
                  <a:pt x="1038171" y="775186"/>
                </a:lnTo>
                <a:lnTo>
                  <a:pt x="1059856" y="736132"/>
                </a:lnTo>
                <a:lnTo>
                  <a:pt x="1073723" y="692611"/>
                </a:lnTo>
                <a:lnTo>
                  <a:pt x="1078605" y="645435"/>
                </a:lnTo>
                <a:lnTo>
                  <a:pt x="1074221" y="597136"/>
                </a:lnTo>
                <a:lnTo>
                  <a:pt x="1061728" y="553776"/>
                </a:lnTo>
                <a:lnTo>
                  <a:pt x="1042113" y="515613"/>
                </a:lnTo>
                <a:lnTo>
                  <a:pt x="1016364" y="482907"/>
                </a:lnTo>
                <a:lnTo>
                  <a:pt x="985469" y="455920"/>
                </a:lnTo>
                <a:lnTo>
                  <a:pt x="950416" y="434911"/>
                </a:lnTo>
                <a:lnTo>
                  <a:pt x="912192" y="420139"/>
                </a:lnTo>
                <a:lnTo>
                  <a:pt x="788373" y="415851"/>
                </a:lnTo>
                <a:lnTo>
                  <a:pt x="790782" y="383862"/>
                </a:lnTo>
                <a:lnTo>
                  <a:pt x="810870" y="314477"/>
                </a:lnTo>
                <a:lnTo>
                  <a:pt x="829096" y="278563"/>
                </a:lnTo>
                <a:lnTo>
                  <a:pt x="853141" y="242826"/>
                </a:lnTo>
                <a:lnTo>
                  <a:pt x="883279" y="208006"/>
                </a:lnTo>
                <a:lnTo>
                  <a:pt x="919782" y="174845"/>
                </a:lnTo>
                <a:lnTo>
                  <a:pt x="962924" y="144087"/>
                </a:lnTo>
                <a:lnTo>
                  <a:pt x="1012979" y="116472"/>
                </a:lnTo>
                <a:lnTo>
                  <a:pt x="1070219" y="92743"/>
                </a:lnTo>
                <a:lnTo>
                  <a:pt x="1134918" y="73641"/>
                </a:lnTo>
                <a:lnTo>
                  <a:pt x="1117589" y="0"/>
                </a:lnTo>
                <a:close/>
              </a:path>
              <a:path w="1135380" h="875029">
                <a:moveTo>
                  <a:pt x="830183" y="410349"/>
                </a:moveTo>
                <a:lnTo>
                  <a:pt x="788373" y="415851"/>
                </a:lnTo>
                <a:lnTo>
                  <a:pt x="891249" y="415851"/>
                </a:lnTo>
                <a:lnTo>
                  <a:pt x="871785" y="411865"/>
                </a:lnTo>
                <a:lnTo>
                  <a:pt x="830183" y="410349"/>
                </a:lnTo>
                <a:close/>
              </a:path>
            </a:pathLst>
          </a:custGeom>
          <a:solidFill>
            <a:srgbClr val="2B3536"/>
          </a:solidFill>
        </p:spPr>
        <p:txBody>
          <a:bodyPr wrap="square" lIns="0" tIns="0" rIns="0" bIns="0" rtlCol="0"/>
          <a:lstStyle/>
          <a:p>
            <a:endParaRPr sz="1092" b="0" i="0" dirty="0">
              <a:solidFill>
                <a:schemeClr val="accent2"/>
              </a:solidFill>
              <a:latin typeface="Calibre" panose="020B0503030202060203" pitchFamily="34" charset="77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23C3C4E-9B2E-D50A-EEB5-217F0ED64FB7}"/>
              </a:ext>
            </a:extLst>
          </p:cNvPr>
          <p:cNvSpPr/>
          <p:nvPr userDrawn="1"/>
        </p:nvSpPr>
        <p:spPr>
          <a:xfrm>
            <a:off x="10665256" y="4529107"/>
            <a:ext cx="688544" cy="530619"/>
          </a:xfrm>
          <a:custGeom>
            <a:avLst/>
            <a:gdLst/>
            <a:ahLst/>
            <a:cxnLst/>
            <a:rect l="l" t="t" r="r" b="b"/>
            <a:pathLst>
              <a:path w="1135380" h="875029">
                <a:moveTo>
                  <a:pt x="1112114" y="459169"/>
                </a:moveTo>
                <a:lnTo>
                  <a:pt x="939992" y="459169"/>
                </a:lnTo>
                <a:lnTo>
                  <a:pt x="937584" y="491157"/>
                </a:lnTo>
                <a:lnTo>
                  <a:pt x="930176" y="525196"/>
                </a:lnTo>
                <a:lnTo>
                  <a:pt x="899272" y="596456"/>
                </a:lnTo>
                <a:lnTo>
                  <a:pt x="875228" y="632194"/>
                </a:lnTo>
                <a:lnTo>
                  <a:pt x="845091" y="667014"/>
                </a:lnTo>
                <a:lnTo>
                  <a:pt x="808588" y="700174"/>
                </a:lnTo>
                <a:lnTo>
                  <a:pt x="765446" y="730933"/>
                </a:lnTo>
                <a:lnTo>
                  <a:pt x="715390" y="758548"/>
                </a:lnTo>
                <a:lnTo>
                  <a:pt x="658149" y="782277"/>
                </a:lnTo>
                <a:lnTo>
                  <a:pt x="593447" y="801378"/>
                </a:lnTo>
                <a:lnTo>
                  <a:pt x="610777" y="875020"/>
                </a:lnTo>
                <a:lnTo>
                  <a:pt x="662460" y="865225"/>
                </a:lnTo>
                <a:lnTo>
                  <a:pt x="712036" y="851851"/>
                </a:lnTo>
                <a:lnTo>
                  <a:pt x="759401" y="835090"/>
                </a:lnTo>
                <a:lnTo>
                  <a:pt x="804453" y="815134"/>
                </a:lnTo>
                <a:lnTo>
                  <a:pt x="847089" y="792175"/>
                </a:lnTo>
                <a:lnTo>
                  <a:pt x="887208" y="766404"/>
                </a:lnTo>
                <a:lnTo>
                  <a:pt x="924706" y="738012"/>
                </a:lnTo>
                <a:lnTo>
                  <a:pt x="959481" y="707191"/>
                </a:lnTo>
                <a:lnTo>
                  <a:pt x="991430" y="674133"/>
                </a:lnTo>
                <a:lnTo>
                  <a:pt x="1020452" y="639030"/>
                </a:lnTo>
                <a:lnTo>
                  <a:pt x="1046443" y="602073"/>
                </a:lnTo>
                <a:lnTo>
                  <a:pt x="1069301" y="563454"/>
                </a:lnTo>
                <a:lnTo>
                  <a:pt x="1088923" y="523364"/>
                </a:lnTo>
                <a:lnTo>
                  <a:pt x="1105208" y="481995"/>
                </a:lnTo>
                <a:lnTo>
                  <a:pt x="1112114" y="459169"/>
                </a:lnTo>
                <a:close/>
              </a:path>
              <a:path w="1135380" h="875029">
                <a:moveTo>
                  <a:pt x="875020" y="0"/>
                </a:moveTo>
                <a:lnTo>
                  <a:pt x="831761" y="4534"/>
                </a:lnTo>
                <a:lnTo>
                  <a:pt x="790481" y="17597"/>
                </a:lnTo>
                <a:lnTo>
                  <a:pt x="752348" y="38376"/>
                </a:lnTo>
                <a:lnTo>
                  <a:pt x="718530" y="66059"/>
                </a:lnTo>
                <a:lnTo>
                  <a:pt x="690195" y="99833"/>
                </a:lnTo>
                <a:lnTo>
                  <a:pt x="668509" y="138887"/>
                </a:lnTo>
                <a:lnTo>
                  <a:pt x="654642" y="182408"/>
                </a:lnTo>
                <a:lnTo>
                  <a:pt x="649760" y="229584"/>
                </a:lnTo>
                <a:lnTo>
                  <a:pt x="654144" y="277883"/>
                </a:lnTo>
                <a:lnTo>
                  <a:pt x="666637" y="321244"/>
                </a:lnTo>
                <a:lnTo>
                  <a:pt x="686252" y="359407"/>
                </a:lnTo>
                <a:lnTo>
                  <a:pt x="712001" y="392112"/>
                </a:lnTo>
                <a:lnTo>
                  <a:pt x="742896" y="419099"/>
                </a:lnTo>
                <a:lnTo>
                  <a:pt x="777949" y="440109"/>
                </a:lnTo>
                <a:lnTo>
                  <a:pt x="816173" y="454880"/>
                </a:lnTo>
                <a:lnTo>
                  <a:pt x="856580" y="463154"/>
                </a:lnTo>
                <a:lnTo>
                  <a:pt x="898182" y="464670"/>
                </a:lnTo>
                <a:lnTo>
                  <a:pt x="939992" y="459169"/>
                </a:lnTo>
                <a:lnTo>
                  <a:pt x="1112114" y="459169"/>
                </a:lnTo>
                <a:lnTo>
                  <a:pt x="1118052" y="439538"/>
                </a:lnTo>
                <a:lnTo>
                  <a:pt x="1127354" y="396186"/>
                </a:lnTo>
                <a:lnTo>
                  <a:pt x="1133010" y="352130"/>
                </a:lnTo>
                <a:lnTo>
                  <a:pt x="1134918" y="307561"/>
                </a:lnTo>
                <a:lnTo>
                  <a:pt x="1131617" y="248422"/>
                </a:lnTo>
                <a:lnTo>
                  <a:pt x="1122027" y="195729"/>
                </a:lnTo>
                <a:lnTo>
                  <a:pt x="1106614" y="149430"/>
                </a:lnTo>
                <a:lnTo>
                  <a:pt x="1085848" y="109473"/>
                </a:lnTo>
                <a:lnTo>
                  <a:pt x="1060196" y="75806"/>
                </a:lnTo>
                <a:lnTo>
                  <a:pt x="1030126" y="48377"/>
                </a:lnTo>
                <a:lnTo>
                  <a:pt x="996105" y="27134"/>
                </a:lnTo>
                <a:lnTo>
                  <a:pt x="958602" y="12025"/>
                </a:lnTo>
                <a:lnTo>
                  <a:pt x="918084" y="2997"/>
                </a:lnTo>
                <a:lnTo>
                  <a:pt x="875020" y="0"/>
                </a:lnTo>
                <a:close/>
              </a:path>
              <a:path w="1135380" h="875029">
                <a:moveTo>
                  <a:pt x="518666" y="459169"/>
                </a:moveTo>
                <a:lnTo>
                  <a:pt x="346544" y="459169"/>
                </a:lnTo>
                <a:lnTo>
                  <a:pt x="344135" y="491157"/>
                </a:lnTo>
                <a:lnTo>
                  <a:pt x="336728" y="525196"/>
                </a:lnTo>
                <a:lnTo>
                  <a:pt x="305821" y="596456"/>
                </a:lnTo>
                <a:lnTo>
                  <a:pt x="281776" y="632194"/>
                </a:lnTo>
                <a:lnTo>
                  <a:pt x="251639" y="667014"/>
                </a:lnTo>
                <a:lnTo>
                  <a:pt x="215135" y="700174"/>
                </a:lnTo>
                <a:lnTo>
                  <a:pt x="171993" y="730933"/>
                </a:lnTo>
                <a:lnTo>
                  <a:pt x="121939" y="758548"/>
                </a:lnTo>
                <a:lnTo>
                  <a:pt x="64699" y="782277"/>
                </a:lnTo>
                <a:lnTo>
                  <a:pt x="0" y="801378"/>
                </a:lnTo>
                <a:lnTo>
                  <a:pt x="17329" y="875020"/>
                </a:lnTo>
                <a:lnTo>
                  <a:pt x="69012" y="865225"/>
                </a:lnTo>
                <a:lnTo>
                  <a:pt x="118588" y="851851"/>
                </a:lnTo>
                <a:lnTo>
                  <a:pt x="165953" y="835090"/>
                </a:lnTo>
                <a:lnTo>
                  <a:pt x="211005" y="815134"/>
                </a:lnTo>
                <a:lnTo>
                  <a:pt x="253641" y="792175"/>
                </a:lnTo>
                <a:lnTo>
                  <a:pt x="293760" y="766404"/>
                </a:lnTo>
                <a:lnTo>
                  <a:pt x="331258" y="738012"/>
                </a:lnTo>
                <a:lnTo>
                  <a:pt x="366033" y="707191"/>
                </a:lnTo>
                <a:lnTo>
                  <a:pt x="397982" y="674133"/>
                </a:lnTo>
                <a:lnTo>
                  <a:pt x="427004" y="639030"/>
                </a:lnTo>
                <a:lnTo>
                  <a:pt x="452995" y="602073"/>
                </a:lnTo>
                <a:lnTo>
                  <a:pt x="475853" y="563454"/>
                </a:lnTo>
                <a:lnTo>
                  <a:pt x="495475" y="523364"/>
                </a:lnTo>
                <a:lnTo>
                  <a:pt x="511760" y="481995"/>
                </a:lnTo>
                <a:lnTo>
                  <a:pt x="518666" y="459169"/>
                </a:lnTo>
                <a:close/>
              </a:path>
              <a:path w="1135380" h="875029">
                <a:moveTo>
                  <a:pt x="281562" y="0"/>
                </a:moveTo>
                <a:lnTo>
                  <a:pt x="238303" y="4534"/>
                </a:lnTo>
                <a:lnTo>
                  <a:pt x="197024" y="17597"/>
                </a:lnTo>
                <a:lnTo>
                  <a:pt x="158893" y="38376"/>
                </a:lnTo>
                <a:lnTo>
                  <a:pt x="125077" y="66059"/>
                </a:lnTo>
                <a:lnTo>
                  <a:pt x="96743" y="99833"/>
                </a:lnTo>
                <a:lnTo>
                  <a:pt x="75060" y="138887"/>
                </a:lnTo>
                <a:lnTo>
                  <a:pt x="61193" y="182408"/>
                </a:lnTo>
                <a:lnTo>
                  <a:pt x="56312" y="229584"/>
                </a:lnTo>
                <a:lnTo>
                  <a:pt x="60696" y="277883"/>
                </a:lnTo>
                <a:lnTo>
                  <a:pt x="73188" y="321244"/>
                </a:lnTo>
                <a:lnTo>
                  <a:pt x="92802" y="359407"/>
                </a:lnTo>
                <a:lnTo>
                  <a:pt x="118550" y="392112"/>
                </a:lnTo>
                <a:lnTo>
                  <a:pt x="149444" y="419099"/>
                </a:lnTo>
                <a:lnTo>
                  <a:pt x="184497" y="440109"/>
                </a:lnTo>
                <a:lnTo>
                  <a:pt x="222721" y="454880"/>
                </a:lnTo>
                <a:lnTo>
                  <a:pt x="263128" y="463154"/>
                </a:lnTo>
                <a:lnTo>
                  <a:pt x="304732" y="464670"/>
                </a:lnTo>
                <a:lnTo>
                  <a:pt x="346544" y="459169"/>
                </a:lnTo>
                <a:lnTo>
                  <a:pt x="518666" y="459169"/>
                </a:lnTo>
                <a:lnTo>
                  <a:pt x="524604" y="439538"/>
                </a:lnTo>
                <a:lnTo>
                  <a:pt x="533906" y="396186"/>
                </a:lnTo>
                <a:lnTo>
                  <a:pt x="539562" y="352130"/>
                </a:lnTo>
                <a:lnTo>
                  <a:pt x="541470" y="307561"/>
                </a:lnTo>
                <a:lnTo>
                  <a:pt x="538169" y="248422"/>
                </a:lnTo>
                <a:lnTo>
                  <a:pt x="528579" y="195729"/>
                </a:lnTo>
                <a:lnTo>
                  <a:pt x="513166" y="149430"/>
                </a:lnTo>
                <a:lnTo>
                  <a:pt x="492400" y="109473"/>
                </a:lnTo>
                <a:lnTo>
                  <a:pt x="466747" y="75806"/>
                </a:lnTo>
                <a:lnTo>
                  <a:pt x="436676" y="48377"/>
                </a:lnTo>
                <a:lnTo>
                  <a:pt x="402654" y="27134"/>
                </a:lnTo>
                <a:lnTo>
                  <a:pt x="365149" y="12025"/>
                </a:lnTo>
                <a:lnTo>
                  <a:pt x="324629" y="2997"/>
                </a:lnTo>
                <a:lnTo>
                  <a:pt x="281562" y="0"/>
                </a:lnTo>
                <a:close/>
              </a:path>
            </a:pathLst>
          </a:custGeom>
          <a:solidFill>
            <a:srgbClr val="2B3536"/>
          </a:solidFill>
        </p:spPr>
        <p:txBody>
          <a:bodyPr wrap="square" lIns="0" tIns="0" rIns="0" bIns="0" rtlCol="0"/>
          <a:lstStyle/>
          <a:p>
            <a:endParaRPr sz="1092" b="0" i="0" dirty="0">
              <a:solidFill>
                <a:schemeClr val="accent2"/>
              </a:solidFill>
              <a:latin typeface="Calibre" panose="020B0503030202060203" pitchFamily="34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FB56FD-1B2D-2DA5-2673-C13BE00B8A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35200" y="2734504"/>
            <a:ext cx="7721599" cy="13889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br>
              <a:rPr lang="en-GB" dirty="0"/>
            </a:br>
            <a:r>
              <a:rPr lang="en-GB" dirty="0"/>
              <a:t>continued</a:t>
            </a:r>
            <a:br>
              <a:rPr lang="en-GB" dirty="0"/>
            </a:br>
            <a:r>
              <a:rPr lang="en-GB" dirty="0"/>
              <a:t>continued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EF3780-9F68-79AA-F7A9-ED36D6D7B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6862" y="4404685"/>
            <a:ext cx="3309937" cy="779462"/>
          </a:xfrm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0600" y="4377144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19/09/2024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10600" y="5101973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13677"/>
            <a:ext cx="7315200" cy="5424933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0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059" y="4276783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19/09/2024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059" y="5001612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613317"/>
            <a:ext cx="7315200" cy="5424933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2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340970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19/09/2024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065799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730540"/>
            <a:ext cx="6096000" cy="33565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BC38E4C-3C6F-1204-A49C-64EE36181C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730540"/>
            <a:ext cx="6096000" cy="335651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24790D-DAF2-2E92-CF09-D79C60C2A6F0}"/>
              </a:ext>
            </a:extLst>
          </p:cNvPr>
          <p:cNvSpPr txBox="1">
            <a:spLocks/>
          </p:cNvSpPr>
          <p:nvPr userDrawn="1"/>
        </p:nvSpPr>
        <p:spPr>
          <a:xfrm>
            <a:off x="332678" y="4340970"/>
            <a:ext cx="2743200" cy="724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i="0" kern="1200">
                <a:solidFill>
                  <a:srgbClr val="2B3536"/>
                </a:solidFill>
                <a:latin typeface="Calibre Medium" panose="020B0503030202060203" pitchFamily="34" charset="77"/>
                <a:ea typeface="+mj-ea"/>
                <a:cs typeface="+mj-cs"/>
              </a:defRPr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9B032B-DF08-E3F3-0695-2506A173FB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678" y="5065799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2400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5D475-5617-2392-A9BF-C3BAFF6D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F9DA-10E0-B07D-F2A3-04F6759D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DE67-6668-0C02-60DD-A3BC4EEB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fld id="{B4DD1917-0D51-984C-A515-4A5D133CD471}" type="datetimeFigureOut">
              <a:rPr lang="en-GB" smtClean="0"/>
              <a:pPr/>
              <a:t>19/09/2024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BEFD-AD25-FEED-BD93-572B1CAA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820E-D179-D058-C7AC-AD3FCB92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3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5" r:id="rId5"/>
    <p:sldLayoutId id="2147483660" r:id="rId6"/>
    <p:sldLayoutId id="2147483662" r:id="rId7"/>
    <p:sldLayoutId id="2147483664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2B3536"/>
          </a:solidFill>
          <a:latin typeface="Calibre Medium" panose="020B05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9/06/18/upshot/cities-across-america-question-single-family-zon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9/06/18/upshot/cities-across-america-question-single-family-zo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7189-F44D-3DAC-5AD1-0C4EA77C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896533"/>
            <a:ext cx="7721599" cy="1895179"/>
          </a:xfrm>
        </p:spPr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“Cities Start to Question an American Ideal: A House With a Yard on Every Lot”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029E-C0AE-EC1F-43F8-4C9E34E5A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3535731"/>
            <a:ext cx="7721599" cy="1025383"/>
          </a:xfrm>
        </p:spPr>
        <p:txBody>
          <a:bodyPr/>
          <a:lstStyle/>
          <a:p>
            <a:r>
              <a:rPr lang="en-GB" dirty="0"/>
              <a:t>Byron Huang</a:t>
            </a:r>
            <a:br>
              <a:rPr lang="en-GB" dirty="0"/>
            </a:br>
            <a:r>
              <a:rPr lang="en-GB" dirty="0"/>
              <a:t>Sep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A07F1-177B-B79B-625E-E64856F60B5B}"/>
              </a:ext>
            </a:extLst>
          </p:cNvPr>
          <p:cNvSpPr txBox="1"/>
          <p:nvPr/>
        </p:nvSpPr>
        <p:spPr>
          <a:xfrm>
            <a:off x="2133600" y="1694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F2985-5751-2015-E6C4-942A55A5D056}"/>
              </a:ext>
            </a:extLst>
          </p:cNvPr>
          <p:cNvSpPr txBox="1"/>
          <p:nvPr/>
        </p:nvSpPr>
        <p:spPr>
          <a:xfrm>
            <a:off x="2487168" y="4784579"/>
            <a:ext cx="7217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https://www.nytimes.com/interactive/2019/06/18/upshot/cities-across-america-question-single-family-zoning.html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35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30ED-97EC-7B86-ED1A-2E0E83B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the practice of single-family zoning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66C1-EA2A-5F62-6FEE-090F4D5C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authors first introduce the practice of single-family zoning in the US—how it has been used by local communities as an instrument to </a:t>
            </a:r>
            <a:r>
              <a:rPr lang="en-GB" b="1" dirty="0">
                <a:latin typeface="Calibre Semibold" panose="020B0503030202060203" pitchFamily="34" charset="77"/>
              </a:rPr>
              <a:t>preserve the low-density characteristic of their neighbourhoods</a:t>
            </a:r>
            <a:r>
              <a:rPr lang="en-GB" dirty="0"/>
              <a:t>. </a:t>
            </a:r>
          </a:p>
          <a:p>
            <a:r>
              <a:rPr lang="en-GB" dirty="0"/>
              <a:t>This sets up the context for the </a:t>
            </a:r>
            <a:r>
              <a:rPr lang="en-GB" b="1" dirty="0">
                <a:latin typeface="Calibre Semibold" panose="020B0503030202060203" pitchFamily="34" charset="77"/>
              </a:rPr>
              <a:t>recent trend </a:t>
            </a:r>
            <a:r>
              <a:rPr lang="en-GB" dirty="0"/>
              <a:t>of state governments (such as those in Oregon and California) legislating the end of single-family zoning and politicians (such as Elizabeth Warren) voicing their opposition to the practice.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2489-50C2-FA7D-E8BA-3371AAA66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Context &amp; Background</a:t>
            </a:r>
          </a:p>
        </p:txBody>
      </p:sp>
    </p:spTree>
    <p:extLst>
      <p:ext uri="{BB962C8B-B14F-4D97-AF65-F5344CB8AC3E}">
        <p14:creationId xmlns:p14="http://schemas.microsoft.com/office/powerpoint/2010/main" val="375047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CE01E-4853-9DFA-459A-B50D31A5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EFAB-085E-98CF-3015-3F4CC94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Arguments for &amp; against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1BE8-09A7-490B-37A4-E439852D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authors then set out common justifications for preserving / abolishing single-family zoning. </a:t>
            </a:r>
          </a:p>
          <a:p>
            <a:r>
              <a:rPr lang="en-GB" dirty="0"/>
              <a:t>Critics of single-family zoning argue that it </a:t>
            </a:r>
            <a:r>
              <a:rPr lang="en-GB" b="1" dirty="0">
                <a:latin typeface="Calibre Semibold" panose="020B0503030202060203" pitchFamily="34" charset="77"/>
              </a:rPr>
              <a:t>exacerbates housing unaffordability </a:t>
            </a:r>
            <a:r>
              <a:rPr lang="en-GB" dirty="0"/>
              <a:t>in cities, reinforce racial inequality and are environmentally unsustainable.</a:t>
            </a:r>
          </a:p>
          <a:p>
            <a:r>
              <a:rPr lang="en-GB" dirty="0"/>
              <a:t>Proponents of single-family zoning—include current homeowners who benefit from its effects—argue that relaxing such planning policies would </a:t>
            </a:r>
            <a:r>
              <a:rPr lang="en-GB" b="1" dirty="0">
                <a:latin typeface="Calibre Semibold" panose="020B0503030202060203" pitchFamily="34" charset="77"/>
              </a:rPr>
              <a:t>cause their property values and overall quality of life to decrease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D5279-D5A4-413D-39E8-EFA786B02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Context &amp; Background</a:t>
            </a:r>
          </a:p>
        </p:txBody>
      </p:sp>
    </p:spTree>
    <p:extLst>
      <p:ext uri="{BB962C8B-B14F-4D97-AF65-F5344CB8AC3E}">
        <p14:creationId xmlns:p14="http://schemas.microsoft.com/office/powerpoint/2010/main" val="378551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08B7-B7C7-0517-2C05-E8796585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3BA5-1DAA-D7E3-4EAB-B65C4E3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97212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CA31-812B-04B7-4EA5-A7B281E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From text to visuals—reinforcing the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2189-2AE4-DD6C-6D75-829AB61A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visuals </a:t>
            </a:r>
            <a:r>
              <a:rPr lang="en-GB" dirty="0">
                <a:highlight>
                  <a:srgbClr val="FFFF00"/>
                </a:highlight>
              </a:rPr>
              <a:t>add effect to the preceding text</a:t>
            </a:r>
            <a:r>
              <a:rPr lang="en-GB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instance, following the discussion on the </a:t>
            </a:r>
            <a:r>
              <a:rPr lang="en-GB" b="1" dirty="0">
                <a:latin typeface="Calibre Semibold" panose="020B0503030202060203" pitchFamily="34" charset="77"/>
              </a:rPr>
              <a:t>legacy of a century of single-family zoning</a:t>
            </a:r>
            <a:r>
              <a:rPr lang="en-GB" dirty="0"/>
              <a:t>, the authors insert a map (pictured on the left) showing the current extent of single-family zoning in the city of Minneapolis, and then proceed to discuss how the city’s leaders aim to reverse this course by upzoning all of its single-family neighbourhoods at once.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C6570-7406-56E1-D427-39EADE249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B427-206A-7038-8E59-9914B30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649"/>
            <a:ext cx="2878583" cy="40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7E6F-56E5-7526-8886-5C6D0B55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DE65-8C94-0417-92AF-F1F45580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Transitions as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C556-1F04-CEF4-7A13-3524AC13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 up contrasting case studies is an effective tool used by the authors to demonstrate the spatial impact of single-family zoning (or the lack thereof).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instance, the </a:t>
            </a:r>
            <a:r>
              <a:rPr lang="en-GB" dirty="0">
                <a:highlight>
                  <a:srgbClr val="FFFF00"/>
                </a:highlight>
              </a:rPr>
              <a:t>transition from the case study of New York </a:t>
            </a:r>
            <a:r>
              <a:rPr lang="en-GB" dirty="0"/>
              <a:t>(where there is limited single-family zoning in practice) </a:t>
            </a:r>
            <a:r>
              <a:rPr lang="en-GB" dirty="0">
                <a:highlight>
                  <a:srgbClr val="FFFF00"/>
                </a:highlight>
              </a:rPr>
              <a:t>to the case study of Charlotte </a:t>
            </a:r>
            <a:r>
              <a:rPr lang="en-GB" dirty="0"/>
              <a:t>(where single-family zoning dominates the city, despite apparent social problems arising from it) is effective in communicating the legacy of decades of the conventional wisdom of adopting single-family zoning in developments.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02B8-0C64-C523-BF72-AAD0ED1E5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138176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C0EC-A530-485F-B489-B2A2DAB5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BC36-323B-595D-FB8E-404B7A7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Transitions as contrasts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2BB92-9AD3-E4F2-FE45-934418A48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DC4A7-CDAE-5468-1F80-6E4AF55F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Contrast between New York and Charlotte: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74119-8466-4ADE-80A8-3F57D50B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63" y="1893570"/>
            <a:ext cx="4029075" cy="391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DC3FD-EF5C-5A20-924A-93F66198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93569"/>
            <a:ext cx="4093278" cy="39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F2AD2-858E-DD90-0F02-7BDCE4C3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5814-1CF6-5E28-6FEA-759E028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Transitions to bring out nuances in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AB2D-ECDF-5184-A397-C2590BE6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Transitions are also effectively used to bring out </a:t>
            </a:r>
            <a:r>
              <a:rPr lang="en-GB" b="1" dirty="0">
                <a:latin typeface="Calibre Semibold" panose="020B0503030202060203" pitchFamily="34" charset="77"/>
              </a:rPr>
              <a:t>nuances in the evaluation of policies regarding single-family zoning</a:t>
            </a:r>
            <a:r>
              <a:rPr lang="en-GB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instance, after introducing the ban on single-family zoning by Minneapolis, the authors then present the argument by opponents who caution that relaxing zoning policies is </a:t>
            </a:r>
            <a:r>
              <a:rPr lang="en-GB" dirty="0">
                <a:highlight>
                  <a:srgbClr val="FFFF00"/>
                </a:highlight>
              </a:rPr>
              <a:t>fertile ground for developers to reap significant profits</a:t>
            </a:r>
            <a:r>
              <a:rPr lang="en-GB" dirty="0"/>
              <a:t>, while not necessarily delivering social goals such as increased supply of affordable housing.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BF14-740F-8FB8-0966-B2327B5DB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115577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5585-A2DB-CBD1-26A3-1F12D392E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9D1D-81F4-FC49-B79A-E248C4EE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7173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E582-E6D6-DF39-7ED1-3245CDD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55D-72CB-33F3-3914-C0B36D3E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Calibre Semibold" panose="020B0503030202060203" pitchFamily="34" charset="77"/>
              </a:rPr>
              <a:t>Single-family zoning still remains prevalent </a:t>
            </a:r>
            <a:r>
              <a:rPr lang="en-GB" dirty="0"/>
              <a:t>in contemporary US cities.</a:t>
            </a:r>
          </a:p>
          <a:p>
            <a:r>
              <a:rPr lang="en-GB" dirty="0"/>
              <a:t>There has been </a:t>
            </a:r>
            <a:r>
              <a:rPr lang="en-GB" b="1" dirty="0">
                <a:latin typeface="Calibre Semibold" panose="020B0503030202060203" pitchFamily="34" charset="77"/>
              </a:rPr>
              <a:t>increasing momentum to abolish single-family zoning </a:t>
            </a:r>
            <a:r>
              <a:rPr lang="en-GB" dirty="0"/>
              <a:t>in some cities and states, although these tend to be accompanied by vocal opposition to plans.</a:t>
            </a:r>
          </a:p>
          <a:p>
            <a:r>
              <a:rPr lang="en-GB" dirty="0"/>
              <a:t>While single-family zoning is associated with segregation by income and race, </a:t>
            </a:r>
            <a:r>
              <a:rPr lang="en-GB" b="1" dirty="0">
                <a:latin typeface="Calibre Semibold" panose="020B0503030202060203" pitchFamily="34" charset="77"/>
              </a:rPr>
              <a:t>ending single-family zoning does not automatically bring these social problems to an end</a:t>
            </a:r>
            <a:r>
              <a:rPr lang="en-GB" dirty="0"/>
              <a:t>, particularly as commercial real estate interests dominate the sphere of urban redevelopment that such bans bring about.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BCD0-9165-B8AD-D546-1CEDFEADF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071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A7C3-6C41-4B16-5AD7-87A2D01CC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111D-7B1D-8A85-8CB4-DC07F1A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07EA-F964-46DD-CEFB-61577E82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article from New York Times:</a:t>
            </a:r>
          </a:p>
          <a:p>
            <a:r>
              <a:rPr lang="en-GB" b="1" dirty="0">
                <a:latin typeface="Calibre Semibold" panose="020B0503030202060203" pitchFamily="34" charset="77"/>
              </a:rPr>
              <a:t>Cities Start to Question an American Ideal: A House With a Yard on Every Lot (Emily Badger and </a:t>
            </a:r>
            <a:r>
              <a:rPr lang="en-GB" b="1" dirty="0" err="1">
                <a:latin typeface="Calibre Semibold" panose="020B0503030202060203" pitchFamily="34" charset="77"/>
              </a:rPr>
              <a:t>Quoctrung</a:t>
            </a:r>
            <a:r>
              <a:rPr lang="en-GB" b="1" dirty="0">
                <a:latin typeface="Calibre Semibold" panose="020B0503030202060203" pitchFamily="34" charset="77"/>
              </a:rPr>
              <a:t> Bui)</a:t>
            </a:r>
          </a:p>
          <a:p>
            <a:r>
              <a:rPr lang="en-GB" dirty="0"/>
              <a:t>Jun 18, 2019</a:t>
            </a:r>
          </a:p>
          <a:p>
            <a:r>
              <a:rPr lang="en-GB" dirty="0">
                <a:hlinkClick r:id="rId2"/>
              </a:rPr>
              <a:t>https://www.nytimes.com/interactive/2019/06/18/upshot/cities-across-america-question-single-family-zoning.html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4E30-6D4E-216F-2D8D-F0AFE046C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496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D7E9-4534-0DC6-172D-7A2D3B0C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insights</a:t>
            </a:r>
          </a:p>
        </p:txBody>
      </p:sp>
    </p:spTree>
    <p:extLst>
      <p:ext uri="{BB962C8B-B14F-4D97-AF65-F5344CB8AC3E}">
        <p14:creationId xmlns:p14="http://schemas.microsoft.com/office/powerpoint/2010/main" val="35078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1E60-87EF-AA3A-75EF-1F1813C9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</a:t>
            </a:r>
            <a:br>
              <a:rPr lang="en-GB" dirty="0"/>
            </a:br>
            <a:r>
              <a:rPr lang="en-GB" dirty="0"/>
              <a:t>Prevalence of single-family zoning in the US </a:t>
            </a:r>
            <a:br>
              <a:rPr lang="en-GB" dirty="0"/>
            </a:br>
            <a:r>
              <a:rPr lang="en-GB" dirty="0"/>
              <a:t>+ its legacy on communities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CC7E-8CC5-4623-C1B1-5B34CA41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present, </a:t>
            </a:r>
            <a:r>
              <a:rPr lang="en-GB" b="1" dirty="0">
                <a:latin typeface="Calibre Semibold" panose="020B0503030202060203" pitchFamily="34" charset="77"/>
              </a:rPr>
              <a:t>75% of residential land in the US are zoned</a:t>
            </a:r>
            <a:r>
              <a:rPr lang="en-GB" dirty="0"/>
              <a:t> exclusively for detached single-family homes.</a:t>
            </a:r>
          </a:p>
          <a:p>
            <a:r>
              <a:rPr lang="en-GB" dirty="0"/>
              <a:t>Segregation by housing type is intertwined with </a:t>
            </a:r>
            <a:r>
              <a:rPr lang="en-GB" b="1" dirty="0">
                <a:latin typeface="Calibre Semibold" panose="020B0503030202060203" pitchFamily="34" charset="77"/>
              </a:rPr>
              <a:t>segregation by income</a:t>
            </a:r>
            <a:r>
              <a:rPr lang="en-GB" dirty="0"/>
              <a:t>. Reversing single-family zoning is thus motivated by social justice considerations such as poverty alleviation and improved economic prospects of marginalised social groups.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C484-7145-1607-6AD8-9126B7E2E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Main Insights</a:t>
            </a:r>
          </a:p>
        </p:txBody>
      </p:sp>
    </p:spTree>
    <p:extLst>
      <p:ext uri="{BB962C8B-B14F-4D97-AF65-F5344CB8AC3E}">
        <p14:creationId xmlns:p14="http://schemas.microsoft.com/office/powerpoint/2010/main" val="42520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68A8-279E-0970-FC60-4475AEE2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B65E-AE41-2712-B56B-459E1C7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</a:t>
            </a:r>
            <a:br>
              <a:rPr lang="en-GB" dirty="0"/>
            </a:br>
            <a:r>
              <a:rPr lang="en-GB" dirty="0"/>
              <a:t>Reversing the trend of single-family zoning is far from being a simple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22BB-9F3E-D1F5-1654-28135003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Removing single-family zoning requires </a:t>
            </a:r>
            <a:r>
              <a:rPr lang="en-GB" b="1" dirty="0">
                <a:latin typeface="Calibre Semibold" panose="020B0503030202060203" pitchFamily="34" charset="77"/>
              </a:rPr>
              <a:t>significant political will on the part of local elected leaders</a:t>
            </a:r>
            <a:r>
              <a:rPr lang="en-GB" dirty="0"/>
              <a:t>, as demonstrated by the 12–1 vote in the Minneapolis City Council to end single-family zoning despite having 20,000 residents expressing their opposition to the plans.</a:t>
            </a:r>
          </a:p>
          <a:p>
            <a:r>
              <a:rPr lang="en-GB" dirty="0"/>
              <a:t>The politics of zoning is complicated by </a:t>
            </a:r>
            <a:r>
              <a:rPr lang="en-GB" b="1" dirty="0">
                <a:latin typeface="Calibre Semibold" panose="020B0503030202060203" pitchFamily="34" charset="77"/>
              </a:rPr>
              <a:t>competing interests</a:t>
            </a:r>
            <a:r>
              <a:rPr lang="en-GB" dirty="0"/>
              <a:t>—the desire for density (for jobs accessibility and agglomeration effects) and the desire for sprawl (for increased living spaces)—which are seldom reconcilable.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32019-71A2-E95A-BF34-004E15724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Main Insights</a:t>
            </a:r>
          </a:p>
        </p:txBody>
      </p:sp>
    </p:spTree>
    <p:extLst>
      <p:ext uri="{BB962C8B-B14F-4D97-AF65-F5344CB8AC3E}">
        <p14:creationId xmlns:p14="http://schemas.microsoft.com/office/powerpoint/2010/main" val="5673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090D-09E1-A77E-D422-B20102D3E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6AB-C4CF-2396-E810-9B62896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</a:t>
            </a:r>
            <a:br>
              <a:rPr lang="en-GB" dirty="0"/>
            </a:br>
            <a:r>
              <a:rPr lang="en-GB" dirty="0"/>
              <a:t>The alternatives to single-family zoning are not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C6FE-2CD8-E1C7-55D4-66F75059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Allowing for different housing densities within neighbourhoods is not a new concept—in fact, </a:t>
            </a:r>
            <a:r>
              <a:rPr lang="en-GB" b="1" dirty="0">
                <a:latin typeface="Calibre Semibold" panose="020B0503030202060203" pitchFamily="34" charset="77"/>
              </a:rPr>
              <a:t>there has long been a mixture of housing types in many cities in the US </a:t>
            </a:r>
            <a:r>
              <a:rPr lang="en-GB" dirty="0"/>
              <a:t>before single-family zoning gained popularity among planners.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616E9-4444-8938-C757-BAF714EB20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Main Insights</a:t>
            </a:r>
          </a:p>
        </p:txBody>
      </p:sp>
    </p:spTree>
    <p:extLst>
      <p:ext uri="{BB962C8B-B14F-4D97-AF65-F5344CB8AC3E}">
        <p14:creationId xmlns:p14="http://schemas.microsoft.com/office/powerpoint/2010/main" val="1819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0F851-73AE-ACBD-E716-7465F72E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94E-EABE-2DF4-9CCB-64E3C4B3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4708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CFC-DB81-D74C-C870-F422B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Small-multiples map in the introduction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059D-1243-62CF-49DA-44CACBCD3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Shows the extent of single-family zoning in different cities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75C-0789-D7CA-4339-C1A99A77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080"/>
            <a:ext cx="7543800" cy="40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A65D-F175-051F-FCF3-9BF10BD8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53AF-FC80-C297-A2E3-E345F871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Exhibits of individual cities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37ED-3509-BBED-EB5D-3E2640697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Illustrates the spatial patterns of single-family zoning within cities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082F4-345A-8833-5E59-CE706A19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08" y="303213"/>
            <a:ext cx="5014942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E257-EB65-949B-36DD-771B1A71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838-1C2D-1E83-5D4F-D24A9610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&amp; background </a:t>
            </a:r>
          </a:p>
        </p:txBody>
      </p:sp>
    </p:spTree>
    <p:extLst>
      <p:ext uri="{BB962C8B-B14F-4D97-AF65-F5344CB8AC3E}">
        <p14:creationId xmlns:p14="http://schemas.microsoft.com/office/powerpoint/2010/main" val="271989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3467869C-3664-A94D-8A30-7282856229BB}" vid="{F401F737-FC57-F84A-81C9-B3A9E3F90FF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856</Words>
  <Application>Microsoft Macintosh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Calibre Semibold</vt:lpstr>
      <vt:lpstr>Calibre Medium</vt:lpstr>
      <vt:lpstr>Calibre</vt:lpstr>
      <vt:lpstr>Arial</vt:lpstr>
      <vt:lpstr>Office Theme</vt:lpstr>
      <vt:lpstr>“Cities Start to Question an American Ideal: A House With a Yard on Every Lot”</vt:lpstr>
      <vt:lpstr>Main insights</vt:lpstr>
      <vt:lpstr>1. Prevalence of single-family zoning in the US  + its legacy on communities </vt:lpstr>
      <vt:lpstr>2. Reversing the trend of single-family zoning is far from being a simple process</vt:lpstr>
      <vt:lpstr>3. The alternatives to single-family zoning are not new</vt:lpstr>
      <vt:lpstr>Visuals</vt:lpstr>
      <vt:lpstr>Small-multiples map in the introduction section</vt:lpstr>
      <vt:lpstr>Exhibits of individual cities </vt:lpstr>
      <vt:lpstr>Context &amp; background </vt:lpstr>
      <vt:lpstr>Describing the practice of single-family zoning </vt:lpstr>
      <vt:lpstr>Arguments for &amp; against</vt:lpstr>
      <vt:lpstr>Transitions</vt:lpstr>
      <vt:lpstr>From text to visuals—reinforcing the point</vt:lpstr>
      <vt:lpstr>Transitions as contrasts</vt:lpstr>
      <vt:lpstr>Transitions as contrasts</vt:lpstr>
      <vt:lpstr>Transitions to bring out nuances in arguments</vt:lpstr>
      <vt:lpstr>Conclusions</vt:lpstr>
      <vt:lpstr>Key takeaways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Byron</dc:creator>
  <cp:lastModifiedBy>Huang, Byron</cp:lastModifiedBy>
  <cp:revision>4</cp:revision>
  <dcterms:created xsi:type="dcterms:W3CDTF">2024-09-17T20:03:24Z</dcterms:created>
  <dcterms:modified xsi:type="dcterms:W3CDTF">2024-09-19T19:01:31Z</dcterms:modified>
</cp:coreProperties>
</file>