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notesMasterIdLst>
    <p:notesMasterId r:id="rId49"/>
  </p:notes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  <p:sldId id="262" r:id="rId9"/>
    <p:sldId id="266" r:id="rId10"/>
    <p:sldId id="265" r:id="rId11"/>
    <p:sldId id="271" r:id="rId12"/>
    <p:sldId id="268" r:id="rId13"/>
    <p:sldId id="287" r:id="rId14"/>
    <p:sldId id="270" r:id="rId15"/>
    <p:sldId id="284" r:id="rId16"/>
    <p:sldId id="283" r:id="rId17"/>
    <p:sldId id="276" r:id="rId18"/>
    <p:sldId id="277" r:id="rId19"/>
    <p:sldId id="273" r:id="rId20"/>
    <p:sldId id="272" r:id="rId21"/>
    <p:sldId id="279" r:id="rId22"/>
    <p:sldId id="332" r:id="rId23"/>
    <p:sldId id="297" r:id="rId24"/>
    <p:sldId id="298" r:id="rId25"/>
    <p:sldId id="333" r:id="rId26"/>
    <p:sldId id="334" r:id="rId27"/>
    <p:sldId id="300" r:id="rId28"/>
    <p:sldId id="335" r:id="rId29"/>
    <p:sldId id="302" r:id="rId30"/>
    <p:sldId id="336" r:id="rId31"/>
    <p:sldId id="337" r:id="rId32"/>
    <p:sldId id="338" r:id="rId33"/>
    <p:sldId id="339" r:id="rId34"/>
    <p:sldId id="307" r:id="rId35"/>
    <p:sldId id="308" r:id="rId36"/>
    <p:sldId id="315" r:id="rId37"/>
    <p:sldId id="316" r:id="rId38"/>
    <p:sldId id="317" r:id="rId39"/>
    <p:sldId id="318" r:id="rId40"/>
    <p:sldId id="340" r:id="rId41"/>
    <p:sldId id="321" r:id="rId42"/>
    <p:sldId id="341" r:id="rId43"/>
    <p:sldId id="323" r:id="rId44"/>
    <p:sldId id="342" r:id="rId45"/>
    <p:sldId id="325" r:id="rId46"/>
    <p:sldId id="330" r:id="rId47"/>
    <p:sldId id="28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FED19-A7FC-4D43-8F15-A811C4EB16A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B2EFF-0DB7-4ECA-AE5C-01DC795C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2EFF-0DB7-4ECA-AE5C-01DC795C5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0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4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0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1A26DD7B-D835-4F32-8839-77A9881458C3}" type="slidenum">
              <a:rPr lang="en-US" altLang="en-US" b="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2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F313725-FC70-4E0D-8F5C-B965A8C977EB}" type="slidenum">
              <a:rPr lang="en-US" altLang="en-US" b="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84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54C20489-34A7-4B93-8C4D-4E94869F0C8C}" type="slidenum">
              <a:rPr lang="en-US" altLang="en-US" b="0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6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62D5D558-84E7-4032-AFD2-64645BFE0F49}" type="slidenum">
              <a:rPr lang="en-US" altLang="en-US" b="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5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3876B1B-BD44-441E-A450-8F8DBB9C5901}" type="slidenum">
              <a:rPr lang="en-US" altLang="en-US" b="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9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3876B1B-BD44-441E-A450-8F8DBB9C5901}" type="slidenum">
              <a:rPr lang="en-US" altLang="en-US" b="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2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F3876B1B-BD44-441E-A450-8F8DBB9C5901}" type="slidenum">
              <a:rPr lang="en-US" altLang="en-US" b="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18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478C423-46C3-483C-9E00-520F36BBDC3C}" type="slidenum">
              <a:rPr lang="en-US" altLang="en-US" b="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1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9478C423-46C3-483C-9E00-520F36BBDC3C}" type="slidenum">
              <a:rPr lang="en-US" altLang="en-US" b="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3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8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defTabSz="966788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fld id="{BCD06539-8330-44A0-A29C-4DCBE68FECB5}" type="slidenum">
              <a:rPr lang="en-US" altLang="en-US" b="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0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6B4ED35-9C83-47B2-B01F-D3F5DCE65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6B4ED35-9C83-47B2-B01F-D3F5DCE65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8C7BE-3DD6-4061-A84A-8F5E31E60D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36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5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2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4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6B4ED35-9C83-47B2-B01F-D3F5DCE65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5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B4ED35-9C83-47B2-B01F-D3F5DCE65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6B4ED35-9C83-47B2-B01F-D3F5DCE65B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.ic.ac.uk/~cristic/papers/klee-osdi-08.pdf" TargetMode="External"/><Relationship Id="rId2" Type="http://schemas.openxmlformats.org/officeDocument/2006/relationships/hyperlink" Target="http://madhu.cs.illinois.edu/cs598-fall10/king76symbolicexecu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r.cs.illinois.edu/marinov/publications/SenETAL05CUTE.pdf" TargetMode="External"/><Relationship Id="rId5" Type="http://schemas.openxmlformats.org/officeDocument/2006/relationships/hyperlink" Target="http://research.microsoft.com/en-us/um/people/pg/public_psfiles/pldi2005.pdf" TargetMode="External"/><Relationship Id="rId4" Type="http://schemas.openxmlformats.org/officeDocument/2006/relationships/hyperlink" Target="http://cacm.acm.org/magazines/2013/2/160161-symbolic-execution-for-software-testing/fulltex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dicate_(mathematical_logic)" TargetMode="External"/><Relationship Id="rId2" Type="http://schemas.openxmlformats.org/officeDocument/2006/relationships/hyperlink" Target="https://en.wikipedia.org/wiki/Boolean_satisfiability_probl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397404" cy="227057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Symbolic Execution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67509" y="5407687"/>
            <a:ext cx="7441854" cy="1655762"/>
          </a:xfrm>
        </p:spPr>
        <p:txBody>
          <a:bodyPr/>
          <a:lstStyle/>
          <a:p>
            <a:r>
              <a:rPr lang="en-US" b="1" dirty="0"/>
              <a:t>Acknowledgement: Suman Jana(Columbia), Omar Chowdhury (Purdue), </a:t>
            </a:r>
            <a:r>
              <a:rPr lang="en-US" b="1" dirty="0" err="1"/>
              <a:t>Saswat</a:t>
            </a:r>
            <a:r>
              <a:rPr lang="en-US" b="1" dirty="0"/>
              <a:t> </a:t>
            </a:r>
            <a:r>
              <a:rPr lang="en-US" b="1" dirty="0" err="1"/>
              <a:t>Anand</a:t>
            </a:r>
            <a:r>
              <a:rPr lang="en-US" b="1" dirty="0"/>
              <a:t> (GA Tech), </a:t>
            </a:r>
            <a:r>
              <a:rPr lang="en-US" b="1" dirty="0" err="1"/>
              <a:t>Rupak</a:t>
            </a:r>
            <a:r>
              <a:rPr lang="en-US" b="1" dirty="0"/>
              <a:t> </a:t>
            </a:r>
            <a:r>
              <a:rPr lang="en-US" b="1" dirty="0" err="1"/>
              <a:t>Majumdar</a:t>
            </a:r>
            <a:r>
              <a:rPr lang="en-US" b="1" dirty="0"/>
              <a:t> (UCLA), </a:t>
            </a:r>
            <a:r>
              <a:rPr lang="en-US" b="1" dirty="0" err="1"/>
              <a:t>Koushik</a:t>
            </a:r>
            <a:r>
              <a:rPr lang="en-US" b="1" dirty="0"/>
              <a:t> Sen (UCB)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5400" y="3695649"/>
            <a:ext cx="6858000" cy="1068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Baishakhi</a:t>
            </a:r>
            <a:r>
              <a:rPr lang="en-US" dirty="0"/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267243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Automatic Test Generation</a:t>
            </a:r>
            <a:br>
              <a:rPr lang="en-US" dirty="0">
                <a:solidFill>
                  <a:srgbClr val="E48312"/>
                </a:solidFill>
              </a:rPr>
            </a:br>
            <a:r>
              <a:rPr lang="en-US" sz="2800" dirty="0">
                <a:solidFill>
                  <a:srgbClr val="E48312"/>
                </a:solidFill>
              </a:rPr>
              <a:t>Symbolic &amp; </a:t>
            </a:r>
            <a:r>
              <a:rPr lang="en-US" sz="2800" dirty="0" err="1">
                <a:solidFill>
                  <a:srgbClr val="E48312"/>
                </a:solidFill>
              </a:rPr>
              <a:t>Concolic</a:t>
            </a:r>
            <a:r>
              <a:rPr lang="en-US" sz="2800" dirty="0">
                <a:solidFill>
                  <a:srgbClr val="E48312"/>
                </a:solidFill>
              </a:rPr>
              <a:t>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automatically generate test inputs that induce the program to go in different paths? </a:t>
            </a:r>
          </a:p>
          <a:p>
            <a:r>
              <a:rPr lang="en-US" b="1" dirty="0">
                <a:solidFill>
                  <a:srgbClr val="00B050"/>
                </a:solidFill>
              </a:rPr>
              <a:t>Intuition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Divide the whole possible input space of the program into equivalent classes of input. </a:t>
            </a:r>
          </a:p>
          <a:p>
            <a:pPr lvl="1"/>
            <a:r>
              <a:rPr lang="en-US" dirty="0"/>
              <a:t>For each equivalence class, all inputs in that equivalence class will induce the same program path.</a:t>
            </a:r>
          </a:p>
          <a:p>
            <a:pPr lvl="1"/>
            <a:r>
              <a:rPr lang="en-US" dirty="0"/>
              <a:t>Test one input from each equivalence class. </a:t>
            </a:r>
          </a:p>
        </p:txBody>
      </p:sp>
    </p:spTree>
    <p:extLst>
      <p:ext uri="{BB962C8B-B14F-4D97-AF65-F5344CB8AC3E}">
        <p14:creationId xmlns:p14="http://schemas.microsoft.com/office/powerpoint/2010/main" val="214726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00990"/>
            <a:ext cx="75438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Symbolic Execution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8806" y="1766849"/>
            <a:ext cx="2819400" cy="434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y){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 = 2 * y;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if(z == x){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if (x &gt; y + 10)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       </a:t>
            </a:r>
            <a:r>
              <a:rPr lang="en-US" sz="18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>
              <a:buNone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main(){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 =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sym_input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=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sym_input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(x, y);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 0;}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1999" y="3047999"/>
            <a:ext cx="1435997" cy="1218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Symbolic 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Execution</a:t>
            </a:r>
          </a:p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52800" y="3352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1981200"/>
            <a:ext cx="1366080" cy="36933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SMT solver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4761706" y="2705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990306" y="2705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2401669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Path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constraint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36220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Satisfying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Assignment 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6705600" y="3352800"/>
            <a:ext cx="838200" cy="76200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8" idx="3"/>
            <a:endCxn id="15" idx="1"/>
          </p:cNvCxnSpPr>
          <p:nvPr/>
        </p:nvCxnSpPr>
        <p:spPr>
          <a:xfrm>
            <a:off x="6007996" y="3657203"/>
            <a:ext cx="697604" cy="765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53200" y="4191000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coverage 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inputs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79556" y="5402482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Symbolic Execution</a:t>
            </a:r>
          </a:p>
        </p:txBody>
      </p:sp>
    </p:spTree>
    <p:extLst>
      <p:ext uri="{BB962C8B-B14F-4D97-AF65-F5344CB8AC3E}">
        <p14:creationId xmlns:p14="http://schemas.microsoft.com/office/powerpoint/2010/main" val="318262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  <p:bldP spid="14" grpId="0"/>
      <p:bldP spid="1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Symbolic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the program with symbolic valued inputs (</a:t>
            </a:r>
            <a:r>
              <a:rPr lang="en-US" b="1" dirty="0">
                <a:solidFill>
                  <a:srgbClr val="00B050"/>
                </a:solidFill>
              </a:rPr>
              <a:t>Goal: good path coverage</a:t>
            </a:r>
            <a:r>
              <a:rPr lang="en-US" dirty="0"/>
              <a:t>)</a:t>
            </a:r>
          </a:p>
          <a:p>
            <a:r>
              <a:rPr lang="en-US" dirty="0"/>
              <a:t>Represents </a:t>
            </a:r>
            <a:r>
              <a:rPr lang="en-US" i="1" dirty="0"/>
              <a:t>equivalence class of inputs</a:t>
            </a:r>
            <a:r>
              <a:rPr lang="en-US" dirty="0"/>
              <a:t> with first order logic formulas (</a:t>
            </a:r>
            <a:r>
              <a:rPr lang="en-US" b="1" dirty="0">
                <a:solidFill>
                  <a:srgbClr val="00B050"/>
                </a:solidFill>
              </a:rPr>
              <a:t>path constraints</a:t>
            </a:r>
            <a:r>
              <a:rPr lang="en-US" dirty="0"/>
              <a:t>) </a:t>
            </a:r>
          </a:p>
          <a:p>
            <a:r>
              <a:rPr lang="en-US" dirty="0"/>
              <a:t>One path constraint abstractly represents all inputs that induces the program execution to go down a specific path </a:t>
            </a:r>
          </a:p>
          <a:p>
            <a:r>
              <a:rPr lang="en-US" dirty="0"/>
              <a:t>Solve the path constraint to obtain one representative input that exercises the program to go down that specific path </a:t>
            </a:r>
          </a:p>
          <a:p>
            <a:r>
              <a:rPr lang="en-US" b="1" dirty="0"/>
              <a:t>Symbolic execution implementations</a:t>
            </a:r>
            <a:r>
              <a:rPr lang="en-US" dirty="0"/>
              <a:t>: KLEE, Java </a:t>
            </a:r>
            <a:r>
              <a:rPr lang="en-US" dirty="0" err="1"/>
              <a:t>PathFinder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details on Symbolic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concrete state, the program maintains </a:t>
            </a:r>
            <a:r>
              <a:rPr lang="en-US" b="1" dirty="0">
                <a:solidFill>
                  <a:srgbClr val="00B050"/>
                </a:solidFill>
              </a:rPr>
              <a:t>symbolic states</a:t>
            </a:r>
            <a:r>
              <a:rPr lang="en-US" dirty="0"/>
              <a:t>, each of which maps variables to symbolic values</a:t>
            </a:r>
          </a:p>
          <a:p>
            <a:r>
              <a:rPr lang="en-US" b="1" dirty="0">
                <a:solidFill>
                  <a:srgbClr val="00B050"/>
                </a:solidFill>
              </a:rPr>
              <a:t>Path condition </a:t>
            </a:r>
            <a:r>
              <a:rPr lang="en-US" dirty="0"/>
              <a:t>is a quantifier-free formula over the symbolic inputs that encodes all branch decisions taken so far</a:t>
            </a:r>
          </a:p>
          <a:p>
            <a:r>
              <a:rPr lang="en-US" dirty="0"/>
              <a:t>All paths in the program form its </a:t>
            </a:r>
            <a:r>
              <a:rPr lang="en-US" b="1" dirty="0">
                <a:solidFill>
                  <a:srgbClr val="00B050"/>
                </a:solidFill>
              </a:rPr>
              <a:t>execution tree</a:t>
            </a:r>
            <a:r>
              <a:rPr lang="en-US" dirty="0"/>
              <a:t>, in which some paths are feasible and some are infeasible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6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341465"/>
            <a:ext cx="75438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Symbolic Execution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0857" y="1446541"/>
            <a:ext cx="2819400" cy="4343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y){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 = 2 * y;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if(z == x){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if (x &gt; y + 10)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     </a:t>
            </a:r>
            <a:r>
              <a:rPr lang="en-US" sz="18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>
              <a:buNone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main(){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x =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sym_input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=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sym_input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(x, y);</a:t>
            </a:r>
            <a:b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 0;</a:t>
            </a:r>
          </a:p>
          <a:p>
            <a:pPr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6168224" y="2741941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1324" y="3884941"/>
            <a:ext cx="99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 = a = 0</a:t>
            </a:r>
          </a:p>
          <a:p>
            <a:pPr algn="ctr"/>
            <a:r>
              <a:rPr lang="en-US" b="1" dirty="0"/>
              <a:t>y = b = 1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rot="5400000">
            <a:off x="5399687" y="2735404"/>
            <a:ext cx="546474" cy="107987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49024" y="28943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2b != a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 rot="5400000">
            <a:off x="5977724" y="2399041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</p:cNvCxnSpPr>
          <p:nvPr/>
        </p:nvCxnSpPr>
        <p:spPr>
          <a:xfrm rot="16200000" flipH="1">
            <a:off x="6466487" y="2964003"/>
            <a:ext cx="578037" cy="6542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63524" y="2894341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2b == a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7006424" y="3503941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282527" y="3954602"/>
            <a:ext cx="959037" cy="57804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20524" y="3732541"/>
            <a:ext cx="13420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2b == a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&amp;&amp; </a:t>
            </a:r>
          </a:p>
          <a:p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&lt;= b + 10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7037986" y="3992703"/>
            <a:ext cx="959040" cy="5018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71740" y="3745241"/>
            <a:ext cx="13420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2b ==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&amp;&amp;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&gt; b + 10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1024" y="167514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(x = a, y = b)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3424" y="5104141"/>
            <a:ext cx="99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 = a = 2</a:t>
            </a:r>
          </a:p>
          <a:p>
            <a:pPr algn="ctr"/>
            <a:r>
              <a:rPr lang="en-US" b="1" dirty="0"/>
              <a:t>y = b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28857" y="5104141"/>
            <a:ext cx="1201567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 = a = 30</a:t>
            </a:r>
          </a:p>
          <a:p>
            <a:pPr algn="ctr"/>
            <a:r>
              <a:rPr lang="en-US" b="1" dirty="0"/>
              <a:t>y = b =15</a:t>
            </a:r>
          </a:p>
        </p:txBody>
      </p:sp>
      <p:grpSp>
        <p:nvGrpSpPr>
          <p:cNvPr id="23" name="Group 37"/>
          <p:cNvGrpSpPr/>
          <p:nvPr/>
        </p:nvGrpSpPr>
        <p:grpSpPr>
          <a:xfrm>
            <a:off x="4872824" y="3503941"/>
            <a:ext cx="304800" cy="304800"/>
            <a:chOff x="5181600" y="3124200"/>
            <a:chExt cx="304800" cy="304800"/>
          </a:xfrm>
        </p:grpSpPr>
        <p:sp>
          <p:nvSpPr>
            <p:cNvPr id="24" name="Flowchart: Connector 23"/>
            <p:cNvSpPr/>
            <p:nvPr/>
          </p:nvSpPr>
          <p:spPr>
            <a:xfrm>
              <a:off x="5181600" y="3124200"/>
              <a:ext cx="304800" cy="3048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5219700" y="31623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38"/>
          <p:cNvGrpSpPr/>
          <p:nvPr/>
        </p:nvGrpSpPr>
        <p:grpSpPr>
          <a:xfrm>
            <a:off x="6320624" y="4723141"/>
            <a:ext cx="304800" cy="304800"/>
            <a:chOff x="5181600" y="3124200"/>
            <a:chExt cx="304800" cy="304800"/>
          </a:xfrm>
        </p:grpSpPr>
        <p:sp>
          <p:nvSpPr>
            <p:cNvPr id="27" name="Flowchart: Connector 26"/>
            <p:cNvSpPr/>
            <p:nvPr/>
          </p:nvSpPr>
          <p:spPr>
            <a:xfrm>
              <a:off x="5181600" y="3124200"/>
              <a:ext cx="304800" cy="3048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5219700" y="31623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42"/>
          <p:cNvGrpSpPr/>
          <p:nvPr/>
        </p:nvGrpSpPr>
        <p:grpSpPr>
          <a:xfrm>
            <a:off x="7616024" y="4723141"/>
            <a:ext cx="304800" cy="304800"/>
            <a:chOff x="5181600" y="3124200"/>
            <a:chExt cx="304800" cy="304800"/>
          </a:xfrm>
          <a:solidFill>
            <a:srgbClr val="FF000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0" name="Flowchart: Connector 29"/>
            <p:cNvSpPr/>
            <p:nvPr/>
          </p:nvSpPr>
          <p:spPr>
            <a:xfrm>
              <a:off x="5181600" y="3124200"/>
              <a:ext cx="304800" cy="304800"/>
            </a:xfrm>
            <a:prstGeom prst="flowChartConnector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5219700" y="3162300"/>
              <a:ext cx="228600" cy="228600"/>
            </a:xfrm>
            <a:prstGeom prst="flowChartConnector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997024" y="472314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</a:t>
            </a:r>
          </a:p>
        </p:txBody>
      </p:sp>
      <p:cxnSp>
        <p:nvCxnSpPr>
          <p:cNvPr id="33" name="Curved Connector 32"/>
          <p:cNvCxnSpPr>
            <a:stCxn id="34" idx="2"/>
            <a:endCxn id="11" idx="1"/>
          </p:cNvCxnSpPr>
          <p:nvPr/>
        </p:nvCxnSpPr>
        <p:spPr>
          <a:xfrm rot="16200000" flipH="1">
            <a:off x="4427886" y="2557869"/>
            <a:ext cx="653534" cy="388741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71257" y="205614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Path constraint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4457" y="213234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 = 2b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00331" y="5886780"/>
            <a:ext cx="664637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Note: Require inputs to be marked as symbolic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76057" y="4875541"/>
            <a:ext cx="144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Generated</a:t>
            </a: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inputs</a:t>
            </a: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this path</a:t>
            </a:r>
          </a:p>
        </p:txBody>
      </p:sp>
      <p:cxnSp>
        <p:nvCxnSpPr>
          <p:cNvPr id="38" name="Straight Arrow Connector 37"/>
          <p:cNvCxnSpPr>
            <a:stCxn id="37" idx="0"/>
            <a:endCxn id="9" idx="2"/>
          </p:cNvCxnSpPr>
          <p:nvPr/>
        </p:nvCxnSpPr>
        <p:spPr>
          <a:xfrm flipV="1">
            <a:off x="4699973" y="4418341"/>
            <a:ext cx="96651" cy="457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28757" y="1259350"/>
            <a:ext cx="522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does symbolic execution work?</a:t>
            </a:r>
          </a:p>
        </p:txBody>
      </p:sp>
    </p:spTree>
    <p:extLst>
      <p:ext uri="{BB962C8B-B14F-4D97-AF65-F5344CB8AC3E}">
        <p14:creationId xmlns:p14="http://schemas.microsoft.com/office/powerpoint/2010/main" val="87971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4" grpId="0"/>
      <p:bldP spid="15" grpId="0" animBg="1"/>
      <p:bldP spid="17" grpId="0"/>
      <p:bldP spid="19" grpId="0"/>
      <p:bldP spid="20" grpId="0"/>
      <p:bldP spid="21" grpId="0" animBg="1"/>
      <p:bldP spid="22" grpId="0" animBg="1"/>
      <p:bldP spid="32" grpId="0"/>
      <p:bldP spid="34" grpId="0"/>
      <p:bldP spid="35" grpId="0"/>
      <p:bldP spid="36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193679"/>
            <a:ext cx="75438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Symbolic Execution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6168224" y="2741941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1324" y="3884941"/>
            <a:ext cx="99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 = a = 0</a:t>
            </a:r>
          </a:p>
          <a:p>
            <a:pPr algn="ctr"/>
            <a:r>
              <a:rPr lang="en-US" b="1" dirty="0"/>
              <a:t>y = b = 1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rot="5400000">
            <a:off x="5399687" y="2735404"/>
            <a:ext cx="546474" cy="107987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49024" y="289434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2b != a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 rot="5400000">
            <a:off x="5977724" y="2399041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</p:cNvCxnSpPr>
          <p:nvPr/>
        </p:nvCxnSpPr>
        <p:spPr>
          <a:xfrm rot="16200000" flipH="1">
            <a:off x="6466487" y="2964003"/>
            <a:ext cx="578037" cy="65423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63524" y="2894341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2b == a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7006424" y="3503941"/>
            <a:ext cx="304800" cy="3048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282527" y="3954602"/>
            <a:ext cx="959037" cy="57804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20524" y="3732541"/>
            <a:ext cx="13420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2b == a </a:t>
            </a:r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&amp;&amp; </a:t>
            </a:r>
          </a:p>
          <a:p>
            <a:r>
              <a:rPr lang="en-US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&lt;= b + 10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7037986" y="3992703"/>
            <a:ext cx="959040" cy="5018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71740" y="3745241"/>
            <a:ext cx="13420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2b ==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&amp;&amp;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&gt; b + 10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1024" y="167514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(x = a, y = b)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3424" y="5104141"/>
            <a:ext cx="99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 = a = 2</a:t>
            </a:r>
          </a:p>
          <a:p>
            <a:pPr algn="ctr"/>
            <a:r>
              <a:rPr lang="en-US" b="1" dirty="0"/>
              <a:t>y = b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28857" y="5104141"/>
            <a:ext cx="1201567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 = a = 30</a:t>
            </a:r>
          </a:p>
          <a:p>
            <a:pPr algn="ctr"/>
            <a:r>
              <a:rPr lang="en-US" b="1" dirty="0"/>
              <a:t>y = b =15</a:t>
            </a:r>
          </a:p>
        </p:txBody>
      </p:sp>
      <p:grpSp>
        <p:nvGrpSpPr>
          <p:cNvPr id="23" name="Group 37"/>
          <p:cNvGrpSpPr/>
          <p:nvPr/>
        </p:nvGrpSpPr>
        <p:grpSpPr>
          <a:xfrm>
            <a:off x="4872824" y="3503941"/>
            <a:ext cx="304800" cy="304800"/>
            <a:chOff x="5181600" y="3124200"/>
            <a:chExt cx="304800" cy="304800"/>
          </a:xfrm>
        </p:grpSpPr>
        <p:sp>
          <p:nvSpPr>
            <p:cNvPr id="24" name="Flowchart: Connector 23"/>
            <p:cNvSpPr/>
            <p:nvPr/>
          </p:nvSpPr>
          <p:spPr>
            <a:xfrm>
              <a:off x="5181600" y="3124200"/>
              <a:ext cx="304800" cy="3048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5219700" y="31623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38"/>
          <p:cNvGrpSpPr/>
          <p:nvPr/>
        </p:nvGrpSpPr>
        <p:grpSpPr>
          <a:xfrm>
            <a:off x="6320624" y="4723141"/>
            <a:ext cx="304800" cy="304800"/>
            <a:chOff x="5181600" y="3124200"/>
            <a:chExt cx="304800" cy="304800"/>
          </a:xfrm>
        </p:grpSpPr>
        <p:sp>
          <p:nvSpPr>
            <p:cNvPr id="27" name="Flowchart: Connector 26"/>
            <p:cNvSpPr/>
            <p:nvPr/>
          </p:nvSpPr>
          <p:spPr>
            <a:xfrm>
              <a:off x="5181600" y="3124200"/>
              <a:ext cx="304800" cy="3048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5219700" y="3162300"/>
              <a:ext cx="228600" cy="2286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42"/>
          <p:cNvGrpSpPr/>
          <p:nvPr/>
        </p:nvGrpSpPr>
        <p:grpSpPr>
          <a:xfrm>
            <a:off x="7616024" y="4723141"/>
            <a:ext cx="304800" cy="304800"/>
            <a:chOff x="5181600" y="3124200"/>
            <a:chExt cx="304800" cy="304800"/>
          </a:xfrm>
          <a:solidFill>
            <a:srgbClr val="FF000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0" name="Flowchart: Connector 29"/>
            <p:cNvSpPr/>
            <p:nvPr/>
          </p:nvSpPr>
          <p:spPr>
            <a:xfrm>
              <a:off x="5181600" y="3124200"/>
              <a:ext cx="304800" cy="304800"/>
            </a:xfrm>
            <a:prstGeom prst="flowChartConnector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5219700" y="3162300"/>
              <a:ext cx="228600" cy="228600"/>
            </a:xfrm>
            <a:prstGeom prst="flowChartConnector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coolSlant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997024" y="472314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4457" y="213234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 = 2b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8757" y="1259350"/>
            <a:ext cx="5222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does symbolic execution work?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7824" y="3197301"/>
            <a:ext cx="1826177" cy="164413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2" name="Rectangle 61"/>
          <p:cNvSpPr/>
          <p:nvPr/>
        </p:nvSpPr>
        <p:spPr>
          <a:xfrm>
            <a:off x="407824" y="1857098"/>
            <a:ext cx="3545051" cy="134020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0" name="Rectangle 49"/>
          <p:cNvSpPr/>
          <p:nvPr/>
        </p:nvSpPr>
        <p:spPr>
          <a:xfrm>
            <a:off x="524509" y="2062174"/>
            <a:ext cx="820243" cy="494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x = a = 0</a:t>
            </a:r>
          </a:p>
          <a:p>
            <a:pPr algn="ctr"/>
            <a:r>
              <a:rPr lang="en-US" sz="1400" b="1" dirty="0"/>
              <a:t>y = b =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75928" y="2059850"/>
            <a:ext cx="820243" cy="494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x = a = 2</a:t>
            </a:r>
          </a:p>
          <a:p>
            <a:pPr algn="ctr"/>
            <a:r>
              <a:rPr lang="en-US" sz="1400" b="1" dirty="0"/>
              <a:t>y = b = 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20555" y="2053040"/>
            <a:ext cx="820243" cy="494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x = a = 5</a:t>
            </a:r>
          </a:p>
          <a:p>
            <a:pPr algn="ctr"/>
            <a:r>
              <a:rPr lang="en-US" sz="1400" b="1" dirty="0"/>
              <a:t>y = b = 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24836" y="2053040"/>
            <a:ext cx="359065" cy="6575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………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4294" y="3664843"/>
            <a:ext cx="359065" cy="6575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………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27891" y="3292344"/>
            <a:ext cx="820243" cy="494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x = a = 2</a:t>
            </a:r>
          </a:p>
          <a:p>
            <a:pPr algn="ctr"/>
            <a:r>
              <a:rPr lang="en-US" sz="1400" b="1" dirty="0"/>
              <a:t>y = b = 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329054" y="3792024"/>
            <a:ext cx="820243" cy="494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x = a = 4</a:t>
            </a:r>
          </a:p>
          <a:p>
            <a:pPr algn="ctr"/>
            <a:r>
              <a:rPr lang="en-US" sz="1400" b="1" dirty="0"/>
              <a:t>y = b = 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31888" y="4304729"/>
            <a:ext cx="865392" cy="494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x = a = -6</a:t>
            </a:r>
          </a:p>
          <a:p>
            <a:pPr algn="ctr"/>
            <a:r>
              <a:rPr lang="en-US" sz="1400" b="1" dirty="0"/>
              <a:t>y = b = -3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40798" y="3197301"/>
            <a:ext cx="1712077" cy="164413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8" name="Rectangle 57"/>
          <p:cNvSpPr/>
          <p:nvPr/>
        </p:nvSpPr>
        <p:spPr>
          <a:xfrm>
            <a:off x="2408372" y="3342073"/>
            <a:ext cx="1125209" cy="494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x = a = 40</a:t>
            </a:r>
          </a:p>
          <a:p>
            <a:pPr algn="ctr"/>
            <a:r>
              <a:rPr lang="en-US" sz="1400" b="1" dirty="0"/>
              <a:t>y = b = 20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3730" y="3822503"/>
            <a:ext cx="1053956" cy="494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x = a = 30</a:t>
            </a:r>
          </a:p>
          <a:p>
            <a:pPr algn="ctr"/>
            <a:r>
              <a:rPr lang="en-US" sz="1400" b="1" dirty="0"/>
              <a:t>y = b = 15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505975" y="4304721"/>
            <a:ext cx="1078275" cy="494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x = a = 48</a:t>
            </a:r>
          </a:p>
          <a:p>
            <a:pPr algn="ctr"/>
            <a:r>
              <a:rPr lang="en-US" sz="1400" b="1" dirty="0"/>
              <a:t>y = b = 24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74979" y="3671044"/>
            <a:ext cx="425259" cy="6575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………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7824" y="4900099"/>
            <a:ext cx="35557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Path constraints represent</a:t>
            </a:r>
          </a:p>
          <a:p>
            <a:pPr algn="ctr"/>
            <a:r>
              <a:rPr lang="en-US" sz="2000" b="1" dirty="0"/>
              <a:t>equivalence classes of inputs</a:t>
            </a:r>
          </a:p>
        </p:txBody>
      </p:sp>
    </p:spTree>
    <p:extLst>
      <p:ext uri="{BB962C8B-B14F-4D97-AF65-F5344CB8AC3E}">
        <p14:creationId xmlns:p14="http://schemas.microsoft.com/office/powerpoint/2010/main" val="167205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SMT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Counterexample queries (generate a test case)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 queries (whether a branch is valid)</a:t>
            </a:r>
          </a:p>
        </p:txBody>
      </p:sp>
      <p:sp>
        <p:nvSpPr>
          <p:cNvPr id="7" name="Diamond 6"/>
          <p:cNvSpPr/>
          <p:nvPr/>
        </p:nvSpPr>
        <p:spPr>
          <a:xfrm>
            <a:off x="859807" y="4083191"/>
            <a:ext cx="1514901" cy="1228298"/>
          </a:xfrm>
          <a:prstGeom prst="diamon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6726" y="5008739"/>
            <a:ext cx="791570" cy="81886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19866" y="4991751"/>
            <a:ext cx="873457" cy="8358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7350" y="3447099"/>
            <a:ext cx="5253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Path Constraints = {C</a:t>
            </a:r>
            <a:r>
              <a:rPr lang="en-US" sz="2400" i="1" baseline="-25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</a:t>
            </a:r>
            <a:r>
              <a:rPr lang="en-US" sz="2400" i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C</a:t>
            </a:r>
            <a:r>
              <a:rPr lang="en-US" sz="2400" i="1" baseline="-25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r>
            <a:r>
              <a:rPr lang="en-US" sz="2400" i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, …, C</a:t>
            </a:r>
            <a:r>
              <a:rPr lang="en-US" sz="2400" i="1" baseline="-25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n</a:t>
            </a:r>
            <a:r>
              <a:rPr lang="en-US" sz="2400" i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}; SAT</a:t>
            </a:r>
          </a:p>
        </p:txBody>
      </p: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1616406" y="3384648"/>
            <a:ext cx="852" cy="698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9006" y="5366090"/>
            <a:ext cx="75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then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1774" y="5361823"/>
            <a:ext cx="75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else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1137" y="4275895"/>
            <a:ext cx="59303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Use queries to determine validity of a branch</a:t>
            </a:r>
          </a:p>
          <a:p>
            <a:r>
              <a:rPr lang="en-US" sz="2000" dirty="0">
                <a:solidFill>
                  <a:srgbClr val="C00000"/>
                </a:solidFill>
              </a:rPr>
              <a:t>else path </a:t>
            </a:r>
            <a:r>
              <a:rPr lang="en-US" sz="2000" dirty="0"/>
              <a:t>is impossible: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</a:t>
            </a:r>
            <a:r>
              <a:rPr lang="en-US" sz="2000" baseline="-25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2000" dirty="0"/>
              <a:t>∧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</a:t>
            </a:r>
            <a:r>
              <a:rPr lang="en-US" sz="2000" baseline="-25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2000" dirty="0"/>
              <a:t>∧ … ∧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C</a:t>
            </a:r>
            <a:r>
              <a:rPr lang="en-US" sz="2000" baseline="-25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n</a:t>
            </a:r>
            <a:r>
              <a:rPr lang="en-US" sz="2000" dirty="0"/>
              <a:t> ∧ ¬K is UNSAT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then path </a:t>
            </a:r>
            <a:r>
              <a:rPr lang="en-US" sz="2000" dirty="0"/>
              <a:t>is impossible: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</a:t>
            </a:r>
            <a:r>
              <a:rPr lang="en-US" sz="2000" baseline="-25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2000" dirty="0"/>
              <a:t>∧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</a:t>
            </a:r>
            <a:r>
              <a:rPr lang="en-US" sz="2000" baseline="-25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2000" dirty="0"/>
              <a:t>∧ … ∧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C</a:t>
            </a:r>
            <a:r>
              <a:rPr lang="en-US" sz="2000" baseline="-250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n</a:t>
            </a:r>
            <a:r>
              <a:rPr lang="en-US" sz="2000" dirty="0"/>
              <a:t> ∧ K is UNSAT</a:t>
            </a:r>
          </a:p>
        </p:txBody>
      </p:sp>
    </p:spTree>
    <p:extLst>
      <p:ext uri="{BB962C8B-B14F-4D97-AF65-F5344CB8AC3E}">
        <p14:creationId xmlns:p14="http://schemas.microsoft.com/office/powerpoint/2010/main" val="411707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Optimizing SMT 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rewriting </a:t>
            </a:r>
          </a:p>
          <a:p>
            <a:pPr lvl="1"/>
            <a:r>
              <a:rPr lang="en-US" dirty="0"/>
              <a:t>Simple arithmetic simplifications (x * 0 = 0)</a:t>
            </a:r>
          </a:p>
          <a:p>
            <a:pPr lvl="1"/>
            <a:r>
              <a:rPr lang="en-US" dirty="0"/>
              <a:t>Strength reduction (x * 2</a:t>
            </a:r>
            <a:r>
              <a:rPr lang="en-US" b="1" baseline="40000" dirty="0"/>
              <a:t>n</a:t>
            </a:r>
            <a:r>
              <a:rPr lang="en-US" dirty="0"/>
              <a:t> = x &lt;&lt; n)</a:t>
            </a:r>
          </a:p>
          <a:p>
            <a:pPr lvl="1"/>
            <a:r>
              <a:rPr lang="en-US" dirty="0"/>
              <a:t>Linear simplification (2 * x - x = x)</a:t>
            </a:r>
          </a:p>
          <a:p>
            <a:r>
              <a:rPr lang="en-US" dirty="0"/>
              <a:t>Constraint set simplification</a:t>
            </a:r>
          </a:p>
          <a:p>
            <a:pPr lvl="1"/>
            <a:r>
              <a:rPr lang="en-US" dirty="0"/>
              <a:t>x &lt; 10 &amp;&amp; x = 5    --&gt;    x = 5 </a:t>
            </a:r>
          </a:p>
          <a:p>
            <a:r>
              <a:rPr lang="en-US" dirty="0"/>
              <a:t>Implied Value Concretization</a:t>
            </a:r>
          </a:p>
          <a:p>
            <a:pPr lvl="1"/>
            <a:r>
              <a:rPr lang="en-US" dirty="0"/>
              <a:t>x + 1 = 10    --&gt;    x = 9 </a:t>
            </a:r>
          </a:p>
          <a:p>
            <a:r>
              <a:rPr lang="en-US" dirty="0"/>
              <a:t>Constraint Independence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&lt;j &amp;&amp; j &lt; 20 &amp;&amp;  k &gt; 0 &amp;&amp; </a:t>
            </a:r>
            <a:r>
              <a:rPr lang="en-US" dirty="0" err="1"/>
              <a:t>i</a:t>
            </a:r>
            <a:r>
              <a:rPr lang="en-US" dirty="0"/>
              <a:t> = 20    --&gt;    </a:t>
            </a:r>
            <a:r>
              <a:rPr lang="en-US" dirty="0" err="1"/>
              <a:t>i</a:t>
            </a:r>
            <a:r>
              <a:rPr lang="en-US" dirty="0"/>
              <a:t>&lt;j &amp;&amp; </a:t>
            </a:r>
            <a:r>
              <a:rPr lang="en-US" dirty="0" err="1"/>
              <a:t>i</a:t>
            </a:r>
            <a:r>
              <a:rPr lang="en-US" dirty="0"/>
              <a:t>&lt;20 &amp;&amp; </a:t>
            </a:r>
            <a:r>
              <a:rPr lang="en-US" dirty="0" err="1"/>
              <a:t>i</a:t>
            </a:r>
            <a:r>
              <a:rPr lang="en-US" dirty="0"/>
              <a:t>=20 </a:t>
            </a:r>
          </a:p>
        </p:txBody>
      </p:sp>
    </p:spTree>
    <p:extLst>
      <p:ext uri="{BB962C8B-B14F-4D97-AF65-F5344CB8AC3E}">
        <p14:creationId xmlns:p14="http://schemas.microsoft.com/office/powerpoint/2010/main" val="261661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Optimizing SMT Queries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Counter-example Cache</a:t>
            </a:r>
          </a:p>
          <a:p>
            <a:pPr lvl="1"/>
            <a:r>
              <a:rPr lang="pt-BR" dirty="0"/>
              <a:t>i &lt; 10 &amp;&amp; i = 10 (no solution)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&lt; 10 &amp;&amp;  j = 8 (</a:t>
            </a:r>
            <a:r>
              <a:rPr lang="en-US" dirty="0" err="1"/>
              <a:t>satisfiable</a:t>
            </a:r>
            <a:r>
              <a:rPr lang="en-US" dirty="0"/>
              <a:t>, with variable assignments </a:t>
            </a:r>
            <a:r>
              <a:rPr lang="en-US" dirty="0" err="1"/>
              <a:t>i</a:t>
            </a:r>
            <a:r>
              <a:rPr lang="en-US" dirty="0"/>
              <a:t> → 5, j → 8)</a:t>
            </a:r>
          </a:p>
          <a:p>
            <a:r>
              <a:rPr lang="en-US" dirty="0"/>
              <a:t>Superset of </a:t>
            </a:r>
            <a:r>
              <a:rPr lang="en-US" dirty="0" err="1"/>
              <a:t>unsatisfiable</a:t>
            </a:r>
            <a:r>
              <a:rPr lang="en-US" dirty="0"/>
              <a:t> constraints  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i</a:t>
            </a:r>
            <a:r>
              <a:rPr lang="en-US" dirty="0"/>
              <a:t> &lt; 10, </a:t>
            </a:r>
            <a:r>
              <a:rPr lang="en-US" dirty="0" err="1"/>
              <a:t>i</a:t>
            </a:r>
            <a:r>
              <a:rPr lang="en-US" dirty="0"/>
              <a:t> = 10, j = 12} (</a:t>
            </a:r>
            <a:r>
              <a:rPr lang="en-US" dirty="0" err="1"/>
              <a:t>unsatisfiable</a:t>
            </a:r>
            <a:r>
              <a:rPr lang="en-US" dirty="0"/>
              <a:t>)</a:t>
            </a:r>
          </a:p>
          <a:p>
            <a:r>
              <a:rPr lang="en-US" dirty="0"/>
              <a:t>Subset of </a:t>
            </a:r>
            <a:r>
              <a:rPr lang="en-US" dirty="0" err="1"/>
              <a:t>satisfiable</a:t>
            </a:r>
            <a:r>
              <a:rPr lang="en-US" dirty="0"/>
              <a:t> constraints 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→ 5, j → 8, satisfies </a:t>
            </a:r>
            <a:r>
              <a:rPr lang="en-US" dirty="0" err="1"/>
              <a:t>i</a:t>
            </a:r>
            <a:r>
              <a:rPr lang="en-US" dirty="0"/>
              <a:t> &lt; 10 </a:t>
            </a:r>
          </a:p>
          <a:p>
            <a:r>
              <a:rPr lang="en-US" dirty="0"/>
              <a:t>Superset of </a:t>
            </a:r>
            <a:r>
              <a:rPr lang="en-US" dirty="0" err="1"/>
              <a:t>satisfiable</a:t>
            </a:r>
            <a:r>
              <a:rPr lang="en-US" dirty="0"/>
              <a:t> constraints </a:t>
            </a:r>
          </a:p>
          <a:p>
            <a:pPr lvl="1"/>
            <a:r>
              <a:rPr lang="en-US" dirty="0"/>
              <a:t>Same variable assignments might work</a:t>
            </a:r>
          </a:p>
        </p:txBody>
      </p:sp>
    </p:spTree>
    <p:extLst>
      <p:ext uri="{BB962C8B-B14F-4D97-AF65-F5344CB8AC3E}">
        <p14:creationId xmlns:p14="http://schemas.microsoft.com/office/powerpoint/2010/main" val="226643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possible to extend symbolic execution to help us catch bugs </a:t>
            </a:r>
          </a:p>
          <a:p>
            <a:r>
              <a:rPr lang="en-US" b="1" dirty="0">
                <a:solidFill>
                  <a:srgbClr val="00B050"/>
                </a:solidFill>
              </a:rPr>
              <a:t>How</a:t>
            </a:r>
            <a:r>
              <a:rPr lang="en-US" dirty="0"/>
              <a:t>: Dedicated checkers </a:t>
            </a:r>
          </a:p>
          <a:p>
            <a:pPr lvl="1"/>
            <a:r>
              <a:rPr lang="en-US" b="1" dirty="0"/>
              <a:t>Divide by zero example</a:t>
            </a:r>
            <a:r>
              <a:rPr lang="en-US" dirty="0"/>
              <a:t> --- y = x / z where x and z are symbolic variables and assume current PC is </a:t>
            </a:r>
            <a:r>
              <a:rPr lang="en-US" b="1" i="1" dirty="0">
                <a:solidFill>
                  <a:srgbClr val="00B050"/>
                </a:solidFill>
              </a:rPr>
              <a:t>f</a:t>
            </a:r>
          </a:p>
          <a:p>
            <a:pPr lvl="1"/>
            <a:r>
              <a:rPr lang="en-US" dirty="0"/>
              <a:t>Even though we only fork in branches we will now fork in the division operator </a:t>
            </a:r>
          </a:p>
          <a:p>
            <a:pPr lvl="1"/>
            <a:r>
              <a:rPr lang="en-US" dirty="0"/>
              <a:t>One branch in which z = 0 and another where z !=0 </a:t>
            </a:r>
          </a:p>
          <a:p>
            <a:pPr lvl="1"/>
            <a:r>
              <a:rPr lang="en-US" dirty="0"/>
              <a:t>We will get two paths with the following constraints: </a:t>
            </a:r>
          </a:p>
          <a:p>
            <a:pPr marL="457200" lvl="1" indent="0">
              <a:buNone/>
            </a:pPr>
            <a:r>
              <a:rPr lang="en-US" dirty="0"/>
              <a:t>   z = 0 &amp;&amp; </a:t>
            </a:r>
            <a:r>
              <a:rPr lang="en-US" b="1" i="1" dirty="0">
                <a:solidFill>
                  <a:srgbClr val="00B050"/>
                </a:solidFill>
              </a:rPr>
              <a:t>f</a:t>
            </a:r>
            <a:r>
              <a:rPr lang="en-US" dirty="0"/>
              <a:t>,       z != 0 &amp;&amp; </a:t>
            </a:r>
            <a:r>
              <a:rPr lang="en-US" b="1" i="1" dirty="0">
                <a:solidFill>
                  <a:srgbClr val="00B050"/>
                </a:solidFill>
              </a:rPr>
              <a:t>f</a:t>
            </a:r>
          </a:p>
          <a:p>
            <a:pPr lvl="1"/>
            <a:r>
              <a:rPr lang="en-US" dirty="0"/>
              <a:t>Solving the constraint z = 0 &amp;&amp; </a:t>
            </a:r>
            <a:r>
              <a:rPr lang="en-US" b="1" i="1" dirty="0">
                <a:solidFill>
                  <a:srgbClr val="00B050"/>
                </a:solidFill>
              </a:rPr>
              <a:t>f </a:t>
            </a:r>
            <a:r>
              <a:rPr lang="en-US" dirty="0"/>
              <a:t>will give us concrete input values that will trigger the divide by zero error.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E48312"/>
                </a:solidFill>
              </a:rPr>
              <a:t>How does Symbolic Execution Find bugs?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3463" y="4748784"/>
            <a:ext cx="1028765" cy="3004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77972" y="4422976"/>
            <a:ext cx="1164356" cy="3258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3530" y="4426096"/>
            <a:ext cx="1309816" cy="3295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-1800000">
            <a:off x="465312" y="2974361"/>
            <a:ext cx="8254313" cy="14580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Write a dedicated checker for each kind of bug (e.g., buffer overflow, integer overflow, integer underflow)</a:t>
            </a:r>
          </a:p>
        </p:txBody>
      </p:sp>
    </p:spTree>
    <p:extLst>
      <p:ext uri="{BB962C8B-B14F-4D97-AF65-F5344CB8AC3E}">
        <p14:creationId xmlns:p14="http://schemas.microsoft.com/office/powerpoint/2010/main" val="22485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378409"/>
            <a:ext cx="75438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What is the goal?</a:t>
            </a:r>
          </a:p>
        </p:txBody>
      </p:sp>
      <p:pic>
        <p:nvPicPr>
          <p:cNvPr id="7" name="Picture 2" descr="C:\Users\robin\Dropbox\research\cs426-fa2014\lecture\software security\ssl-validation-setup-failure-617x53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127" y="1332472"/>
            <a:ext cx="6456921" cy="4913561"/>
          </a:xfrm>
          <a:noFill/>
        </p:spPr>
      </p:pic>
    </p:spTree>
    <p:extLst>
      <p:ext uri="{BB962C8B-B14F-4D97-AF65-F5344CB8AC3E}">
        <p14:creationId xmlns:p14="http://schemas.microsoft.com/office/powerpoint/2010/main" val="4005185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Classic Symbolic Execution --- </a:t>
            </a:r>
            <a:r>
              <a:rPr lang="en-US" sz="3200" dirty="0">
                <a:solidFill>
                  <a:srgbClr val="E48312"/>
                </a:solidFill>
              </a:rPr>
              <a:t>Practical Issues</a:t>
            </a:r>
            <a:r>
              <a:rPr lang="en-US" dirty="0">
                <a:solidFill>
                  <a:srgbClr val="E4831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Loops and recursions</a:t>
            </a:r>
            <a:r>
              <a:rPr lang="en-US" dirty="0"/>
              <a:t> --- infinite execution tree </a:t>
            </a:r>
          </a:p>
          <a:p>
            <a:r>
              <a:rPr lang="en-US" b="1" dirty="0">
                <a:solidFill>
                  <a:srgbClr val="C00000"/>
                </a:solidFill>
              </a:rPr>
              <a:t>Path explosion</a:t>
            </a:r>
            <a:r>
              <a:rPr lang="en-US" dirty="0"/>
              <a:t> --- exponentially many paths </a:t>
            </a:r>
          </a:p>
          <a:p>
            <a:r>
              <a:rPr lang="en-US" b="1" dirty="0">
                <a:solidFill>
                  <a:srgbClr val="C00000"/>
                </a:solidFill>
              </a:rPr>
              <a:t>Heap modeling</a:t>
            </a:r>
            <a:r>
              <a:rPr lang="en-US" dirty="0"/>
              <a:t> --- symbolic data structures and pointers</a:t>
            </a:r>
          </a:p>
          <a:p>
            <a:r>
              <a:rPr lang="en-US" b="1" dirty="0">
                <a:solidFill>
                  <a:srgbClr val="C00000"/>
                </a:solidFill>
              </a:rPr>
              <a:t>SMT solver limitations</a:t>
            </a:r>
            <a:r>
              <a:rPr lang="en-US" dirty="0"/>
              <a:t> --- dealing with complex path constraints </a:t>
            </a:r>
          </a:p>
          <a:p>
            <a:r>
              <a:rPr lang="en-US" b="1" dirty="0">
                <a:solidFill>
                  <a:srgbClr val="C00000"/>
                </a:solidFill>
              </a:rPr>
              <a:t>Environment modeling</a:t>
            </a:r>
            <a:r>
              <a:rPr lang="en-US" dirty="0"/>
              <a:t> --- dealing with native/system/library calls/file operations/network events </a:t>
            </a:r>
          </a:p>
          <a:p>
            <a:r>
              <a:rPr lang="en-US" b="1" dirty="0">
                <a:solidFill>
                  <a:srgbClr val="C00000"/>
                </a:solidFill>
              </a:rPr>
              <a:t>Coverage Problem</a:t>
            </a:r>
            <a:r>
              <a:rPr lang="en-US" dirty="0"/>
              <a:t> --- may not reach deep into the execution tree, specially when encountering loops.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959" y="4285673"/>
            <a:ext cx="7221914" cy="969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6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Solution: </a:t>
            </a:r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73443"/>
            <a:ext cx="7543801" cy="402336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1" dirty="0" err="1">
                <a:solidFill>
                  <a:srgbClr val="00B050"/>
                </a:solidFill>
              </a:rPr>
              <a:t>Concolic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/>
              <a:t>= </a:t>
            </a:r>
            <a:r>
              <a:rPr lang="en-US" sz="3200" b="1" dirty="0">
                <a:solidFill>
                  <a:srgbClr val="00B050"/>
                </a:solidFill>
              </a:rPr>
              <a:t>Con</a:t>
            </a:r>
            <a:r>
              <a:rPr lang="en-US" sz="3200" dirty="0"/>
              <a:t>crete + Symb</a:t>
            </a:r>
            <a:r>
              <a:rPr lang="en-US" sz="3200" b="1" dirty="0">
                <a:solidFill>
                  <a:srgbClr val="00B050"/>
                </a:solidFill>
              </a:rPr>
              <a:t>olic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Also called </a:t>
            </a:r>
            <a:r>
              <a:rPr lang="en-US" sz="2800" b="1" dirty="0"/>
              <a:t>dynamic symbolic execution </a:t>
            </a:r>
          </a:p>
          <a:p>
            <a:r>
              <a:rPr lang="en-US" dirty="0"/>
              <a:t>The intention is to visit deep into the program execution tree </a:t>
            </a:r>
          </a:p>
          <a:p>
            <a:r>
              <a:rPr lang="en-US" dirty="0"/>
              <a:t>Program is simultaneously executed with concrete and symbolic inputs </a:t>
            </a:r>
          </a:p>
          <a:p>
            <a:r>
              <a:rPr lang="en-US" dirty="0"/>
              <a:t>Start off the execution with a random input </a:t>
            </a:r>
          </a:p>
          <a:p>
            <a:r>
              <a:rPr lang="en-US" dirty="0"/>
              <a:t>Specially useful in cases of remote procedure call </a:t>
            </a:r>
          </a:p>
          <a:p>
            <a:r>
              <a:rPr lang="en-US" b="1" dirty="0" err="1"/>
              <a:t>Concolic</a:t>
            </a:r>
            <a:r>
              <a:rPr lang="en-US" b="1" dirty="0"/>
              <a:t> execution implementations</a:t>
            </a:r>
            <a:r>
              <a:rPr lang="en-US" dirty="0"/>
              <a:t>: SAGE </a:t>
            </a:r>
            <a:r>
              <a:rPr lang="en-US"/>
              <a:t>(Microsoft), CREST 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49236" y="2410691"/>
            <a:ext cx="4516582" cy="803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Combining Classical Testing with Automatic Program Analysis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597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Generate a random seed input to start execution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Concretely execute the program with the random seed input and collect the path constraint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Example: </a:t>
            </a:r>
            <a:r>
              <a:rPr lang="en-US" b="1" dirty="0"/>
              <a:t>a &amp;&amp; b &amp;&amp; 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In the next iteration, negate the last conjunct to obtain the constraint </a:t>
            </a:r>
            <a:r>
              <a:rPr lang="en-US" b="1" dirty="0"/>
              <a:t>a &amp;&amp; b &amp;&amp; !c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Solve it to get input to the path which matches all the branch decisions except the last one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95290" y="4742500"/>
            <a:ext cx="1692796" cy="533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not from the first?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6289964" y="4634127"/>
            <a:ext cx="605326" cy="3750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9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7" name="AutoShape 8"/>
          <p:cNvCxnSpPr>
            <a:cxnSpLocks noChangeShapeType="1"/>
          </p:cNvCxnSpPr>
          <p:nvPr/>
        </p:nvCxnSpPr>
        <p:spPr bwMode="auto">
          <a:xfrm>
            <a:off x="5562600" y="1295400"/>
            <a:ext cx="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88" name="Text Box 17"/>
          <p:cNvSpPr txBox="1">
            <a:spLocks noChangeArrowheads="1"/>
          </p:cNvSpPr>
          <p:nvPr/>
        </p:nvSpPr>
        <p:spPr bwMode="auto">
          <a:xfrm>
            <a:off x="7241300" y="440344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0" dirty="0">
                <a:solidFill>
                  <a:srgbClr val="FF3300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16389" name="AutoShape 18"/>
          <p:cNvSpPr>
            <a:spLocks noChangeArrowheads="1"/>
          </p:cNvSpPr>
          <p:nvPr/>
        </p:nvSpPr>
        <p:spPr bwMode="auto">
          <a:xfrm>
            <a:off x="4648200" y="2133600"/>
            <a:ext cx="1828800" cy="838200"/>
          </a:xfrm>
          <a:prstGeom prst="diamond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b="0">
                <a:latin typeface="Arial" panose="020B0604020202020204" pitchFamily="34" charset="0"/>
              </a:rPr>
              <a:t>2*y == x</a:t>
            </a:r>
          </a:p>
        </p:txBody>
      </p:sp>
      <p:cxnSp>
        <p:nvCxnSpPr>
          <p:cNvPr id="16390" name="AutoShape 19"/>
          <p:cNvCxnSpPr>
            <a:cxnSpLocks noChangeShapeType="1"/>
            <a:stCxn id="16389" idx="1"/>
          </p:cNvCxnSpPr>
          <p:nvPr/>
        </p:nvCxnSpPr>
        <p:spPr bwMode="auto">
          <a:xfrm flipH="1">
            <a:off x="4038600" y="2552700"/>
            <a:ext cx="609600" cy="876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20"/>
          <p:cNvCxnSpPr>
            <a:cxnSpLocks noChangeShapeType="1"/>
            <a:stCxn id="16389" idx="3"/>
            <a:endCxn id="16392" idx="0"/>
          </p:cNvCxnSpPr>
          <p:nvPr/>
        </p:nvCxnSpPr>
        <p:spPr bwMode="auto">
          <a:xfrm>
            <a:off x="6477000" y="2552700"/>
            <a:ext cx="2667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92" name="AutoShape 21"/>
          <p:cNvSpPr>
            <a:spLocks noChangeArrowheads="1"/>
          </p:cNvSpPr>
          <p:nvPr/>
        </p:nvSpPr>
        <p:spPr bwMode="auto">
          <a:xfrm>
            <a:off x="5867400" y="3200400"/>
            <a:ext cx="1752600" cy="838200"/>
          </a:xfrm>
          <a:prstGeom prst="diamond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b="0">
                <a:latin typeface="Arial" panose="020B0604020202020204" pitchFamily="34" charset="0"/>
              </a:rPr>
              <a:t>x &gt; y+10</a:t>
            </a:r>
          </a:p>
        </p:txBody>
      </p:sp>
      <p:cxnSp>
        <p:nvCxnSpPr>
          <p:cNvPr id="16393" name="AutoShape 22"/>
          <p:cNvCxnSpPr>
            <a:cxnSpLocks noChangeShapeType="1"/>
            <a:stCxn id="16392" idx="1"/>
          </p:cNvCxnSpPr>
          <p:nvPr/>
        </p:nvCxnSpPr>
        <p:spPr bwMode="auto">
          <a:xfrm flipH="1">
            <a:off x="5334000" y="3619500"/>
            <a:ext cx="533400" cy="80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23"/>
          <p:cNvCxnSpPr>
            <a:cxnSpLocks noChangeShapeType="1"/>
            <a:stCxn id="16392" idx="3"/>
          </p:cNvCxnSpPr>
          <p:nvPr/>
        </p:nvCxnSpPr>
        <p:spPr bwMode="auto">
          <a:xfrm>
            <a:off x="7620000" y="3619500"/>
            <a:ext cx="457200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395" name="Text Box 24"/>
          <p:cNvSpPr txBox="1">
            <a:spLocks noChangeArrowheads="1"/>
          </p:cNvSpPr>
          <p:nvPr/>
        </p:nvSpPr>
        <p:spPr bwMode="auto">
          <a:xfrm>
            <a:off x="6553200" y="259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396" name="Text Box 25"/>
          <p:cNvSpPr txBox="1">
            <a:spLocks noChangeArrowheads="1"/>
          </p:cNvSpPr>
          <p:nvPr/>
        </p:nvSpPr>
        <p:spPr bwMode="auto">
          <a:xfrm>
            <a:off x="7696200" y="3657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397" name="Text Box 26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6398" name="Text Box 27"/>
          <p:cNvSpPr txBox="1">
            <a:spLocks noChangeArrowheads="1"/>
          </p:cNvSpPr>
          <p:nvPr/>
        </p:nvSpPr>
        <p:spPr bwMode="auto">
          <a:xfrm>
            <a:off x="5257800" y="3657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b="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6399" name="Rectangle 3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56508"/>
            <a:ext cx="4038600" cy="4468091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22960" y="-284156"/>
            <a:ext cx="75438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8318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7418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7422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742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7425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condition</a:t>
                </a:r>
              </a:p>
            </p:txBody>
          </p:sp>
        </p:grp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7414" name="Group 14"/>
          <p:cNvGrpSpPr>
            <a:grpSpLocks/>
          </p:cNvGrpSpPr>
          <p:nvPr/>
        </p:nvGrpSpPr>
        <p:grpSpPr bwMode="auto">
          <a:xfrm>
            <a:off x="762000" y="2505376"/>
            <a:ext cx="6858000" cy="366713"/>
            <a:chOff x="480" y="1776"/>
            <a:chExt cx="4320" cy="231"/>
          </a:xfrm>
        </p:grpSpPr>
        <p:sp>
          <p:nvSpPr>
            <p:cNvPr id="17415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6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22, y = 7</a:t>
              </a:r>
            </a:p>
          </p:txBody>
        </p:sp>
        <p:sp>
          <p:nvSpPr>
            <p:cNvPr id="17417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131877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7418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7422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742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7425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condition</a:t>
                </a:r>
              </a:p>
            </p:txBody>
          </p:sp>
        </p:grp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762000" y="2872528"/>
            <a:ext cx="6858000" cy="641350"/>
            <a:chOff x="480" y="2112"/>
            <a:chExt cx="4320" cy="404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22, y = 7,    z = 14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822960" y="-61234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E48312"/>
                </a:solidFill>
              </a:rPr>
              <a:t>Concolic execution example</a:t>
            </a:r>
            <a:endParaRPr lang="en-US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46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7418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7422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742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7425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condition</a:t>
                </a:r>
              </a:p>
            </p:txBody>
          </p:sp>
        </p:grp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762000" y="2872528"/>
            <a:ext cx="6858000" cy="641350"/>
            <a:chOff x="480" y="2112"/>
            <a:chExt cx="4320" cy="404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22, y = 7,    z = 14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43562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90940"/>
            <a:ext cx="4038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9467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9468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9470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9471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9472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9473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9474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762000" y="5562600"/>
            <a:ext cx="6858000" cy="641350"/>
            <a:chOff x="480" y="2112"/>
            <a:chExt cx="4320" cy="404"/>
          </a:xfrm>
        </p:grpSpPr>
        <p:sp>
          <p:nvSpPr>
            <p:cNvPr id="19464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5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22, y = 7,    z = 14</a:t>
              </a:r>
            </a:p>
          </p:txBody>
        </p:sp>
        <p:sp>
          <p:nvSpPr>
            <p:cNvPr id="19466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19463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!=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185385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90940"/>
            <a:ext cx="40386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9467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9468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19470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19471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9472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19473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19474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762000" y="5562600"/>
            <a:ext cx="6858000" cy="641350"/>
            <a:chOff x="480" y="2112"/>
            <a:chExt cx="4320" cy="404"/>
          </a:xfrm>
        </p:grpSpPr>
        <p:sp>
          <p:nvSpPr>
            <p:cNvPr id="19464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5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22, y = 7,    z = 14</a:t>
              </a:r>
            </a:p>
          </p:txBody>
        </p:sp>
        <p:sp>
          <p:nvSpPr>
            <p:cNvPr id="19466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19463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!=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114800" y="2667000"/>
            <a:ext cx="3276600" cy="646331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en-US" b="0" dirty="0">
                <a:latin typeface="Arial" panose="020B0604020202020204" pitchFamily="34" charset="0"/>
              </a:rPr>
              <a:t>Solve: 2*b == a</a:t>
            </a:r>
          </a:p>
          <a:p>
            <a:pPr algn="l" eaLnBrk="1" hangingPunct="1"/>
            <a:r>
              <a:rPr lang="en-US" altLang="en-US" b="0" dirty="0">
                <a:latin typeface="Arial" panose="020B0604020202020204" pitchFamily="34" charset="0"/>
              </a:rPr>
              <a:t>Solution: a = 2, b = 1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98954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1510" name="Group 14"/>
          <p:cNvGrpSpPr>
            <a:grpSpLocks/>
          </p:cNvGrpSpPr>
          <p:nvPr/>
        </p:nvGrpSpPr>
        <p:grpSpPr bwMode="auto">
          <a:xfrm>
            <a:off x="762000" y="2551556"/>
            <a:ext cx="6858000" cy="366713"/>
            <a:chOff x="480" y="1776"/>
            <a:chExt cx="4320" cy="231"/>
          </a:xfrm>
        </p:grpSpPr>
        <p:sp>
          <p:nvSpPr>
            <p:cNvPr id="21511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2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2, y = 1</a:t>
              </a:r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11254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Testing approaches are in general manual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Time consuming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Error-prone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Incomplete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Depends on the quality of the test cases or inputs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Provides little in terms of coverage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5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762000" y="2863292"/>
            <a:ext cx="6858000" cy="641350"/>
            <a:chOff x="480" y="2112"/>
            <a:chExt cx="4320" cy="404"/>
          </a:xfrm>
        </p:grpSpPr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2, y = 1,       z = 2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319186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762000" y="3426712"/>
            <a:ext cx="6858000" cy="641350"/>
            <a:chOff x="480" y="2112"/>
            <a:chExt cx="4320" cy="404"/>
          </a:xfrm>
        </p:grpSpPr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2, y = 1,       z = 2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7620000" y="3084968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==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1439927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7620000" y="3084968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==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762000" y="5638800"/>
            <a:ext cx="6858000" cy="641350"/>
            <a:chOff x="480" y="2112"/>
            <a:chExt cx="4320" cy="404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2, y = 1,       z = 2</a:t>
              </a: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7689275" y="3532920"/>
            <a:ext cx="138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a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&lt; 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+ 10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1994142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7620000" y="3084968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==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762000" y="5638800"/>
            <a:ext cx="6858000" cy="641350"/>
            <a:chOff x="480" y="2112"/>
            <a:chExt cx="4320" cy="404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2, y = 1,       z = 2</a:t>
              </a: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b, 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2*b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7689275" y="3532920"/>
            <a:ext cx="138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a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- 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&lt; 10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810000" y="2667000"/>
            <a:ext cx="3810000" cy="646331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en-US" b="0" dirty="0">
                <a:latin typeface="Arial" panose="020B0604020202020204" pitchFamily="34" charset="0"/>
              </a:rPr>
              <a:t>Solve: (2*b == a) </a:t>
            </a:r>
            <a:r>
              <a:rPr lang="en-US" altLang="en-US" dirty="0">
                <a:latin typeface="cmsy10" pitchFamily="34" charset="0"/>
              </a:rPr>
              <a:t>^</a:t>
            </a:r>
            <a:r>
              <a:rPr lang="en-US" altLang="en-US" b="0" dirty="0">
                <a:latin typeface="Arial" panose="020B0604020202020204" pitchFamily="34" charset="0"/>
              </a:rPr>
              <a:t> (a </a:t>
            </a:r>
            <a:r>
              <a:rPr lang="mr-IN" altLang="en-US" b="0" dirty="0">
                <a:latin typeface="Arial" panose="020B0604020202020204" pitchFamily="34" charset="0"/>
              </a:rPr>
              <a:t>–</a:t>
            </a:r>
            <a:r>
              <a:rPr lang="en-US" altLang="en-US" b="0" dirty="0">
                <a:latin typeface="Arial" panose="020B0604020202020204" pitchFamily="34" charset="0"/>
              </a:rPr>
              <a:t> b&gt; 10)</a:t>
            </a:r>
          </a:p>
          <a:p>
            <a:pPr algn="l" eaLnBrk="1" hangingPunct="1"/>
            <a:r>
              <a:rPr lang="en-US" altLang="en-US" b="0" dirty="0">
                <a:latin typeface="Arial" panose="020B0604020202020204" pitchFamily="34" charset="0"/>
              </a:rPr>
              <a:t>Solution: a = 30, b = 15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3012238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663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663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663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663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664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664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662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6630" name="Group 14"/>
          <p:cNvGrpSpPr>
            <a:grpSpLocks/>
          </p:cNvGrpSpPr>
          <p:nvPr/>
        </p:nvGrpSpPr>
        <p:grpSpPr bwMode="auto">
          <a:xfrm>
            <a:off x="743528" y="2819400"/>
            <a:ext cx="6858000" cy="366713"/>
            <a:chOff x="480" y="1776"/>
            <a:chExt cx="4320" cy="231"/>
          </a:xfrm>
        </p:grpSpPr>
        <p:sp>
          <p:nvSpPr>
            <p:cNvPr id="26631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2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>
                  <a:latin typeface="Arial" panose="020B0604020202020204" pitchFamily="34" charset="0"/>
                </a:rPr>
                <a:t>x = 30, y = 15</a:t>
              </a:r>
            </a:p>
          </p:txBody>
        </p:sp>
        <p:sp>
          <p:nvSpPr>
            <p:cNvPr id="26633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314954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void </a:t>
            </a:r>
            <a:r>
              <a:rPr lang="en-US" altLang="en-US" sz="2400" dirty="0" err="1">
                <a:solidFill>
                  <a:srgbClr val="FF3300"/>
                </a:solidFill>
              </a:rPr>
              <a:t>testme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x,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y)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z = 2*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if (z == x)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      </a:t>
            </a:r>
            <a:r>
              <a:rPr lang="en-US" altLang="en-US" sz="2400" dirty="0">
                <a:solidFill>
                  <a:srgbClr val="FF3300"/>
                </a:solidFill>
              </a:rPr>
              <a:t>ERROR;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3300"/>
                </a:solidFill>
              </a:rPr>
              <a:t>		</a:t>
            </a:r>
            <a:r>
              <a:rPr lang="en-US" altLang="en-US" sz="2400" dirty="0"/>
              <a:t>}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}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7661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7662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GB"/>
            </a:p>
          </p:txBody>
        </p:sp>
        <p:sp>
          <p:nvSpPr>
            <p:cNvPr id="27663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Concrete Execution</a:t>
              </a:r>
            </a:p>
          </p:txBody>
        </p:sp>
        <p:sp>
          <p:nvSpPr>
            <p:cNvPr id="27664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Symbolic Execution</a:t>
              </a:r>
            </a:p>
          </p:txBody>
        </p:sp>
        <p:grpSp>
          <p:nvGrpSpPr>
            <p:cNvPr id="27665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7666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concrete state</a:t>
                </a:r>
              </a:p>
            </p:txBody>
          </p:sp>
          <p:sp>
            <p:nvSpPr>
              <p:cNvPr id="27667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symbolic state</a:t>
                </a:r>
              </a:p>
            </p:txBody>
          </p:sp>
          <p:sp>
            <p:nvSpPr>
              <p:cNvPr id="27668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path </a:t>
                </a:r>
                <a:r>
                  <a:rPr lang="en-US" altLang="en-US" b="0">
                    <a:solidFill>
                      <a:srgbClr val="003366"/>
                    </a:solidFill>
                    <a:latin typeface="Arial" panose="020B0604020202020204" pitchFamily="34" charset="0"/>
                  </a:rPr>
                  <a:t>condition</a:t>
                </a:r>
              </a:p>
            </p:txBody>
          </p:sp>
        </p:grpSp>
      </p:grp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7654" name="Group 14"/>
          <p:cNvGrpSpPr>
            <a:grpSpLocks/>
          </p:cNvGrpSpPr>
          <p:nvPr/>
        </p:nvGrpSpPr>
        <p:grpSpPr bwMode="auto">
          <a:xfrm>
            <a:off x="893616" y="4618178"/>
            <a:ext cx="6650038" cy="646113"/>
            <a:chOff x="480" y="1776"/>
            <a:chExt cx="4189" cy="407"/>
          </a:xfrm>
        </p:grpSpPr>
        <p:sp>
          <p:nvSpPr>
            <p:cNvPr id="27658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59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30, y = 15</a:t>
              </a:r>
            </a:p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z = 30</a:t>
              </a:r>
            </a:p>
          </p:txBody>
        </p:sp>
        <p:sp>
          <p:nvSpPr>
            <p:cNvPr id="27660" name="Text Box 17"/>
            <p:cNvSpPr txBox="1">
              <a:spLocks noChangeArrowheads="1"/>
            </p:cNvSpPr>
            <p:nvPr/>
          </p:nvSpPr>
          <p:spPr bwMode="auto">
            <a:xfrm>
              <a:off x="3661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 eaLnBrk="1" hangingPunct="1"/>
              <a:r>
                <a:rPr lang="en-US" altLang="en-US" b="0" dirty="0">
                  <a:latin typeface="Arial" panose="020B0604020202020204" pitchFamily="34" charset="0"/>
                </a:rPr>
                <a:t>x = a, y = b</a:t>
              </a:r>
              <a:endParaRPr lang="en-US" altLang="en-US" b="0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27655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2*b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== a</a:t>
            </a:r>
            <a:endParaRPr lang="en-US" altLang="en-US" b="0" baseline="-25000" dirty="0">
              <a:latin typeface="Arial" panose="020B0604020202020204" pitchFamily="34" charset="0"/>
            </a:endParaRPr>
          </a:p>
        </p:txBody>
      </p:sp>
      <p:sp>
        <p:nvSpPr>
          <p:cNvPr id="27656" name="Text Box 19"/>
          <p:cNvSpPr txBox="1">
            <a:spLocks noChangeArrowheads="1"/>
          </p:cNvSpPr>
          <p:nvPr/>
        </p:nvSpPr>
        <p:spPr bwMode="auto">
          <a:xfrm>
            <a:off x="7467600" y="4191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 eaLnBrk="1" hangingPunct="1"/>
            <a:r>
              <a:rPr lang="en-US" altLang="en-US" b="0" dirty="0">
                <a:latin typeface="Arial" panose="020B0604020202020204" pitchFamily="34" charset="0"/>
              </a:rPr>
              <a:t>a</a:t>
            </a:r>
            <a:r>
              <a:rPr lang="en-US" altLang="en-US" b="0" baseline="-25000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&gt; b+10</a:t>
            </a:r>
          </a:p>
        </p:txBody>
      </p:sp>
      <p:sp>
        <p:nvSpPr>
          <p:cNvPr id="27657" name="AutoShape 20"/>
          <p:cNvSpPr>
            <a:spLocks noChangeArrowheads="1"/>
          </p:cNvSpPr>
          <p:nvPr/>
        </p:nvSpPr>
        <p:spPr bwMode="auto">
          <a:xfrm>
            <a:off x="3733800" y="1676400"/>
            <a:ext cx="3048000" cy="2514600"/>
          </a:xfrm>
          <a:prstGeom prst="star16">
            <a:avLst>
              <a:gd name="adj" fmla="val 37500"/>
            </a:avLst>
          </a:prstGeom>
          <a:solidFill>
            <a:srgbClr val="FFDEBD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b="0">
                <a:latin typeface="Arial" panose="020B0604020202020204" pitchFamily="34" charset="0"/>
              </a:rPr>
              <a:t>Program Error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2960" y="-612343"/>
            <a:ext cx="7543800" cy="1450757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execution example</a:t>
            </a:r>
          </a:p>
        </p:txBody>
      </p:sp>
    </p:spTree>
    <p:extLst>
      <p:ext uri="{BB962C8B-B14F-4D97-AF65-F5344CB8AC3E}">
        <p14:creationId xmlns:p14="http://schemas.microsoft.com/office/powerpoint/2010/main" val="3814247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1960" y="4104872"/>
            <a:ext cx="822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Path Space of a Large Program is Huge</a:t>
            </a:r>
            <a:endParaRPr lang="en-US" altLang="en-US" sz="21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Path Explosion Problem</a:t>
            </a:r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838200" y="1981200"/>
            <a:ext cx="3505200" cy="40386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5105400" y="1828800"/>
            <a:ext cx="2667000" cy="914400"/>
            <a:chOff x="2736" y="2928"/>
            <a:chExt cx="1680" cy="576"/>
          </a:xfrm>
        </p:grpSpPr>
        <p:sp>
          <p:nvSpPr>
            <p:cNvPr id="34822" name="AutoShape 7"/>
            <p:cNvSpPr>
              <a:spLocks noChangeArrowheads="1"/>
            </p:cNvSpPr>
            <p:nvPr/>
          </p:nvSpPr>
          <p:spPr bwMode="auto">
            <a:xfrm>
              <a:off x="2736" y="2928"/>
              <a:ext cx="1680" cy="576"/>
            </a:xfrm>
            <a:prstGeom prst="wedgeRoundRectCallout">
              <a:avLst>
                <a:gd name="adj1" fmla="val -128810"/>
                <a:gd name="adj2" fmla="val 73787"/>
                <a:gd name="adj3" fmla="val 16667"/>
              </a:avLst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784" y="3024"/>
              <a:ext cx="15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Entire Computation Tree</a:t>
              </a: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2960" y="-139767"/>
            <a:ext cx="75438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861105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5563" y="3497581"/>
            <a:ext cx="82296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Path Space of a Large Program is Huge</a:t>
            </a:r>
            <a:endParaRPr lang="en-US" altLang="en-US" sz="21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Path Explosion Problem</a:t>
            </a: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838200" y="1981200"/>
            <a:ext cx="3505200" cy="4038600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1676400" y="5334000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5846" name="Group 7"/>
          <p:cNvGrpSpPr>
            <a:grpSpLocks/>
          </p:cNvGrpSpPr>
          <p:nvPr/>
        </p:nvGrpSpPr>
        <p:grpSpPr bwMode="auto">
          <a:xfrm>
            <a:off x="4343400" y="4648200"/>
            <a:ext cx="2667000" cy="914400"/>
            <a:chOff x="2736" y="2928"/>
            <a:chExt cx="1680" cy="576"/>
          </a:xfrm>
        </p:grpSpPr>
        <p:sp>
          <p:nvSpPr>
            <p:cNvPr id="35851" name="AutoShape 8"/>
            <p:cNvSpPr>
              <a:spLocks noChangeArrowheads="1"/>
            </p:cNvSpPr>
            <p:nvPr/>
          </p:nvSpPr>
          <p:spPr bwMode="auto">
            <a:xfrm>
              <a:off x="2736" y="2928"/>
              <a:ext cx="1680" cy="576"/>
            </a:xfrm>
            <a:prstGeom prst="wedgeRoundRectCallout">
              <a:avLst>
                <a:gd name="adj1" fmla="val -128810"/>
                <a:gd name="adj2" fmla="val 73787"/>
                <a:gd name="adj3" fmla="val 16667"/>
              </a:avLst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2" name="Text Box 9"/>
            <p:cNvSpPr txBox="1">
              <a:spLocks noChangeArrowheads="1"/>
            </p:cNvSpPr>
            <p:nvPr/>
          </p:nvSpPr>
          <p:spPr bwMode="auto">
            <a:xfrm>
              <a:off x="2784" y="3024"/>
              <a:ext cx="15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Explored by  Concolic Testing</a:t>
              </a:r>
            </a:p>
          </p:txBody>
        </p:sp>
      </p:grpSp>
      <p:grpSp>
        <p:nvGrpSpPr>
          <p:cNvPr id="35847" name="Group 10"/>
          <p:cNvGrpSpPr>
            <a:grpSpLocks/>
          </p:cNvGrpSpPr>
          <p:nvPr/>
        </p:nvGrpSpPr>
        <p:grpSpPr bwMode="auto">
          <a:xfrm>
            <a:off x="5105400" y="1828800"/>
            <a:ext cx="2667000" cy="914400"/>
            <a:chOff x="2736" y="2928"/>
            <a:chExt cx="1680" cy="576"/>
          </a:xfrm>
        </p:grpSpPr>
        <p:sp>
          <p:nvSpPr>
            <p:cNvPr id="35849" name="AutoShape 11"/>
            <p:cNvSpPr>
              <a:spLocks noChangeArrowheads="1"/>
            </p:cNvSpPr>
            <p:nvPr/>
          </p:nvSpPr>
          <p:spPr bwMode="auto">
            <a:xfrm>
              <a:off x="2736" y="2928"/>
              <a:ext cx="1680" cy="576"/>
            </a:xfrm>
            <a:prstGeom prst="wedgeRoundRectCallout">
              <a:avLst>
                <a:gd name="adj1" fmla="val -128810"/>
                <a:gd name="adj2" fmla="val 73787"/>
                <a:gd name="adj3" fmla="val 16667"/>
              </a:avLst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0" name="Text Box 12"/>
            <p:cNvSpPr txBox="1">
              <a:spLocks noChangeArrowheads="1"/>
            </p:cNvSpPr>
            <p:nvPr/>
          </p:nvSpPr>
          <p:spPr bwMode="auto">
            <a:xfrm>
              <a:off x="2784" y="3024"/>
              <a:ext cx="15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/>
                <a:t>Entire Computation Tree</a:t>
              </a:r>
            </a:p>
          </p:txBody>
        </p:sp>
      </p:grpSp>
      <p:sp>
        <p:nvSpPr>
          <p:cNvPr id="35848" name="Line 13"/>
          <p:cNvSpPr>
            <a:spLocks noChangeShapeType="1"/>
          </p:cNvSpPr>
          <p:nvPr/>
        </p:nvSpPr>
        <p:spPr bwMode="auto">
          <a:xfrm flipH="1">
            <a:off x="2057400" y="1981200"/>
            <a:ext cx="533400" cy="34290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22960" y="-139767"/>
            <a:ext cx="75438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007957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Oval 14"/>
          <p:cNvSpPr>
            <a:spLocks noChangeArrowheads="1"/>
          </p:cNvSpPr>
          <p:nvPr/>
        </p:nvSpPr>
        <p:spPr bwMode="auto">
          <a:xfrm>
            <a:off x="533400" y="2133600"/>
            <a:ext cx="3657600" cy="3581400"/>
          </a:xfrm>
          <a:prstGeom prst="ellipse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6868" name="Group 30"/>
          <p:cNvGrpSpPr>
            <a:grpSpLocks/>
          </p:cNvGrpSpPr>
          <p:nvPr/>
        </p:nvGrpSpPr>
        <p:grpSpPr bwMode="auto">
          <a:xfrm>
            <a:off x="1905000" y="2133600"/>
            <a:ext cx="1447800" cy="1371600"/>
            <a:chOff x="1033463" y="3765550"/>
            <a:chExt cx="1447800" cy="1371600"/>
          </a:xfrm>
        </p:grpSpPr>
        <p:sp>
          <p:nvSpPr>
            <p:cNvPr id="36875" name="Oval 20"/>
            <p:cNvSpPr>
              <a:spLocks noChangeArrowheads="1"/>
            </p:cNvSpPr>
            <p:nvPr/>
          </p:nvSpPr>
          <p:spPr bwMode="auto">
            <a:xfrm>
              <a:off x="1033463" y="3765550"/>
              <a:ext cx="1447800" cy="1371600"/>
            </a:xfrm>
            <a:prstGeom prst="ellipse">
              <a:avLst/>
            </a:prstGeom>
            <a:solidFill>
              <a:srgbClr val="3366FF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6" name="Oval 15"/>
            <p:cNvSpPr>
              <a:spLocks noChangeArrowheads="1"/>
            </p:cNvSpPr>
            <p:nvPr/>
          </p:nvSpPr>
          <p:spPr bwMode="auto">
            <a:xfrm>
              <a:off x="1262063" y="3995738"/>
              <a:ext cx="990600" cy="914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7" name="Oval 16"/>
            <p:cNvSpPr>
              <a:spLocks noChangeArrowheads="1"/>
            </p:cNvSpPr>
            <p:nvPr/>
          </p:nvSpPr>
          <p:spPr bwMode="auto">
            <a:xfrm>
              <a:off x="1500188" y="4181475"/>
              <a:ext cx="533400" cy="5334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8" name="Oval 17"/>
            <p:cNvSpPr>
              <a:spLocks noChangeArrowheads="1"/>
            </p:cNvSpPr>
            <p:nvPr/>
          </p:nvSpPr>
          <p:spPr bwMode="auto">
            <a:xfrm>
              <a:off x="1143000" y="3886200"/>
              <a:ext cx="1219200" cy="11430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79" name="Oval 18"/>
            <p:cNvSpPr>
              <a:spLocks noChangeArrowheads="1"/>
            </p:cNvSpPr>
            <p:nvPr/>
          </p:nvSpPr>
          <p:spPr bwMode="auto">
            <a:xfrm>
              <a:off x="1381125" y="4071938"/>
              <a:ext cx="762000" cy="7620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80" name="Oval 19"/>
            <p:cNvSpPr>
              <a:spLocks noChangeArrowheads="1"/>
            </p:cNvSpPr>
            <p:nvPr/>
          </p:nvSpPr>
          <p:spPr bwMode="auto">
            <a:xfrm>
              <a:off x="1611313" y="4300538"/>
              <a:ext cx="304800" cy="30480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869" name="Oval 14"/>
          <p:cNvSpPr>
            <a:spLocks noChangeArrowheads="1"/>
          </p:cNvSpPr>
          <p:nvPr/>
        </p:nvSpPr>
        <p:spPr bwMode="auto">
          <a:xfrm>
            <a:off x="5257800" y="2209800"/>
            <a:ext cx="3657600" cy="3581400"/>
          </a:xfrm>
          <a:prstGeom prst="ellipse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Text Box 24"/>
          <p:cNvSpPr txBox="1">
            <a:spLocks noChangeArrowheads="1"/>
          </p:cNvSpPr>
          <p:nvPr/>
        </p:nvSpPr>
        <p:spPr bwMode="auto">
          <a:xfrm>
            <a:off x="228600" y="5943600"/>
            <a:ext cx="434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400">
                <a:latin typeface="Trebuchet MS" panose="020B0603020202020204" pitchFamily="34" charset="0"/>
              </a:rPr>
              <a:t>Concolic: Broad, shallow</a:t>
            </a:r>
          </a:p>
        </p:txBody>
      </p:sp>
      <p:sp>
        <p:nvSpPr>
          <p:cNvPr id="36871" name="Text Box 25"/>
          <p:cNvSpPr txBox="1">
            <a:spLocks noChangeArrowheads="1"/>
          </p:cNvSpPr>
          <p:nvPr/>
        </p:nvSpPr>
        <p:spPr bwMode="auto">
          <a:xfrm>
            <a:off x="5365750" y="5943600"/>
            <a:ext cx="3778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400">
                <a:latin typeface="Trebuchet MS" panose="020B0603020202020204" pitchFamily="34" charset="0"/>
              </a:rPr>
              <a:t>Random: Narrow, deep</a:t>
            </a:r>
          </a:p>
        </p:txBody>
      </p:sp>
      <p:sp>
        <p:nvSpPr>
          <p:cNvPr id="36872" name="Freeform 31"/>
          <p:cNvSpPr>
            <a:spLocks noChangeArrowheads="1"/>
          </p:cNvSpPr>
          <p:nvPr/>
        </p:nvSpPr>
        <p:spPr bwMode="auto">
          <a:xfrm>
            <a:off x="7058025" y="2286000"/>
            <a:ext cx="844550" cy="3543300"/>
          </a:xfrm>
          <a:custGeom>
            <a:avLst/>
            <a:gdLst>
              <a:gd name="T0" fmla="*/ 313803 w 845019"/>
              <a:gd name="T1" fmla="*/ 0 h 3543300"/>
              <a:gd name="T2" fmla="*/ 641868 w 845019"/>
              <a:gd name="T3" fmla="*/ 585788 h 3543300"/>
              <a:gd name="T4" fmla="*/ 656131 w 845019"/>
              <a:gd name="T5" fmla="*/ 642938 h 3543300"/>
              <a:gd name="T6" fmla="*/ 641868 w 845019"/>
              <a:gd name="T7" fmla="*/ 700088 h 3543300"/>
              <a:gd name="T8" fmla="*/ 513494 w 845019"/>
              <a:gd name="T9" fmla="*/ 800100 h 3543300"/>
              <a:gd name="T10" fmla="*/ 413648 w 845019"/>
              <a:gd name="T11" fmla="*/ 885825 h 3543300"/>
              <a:gd name="T12" fmla="*/ 370857 w 845019"/>
              <a:gd name="T13" fmla="*/ 900113 h 3543300"/>
              <a:gd name="T14" fmla="*/ 427911 w 845019"/>
              <a:gd name="T15" fmla="*/ 1085850 h 3543300"/>
              <a:gd name="T16" fmla="*/ 499231 w 845019"/>
              <a:gd name="T17" fmla="*/ 1157288 h 3543300"/>
              <a:gd name="T18" fmla="*/ 542022 w 845019"/>
              <a:gd name="T19" fmla="*/ 1171575 h 3543300"/>
              <a:gd name="T20" fmla="*/ 442175 w 845019"/>
              <a:gd name="T21" fmla="*/ 1143000 h 3543300"/>
              <a:gd name="T22" fmla="*/ 413648 w 845019"/>
              <a:gd name="T23" fmla="*/ 1100138 h 3543300"/>
              <a:gd name="T24" fmla="*/ 470703 w 845019"/>
              <a:gd name="T25" fmla="*/ 1042988 h 3543300"/>
              <a:gd name="T26" fmla="*/ 641868 w 845019"/>
              <a:gd name="T27" fmla="*/ 1000125 h 3543300"/>
              <a:gd name="T28" fmla="*/ 770241 w 845019"/>
              <a:gd name="T29" fmla="*/ 1014413 h 3543300"/>
              <a:gd name="T30" fmla="*/ 770241 w 845019"/>
              <a:gd name="T31" fmla="*/ 1871663 h 3543300"/>
              <a:gd name="T32" fmla="*/ 713187 w 845019"/>
              <a:gd name="T33" fmla="*/ 1900238 h 3543300"/>
              <a:gd name="T34" fmla="*/ 584813 w 845019"/>
              <a:gd name="T35" fmla="*/ 1871663 h 3543300"/>
              <a:gd name="T36" fmla="*/ 513494 w 845019"/>
              <a:gd name="T37" fmla="*/ 1785938 h 3543300"/>
              <a:gd name="T38" fmla="*/ 470703 w 845019"/>
              <a:gd name="T39" fmla="*/ 1757363 h 3543300"/>
              <a:gd name="T40" fmla="*/ 470703 w 845019"/>
              <a:gd name="T41" fmla="*/ 1657350 h 3543300"/>
              <a:gd name="T42" fmla="*/ 542022 w 845019"/>
              <a:gd name="T43" fmla="*/ 1671638 h 3543300"/>
              <a:gd name="T44" fmla="*/ 584813 w 845019"/>
              <a:gd name="T45" fmla="*/ 1714500 h 3543300"/>
              <a:gd name="T46" fmla="*/ 599076 w 845019"/>
              <a:gd name="T47" fmla="*/ 1771650 h 3543300"/>
              <a:gd name="T48" fmla="*/ 613340 w 845019"/>
              <a:gd name="T49" fmla="*/ 1814513 h 3543300"/>
              <a:gd name="T50" fmla="*/ 641868 w 845019"/>
              <a:gd name="T51" fmla="*/ 1914525 h 3543300"/>
              <a:gd name="T52" fmla="*/ 827296 w 845019"/>
              <a:gd name="T53" fmla="*/ 1928813 h 3543300"/>
              <a:gd name="T54" fmla="*/ 841560 w 845019"/>
              <a:gd name="T55" fmla="*/ 1985963 h 3543300"/>
              <a:gd name="T56" fmla="*/ 798768 w 845019"/>
              <a:gd name="T57" fmla="*/ 2200274 h 3543300"/>
              <a:gd name="T58" fmla="*/ 727451 w 845019"/>
              <a:gd name="T59" fmla="*/ 2228850 h 3543300"/>
              <a:gd name="T60" fmla="*/ 342330 w 845019"/>
              <a:gd name="T61" fmla="*/ 2243138 h 3543300"/>
              <a:gd name="T62" fmla="*/ 285275 w 845019"/>
              <a:gd name="T63" fmla="*/ 2414588 h 3543300"/>
              <a:gd name="T64" fmla="*/ 213956 w 845019"/>
              <a:gd name="T65" fmla="*/ 2771774 h 3543300"/>
              <a:gd name="T66" fmla="*/ 156902 w 845019"/>
              <a:gd name="T67" fmla="*/ 2828924 h 3543300"/>
              <a:gd name="T68" fmla="*/ 0 w 845019"/>
              <a:gd name="T69" fmla="*/ 2971800 h 3543300"/>
              <a:gd name="T70" fmla="*/ 14264 w 845019"/>
              <a:gd name="T71" fmla="*/ 3057524 h 3543300"/>
              <a:gd name="T72" fmla="*/ 99847 w 845019"/>
              <a:gd name="T73" fmla="*/ 3157538 h 3543300"/>
              <a:gd name="T74" fmla="*/ 199692 w 845019"/>
              <a:gd name="T75" fmla="*/ 3186112 h 3543300"/>
              <a:gd name="T76" fmla="*/ 242483 w 845019"/>
              <a:gd name="T77" fmla="*/ 3286124 h 3543300"/>
              <a:gd name="T78" fmla="*/ 271011 w 845019"/>
              <a:gd name="T79" fmla="*/ 3371850 h 3543300"/>
              <a:gd name="T80" fmla="*/ 285275 w 845019"/>
              <a:gd name="T81" fmla="*/ 3414712 h 3543300"/>
              <a:gd name="T82" fmla="*/ 285275 w 845019"/>
              <a:gd name="T83" fmla="*/ 3543300 h 35433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45019"/>
              <a:gd name="T127" fmla="*/ 0 h 3543300"/>
              <a:gd name="T128" fmla="*/ 845019 w 845019"/>
              <a:gd name="T129" fmla="*/ 3543300 h 354330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45019" h="3543300">
                <a:moveTo>
                  <a:pt x="314325" y="0"/>
                </a:moveTo>
                <a:cubicBezTo>
                  <a:pt x="513623" y="332163"/>
                  <a:pt x="570903" y="345667"/>
                  <a:pt x="642938" y="585788"/>
                </a:cubicBezTo>
                <a:cubicBezTo>
                  <a:pt x="648580" y="604596"/>
                  <a:pt x="652463" y="623888"/>
                  <a:pt x="657225" y="642938"/>
                </a:cubicBezTo>
                <a:cubicBezTo>
                  <a:pt x="652463" y="661988"/>
                  <a:pt x="656147" y="685558"/>
                  <a:pt x="642938" y="700088"/>
                </a:cubicBezTo>
                <a:cubicBezTo>
                  <a:pt x="606411" y="740267"/>
                  <a:pt x="552746" y="761703"/>
                  <a:pt x="514350" y="800100"/>
                </a:cubicBezTo>
                <a:cubicBezTo>
                  <a:pt x="480569" y="833882"/>
                  <a:pt x="457108" y="861385"/>
                  <a:pt x="414338" y="885825"/>
                </a:cubicBezTo>
                <a:cubicBezTo>
                  <a:pt x="401262" y="893297"/>
                  <a:pt x="385763" y="895350"/>
                  <a:pt x="371475" y="900113"/>
                </a:cubicBezTo>
                <a:cubicBezTo>
                  <a:pt x="383863" y="999212"/>
                  <a:pt x="369874" y="1012411"/>
                  <a:pt x="428625" y="1085850"/>
                </a:cubicBezTo>
                <a:cubicBezTo>
                  <a:pt x="449662" y="1112147"/>
                  <a:pt x="473122" y="1137082"/>
                  <a:pt x="500063" y="1157288"/>
                </a:cubicBezTo>
                <a:cubicBezTo>
                  <a:pt x="512111" y="1166324"/>
                  <a:pt x="557985" y="1171575"/>
                  <a:pt x="542925" y="1171575"/>
                </a:cubicBezTo>
                <a:cubicBezTo>
                  <a:pt x="524980" y="1171575"/>
                  <a:pt x="463129" y="1149739"/>
                  <a:pt x="442913" y="1143000"/>
                </a:cubicBezTo>
                <a:cubicBezTo>
                  <a:pt x="433388" y="1128713"/>
                  <a:pt x="417161" y="1117076"/>
                  <a:pt x="414338" y="1100138"/>
                </a:cubicBezTo>
                <a:cubicBezTo>
                  <a:pt x="406476" y="1052965"/>
                  <a:pt x="441249" y="1052060"/>
                  <a:pt x="471488" y="1042988"/>
                </a:cubicBezTo>
                <a:cubicBezTo>
                  <a:pt x="577231" y="1011265"/>
                  <a:pt x="549842" y="1018745"/>
                  <a:pt x="642938" y="1000125"/>
                </a:cubicBezTo>
                <a:cubicBezTo>
                  <a:pt x="685800" y="1004888"/>
                  <a:pt x="756044" y="974161"/>
                  <a:pt x="771525" y="1014413"/>
                </a:cubicBezTo>
                <a:cubicBezTo>
                  <a:pt x="804522" y="1100206"/>
                  <a:pt x="772361" y="1865476"/>
                  <a:pt x="771525" y="1871663"/>
                </a:cubicBezTo>
                <a:cubicBezTo>
                  <a:pt x="768673" y="1892770"/>
                  <a:pt x="733425" y="1890713"/>
                  <a:pt x="714375" y="1900238"/>
                </a:cubicBezTo>
                <a:cubicBezTo>
                  <a:pt x="671513" y="1890713"/>
                  <a:pt x="623911" y="1893447"/>
                  <a:pt x="585788" y="1871663"/>
                </a:cubicBezTo>
                <a:cubicBezTo>
                  <a:pt x="553492" y="1853208"/>
                  <a:pt x="540652" y="1812240"/>
                  <a:pt x="514350" y="1785938"/>
                </a:cubicBezTo>
                <a:cubicBezTo>
                  <a:pt x="502208" y="1773796"/>
                  <a:pt x="485775" y="1766888"/>
                  <a:pt x="471488" y="1757363"/>
                </a:cubicBezTo>
                <a:cubicBezTo>
                  <a:pt x="464750" y="1737150"/>
                  <a:pt x="435607" y="1675290"/>
                  <a:pt x="471488" y="1657350"/>
                </a:cubicBezTo>
                <a:cubicBezTo>
                  <a:pt x="493208" y="1646490"/>
                  <a:pt x="519113" y="1666875"/>
                  <a:pt x="542925" y="1671638"/>
                </a:cubicBezTo>
                <a:cubicBezTo>
                  <a:pt x="557213" y="1685925"/>
                  <a:pt x="575763" y="1696957"/>
                  <a:pt x="585788" y="1714500"/>
                </a:cubicBezTo>
                <a:cubicBezTo>
                  <a:pt x="595530" y="1731549"/>
                  <a:pt x="594681" y="1752769"/>
                  <a:pt x="600075" y="1771650"/>
                </a:cubicBezTo>
                <a:cubicBezTo>
                  <a:pt x="604212" y="1786131"/>
                  <a:pt x="610035" y="1800088"/>
                  <a:pt x="614363" y="1814513"/>
                </a:cubicBezTo>
                <a:cubicBezTo>
                  <a:pt x="624326" y="1847722"/>
                  <a:pt x="612346" y="1898209"/>
                  <a:pt x="642938" y="1914525"/>
                </a:cubicBezTo>
                <a:cubicBezTo>
                  <a:pt x="697728" y="1943746"/>
                  <a:pt x="766763" y="1924050"/>
                  <a:pt x="828675" y="1928813"/>
                </a:cubicBezTo>
                <a:cubicBezTo>
                  <a:pt x="833438" y="1947863"/>
                  <a:pt x="845019" y="1966435"/>
                  <a:pt x="842963" y="1985963"/>
                </a:cubicBezTo>
                <a:cubicBezTo>
                  <a:pt x="835336" y="2058415"/>
                  <a:pt x="831120" y="2134357"/>
                  <a:pt x="800100" y="2200275"/>
                </a:cubicBezTo>
                <a:cubicBezTo>
                  <a:pt x="789180" y="2223481"/>
                  <a:pt x="754198" y="2226456"/>
                  <a:pt x="728663" y="2228850"/>
                </a:cubicBezTo>
                <a:cubicBezTo>
                  <a:pt x="600549" y="2240861"/>
                  <a:pt x="471488" y="2238375"/>
                  <a:pt x="342900" y="2243138"/>
                </a:cubicBezTo>
                <a:cubicBezTo>
                  <a:pt x="209590" y="2269799"/>
                  <a:pt x="291557" y="2228783"/>
                  <a:pt x="285750" y="2414588"/>
                </a:cubicBezTo>
                <a:cubicBezTo>
                  <a:pt x="279086" y="2627818"/>
                  <a:pt x="311725" y="2660447"/>
                  <a:pt x="214313" y="2771775"/>
                </a:cubicBezTo>
                <a:cubicBezTo>
                  <a:pt x="196572" y="2792050"/>
                  <a:pt x="174565" y="2808359"/>
                  <a:pt x="157163" y="2828925"/>
                </a:cubicBezTo>
                <a:cubicBezTo>
                  <a:pt x="32599" y="2976137"/>
                  <a:pt x="114348" y="2943214"/>
                  <a:pt x="0" y="2971800"/>
                </a:cubicBezTo>
                <a:cubicBezTo>
                  <a:pt x="4763" y="3000375"/>
                  <a:pt x="3529" y="3030628"/>
                  <a:pt x="14288" y="3057525"/>
                </a:cubicBezTo>
                <a:cubicBezTo>
                  <a:pt x="21491" y="3075532"/>
                  <a:pt x="80857" y="3144768"/>
                  <a:pt x="100013" y="3157538"/>
                </a:cubicBezTo>
                <a:cubicBezTo>
                  <a:pt x="112309" y="3165735"/>
                  <a:pt x="192408" y="3184209"/>
                  <a:pt x="200025" y="3186113"/>
                </a:cubicBezTo>
                <a:cubicBezTo>
                  <a:pt x="245359" y="3254114"/>
                  <a:pt x="217726" y="3202253"/>
                  <a:pt x="242888" y="3286125"/>
                </a:cubicBezTo>
                <a:cubicBezTo>
                  <a:pt x="251543" y="3314975"/>
                  <a:pt x="261938" y="3343275"/>
                  <a:pt x="271463" y="3371850"/>
                </a:cubicBezTo>
                <a:cubicBezTo>
                  <a:pt x="276225" y="3386138"/>
                  <a:pt x="285750" y="3399653"/>
                  <a:pt x="285750" y="3414713"/>
                </a:cubicBezTo>
                <a:lnTo>
                  <a:pt x="285750" y="3543300"/>
                </a:lnTo>
              </a:path>
            </a:pathLst>
          </a:custGeom>
          <a:noFill/>
          <a:ln w="31750" algn="ctr">
            <a:solidFill>
              <a:srgbClr val="00206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Freeform 32"/>
          <p:cNvSpPr>
            <a:spLocks noChangeArrowheads="1"/>
          </p:cNvSpPr>
          <p:nvPr/>
        </p:nvSpPr>
        <p:spPr bwMode="auto">
          <a:xfrm>
            <a:off x="5600700" y="2286000"/>
            <a:ext cx="1743075" cy="2728913"/>
          </a:xfrm>
          <a:custGeom>
            <a:avLst/>
            <a:gdLst>
              <a:gd name="T0" fmla="*/ 1743075 w 1743075"/>
              <a:gd name="T1" fmla="*/ 0 h 2728913"/>
              <a:gd name="T2" fmla="*/ 1685925 w 1743075"/>
              <a:gd name="T3" fmla="*/ 57150 h 2728913"/>
              <a:gd name="T4" fmla="*/ 1543050 w 1743075"/>
              <a:gd name="T5" fmla="*/ 214313 h 2728913"/>
              <a:gd name="T6" fmla="*/ 1543050 w 1743075"/>
              <a:gd name="T7" fmla="*/ 314325 h 2728913"/>
              <a:gd name="T8" fmla="*/ 1571625 w 1743075"/>
              <a:gd name="T9" fmla="*/ 400050 h 2728913"/>
              <a:gd name="T10" fmla="*/ 1557338 w 1743075"/>
              <a:gd name="T11" fmla="*/ 642938 h 2728913"/>
              <a:gd name="T12" fmla="*/ 1214438 w 1743075"/>
              <a:gd name="T13" fmla="*/ 671513 h 2728913"/>
              <a:gd name="T14" fmla="*/ 1143000 w 1743075"/>
              <a:gd name="T15" fmla="*/ 742950 h 2728913"/>
              <a:gd name="T16" fmla="*/ 1100138 w 1743075"/>
              <a:gd name="T17" fmla="*/ 771525 h 2728913"/>
              <a:gd name="T18" fmla="*/ 1071563 w 1743075"/>
              <a:gd name="T19" fmla="*/ 814388 h 2728913"/>
              <a:gd name="T20" fmla="*/ 1114425 w 1743075"/>
              <a:gd name="T21" fmla="*/ 1243017 h 2728913"/>
              <a:gd name="T22" fmla="*/ 1057275 w 1743075"/>
              <a:gd name="T23" fmla="*/ 1428754 h 2728913"/>
              <a:gd name="T24" fmla="*/ 971550 w 1743075"/>
              <a:gd name="T25" fmla="*/ 1457329 h 2728913"/>
              <a:gd name="T26" fmla="*/ 828675 w 1743075"/>
              <a:gd name="T27" fmla="*/ 1500192 h 2728913"/>
              <a:gd name="T28" fmla="*/ 600075 w 1743075"/>
              <a:gd name="T29" fmla="*/ 1457329 h 2728913"/>
              <a:gd name="T30" fmla="*/ 514350 w 1743075"/>
              <a:gd name="T31" fmla="*/ 1428754 h 2728913"/>
              <a:gd name="T32" fmla="*/ 371475 w 1743075"/>
              <a:gd name="T33" fmla="*/ 1514479 h 2728913"/>
              <a:gd name="T34" fmla="*/ 328613 w 1743075"/>
              <a:gd name="T35" fmla="*/ 1643067 h 2728913"/>
              <a:gd name="T36" fmla="*/ 342900 w 1743075"/>
              <a:gd name="T37" fmla="*/ 1857379 h 2728913"/>
              <a:gd name="T38" fmla="*/ 371475 w 1743075"/>
              <a:gd name="T39" fmla="*/ 1900242 h 2728913"/>
              <a:gd name="T40" fmla="*/ 414338 w 1743075"/>
              <a:gd name="T41" fmla="*/ 1914529 h 2728913"/>
              <a:gd name="T42" fmla="*/ 528638 w 1743075"/>
              <a:gd name="T43" fmla="*/ 1928817 h 2728913"/>
              <a:gd name="T44" fmla="*/ 514350 w 1743075"/>
              <a:gd name="T45" fmla="*/ 2085979 h 2728913"/>
              <a:gd name="T46" fmla="*/ 457200 w 1743075"/>
              <a:gd name="T47" fmla="*/ 2128839 h 2728913"/>
              <a:gd name="T48" fmla="*/ 400050 w 1743075"/>
              <a:gd name="T49" fmla="*/ 2157413 h 2728913"/>
              <a:gd name="T50" fmla="*/ 285750 w 1743075"/>
              <a:gd name="T51" fmla="*/ 2214563 h 2728913"/>
              <a:gd name="T52" fmla="*/ 228600 w 1743075"/>
              <a:gd name="T53" fmla="*/ 2314575 h 2728913"/>
              <a:gd name="T54" fmla="*/ 214313 w 1743075"/>
              <a:gd name="T55" fmla="*/ 2357439 h 2728913"/>
              <a:gd name="T56" fmla="*/ 157163 w 1743075"/>
              <a:gd name="T57" fmla="*/ 2671763 h 2728913"/>
              <a:gd name="T58" fmla="*/ 71438 w 1743075"/>
              <a:gd name="T59" fmla="*/ 2728913 h 2728913"/>
              <a:gd name="T60" fmla="*/ 0 w 1743075"/>
              <a:gd name="T61" fmla="*/ 2728913 h 272891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743075"/>
              <a:gd name="T94" fmla="*/ 0 h 2728913"/>
              <a:gd name="T95" fmla="*/ 1743075 w 1743075"/>
              <a:gd name="T96" fmla="*/ 2728913 h 2728913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743075" h="2728913">
                <a:moveTo>
                  <a:pt x="1743075" y="0"/>
                </a:moveTo>
                <a:cubicBezTo>
                  <a:pt x="1724025" y="19050"/>
                  <a:pt x="1702570" y="35966"/>
                  <a:pt x="1685925" y="57150"/>
                </a:cubicBezTo>
                <a:cubicBezTo>
                  <a:pt x="1559251" y="218372"/>
                  <a:pt x="1645733" y="180085"/>
                  <a:pt x="1543050" y="214313"/>
                </a:cubicBezTo>
                <a:cubicBezTo>
                  <a:pt x="1499007" y="280377"/>
                  <a:pt x="1511328" y="235019"/>
                  <a:pt x="1543050" y="314325"/>
                </a:cubicBezTo>
                <a:cubicBezTo>
                  <a:pt x="1554237" y="342291"/>
                  <a:pt x="1571625" y="400050"/>
                  <a:pt x="1571625" y="400050"/>
                </a:cubicBezTo>
                <a:cubicBezTo>
                  <a:pt x="1566863" y="481013"/>
                  <a:pt x="1621909" y="593864"/>
                  <a:pt x="1557338" y="642938"/>
                </a:cubicBezTo>
                <a:cubicBezTo>
                  <a:pt x="1466021" y="712339"/>
                  <a:pt x="1325932" y="644601"/>
                  <a:pt x="1214438" y="671513"/>
                </a:cubicBezTo>
                <a:cubicBezTo>
                  <a:pt x="1181702" y="679415"/>
                  <a:pt x="1168344" y="720774"/>
                  <a:pt x="1143000" y="742950"/>
                </a:cubicBezTo>
                <a:cubicBezTo>
                  <a:pt x="1130077" y="754257"/>
                  <a:pt x="1114425" y="762000"/>
                  <a:pt x="1100138" y="771525"/>
                </a:cubicBezTo>
                <a:cubicBezTo>
                  <a:pt x="1090613" y="785813"/>
                  <a:pt x="1072199" y="797228"/>
                  <a:pt x="1071563" y="814388"/>
                </a:cubicBezTo>
                <a:cubicBezTo>
                  <a:pt x="1060684" y="1108122"/>
                  <a:pt x="1056630" y="1069628"/>
                  <a:pt x="1114425" y="1243013"/>
                </a:cubicBezTo>
                <a:cubicBezTo>
                  <a:pt x="1095375" y="1304925"/>
                  <a:pt x="1093207" y="1374852"/>
                  <a:pt x="1057275" y="1428750"/>
                </a:cubicBezTo>
                <a:cubicBezTo>
                  <a:pt x="1040567" y="1453812"/>
                  <a:pt x="999075" y="1445092"/>
                  <a:pt x="971550" y="1457325"/>
                </a:cubicBezTo>
                <a:cubicBezTo>
                  <a:pt x="848437" y="1512042"/>
                  <a:pt x="1048121" y="1468838"/>
                  <a:pt x="828675" y="1500188"/>
                </a:cubicBezTo>
                <a:cubicBezTo>
                  <a:pt x="734675" y="1488438"/>
                  <a:pt x="691004" y="1487635"/>
                  <a:pt x="600075" y="1457325"/>
                </a:cubicBezTo>
                <a:lnTo>
                  <a:pt x="514350" y="1428750"/>
                </a:lnTo>
                <a:cubicBezTo>
                  <a:pt x="466725" y="1457325"/>
                  <a:pt x="412416" y="1476945"/>
                  <a:pt x="371475" y="1514475"/>
                </a:cubicBezTo>
                <a:cubicBezTo>
                  <a:pt x="354025" y="1530471"/>
                  <a:pt x="335019" y="1617439"/>
                  <a:pt x="328613" y="1643063"/>
                </a:cubicBezTo>
                <a:cubicBezTo>
                  <a:pt x="333375" y="1714500"/>
                  <a:pt x="331130" y="1786753"/>
                  <a:pt x="342900" y="1857375"/>
                </a:cubicBezTo>
                <a:cubicBezTo>
                  <a:pt x="345723" y="1874313"/>
                  <a:pt x="358066" y="1889511"/>
                  <a:pt x="371475" y="1900238"/>
                </a:cubicBezTo>
                <a:cubicBezTo>
                  <a:pt x="383235" y="1909646"/>
                  <a:pt x="399520" y="1911831"/>
                  <a:pt x="414338" y="1914525"/>
                </a:cubicBezTo>
                <a:cubicBezTo>
                  <a:pt x="452115" y="1921394"/>
                  <a:pt x="490538" y="1924050"/>
                  <a:pt x="528638" y="1928813"/>
                </a:cubicBezTo>
                <a:cubicBezTo>
                  <a:pt x="523875" y="1981200"/>
                  <a:pt x="532043" y="2036436"/>
                  <a:pt x="514350" y="2085975"/>
                </a:cubicBezTo>
                <a:cubicBezTo>
                  <a:pt x="506341" y="2108400"/>
                  <a:pt x="477393" y="2116217"/>
                  <a:pt x="457200" y="2128838"/>
                </a:cubicBezTo>
                <a:cubicBezTo>
                  <a:pt x="439139" y="2140126"/>
                  <a:pt x="418542" y="2146846"/>
                  <a:pt x="400050" y="2157413"/>
                </a:cubicBezTo>
                <a:cubicBezTo>
                  <a:pt x="300180" y="2214482"/>
                  <a:pt x="426405" y="2158301"/>
                  <a:pt x="285750" y="2214563"/>
                </a:cubicBezTo>
                <a:cubicBezTo>
                  <a:pt x="257053" y="2257608"/>
                  <a:pt x="250352" y="2263820"/>
                  <a:pt x="228600" y="2314575"/>
                </a:cubicBezTo>
                <a:cubicBezTo>
                  <a:pt x="222667" y="2328418"/>
                  <a:pt x="219075" y="2343150"/>
                  <a:pt x="214313" y="2357438"/>
                </a:cubicBezTo>
                <a:cubicBezTo>
                  <a:pt x="214292" y="2357640"/>
                  <a:pt x="230480" y="2607610"/>
                  <a:pt x="157163" y="2671763"/>
                </a:cubicBezTo>
                <a:cubicBezTo>
                  <a:pt x="131317" y="2694378"/>
                  <a:pt x="105781" y="2728913"/>
                  <a:pt x="71438" y="2728913"/>
                </a:cubicBezTo>
                <a:lnTo>
                  <a:pt x="0" y="2728913"/>
                </a:lnTo>
              </a:path>
            </a:pathLst>
          </a:custGeom>
          <a:noFill/>
          <a:ln w="31750" algn="ctr">
            <a:solidFill>
              <a:srgbClr val="00206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4" name="Freeform 33"/>
          <p:cNvSpPr>
            <a:spLocks noChangeArrowheads="1"/>
          </p:cNvSpPr>
          <p:nvPr/>
        </p:nvSpPr>
        <p:spPr bwMode="auto">
          <a:xfrm>
            <a:off x="7372350" y="2314575"/>
            <a:ext cx="1541463" cy="2514600"/>
          </a:xfrm>
          <a:custGeom>
            <a:avLst/>
            <a:gdLst>
              <a:gd name="T0" fmla="*/ 0 w 1541812"/>
              <a:gd name="T1" fmla="*/ 0 h 2514600"/>
              <a:gd name="T2" fmla="*/ 328391 w 1541812"/>
              <a:gd name="T3" fmla="*/ 200025 h 2514600"/>
              <a:gd name="T4" fmla="*/ 428334 w 1541812"/>
              <a:gd name="T5" fmla="*/ 271463 h 2514600"/>
              <a:gd name="T6" fmla="*/ 442613 w 1541812"/>
              <a:gd name="T7" fmla="*/ 314325 h 2514600"/>
              <a:gd name="T8" fmla="*/ 514002 w 1541812"/>
              <a:gd name="T9" fmla="*/ 328613 h 2514600"/>
              <a:gd name="T10" fmla="*/ 556835 w 1541812"/>
              <a:gd name="T11" fmla="*/ 342900 h 2514600"/>
              <a:gd name="T12" fmla="*/ 613946 w 1541812"/>
              <a:gd name="T13" fmla="*/ 414338 h 2514600"/>
              <a:gd name="T14" fmla="*/ 671057 w 1541812"/>
              <a:gd name="T15" fmla="*/ 585788 h 2514600"/>
              <a:gd name="T16" fmla="*/ 928058 w 1541812"/>
              <a:gd name="T17" fmla="*/ 600075 h 2514600"/>
              <a:gd name="T18" fmla="*/ 1227891 w 1541812"/>
              <a:gd name="T19" fmla="*/ 1100138 h 2514600"/>
              <a:gd name="T20" fmla="*/ 1285002 w 1541812"/>
              <a:gd name="T21" fmla="*/ 1114425 h 2514600"/>
              <a:gd name="T22" fmla="*/ 1399224 w 1541812"/>
              <a:gd name="T23" fmla="*/ 1585913 h 2514600"/>
              <a:gd name="T24" fmla="*/ 1456335 w 1541812"/>
              <a:gd name="T25" fmla="*/ 1600200 h 2514600"/>
              <a:gd name="T26" fmla="*/ 1399224 w 1541812"/>
              <a:gd name="T27" fmla="*/ 1928813 h 2514600"/>
              <a:gd name="T28" fmla="*/ 1313559 w 1541812"/>
              <a:gd name="T29" fmla="*/ 1943100 h 2514600"/>
              <a:gd name="T30" fmla="*/ 1256447 w 1541812"/>
              <a:gd name="T31" fmla="*/ 2028825 h 2514600"/>
              <a:gd name="T32" fmla="*/ 1227891 w 1541812"/>
              <a:gd name="T33" fmla="*/ 2071688 h 2514600"/>
              <a:gd name="T34" fmla="*/ 1185059 w 1541812"/>
              <a:gd name="T35" fmla="*/ 2100262 h 2514600"/>
              <a:gd name="T36" fmla="*/ 1156502 w 1541812"/>
              <a:gd name="T37" fmla="*/ 2143124 h 2514600"/>
              <a:gd name="T38" fmla="*/ 1213613 w 1541812"/>
              <a:gd name="T39" fmla="*/ 2328862 h 2514600"/>
              <a:gd name="T40" fmla="*/ 1313559 w 1541812"/>
              <a:gd name="T41" fmla="*/ 2343150 h 2514600"/>
              <a:gd name="T42" fmla="*/ 1313559 w 1541812"/>
              <a:gd name="T43" fmla="*/ 2514600 h 25146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41812"/>
              <a:gd name="T67" fmla="*/ 0 h 2514600"/>
              <a:gd name="T68" fmla="*/ 1541812 w 1541812"/>
              <a:gd name="T69" fmla="*/ 2514600 h 25146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41812" h="2514600">
                <a:moveTo>
                  <a:pt x="0" y="0"/>
                </a:moveTo>
                <a:cubicBezTo>
                  <a:pt x="92095" y="138144"/>
                  <a:pt x="7489" y="26084"/>
                  <a:pt x="328613" y="200025"/>
                </a:cubicBezTo>
                <a:cubicBezTo>
                  <a:pt x="353682" y="213604"/>
                  <a:pt x="409889" y="257411"/>
                  <a:pt x="428625" y="271463"/>
                </a:cubicBezTo>
                <a:cubicBezTo>
                  <a:pt x="433388" y="285750"/>
                  <a:pt x="430382" y="305971"/>
                  <a:pt x="442913" y="314325"/>
                </a:cubicBezTo>
                <a:cubicBezTo>
                  <a:pt x="463118" y="327795"/>
                  <a:pt x="490791" y="322723"/>
                  <a:pt x="514350" y="328613"/>
                </a:cubicBezTo>
                <a:cubicBezTo>
                  <a:pt x="528961" y="332266"/>
                  <a:pt x="542925" y="338138"/>
                  <a:pt x="557213" y="342900"/>
                </a:cubicBezTo>
                <a:cubicBezTo>
                  <a:pt x="599117" y="370836"/>
                  <a:pt x="606476" y="363072"/>
                  <a:pt x="614363" y="414338"/>
                </a:cubicBezTo>
                <a:cubicBezTo>
                  <a:pt x="620176" y="452121"/>
                  <a:pt x="592479" y="574498"/>
                  <a:pt x="671513" y="585788"/>
                </a:cubicBezTo>
                <a:cubicBezTo>
                  <a:pt x="756507" y="597930"/>
                  <a:pt x="842963" y="595313"/>
                  <a:pt x="928688" y="600075"/>
                </a:cubicBezTo>
                <a:cubicBezTo>
                  <a:pt x="965062" y="1273001"/>
                  <a:pt x="780274" y="1119637"/>
                  <a:pt x="1228725" y="1100138"/>
                </a:cubicBezTo>
                <a:cubicBezTo>
                  <a:pt x="1248343" y="1099285"/>
                  <a:pt x="1266825" y="1109663"/>
                  <a:pt x="1285875" y="1114425"/>
                </a:cubicBezTo>
                <a:cubicBezTo>
                  <a:pt x="1302606" y="1649801"/>
                  <a:pt x="1148914" y="1540229"/>
                  <a:pt x="1400175" y="1585913"/>
                </a:cubicBezTo>
                <a:cubicBezTo>
                  <a:pt x="1419495" y="1589426"/>
                  <a:pt x="1438275" y="1595438"/>
                  <a:pt x="1457325" y="1600200"/>
                </a:cubicBezTo>
                <a:cubicBezTo>
                  <a:pt x="1447413" y="1818278"/>
                  <a:pt x="1541812" y="1897338"/>
                  <a:pt x="1400175" y="1928813"/>
                </a:cubicBezTo>
                <a:cubicBezTo>
                  <a:pt x="1371896" y="1935097"/>
                  <a:pt x="1343025" y="1938338"/>
                  <a:pt x="1314450" y="1943100"/>
                </a:cubicBezTo>
                <a:lnTo>
                  <a:pt x="1257300" y="2028825"/>
                </a:lnTo>
                <a:cubicBezTo>
                  <a:pt x="1247775" y="2043113"/>
                  <a:pt x="1243013" y="2062163"/>
                  <a:pt x="1228725" y="2071688"/>
                </a:cubicBezTo>
                <a:lnTo>
                  <a:pt x="1185863" y="2100263"/>
                </a:lnTo>
                <a:cubicBezTo>
                  <a:pt x="1176338" y="2114550"/>
                  <a:pt x="1158430" y="2125992"/>
                  <a:pt x="1157288" y="2143125"/>
                </a:cubicBezTo>
                <a:cubicBezTo>
                  <a:pt x="1148474" y="2275326"/>
                  <a:pt x="1123565" y="2310688"/>
                  <a:pt x="1214438" y="2328863"/>
                </a:cubicBezTo>
                <a:cubicBezTo>
                  <a:pt x="1247460" y="2335467"/>
                  <a:pt x="1298484" y="2313499"/>
                  <a:pt x="1314450" y="2343150"/>
                </a:cubicBezTo>
                <a:cubicBezTo>
                  <a:pt x="1341545" y="2393469"/>
                  <a:pt x="1314450" y="2457450"/>
                  <a:pt x="1314450" y="2514600"/>
                </a:cubicBezTo>
              </a:path>
            </a:pathLst>
          </a:custGeom>
          <a:noFill/>
          <a:ln w="31750" algn="ctr">
            <a:solidFill>
              <a:srgbClr val="00206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22960" y="145613"/>
            <a:ext cx="75438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Limitations: </a:t>
            </a:r>
            <a:br>
              <a:rPr lang="en-US" dirty="0">
                <a:solidFill>
                  <a:srgbClr val="E48312"/>
                </a:solidFill>
              </a:rPr>
            </a:br>
            <a:r>
              <a:rPr lang="en-US" dirty="0">
                <a:solidFill>
                  <a:srgbClr val="E48312"/>
                </a:solidFill>
              </a:rPr>
              <a:t>a comparative view</a:t>
            </a:r>
          </a:p>
        </p:txBody>
      </p:sp>
    </p:spTree>
    <p:extLst>
      <p:ext uri="{BB962C8B-B14F-4D97-AF65-F5344CB8AC3E}">
        <p14:creationId xmlns:p14="http://schemas.microsoft.com/office/powerpoint/2010/main" val="1782109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915400" cy="636587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>
                <a:solidFill>
                  <a:srgbClr val="E48312"/>
                </a:solidFill>
              </a:rPr>
              <a:t>Limitations: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9089" y="914400"/>
            <a:ext cx="4456112" cy="5355312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endParaRPr lang="en-US" dirty="0"/>
          </a:p>
          <a:p>
            <a:pPr algn="l" eaLnBrk="0" hangingPunct="0">
              <a:defRPr/>
            </a:pPr>
            <a:r>
              <a:rPr kumimoji="1" lang="en-US" dirty="0"/>
              <a:t>Example ( 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1: state = 0;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2: while(1)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3:   s = input();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4:   c = input();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5:   if(c==‘:’ &amp;&amp; state==0) 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state=1;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6:   else if(c==‘\n’ &amp;&amp; state==1) 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state=2;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7:   else if (s[0]==‘I’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s[1]==‘C’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s[2]==‘S’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s[3]==‘E’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state==2)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		</a:t>
            </a:r>
            <a:r>
              <a:rPr kumimoji="1" lang="en-US" dirty="0">
                <a:solidFill>
                  <a:srgbClr val="FF0000"/>
                </a:solidFill>
                <a:sym typeface="Wingdings" pitchFamily="2" charset="2"/>
              </a:rPr>
              <a:t>COVER_ME:</a:t>
            </a:r>
            <a:r>
              <a:rPr kumimoji="1" lang="en-US" dirty="0">
                <a:sym typeface="Wingdings" pitchFamily="2" charset="2"/>
              </a:rPr>
              <a:t>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}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}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}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5562600" y="4114800"/>
            <a:ext cx="2157413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en-US">
                <a:latin typeface="Trebuchet MS" panose="020B0603020202020204" pitchFamily="34" charset="0"/>
              </a:rPr>
              <a:t>Similar code in</a:t>
            </a:r>
          </a:p>
          <a:p>
            <a:pPr algn="l" eaLnBrk="1" hangingPunct="1">
              <a:buFontTx/>
              <a:buChar char="•"/>
            </a:pPr>
            <a:r>
              <a:rPr lang="en-US" altLang="en-US">
                <a:latin typeface="Trebuchet MS" panose="020B0603020202020204" pitchFamily="34" charset="0"/>
              </a:rPr>
              <a:t>Text editors (vi)</a:t>
            </a:r>
          </a:p>
          <a:p>
            <a:pPr algn="l" eaLnBrk="1" hangingPunct="1">
              <a:buFontTx/>
              <a:buChar char="•"/>
            </a:pPr>
            <a:r>
              <a:rPr lang="en-US" altLang="en-US">
                <a:latin typeface="Trebuchet MS" panose="020B0603020202020204" pitchFamily="34" charset="0"/>
              </a:rPr>
              <a:t>Parsers (lexer)</a:t>
            </a:r>
          </a:p>
          <a:p>
            <a:pPr algn="l" eaLnBrk="1" hangingPunct="1">
              <a:buFontTx/>
              <a:buChar char="•"/>
            </a:pPr>
            <a:r>
              <a:rPr lang="en-US" altLang="en-US">
                <a:latin typeface="Trebuchet MS" panose="020B0603020202020204" pitchFamily="34" charset="0"/>
              </a:rPr>
              <a:t>Event-driven programs (GUI)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5193578" y="2084388"/>
            <a:ext cx="37882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dirty="0">
                <a:latin typeface="Trebuchet MS" panose="020B0603020202020204" pitchFamily="34" charset="0"/>
              </a:rPr>
              <a:t>Want to hit </a:t>
            </a:r>
            <a:r>
              <a:rPr lang="en-US" altLang="en-US" dirty="0">
                <a:solidFill>
                  <a:srgbClr val="FF3300"/>
                </a:solidFill>
                <a:latin typeface="Trebuchet MS" panose="020B0603020202020204" pitchFamily="34" charset="0"/>
              </a:rPr>
              <a:t>COVER_ME</a:t>
            </a:r>
          </a:p>
          <a:p>
            <a:pPr algn="l" eaLnBrk="1" hangingPunct="1">
              <a:buFontTx/>
              <a:buChar char="•"/>
            </a:pPr>
            <a:r>
              <a:rPr lang="en-US" altLang="en-US" dirty="0">
                <a:solidFill>
                  <a:srgbClr val="3366FF"/>
                </a:solidFill>
                <a:latin typeface="Trebuchet MS" panose="020B0603020202020204" pitchFamily="34" charset="0"/>
              </a:rPr>
              <a:t>input</a:t>
            </a:r>
            <a:r>
              <a:rPr lang="en-US" altLang="en-US" dirty="0">
                <a:latin typeface="Trebuchet MS" panose="020B0603020202020204" pitchFamily="34" charset="0"/>
              </a:rPr>
              <a:t>() denotes external input</a:t>
            </a:r>
          </a:p>
          <a:p>
            <a:pPr algn="l" eaLnBrk="1" hangingPunct="1">
              <a:buFontTx/>
              <a:buChar char="•"/>
            </a:pPr>
            <a:r>
              <a:rPr lang="en-US" altLang="en-US" dirty="0">
                <a:latin typeface="Trebuchet MS" panose="020B0603020202020204" pitchFamily="34" charset="0"/>
              </a:rPr>
              <a:t>Can be hit on an input sequence</a:t>
            </a:r>
          </a:p>
          <a:p>
            <a:pPr lvl="1" algn="l" eaLnBrk="1" hangingPunct="1"/>
            <a:r>
              <a:rPr lang="en-US" altLang="en-US" dirty="0">
                <a:latin typeface="Trebuchet MS" panose="020B0603020202020204" pitchFamily="34" charset="0"/>
              </a:rPr>
              <a:t>s = “ICSE” </a:t>
            </a:r>
          </a:p>
          <a:p>
            <a:pPr lvl="1" algn="l" eaLnBrk="1" hangingPunct="1"/>
            <a:r>
              <a:rPr lang="en-US" altLang="en-US" dirty="0">
                <a:latin typeface="Trebuchet MS" panose="020B0603020202020204" pitchFamily="34" charset="0"/>
              </a:rPr>
              <a:t>c : ‘:’ ‘\n’</a:t>
            </a:r>
          </a:p>
        </p:txBody>
      </p:sp>
    </p:spTree>
    <p:extLst>
      <p:ext uri="{BB962C8B-B14F-4D97-AF65-F5344CB8AC3E}">
        <p14:creationId xmlns:p14="http://schemas.microsoft.com/office/powerpoint/2010/main" val="818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82595" y="2619632"/>
            <a:ext cx="7965989" cy="2454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Fjalla One" panose="02000506040000020004" pitchFamily="2" charset="0"/>
                <a:ea typeface="Roboto" panose="02000000000000000000" pitchFamily="2" charset="0"/>
                <a:cs typeface="Roboto" panose="02000000000000000000" pitchFamily="2" charset="0"/>
              </a:rPr>
              <a:t>Can we do better in terms of test generation? Can we some how make it automatic?  </a:t>
            </a:r>
          </a:p>
        </p:txBody>
      </p:sp>
      <p:sp>
        <p:nvSpPr>
          <p:cNvPr id="8" name="Rounded Rectangle 7"/>
          <p:cNvSpPr/>
          <p:nvPr/>
        </p:nvSpPr>
        <p:spPr>
          <a:xfrm rot="19945767">
            <a:off x="443559" y="2241043"/>
            <a:ext cx="8044314" cy="20924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Fjalla One" panose="02000506040000020004" pitchFamily="2" charset="0"/>
              </a:rPr>
              <a:t>Yes, we can. </a:t>
            </a:r>
          </a:p>
        </p:txBody>
      </p:sp>
    </p:spTree>
    <p:extLst>
      <p:ext uri="{BB962C8B-B14F-4D97-AF65-F5344CB8AC3E}">
        <p14:creationId xmlns:p14="http://schemas.microsoft.com/office/powerpoint/2010/main" val="28826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9089" y="914400"/>
            <a:ext cx="4456112" cy="5355312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endParaRPr lang="en-US" dirty="0"/>
          </a:p>
          <a:p>
            <a:pPr algn="l" eaLnBrk="0" hangingPunct="0">
              <a:defRPr/>
            </a:pPr>
            <a:r>
              <a:rPr kumimoji="1" lang="en-US" dirty="0"/>
              <a:t>Example ( 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1: state = 0;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2: while(1)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3:   s = input();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4:   c = input();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5:   if(c==‘:’ &amp;&amp; state==0) 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state=1;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6:   else if(c==‘\n’ &amp;&amp; state==1) 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state=2;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7:   else if (s[0]==‘I’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s[1]==‘C’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s[2]==‘S’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s[3]==‘E’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state==2)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		</a:t>
            </a:r>
            <a:r>
              <a:rPr kumimoji="1" lang="en-US" dirty="0">
                <a:solidFill>
                  <a:srgbClr val="FF0000"/>
                </a:solidFill>
                <a:sym typeface="Wingdings" pitchFamily="2" charset="2"/>
              </a:rPr>
              <a:t>COVER_ME:</a:t>
            </a:r>
            <a:r>
              <a:rPr kumimoji="1" lang="en-US" dirty="0">
                <a:sym typeface="Wingdings" pitchFamily="2" charset="2"/>
              </a:rPr>
              <a:t>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}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}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75238" y="1995054"/>
            <a:ext cx="37687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Pure random testing</a:t>
            </a:r>
            <a:r>
              <a:rPr lang="en-US" altLang="en-US" dirty="0">
                <a:latin typeface="Trebuchet MS" panose="020B0603020202020204" pitchFamily="34" charset="0"/>
              </a:rPr>
              <a:t> can get to</a:t>
            </a:r>
          </a:p>
          <a:p>
            <a:pPr algn="l" eaLnBrk="1" hangingPunct="1"/>
            <a:r>
              <a:rPr lang="en-US" altLang="en-US" dirty="0">
                <a:latin typeface="Trebuchet MS" panose="020B0603020202020204" pitchFamily="34" charset="0"/>
              </a:rPr>
              <a:t>         state = 2</a:t>
            </a:r>
            <a:endParaRPr lang="en-US" altLang="en-US" baseline="30000" dirty="0">
              <a:latin typeface="Trebuchet MS" panose="020B0603020202020204" pitchFamily="34" charset="0"/>
            </a:endParaRPr>
          </a:p>
          <a:p>
            <a:pPr algn="l" eaLnBrk="1" hangingPunct="1"/>
            <a:r>
              <a:rPr lang="en-US" altLang="en-US" dirty="0">
                <a:latin typeface="Trebuchet MS" panose="020B0603020202020204" pitchFamily="34" charset="0"/>
              </a:rPr>
              <a:t>But difficult to get ‘ICSE’ as a </a:t>
            </a:r>
          </a:p>
          <a:p>
            <a:pPr algn="l" eaLnBrk="1" hangingPunct="1"/>
            <a:r>
              <a:rPr lang="en-US" altLang="en-US" dirty="0">
                <a:latin typeface="Trebuchet MS" panose="020B0603020202020204" pitchFamily="34" charset="0"/>
              </a:rPr>
              <a:t>Sequence</a:t>
            </a:r>
          </a:p>
          <a:p>
            <a:pPr algn="l" eaLnBrk="1" hangingPunct="1"/>
            <a:endParaRPr lang="en-US" altLang="en-US" dirty="0">
              <a:latin typeface="Trebuchet MS" panose="020B0603020202020204" pitchFamily="34" charset="0"/>
            </a:endParaRPr>
          </a:p>
          <a:p>
            <a:pPr algn="l" eaLnBrk="1" hangingPunct="1"/>
            <a:r>
              <a:rPr lang="en-US" altLang="en-US" dirty="0">
                <a:latin typeface="Trebuchet MS" panose="020B0603020202020204" pitchFamily="34" charset="0"/>
              </a:rPr>
              <a:t>Probability 1/(2</a:t>
            </a:r>
            <a:r>
              <a:rPr lang="en-US" altLang="en-US" baseline="30000" dirty="0">
                <a:latin typeface="Trebuchet MS" panose="020B0603020202020204" pitchFamily="34" charset="0"/>
              </a:rPr>
              <a:t>8</a:t>
            </a:r>
            <a:r>
              <a:rPr lang="en-US" altLang="en-US" dirty="0">
                <a:latin typeface="Trebuchet MS" panose="020B0603020202020204" pitchFamily="34" charset="0"/>
              </a:rPr>
              <a:t>)</a:t>
            </a:r>
            <a:r>
              <a:rPr lang="en-US" altLang="en-US" baseline="30000" dirty="0">
                <a:latin typeface="Trebuchet MS" panose="020B0603020202020204" pitchFamily="34" charset="0"/>
              </a:rPr>
              <a:t>6</a:t>
            </a:r>
            <a:r>
              <a:rPr lang="en-US" altLang="en-US" dirty="0">
                <a:latin typeface="Trebuchet MS" panose="020B0603020202020204" pitchFamily="34" charset="0"/>
              </a:rPr>
              <a:t> </a:t>
            </a:r>
            <a:r>
              <a:rPr lang="en-US" altLang="en-US" dirty="0">
                <a:latin typeface="cmsy10" pitchFamily="34" charset="0"/>
              </a:rPr>
              <a:t>»</a:t>
            </a:r>
            <a:r>
              <a:rPr lang="en-US" altLang="en-US" dirty="0">
                <a:latin typeface="Trebuchet MS" panose="020B0603020202020204" pitchFamily="34" charset="0"/>
              </a:rPr>
              <a:t> 3X10</a:t>
            </a:r>
            <a:r>
              <a:rPr lang="en-US" altLang="en-US" baseline="30000" dirty="0">
                <a:latin typeface="Trebuchet MS" panose="020B0603020202020204" pitchFamily="34" charset="0"/>
              </a:rPr>
              <a:t>-15 </a:t>
            </a:r>
          </a:p>
          <a:p>
            <a:pPr algn="l" eaLnBrk="1" hangingPunct="1"/>
            <a:endParaRPr lang="en-US" altLang="en-US" dirty="0">
              <a:latin typeface="Trebuchet MS" panose="020B0603020202020204" pitchFamily="34" charset="0"/>
            </a:endParaRPr>
          </a:p>
          <a:p>
            <a:pPr algn="l" eaLnBrk="1" hangingPunct="1">
              <a:buFontTx/>
              <a:buChar char="•"/>
            </a:pPr>
            <a:r>
              <a:rPr lang="en-US" altLang="en-US" dirty="0">
                <a:latin typeface="Trebuchet MS" panose="020B0603020202020204" pitchFamily="34" charset="0"/>
              </a:rPr>
              <a:t>Conversely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concolic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testing </a:t>
            </a:r>
          </a:p>
          <a:p>
            <a:pPr algn="l" eaLnBrk="1" hangingPunct="1"/>
            <a:r>
              <a:rPr lang="en-US" altLang="en-US" dirty="0">
                <a:latin typeface="Trebuchet MS" panose="020B0603020202020204" pitchFamily="34" charset="0"/>
              </a:rPr>
              <a:t> can generate ‘ICSE’ but explores</a:t>
            </a:r>
          </a:p>
          <a:p>
            <a:pPr algn="l" eaLnBrk="1" hangingPunct="1"/>
            <a:r>
              <a:rPr lang="en-US" altLang="en-US" dirty="0">
                <a:latin typeface="Trebuchet MS" panose="020B0603020202020204" pitchFamily="34" charset="0"/>
              </a:rPr>
              <a:t> many paths to get to state = 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915400" cy="636587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>
                <a:solidFill>
                  <a:srgbClr val="E48312"/>
                </a:solidFill>
              </a:rPr>
              <a:t>Limitations: Example</a:t>
            </a:r>
          </a:p>
        </p:txBody>
      </p:sp>
    </p:spTree>
    <p:extLst>
      <p:ext uri="{BB962C8B-B14F-4D97-AF65-F5344CB8AC3E}">
        <p14:creationId xmlns:p14="http://schemas.microsoft.com/office/powerpoint/2010/main" val="417317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48200" y="5349239"/>
            <a:ext cx="8229600" cy="68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Interleave Random Testing and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>
                <a:solidFill>
                  <a:srgbClr val="FF0000"/>
                </a:solidFill>
              </a:rPr>
              <a:t>Concolic</a:t>
            </a:r>
            <a:r>
              <a:rPr lang="en-US" altLang="en-US" sz="2400" b="1" dirty="0">
                <a:solidFill>
                  <a:srgbClr val="FF0000"/>
                </a:solidFill>
              </a:rPr>
              <a:t> Testing to increase coverage </a:t>
            </a:r>
          </a:p>
        </p:txBody>
      </p:sp>
      <p:sp>
        <p:nvSpPr>
          <p:cNvPr id="40964" name="Oval 2"/>
          <p:cNvSpPr>
            <a:spLocks noChangeArrowheads="1"/>
          </p:cNvSpPr>
          <p:nvPr/>
        </p:nvSpPr>
        <p:spPr bwMode="auto">
          <a:xfrm>
            <a:off x="457200" y="1752600"/>
            <a:ext cx="4191000" cy="4267200"/>
          </a:xfrm>
          <a:prstGeom prst="ellipse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14413" y="3519488"/>
            <a:ext cx="755650" cy="868362"/>
            <a:chOff x="1563" y="2229"/>
            <a:chExt cx="624" cy="576"/>
          </a:xfrm>
        </p:grpSpPr>
        <p:sp>
          <p:nvSpPr>
            <p:cNvPr id="40994" name="Oval 7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5" name="Oval 8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6" name="Oval 10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7" name="Oval 11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27325" y="2041525"/>
            <a:ext cx="757238" cy="868363"/>
            <a:chOff x="1563" y="2229"/>
            <a:chExt cx="624" cy="576"/>
          </a:xfrm>
        </p:grpSpPr>
        <p:sp>
          <p:nvSpPr>
            <p:cNvPr id="40990" name="Oval 17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1" name="Oval 18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2" name="Oval 19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3" name="Oval 20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425825" y="3849688"/>
            <a:ext cx="757238" cy="868362"/>
            <a:chOff x="1563" y="2229"/>
            <a:chExt cx="624" cy="576"/>
          </a:xfrm>
        </p:grpSpPr>
        <p:sp>
          <p:nvSpPr>
            <p:cNvPr id="40986" name="Oval 22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7" name="Oval 23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8" name="Oval 24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9" name="Oval 25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912938" y="4862513"/>
            <a:ext cx="755650" cy="868362"/>
            <a:chOff x="1563" y="2229"/>
            <a:chExt cx="624" cy="576"/>
          </a:xfrm>
        </p:grpSpPr>
        <p:sp>
          <p:nvSpPr>
            <p:cNvPr id="40982" name="Oval 27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3" name="Oval 28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4" name="Oval 29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5" name="Oval 30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144713" y="3343275"/>
            <a:ext cx="757237" cy="868363"/>
            <a:chOff x="1563" y="2229"/>
            <a:chExt cx="624" cy="576"/>
          </a:xfrm>
        </p:grpSpPr>
        <p:sp>
          <p:nvSpPr>
            <p:cNvPr id="40978" name="Oval 32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9" name="Oval 33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0" name="Oval 34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1" name="Oval 35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7900" name="Freeform 38"/>
          <p:cNvSpPr>
            <a:spLocks/>
          </p:cNvSpPr>
          <p:nvPr/>
        </p:nvSpPr>
        <p:spPr bwMode="auto">
          <a:xfrm>
            <a:off x="1081088" y="4183063"/>
            <a:ext cx="1252537" cy="1387475"/>
          </a:xfrm>
          <a:custGeom>
            <a:avLst/>
            <a:gdLst>
              <a:gd name="T0" fmla="*/ 2147483647 w 1033"/>
              <a:gd name="T1" fmla="*/ 2147483647 h 921"/>
              <a:gd name="T2" fmla="*/ 0 w 1033"/>
              <a:gd name="T3" fmla="*/ 2147483647 h 921"/>
              <a:gd name="T4" fmla="*/ 2147483647 w 1033"/>
              <a:gd name="T5" fmla="*/ 2147483647 h 921"/>
              <a:gd name="T6" fmla="*/ 2147483647 w 1033"/>
              <a:gd name="T7" fmla="*/ 2147483647 h 921"/>
              <a:gd name="T8" fmla="*/ 2147483647 w 1033"/>
              <a:gd name="T9" fmla="*/ 2147483647 h 921"/>
              <a:gd name="T10" fmla="*/ 2147483647 w 1033"/>
              <a:gd name="T11" fmla="*/ 2147483647 h 921"/>
              <a:gd name="T12" fmla="*/ 2147483647 w 1033"/>
              <a:gd name="T13" fmla="*/ 2147483647 h 921"/>
              <a:gd name="T14" fmla="*/ 2147483647 w 1033"/>
              <a:gd name="T15" fmla="*/ 2147483647 h 921"/>
              <a:gd name="T16" fmla="*/ 2147483647 w 1033"/>
              <a:gd name="T17" fmla="*/ 2147483647 h 921"/>
              <a:gd name="T18" fmla="*/ 2147483647 w 1033"/>
              <a:gd name="T19" fmla="*/ 2147483647 h 921"/>
              <a:gd name="T20" fmla="*/ 2147483647 w 1033"/>
              <a:gd name="T21" fmla="*/ 2147483647 h 921"/>
              <a:gd name="T22" fmla="*/ 2147483647 w 1033"/>
              <a:gd name="T23" fmla="*/ 2147483647 h 921"/>
              <a:gd name="T24" fmla="*/ 2147483647 w 1033"/>
              <a:gd name="T25" fmla="*/ 2147483647 h 921"/>
              <a:gd name="T26" fmla="*/ 2147483647 w 1033"/>
              <a:gd name="T27" fmla="*/ 2147483647 h 921"/>
              <a:gd name="T28" fmla="*/ 2147483647 w 1033"/>
              <a:gd name="T29" fmla="*/ 2147483647 h 921"/>
              <a:gd name="T30" fmla="*/ 2147483647 w 1033"/>
              <a:gd name="T31" fmla="*/ 2147483647 h 921"/>
              <a:gd name="T32" fmla="*/ 2147483647 w 1033"/>
              <a:gd name="T33" fmla="*/ 2147483647 h 921"/>
              <a:gd name="T34" fmla="*/ 2147483647 w 1033"/>
              <a:gd name="T35" fmla="*/ 2147483647 h 921"/>
              <a:gd name="T36" fmla="*/ 2147483647 w 1033"/>
              <a:gd name="T37" fmla="*/ 2147483647 h 921"/>
              <a:gd name="T38" fmla="*/ 2147483647 w 1033"/>
              <a:gd name="T39" fmla="*/ 2147483647 h 921"/>
              <a:gd name="T40" fmla="*/ 2147483647 w 1033"/>
              <a:gd name="T41" fmla="*/ 2147483647 h 921"/>
              <a:gd name="T42" fmla="*/ 2147483647 w 1033"/>
              <a:gd name="T43" fmla="*/ 2147483647 h 921"/>
              <a:gd name="T44" fmla="*/ 2147483647 w 1033"/>
              <a:gd name="T45" fmla="*/ 2147483647 h 921"/>
              <a:gd name="T46" fmla="*/ 2147483647 w 1033"/>
              <a:gd name="T47" fmla="*/ 2147483647 h 921"/>
              <a:gd name="T48" fmla="*/ 2147483647 w 1033"/>
              <a:gd name="T49" fmla="*/ 2147483647 h 921"/>
              <a:gd name="T50" fmla="*/ 2147483647 w 1033"/>
              <a:gd name="T51" fmla="*/ 2147483647 h 921"/>
              <a:gd name="T52" fmla="*/ 2147483647 w 1033"/>
              <a:gd name="T53" fmla="*/ 2147483647 h 921"/>
              <a:gd name="T54" fmla="*/ 2147483647 w 1033"/>
              <a:gd name="T55" fmla="*/ 2147483647 h 921"/>
              <a:gd name="T56" fmla="*/ 2147483647 w 1033"/>
              <a:gd name="T57" fmla="*/ 2147483647 h 921"/>
              <a:gd name="T58" fmla="*/ 2147483647 w 1033"/>
              <a:gd name="T59" fmla="*/ 2147483647 h 921"/>
              <a:gd name="T60" fmla="*/ 2147483647 w 1033"/>
              <a:gd name="T61" fmla="*/ 2147483647 h 921"/>
              <a:gd name="T62" fmla="*/ 2147483647 w 1033"/>
              <a:gd name="T63" fmla="*/ 2147483647 h 921"/>
              <a:gd name="T64" fmla="*/ 2147483647 w 1033"/>
              <a:gd name="T65" fmla="*/ 2147483647 h 921"/>
              <a:gd name="T66" fmla="*/ 2147483647 w 1033"/>
              <a:gd name="T67" fmla="*/ 2147483647 h 921"/>
              <a:gd name="T68" fmla="*/ 2147483647 w 1033"/>
              <a:gd name="T69" fmla="*/ 2147483647 h 921"/>
              <a:gd name="T70" fmla="*/ 2147483647 w 1033"/>
              <a:gd name="T71" fmla="*/ 2147483647 h 921"/>
              <a:gd name="T72" fmla="*/ 2147483647 w 1033"/>
              <a:gd name="T73" fmla="*/ 2147483647 h 921"/>
              <a:gd name="T74" fmla="*/ 2147483647 w 1033"/>
              <a:gd name="T75" fmla="*/ 2147483647 h 921"/>
              <a:gd name="T76" fmla="*/ 2147483647 w 1033"/>
              <a:gd name="T77" fmla="*/ 2147483647 h 921"/>
              <a:gd name="T78" fmla="*/ 2147483647 w 1033"/>
              <a:gd name="T79" fmla="*/ 2147483647 h 921"/>
              <a:gd name="T80" fmla="*/ 2147483647 w 1033"/>
              <a:gd name="T81" fmla="*/ 2147483647 h 921"/>
              <a:gd name="T82" fmla="*/ 2147483647 w 1033"/>
              <a:gd name="T83" fmla="*/ 2147483647 h 921"/>
              <a:gd name="T84" fmla="*/ 2147483647 w 1033"/>
              <a:gd name="T85" fmla="*/ 2147483647 h 921"/>
              <a:gd name="T86" fmla="*/ 2147483647 w 1033"/>
              <a:gd name="T87" fmla="*/ 2147483647 h 921"/>
              <a:gd name="T88" fmla="*/ 2147483647 w 1033"/>
              <a:gd name="T89" fmla="*/ 2147483647 h 921"/>
              <a:gd name="T90" fmla="*/ 2147483647 w 1033"/>
              <a:gd name="T91" fmla="*/ 2147483647 h 921"/>
              <a:gd name="T92" fmla="*/ 2147483647 w 1033"/>
              <a:gd name="T93" fmla="*/ 2147483647 h 921"/>
              <a:gd name="T94" fmla="*/ 2147483647 w 1033"/>
              <a:gd name="T95" fmla="*/ 2147483647 h 921"/>
              <a:gd name="T96" fmla="*/ 2147483647 w 1033"/>
              <a:gd name="T97" fmla="*/ 2147483647 h 921"/>
              <a:gd name="T98" fmla="*/ 2147483647 w 1033"/>
              <a:gd name="T99" fmla="*/ 2147483647 h 921"/>
              <a:gd name="T100" fmla="*/ 2147483647 w 1033"/>
              <a:gd name="T101" fmla="*/ 2147483647 h 921"/>
              <a:gd name="T102" fmla="*/ 2147483647 w 1033"/>
              <a:gd name="T103" fmla="*/ 2147483647 h 921"/>
              <a:gd name="T104" fmla="*/ 2147483647 w 1033"/>
              <a:gd name="T105" fmla="*/ 2147483647 h 921"/>
              <a:gd name="T106" fmla="*/ 2147483647 w 1033"/>
              <a:gd name="T107" fmla="*/ 2147483647 h 921"/>
              <a:gd name="T108" fmla="*/ 2147483647 w 1033"/>
              <a:gd name="T109" fmla="*/ 2147483647 h 921"/>
              <a:gd name="T110" fmla="*/ 2147483647 w 1033"/>
              <a:gd name="T111" fmla="*/ 2147483647 h 921"/>
              <a:gd name="T112" fmla="*/ 2147483647 w 1033"/>
              <a:gd name="T113" fmla="*/ 2147483647 h 92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33"/>
              <a:gd name="T172" fmla="*/ 0 h 921"/>
              <a:gd name="T173" fmla="*/ 1033 w 1033"/>
              <a:gd name="T174" fmla="*/ 921 h 92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33" h="921">
                <a:moveTo>
                  <a:pt x="43" y="87"/>
                </a:moveTo>
                <a:cubicBezTo>
                  <a:pt x="30" y="124"/>
                  <a:pt x="22" y="164"/>
                  <a:pt x="0" y="196"/>
                </a:cubicBezTo>
                <a:cubicBezTo>
                  <a:pt x="11" y="276"/>
                  <a:pt x="20" y="253"/>
                  <a:pt x="102" y="262"/>
                </a:cubicBezTo>
                <a:cubicBezTo>
                  <a:pt x="114" y="269"/>
                  <a:pt x="125" y="278"/>
                  <a:pt x="138" y="284"/>
                </a:cubicBezTo>
                <a:cubicBezTo>
                  <a:pt x="152" y="290"/>
                  <a:pt x="182" y="298"/>
                  <a:pt x="182" y="298"/>
                </a:cubicBezTo>
                <a:cubicBezTo>
                  <a:pt x="174" y="348"/>
                  <a:pt x="172" y="379"/>
                  <a:pt x="160" y="422"/>
                </a:cubicBezTo>
                <a:cubicBezTo>
                  <a:pt x="156" y="437"/>
                  <a:pt x="132" y="457"/>
                  <a:pt x="145" y="466"/>
                </a:cubicBezTo>
                <a:cubicBezTo>
                  <a:pt x="153" y="472"/>
                  <a:pt x="165" y="461"/>
                  <a:pt x="175" y="459"/>
                </a:cubicBezTo>
                <a:cubicBezTo>
                  <a:pt x="198" y="435"/>
                  <a:pt x="193" y="435"/>
                  <a:pt x="226" y="422"/>
                </a:cubicBezTo>
                <a:cubicBezTo>
                  <a:pt x="240" y="416"/>
                  <a:pt x="255" y="413"/>
                  <a:pt x="269" y="408"/>
                </a:cubicBezTo>
                <a:cubicBezTo>
                  <a:pt x="276" y="406"/>
                  <a:pt x="291" y="401"/>
                  <a:pt x="291" y="401"/>
                </a:cubicBezTo>
                <a:cubicBezTo>
                  <a:pt x="318" y="383"/>
                  <a:pt x="330" y="361"/>
                  <a:pt x="350" y="335"/>
                </a:cubicBezTo>
                <a:cubicBezTo>
                  <a:pt x="368" y="240"/>
                  <a:pt x="340" y="257"/>
                  <a:pt x="430" y="277"/>
                </a:cubicBezTo>
                <a:cubicBezTo>
                  <a:pt x="450" y="308"/>
                  <a:pt x="453" y="326"/>
                  <a:pt x="459" y="364"/>
                </a:cubicBezTo>
                <a:cubicBezTo>
                  <a:pt x="457" y="388"/>
                  <a:pt x="462" y="415"/>
                  <a:pt x="452" y="437"/>
                </a:cubicBezTo>
                <a:cubicBezTo>
                  <a:pt x="446" y="450"/>
                  <a:pt x="426" y="450"/>
                  <a:pt x="415" y="459"/>
                </a:cubicBezTo>
                <a:cubicBezTo>
                  <a:pt x="359" y="507"/>
                  <a:pt x="454" y="456"/>
                  <a:pt x="371" y="495"/>
                </a:cubicBezTo>
                <a:cubicBezTo>
                  <a:pt x="366" y="502"/>
                  <a:pt x="363" y="511"/>
                  <a:pt x="357" y="517"/>
                </a:cubicBezTo>
                <a:cubicBezTo>
                  <a:pt x="351" y="523"/>
                  <a:pt x="341" y="525"/>
                  <a:pt x="335" y="532"/>
                </a:cubicBezTo>
                <a:cubicBezTo>
                  <a:pt x="312" y="559"/>
                  <a:pt x="304" y="585"/>
                  <a:pt x="277" y="612"/>
                </a:cubicBezTo>
                <a:cubicBezTo>
                  <a:pt x="264" y="647"/>
                  <a:pt x="243" y="640"/>
                  <a:pt x="255" y="678"/>
                </a:cubicBezTo>
                <a:cubicBezTo>
                  <a:pt x="294" y="671"/>
                  <a:pt x="349" y="689"/>
                  <a:pt x="371" y="656"/>
                </a:cubicBezTo>
                <a:cubicBezTo>
                  <a:pt x="384" y="637"/>
                  <a:pt x="389" y="627"/>
                  <a:pt x="408" y="612"/>
                </a:cubicBezTo>
                <a:cubicBezTo>
                  <a:pt x="422" y="601"/>
                  <a:pt x="452" y="583"/>
                  <a:pt x="452" y="583"/>
                </a:cubicBezTo>
                <a:cubicBezTo>
                  <a:pt x="465" y="542"/>
                  <a:pt x="478" y="510"/>
                  <a:pt x="503" y="473"/>
                </a:cubicBezTo>
                <a:cubicBezTo>
                  <a:pt x="513" y="389"/>
                  <a:pt x="516" y="401"/>
                  <a:pt x="561" y="335"/>
                </a:cubicBezTo>
                <a:cubicBezTo>
                  <a:pt x="567" y="326"/>
                  <a:pt x="568" y="314"/>
                  <a:pt x="576" y="306"/>
                </a:cubicBezTo>
                <a:cubicBezTo>
                  <a:pt x="588" y="294"/>
                  <a:pt x="619" y="277"/>
                  <a:pt x="619" y="277"/>
                </a:cubicBezTo>
                <a:cubicBezTo>
                  <a:pt x="649" y="196"/>
                  <a:pt x="619" y="120"/>
                  <a:pt x="700" y="65"/>
                </a:cubicBezTo>
                <a:cubicBezTo>
                  <a:pt x="741" y="0"/>
                  <a:pt x="774" y="63"/>
                  <a:pt x="809" y="87"/>
                </a:cubicBezTo>
                <a:cubicBezTo>
                  <a:pt x="825" y="117"/>
                  <a:pt x="825" y="134"/>
                  <a:pt x="853" y="153"/>
                </a:cubicBezTo>
                <a:cubicBezTo>
                  <a:pt x="868" y="202"/>
                  <a:pt x="831" y="233"/>
                  <a:pt x="787" y="247"/>
                </a:cubicBezTo>
                <a:cubicBezTo>
                  <a:pt x="735" y="243"/>
                  <a:pt x="668" y="246"/>
                  <a:pt x="619" y="218"/>
                </a:cubicBezTo>
                <a:cubicBezTo>
                  <a:pt x="530" y="168"/>
                  <a:pt x="610" y="211"/>
                  <a:pt x="554" y="167"/>
                </a:cubicBezTo>
                <a:cubicBezTo>
                  <a:pt x="540" y="156"/>
                  <a:pt x="510" y="138"/>
                  <a:pt x="510" y="138"/>
                </a:cubicBezTo>
                <a:cubicBezTo>
                  <a:pt x="503" y="140"/>
                  <a:pt x="492" y="139"/>
                  <a:pt x="488" y="145"/>
                </a:cubicBezTo>
                <a:cubicBezTo>
                  <a:pt x="479" y="158"/>
                  <a:pt x="474" y="189"/>
                  <a:pt x="474" y="189"/>
                </a:cubicBezTo>
                <a:cubicBezTo>
                  <a:pt x="482" y="315"/>
                  <a:pt x="459" y="301"/>
                  <a:pt x="561" y="313"/>
                </a:cubicBezTo>
                <a:cubicBezTo>
                  <a:pt x="585" y="321"/>
                  <a:pt x="603" y="334"/>
                  <a:pt x="627" y="342"/>
                </a:cubicBezTo>
                <a:cubicBezTo>
                  <a:pt x="619" y="438"/>
                  <a:pt x="624" y="475"/>
                  <a:pt x="605" y="546"/>
                </a:cubicBezTo>
                <a:cubicBezTo>
                  <a:pt x="604" y="551"/>
                  <a:pt x="593" y="585"/>
                  <a:pt x="590" y="590"/>
                </a:cubicBezTo>
                <a:cubicBezTo>
                  <a:pt x="581" y="605"/>
                  <a:pt x="561" y="634"/>
                  <a:pt x="561" y="634"/>
                </a:cubicBezTo>
                <a:cubicBezTo>
                  <a:pt x="547" y="677"/>
                  <a:pt x="565" y="638"/>
                  <a:pt x="532" y="670"/>
                </a:cubicBezTo>
                <a:cubicBezTo>
                  <a:pt x="497" y="704"/>
                  <a:pt x="438" y="778"/>
                  <a:pt x="423" y="823"/>
                </a:cubicBezTo>
                <a:cubicBezTo>
                  <a:pt x="450" y="921"/>
                  <a:pt x="457" y="896"/>
                  <a:pt x="576" y="889"/>
                </a:cubicBezTo>
                <a:cubicBezTo>
                  <a:pt x="573" y="831"/>
                  <a:pt x="572" y="772"/>
                  <a:pt x="568" y="714"/>
                </a:cubicBezTo>
                <a:cubicBezTo>
                  <a:pt x="565" y="680"/>
                  <a:pt x="550" y="689"/>
                  <a:pt x="517" y="678"/>
                </a:cubicBezTo>
                <a:cubicBezTo>
                  <a:pt x="464" y="661"/>
                  <a:pt x="406" y="673"/>
                  <a:pt x="350" y="670"/>
                </a:cubicBezTo>
                <a:cubicBezTo>
                  <a:pt x="352" y="639"/>
                  <a:pt x="356" y="551"/>
                  <a:pt x="371" y="517"/>
                </a:cubicBezTo>
                <a:cubicBezTo>
                  <a:pt x="374" y="511"/>
                  <a:pt x="422" y="488"/>
                  <a:pt x="423" y="488"/>
                </a:cubicBezTo>
                <a:cubicBezTo>
                  <a:pt x="471" y="460"/>
                  <a:pt x="487" y="446"/>
                  <a:pt x="539" y="430"/>
                </a:cubicBezTo>
                <a:cubicBezTo>
                  <a:pt x="604" y="435"/>
                  <a:pt x="653" y="440"/>
                  <a:pt x="714" y="459"/>
                </a:cubicBezTo>
                <a:cubicBezTo>
                  <a:pt x="764" y="509"/>
                  <a:pt x="747" y="486"/>
                  <a:pt x="772" y="525"/>
                </a:cubicBezTo>
                <a:cubicBezTo>
                  <a:pt x="775" y="539"/>
                  <a:pt x="778" y="554"/>
                  <a:pt x="780" y="568"/>
                </a:cubicBezTo>
                <a:cubicBezTo>
                  <a:pt x="783" y="592"/>
                  <a:pt x="767" y="627"/>
                  <a:pt x="787" y="641"/>
                </a:cubicBezTo>
                <a:cubicBezTo>
                  <a:pt x="811" y="658"/>
                  <a:pt x="846" y="636"/>
                  <a:pt x="875" y="634"/>
                </a:cubicBezTo>
                <a:cubicBezTo>
                  <a:pt x="1033" y="643"/>
                  <a:pt x="999" y="600"/>
                  <a:pt x="999" y="743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1" name="Freeform 39"/>
          <p:cNvSpPr>
            <a:spLocks/>
          </p:cNvSpPr>
          <p:nvPr/>
        </p:nvSpPr>
        <p:spPr bwMode="auto">
          <a:xfrm>
            <a:off x="2646363" y="4289425"/>
            <a:ext cx="1449387" cy="1474788"/>
          </a:xfrm>
          <a:custGeom>
            <a:avLst/>
            <a:gdLst>
              <a:gd name="T0" fmla="*/ 0 w 1196"/>
              <a:gd name="T1" fmla="*/ 2147483647 h 978"/>
              <a:gd name="T2" fmla="*/ 2147483647 w 1196"/>
              <a:gd name="T3" fmla="*/ 2147483647 h 978"/>
              <a:gd name="T4" fmla="*/ 2147483647 w 1196"/>
              <a:gd name="T5" fmla="*/ 2147483647 h 978"/>
              <a:gd name="T6" fmla="*/ 2147483647 w 1196"/>
              <a:gd name="T7" fmla="*/ 2147483647 h 978"/>
              <a:gd name="T8" fmla="*/ 2147483647 w 1196"/>
              <a:gd name="T9" fmla="*/ 2147483647 h 978"/>
              <a:gd name="T10" fmla="*/ 2147483647 w 1196"/>
              <a:gd name="T11" fmla="*/ 2147483647 h 978"/>
              <a:gd name="T12" fmla="*/ 2147483647 w 1196"/>
              <a:gd name="T13" fmla="*/ 2147483647 h 978"/>
              <a:gd name="T14" fmla="*/ 2147483647 w 1196"/>
              <a:gd name="T15" fmla="*/ 2147483647 h 978"/>
              <a:gd name="T16" fmla="*/ 2147483647 w 1196"/>
              <a:gd name="T17" fmla="*/ 2147483647 h 978"/>
              <a:gd name="T18" fmla="*/ 2147483647 w 1196"/>
              <a:gd name="T19" fmla="*/ 2147483647 h 978"/>
              <a:gd name="T20" fmla="*/ 2147483647 w 1196"/>
              <a:gd name="T21" fmla="*/ 2147483647 h 978"/>
              <a:gd name="T22" fmla="*/ 2147483647 w 1196"/>
              <a:gd name="T23" fmla="*/ 2147483647 h 978"/>
              <a:gd name="T24" fmla="*/ 2147483647 w 1196"/>
              <a:gd name="T25" fmla="*/ 2147483647 h 978"/>
              <a:gd name="T26" fmla="*/ 2147483647 w 1196"/>
              <a:gd name="T27" fmla="*/ 2147483647 h 978"/>
              <a:gd name="T28" fmla="*/ 2147483647 w 1196"/>
              <a:gd name="T29" fmla="*/ 2147483647 h 978"/>
              <a:gd name="T30" fmla="*/ 2147483647 w 1196"/>
              <a:gd name="T31" fmla="*/ 2147483647 h 978"/>
              <a:gd name="T32" fmla="*/ 2147483647 w 1196"/>
              <a:gd name="T33" fmla="*/ 2147483647 h 978"/>
              <a:gd name="T34" fmla="*/ 2147483647 w 1196"/>
              <a:gd name="T35" fmla="*/ 2147483647 h 978"/>
              <a:gd name="T36" fmla="*/ 2147483647 w 1196"/>
              <a:gd name="T37" fmla="*/ 2147483647 h 978"/>
              <a:gd name="T38" fmla="*/ 2147483647 w 1196"/>
              <a:gd name="T39" fmla="*/ 2147483647 h 978"/>
              <a:gd name="T40" fmla="*/ 2147483647 w 1196"/>
              <a:gd name="T41" fmla="*/ 2147483647 h 978"/>
              <a:gd name="T42" fmla="*/ 2147483647 w 1196"/>
              <a:gd name="T43" fmla="*/ 2147483647 h 978"/>
              <a:gd name="T44" fmla="*/ 2147483647 w 1196"/>
              <a:gd name="T45" fmla="*/ 2147483647 h 978"/>
              <a:gd name="T46" fmla="*/ 2147483647 w 1196"/>
              <a:gd name="T47" fmla="*/ 2147483647 h 978"/>
              <a:gd name="T48" fmla="*/ 2147483647 w 1196"/>
              <a:gd name="T49" fmla="*/ 2147483647 h 978"/>
              <a:gd name="T50" fmla="*/ 2147483647 w 1196"/>
              <a:gd name="T51" fmla="*/ 2147483647 h 978"/>
              <a:gd name="T52" fmla="*/ 2147483647 w 1196"/>
              <a:gd name="T53" fmla="*/ 2147483647 h 978"/>
              <a:gd name="T54" fmla="*/ 2147483647 w 1196"/>
              <a:gd name="T55" fmla="*/ 2147483647 h 978"/>
              <a:gd name="T56" fmla="*/ 2147483647 w 1196"/>
              <a:gd name="T57" fmla="*/ 2147483647 h 978"/>
              <a:gd name="T58" fmla="*/ 2147483647 w 1196"/>
              <a:gd name="T59" fmla="*/ 2147483647 h 978"/>
              <a:gd name="T60" fmla="*/ 2147483647 w 1196"/>
              <a:gd name="T61" fmla="*/ 2147483647 h 978"/>
              <a:gd name="T62" fmla="*/ 2147483647 w 1196"/>
              <a:gd name="T63" fmla="*/ 2147483647 h 978"/>
              <a:gd name="T64" fmla="*/ 2147483647 w 1196"/>
              <a:gd name="T65" fmla="*/ 2147483647 h 978"/>
              <a:gd name="T66" fmla="*/ 2147483647 w 1196"/>
              <a:gd name="T67" fmla="*/ 2147483647 h 978"/>
              <a:gd name="T68" fmla="*/ 2147483647 w 1196"/>
              <a:gd name="T69" fmla="*/ 2147483647 h 978"/>
              <a:gd name="T70" fmla="*/ 2147483647 w 1196"/>
              <a:gd name="T71" fmla="*/ 2147483647 h 978"/>
              <a:gd name="T72" fmla="*/ 2147483647 w 1196"/>
              <a:gd name="T73" fmla="*/ 2147483647 h 978"/>
              <a:gd name="T74" fmla="*/ 2147483647 w 1196"/>
              <a:gd name="T75" fmla="*/ 2147483647 h 978"/>
              <a:gd name="T76" fmla="*/ 2147483647 w 1196"/>
              <a:gd name="T77" fmla="*/ 2147483647 h 978"/>
              <a:gd name="T78" fmla="*/ 2147483647 w 1196"/>
              <a:gd name="T79" fmla="*/ 2147483647 h 978"/>
              <a:gd name="T80" fmla="*/ 2147483647 w 1196"/>
              <a:gd name="T81" fmla="*/ 2147483647 h 978"/>
              <a:gd name="T82" fmla="*/ 2147483647 w 1196"/>
              <a:gd name="T83" fmla="*/ 2147483647 h 978"/>
              <a:gd name="T84" fmla="*/ 2147483647 w 1196"/>
              <a:gd name="T85" fmla="*/ 2147483647 h 978"/>
              <a:gd name="T86" fmla="*/ 2147483647 w 1196"/>
              <a:gd name="T87" fmla="*/ 2147483647 h 978"/>
              <a:gd name="T88" fmla="*/ 2147483647 w 1196"/>
              <a:gd name="T89" fmla="*/ 2147483647 h 978"/>
              <a:gd name="T90" fmla="*/ 2147483647 w 1196"/>
              <a:gd name="T91" fmla="*/ 2147483647 h 978"/>
              <a:gd name="T92" fmla="*/ 2147483647 w 1196"/>
              <a:gd name="T93" fmla="*/ 2147483647 h 978"/>
              <a:gd name="T94" fmla="*/ 2147483647 w 1196"/>
              <a:gd name="T95" fmla="*/ 2147483647 h 978"/>
              <a:gd name="T96" fmla="*/ 2147483647 w 1196"/>
              <a:gd name="T97" fmla="*/ 2147483647 h 978"/>
              <a:gd name="T98" fmla="*/ 2147483647 w 1196"/>
              <a:gd name="T99" fmla="*/ 2147483647 h 978"/>
              <a:gd name="T100" fmla="*/ 2147483647 w 1196"/>
              <a:gd name="T101" fmla="*/ 2147483647 h 978"/>
              <a:gd name="T102" fmla="*/ 2147483647 w 1196"/>
              <a:gd name="T103" fmla="*/ 2147483647 h 978"/>
              <a:gd name="T104" fmla="*/ 2147483647 w 1196"/>
              <a:gd name="T105" fmla="*/ 2147483647 h 978"/>
              <a:gd name="T106" fmla="*/ 2147483647 w 1196"/>
              <a:gd name="T107" fmla="*/ 2147483647 h 978"/>
              <a:gd name="T108" fmla="*/ 2147483647 w 1196"/>
              <a:gd name="T109" fmla="*/ 2147483647 h 978"/>
              <a:gd name="T110" fmla="*/ 2147483647 w 1196"/>
              <a:gd name="T111" fmla="*/ 2147483647 h 978"/>
              <a:gd name="T112" fmla="*/ 2147483647 w 1196"/>
              <a:gd name="T113" fmla="*/ 2147483647 h 978"/>
              <a:gd name="T114" fmla="*/ 2147483647 w 1196"/>
              <a:gd name="T115" fmla="*/ 2147483647 h 978"/>
              <a:gd name="T116" fmla="*/ 2147483647 w 1196"/>
              <a:gd name="T117" fmla="*/ 2147483647 h 9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96"/>
              <a:gd name="T178" fmla="*/ 0 h 978"/>
              <a:gd name="T179" fmla="*/ 1196 w 1196"/>
              <a:gd name="T180" fmla="*/ 978 h 97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96" h="978">
                <a:moveTo>
                  <a:pt x="0" y="548"/>
                </a:moveTo>
                <a:cubicBezTo>
                  <a:pt x="42" y="557"/>
                  <a:pt x="84" y="570"/>
                  <a:pt x="124" y="585"/>
                </a:cubicBezTo>
                <a:cubicBezTo>
                  <a:pt x="136" y="580"/>
                  <a:pt x="158" y="583"/>
                  <a:pt x="161" y="570"/>
                </a:cubicBezTo>
                <a:cubicBezTo>
                  <a:pt x="170" y="530"/>
                  <a:pt x="148" y="494"/>
                  <a:pt x="131" y="461"/>
                </a:cubicBezTo>
                <a:cubicBezTo>
                  <a:pt x="119" y="411"/>
                  <a:pt x="106" y="372"/>
                  <a:pt x="51" y="359"/>
                </a:cubicBezTo>
                <a:cubicBezTo>
                  <a:pt x="29" y="291"/>
                  <a:pt x="67" y="235"/>
                  <a:pt x="131" y="220"/>
                </a:cubicBezTo>
                <a:cubicBezTo>
                  <a:pt x="318" y="233"/>
                  <a:pt x="213" y="214"/>
                  <a:pt x="255" y="395"/>
                </a:cubicBezTo>
                <a:cubicBezTo>
                  <a:pt x="258" y="406"/>
                  <a:pt x="275" y="404"/>
                  <a:pt x="285" y="410"/>
                </a:cubicBezTo>
                <a:cubicBezTo>
                  <a:pt x="316" y="427"/>
                  <a:pt x="387" y="439"/>
                  <a:pt x="387" y="439"/>
                </a:cubicBezTo>
                <a:cubicBezTo>
                  <a:pt x="416" y="485"/>
                  <a:pt x="419" y="588"/>
                  <a:pt x="387" y="621"/>
                </a:cubicBezTo>
                <a:cubicBezTo>
                  <a:pt x="385" y="623"/>
                  <a:pt x="345" y="635"/>
                  <a:pt x="343" y="636"/>
                </a:cubicBezTo>
                <a:cubicBezTo>
                  <a:pt x="332" y="652"/>
                  <a:pt x="307" y="661"/>
                  <a:pt x="306" y="680"/>
                </a:cubicBezTo>
                <a:cubicBezTo>
                  <a:pt x="300" y="766"/>
                  <a:pt x="303" y="758"/>
                  <a:pt x="350" y="782"/>
                </a:cubicBezTo>
                <a:cubicBezTo>
                  <a:pt x="394" y="779"/>
                  <a:pt x="438" y="780"/>
                  <a:pt x="481" y="774"/>
                </a:cubicBezTo>
                <a:cubicBezTo>
                  <a:pt x="506" y="770"/>
                  <a:pt x="522" y="739"/>
                  <a:pt x="547" y="731"/>
                </a:cubicBezTo>
                <a:cubicBezTo>
                  <a:pt x="621" y="754"/>
                  <a:pt x="563" y="875"/>
                  <a:pt x="518" y="906"/>
                </a:cubicBezTo>
                <a:cubicBezTo>
                  <a:pt x="507" y="940"/>
                  <a:pt x="486" y="935"/>
                  <a:pt x="452" y="942"/>
                </a:cubicBezTo>
                <a:cubicBezTo>
                  <a:pt x="408" y="940"/>
                  <a:pt x="365" y="939"/>
                  <a:pt x="321" y="935"/>
                </a:cubicBezTo>
                <a:cubicBezTo>
                  <a:pt x="294" y="932"/>
                  <a:pt x="280" y="907"/>
                  <a:pt x="255" y="898"/>
                </a:cubicBezTo>
                <a:cubicBezTo>
                  <a:pt x="238" y="901"/>
                  <a:pt x="220" y="901"/>
                  <a:pt x="204" y="906"/>
                </a:cubicBezTo>
                <a:cubicBezTo>
                  <a:pt x="170" y="916"/>
                  <a:pt x="161" y="959"/>
                  <a:pt x="131" y="978"/>
                </a:cubicBezTo>
                <a:cubicBezTo>
                  <a:pt x="116" y="955"/>
                  <a:pt x="110" y="952"/>
                  <a:pt x="110" y="920"/>
                </a:cubicBezTo>
                <a:cubicBezTo>
                  <a:pt x="110" y="830"/>
                  <a:pt x="73" y="719"/>
                  <a:pt x="175" y="709"/>
                </a:cubicBezTo>
                <a:cubicBezTo>
                  <a:pt x="243" y="703"/>
                  <a:pt x="311" y="699"/>
                  <a:pt x="379" y="694"/>
                </a:cubicBezTo>
                <a:cubicBezTo>
                  <a:pt x="396" y="667"/>
                  <a:pt x="402" y="663"/>
                  <a:pt x="408" y="636"/>
                </a:cubicBezTo>
                <a:cubicBezTo>
                  <a:pt x="418" y="593"/>
                  <a:pt x="414" y="552"/>
                  <a:pt x="452" y="526"/>
                </a:cubicBezTo>
                <a:cubicBezTo>
                  <a:pt x="472" y="529"/>
                  <a:pt x="492" y="530"/>
                  <a:pt x="511" y="534"/>
                </a:cubicBezTo>
                <a:cubicBezTo>
                  <a:pt x="526" y="537"/>
                  <a:pt x="554" y="548"/>
                  <a:pt x="554" y="548"/>
                </a:cubicBezTo>
                <a:cubicBezTo>
                  <a:pt x="573" y="584"/>
                  <a:pt x="569" y="623"/>
                  <a:pt x="583" y="650"/>
                </a:cubicBezTo>
                <a:cubicBezTo>
                  <a:pt x="587" y="658"/>
                  <a:pt x="598" y="660"/>
                  <a:pt x="605" y="665"/>
                </a:cubicBezTo>
                <a:cubicBezTo>
                  <a:pt x="791" y="638"/>
                  <a:pt x="651" y="673"/>
                  <a:pt x="737" y="614"/>
                </a:cubicBezTo>
                <a:cubicBezTo>
                  <a:pt x="757" y="582"/>
                  <a:pt x="761" y="556"/>
                  <a:pt x="795" y="534"/>
                </a:cubicBezTo>
                <a:cubicBezTo>
                  <a:pt x="805" y="447"/>
                  <a:pt x="800" y="465"/>
                  <a:pt x="890" y="475"/>
                </a:cubicBezTo>
                <a:cubicBezTo>
                  <a:pt x="897" y="480"/>
                  <a:pt x="906" y="483"/>
                  <a:pt x="912" y="490"/>
                </a:cubicBezTo>
                <a:cubicBezTo>
                  <a:pt x="923" y="503"/>
                  <a:pt x="941" y="534"/>
                  <a:pt x="941" y="534"/>
                </a:cubicBezTo>
                <a:cubicBezTo>
                  <a:pt x="943" y="587"/>
                  <a:pt x="939" y="641"/>
                  <a:pt x="948" y="694"/>
                </a:cubicBezTo>
                <a:cubicBezTo>
                  <a:pt x="952" y="715"/>
                  <a:pt x="977" y="752"/>
                  <a:pt x="977" y="752"/>
                </a:cubicBezTo>
                <a:cubicBezTo>
                  <a:pt x="967" y="782"/>
                  <a:pt x="955" y="780"/>
                  <a:pt x="926" y="789"/>
                </a:cubicBezTo>
                <a:cubicBezTo>
                  <a:pt x="832" y="782"/>
                  <a:pt x="814" y="796"/>
                  <a:pt x="795" y="716"/>
                </a:cubicBezTo>
                <a:cubicBezTo>
                  <a:pt x="792" y="674"/>
                  <a:pt x="794" y="563"/>
                  <a:pt x="758" y="519"/>
                </a:cubicBezTo>
                <a:cubicBezTo>
                  <a:pt x="746" y="504"/>
                  <a:pt x="727" y="497"/>
                  <a:pt x="715" y="483"/>
                </a:cubicBezTo>
                <a:cubicBezTo>
                  <a:pt x="650" y="406"/>
                  <a:pt x="628" y="367"/>
                  <a:pt x="525" y="351"/>
                </a:cubicBezTo>
                <a:cubicBezTo>
                  <a:pt x="508" y="301"/>
                  <a:pt x="522" y="246"/>
                  <a:pt x="540" y="198"/>
                </a:cubicBezTo>
                <a:cubicBezTo>
                  <a:pt x="550" y="201"/>
                  <a:pt x="561" y="200"/>
                  <a:pt x="569" y="206"/>
                </a:cubicBezTo>
                <a:cubicBezTo>
                  <a:pt x="575" y="211"/>
                  <a:pt x="571" y="221"/>
                  <a:pt x="576" y="227"/>
                </a:cubicBezTo>
                <a:cubicBezTo>
                  <a:pt x="591" y="246"/>
                  <a:pt x="617" y="284"/>
                  <a:pt x="649" y="286"/>
                </a:cubicBezTo>
                <a:cubicBezTo>
                  <a:pt x="707" y="290"/>
                  <a:pt x="766" y="291"/>
                  <a:pt x="824" y="293"/>
                </a:cubicBezTo>
                <a:cubicBezTo>
                  <a:pt x="826" y="317"/>
                  <a:pt x="823" y="343"/>
                  <a:pt x="831" y="366"/>
                </a:cubicBezTo>
                <a:cubicBezTo>
                  <a:pt x="836" y="381"/>
                  <a:pt x="860" y="380"/>
                  <a:pt x="875" y="381"/>
                </a:cubicBezTo>
                <a:cubicBezTo>
                  <a:pt x="924" y="385"/>
                  <a:pt x="972" y="386"/>
                  <a:pt x="1021" y="388"/>
                </a:cubicBezTo>
                <a:cubicBezTo>
                  <a:pt x="1070" y="437"/>
                  <a:pt x="1045" y="426"/>
                  <a:pt x="1087" y="439"/>
                </a:cubicBezTo>
                <a:cubicBezTo>
                  <a:pt x="1111" y="437"/>
                  <a:pt x="1138" y="444"/>
                  <a:pt x="1159" y="432"/>
                </a:cubicBezTo>
                <a:cubicBezTo>
                  <a:pt x="1170" y="426"/>
                  <a:pt x="1167" y="408"/>
                  <a:pt x="1167" y="395"/>
                </a:cubicBezTo>
                <a:cubicBezTo>
                  <a:pt x="1167" y="326"/>
                  <a:pt x="1196" y="221"/>
                  <a:pt x="1130" y="176"/>
                </a:cubicBezTo>
                <a:cubicBezTo>
                  <a:pt x="1115" y="154"/>
                  <a:pt x="1076" y="126"/>
                  <a:pt x="1050" y="118"/>
                </a:cubicBezTo>
                <a:cubicBezTo>
                  <a:pt x="1043" y="111"/>
                  <a:pt x="1037" y="102"/>
                  <a:pt x="1028" y="96"/>
                </a:cubicBezTo>
                <a:cubicBezTo>
                  <a:pt x="1022" y="92"/>
                  <a:pt x="1010" y="95"/>
                  <a:pt x="1006" y="89"/>
                </a:cubicBezTo>
                <a:cubicBezTo>
                  <a:pt x="993" y="70"/>
                  <a:pt x="1000" y="39"/>
                  <a:pt x="984" y="23"/>
                </a:cubicBezTo>
                <a:cubicBezTo>
                  <a:pt x="961" y="0"/>
                  <a:pt x="963" y="28"/>
                  <a:pt x="963" y="9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2" name="Freeform 40"/>
          <p:cNvSpPr>
            <a:spLocks/>
          </p:cNvSpPr>
          <p:nvPr/>
        </p:nvSpPr>
        <p:spPr bwMode="auto">
          <a:xfrm>
            <a:off x="3054350" y="2408238"/>
            <a:ext cx="1373188" cy="1498600"/>
          </a:xfrm>
          <a:custGeom>
            <a:avLst/>
            <a:gdLst>
              <a:gd name="T0" fmla="*/ 2147483647 w 1132"/>
              <a:gd name="T1" fmla="*/ 2147483647 h 995"/>
              <a:gd name="T2" fmla="*/ 2147483647 w 1132"/>
              <a:gd name="T3" fmla="*/ 2147483647 h 995"/>
              <a:gd name="T4" fmla="*/ 2147483647 w 1132"/>
              <a:gd name="T5" fmla="*/ 2147483647 h 995"/>
              <a:gd name="T6" fmla="*/ 2147483647 w 1132"/>
              <a:gd name="T7" fmla="*/ 2147483647 h 995"/>
              <a:gd name="T8" fmla="*/ 2147483647 w 1132"/>
              <a:gd name="T9" fmla="*/ 2147483647 h 995"/>
              <a:gd name="T10" fmla="*/ 2147483647 w 1132"/>
              <a:gd name="T11" fmla="*/ 2147483647 h 995"/>
              <a:gd name="T12" fmla="*/ 2147483647 w 1132"/>
              <a:gd name="T13" fmla="*/ 2147483647 h 995"/>
              <a:gd name="T14" fmla="*/ 2147483647 w 1132"/>
              <a:gd name="T15" fmla="*/ 2147483647 h 995"/>
              <a:gd name="T16" fmla="*/ 2147483647 w 1132"/>
              <a:gd name="T17" fmla="*/ 2147483647 h 995"/>
              <a:gd name="T18" fmla="*/ 2147483647 w 1132"/>
              <a:gd name="T19" fmla="*/ 2147483647 h 995"/>
              <a:gd name="T20" fmla="*/ 2147483647 w 1132"/>
              <a:gd name="T21" fmla="*/ 2147483647 h 995"/>
              <a:gd name="T22" fmla="*/ 2147483647 w 1132"/>
              <a:gd name="T23" fmla="*/ 2147483647 h 995"/>
              <a:gd name="T24" fmla="*/ 2147483647 w 1132"/>
              <a:gd name="T25" fmla="*/ 2147483647 h 995"/>
              <a:gd name="T26" fmla="*/ 2147483647 w 1132"/>
              <a:gd name="T27" fmla="*/ 2147483647 h 995"/>
              <a:gd name="T28" fmla="*/ 2147483647 w 1132"/>
              <a:gd name="T29" fmla="*/ 2147483647 h 995"/>
              <a:gd name="T30" fmla="*/ 2147483647 w 1132"/>
              <a:gd name="T31" fmla="*/ 2147483647 h 995"/>
              <a:gd name="T32" fmla="*/ 2147483647 w 1132"/>
              <a:gd name="T33" fmla="*/ 2147483647 h 995"/>
              <a:gd name="T34" fmla="*/ 2147483647 w 1132"/>
              <a:gd name="T35" fmla="*/ 2147483647 h 995"/>
              <a:gd name="T36" fmla="*/ 2147483647 w 1132"/>
              <a:gd name="T37" fmla="*/ 2147483647 h 995"/>
              <a:gd name="T38" fmla="*/ 2147483647 w 1132"/>
              <a:gd name="T39" fmla="*/ 2147483647 h 995"/>
              <a:gd name="T40" fmla="*/ 2147483647 w 1132"/>
              <a:gd name="T41" fmla="*/ 2147483647 h 995"/>
              <a:gd name="T42" fmla="*/ 2147483647 w 1132"/>
              <a:gd name="T43" fmla="*/ 2147483647 h 995"/>
              <a:gd name="T44" fmla="*/ 2147483647 w 1132"/>
              <a:gd name="T45" fmla="*/ 2147483647 h 995"/>
              <a:gd name="T46" fmla="*/ 2147483647 w 1132"/>
              <a:gd name="T47" fmla="*/ 2147483647 h 995"/>
              <a:gd name="T48" fmla="*/ 2147483647 w 1132"/>
              <a:gd name="T49" fmla="*/ 2147483647 h 995"/>
              <a:gd name="T50" fmla="*/ 2147483647 w 1132"/>
              <a:gd name="T51" fmla="*/ 2147483647 h 995"/>
              <a:gd name="T52" fmla="*/ 2147483647 w 1132"/>
              <a:gd name="T53" fmla="*/ 2147483647 h 995"/>
              <a:gd name="T54" fmla="*/ 2147483647 w 1132"/>
              <a:gd name="T55" fmla="*/ 2147483647 h 995"/>
              <a:gd name="T56" fmla="*/ 2147483647 w 1132"/>
              <a:gd name="T57" fmla="*/ 2147483647 h 995"/>
              <a:gd name="T58" fmla="*/ 2147483647 w 1132"/>
              <a:gd name="T59" fmla="*/ 2147483647 h 995"/>
              <a:gd name="T60" fmla="*/ 2147483647 w 1132"/>
              <a:gd name="T61" fmla="*/ 2147483647 h 995"/>
              <a:gd name="T62" fmla="*/ 2147483647 w 1132"/>
              <a:gd name="T63" fmla="*/ 2147483647 h 995"/>
              <a:gd name="T64" fmla="*/ 2147483647 w 1132"/>
              <a:gd name="T65" fmla="*/ 2147483647 h 99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32"/>
              <a:gd name="T100" fmla="*/ 0 h 995"/>
              <a:gd name="T101" fmla="*/ 1132 w 1132"/>
              <a:gd name="T102" fmla="*/ 995 h 99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32" h="995">
                <a:moveTo>
                  <a:pt x="684" y="995"/>
                </a:moveTo>
                <a:cubicBezTo>
                  <a:pt x="758" y="921"/>
                  <a:pt x="879" y="917"/>
                  <a:pt x="976" y="908"/>
                </a:cubicBezTo>
                <a:cubicBezTo>
                  <a:pt x="1002" y="867"/>
                  <a:pt x="987" y="821"/>
                  <a:pt x="961" y="784"/>
                </a:cubicBezTo>
                <a:cubicBezTo>
                  <a:pt x="963" y="774"/>
                  <a:pt x="958" y="757"/>
                  <a:pt x="968" y="755"/>
                </a:cubicBezTo>
                <a:cubicBezTo>
                  <a:pt x="1013" y="744"/>
                  <a:pt x="1071" y="776"/>
                  <a:pt x="1107" y="747"/>
                </a:cubicBezTo>
                <a:cubicBezTo>
                  <a:pt x="1132" y="727"/>
                  <a:pt x="1097" y="684"/>
                  <a:pt x="1092" y="653"/>
                </a:cubicBezTo>
                <a:cubicBezTo>
                  <a:pt x="1089" y="633"/>
                  <a:pt x="1092" y="608"/>
                  <a:pt x="1078" y="594"/>
                </a:cubicBezTo>
                <a:cubicBezTo>
                  <a:pt x="1073" y="589"/>
                  <a:pt x="1063" y="589"/>
                  <a:pt x="1056" y="587"/>
                </a:cubicBezTo>
                <a:cubicBezTo>
                  <a:pt x="1018" y="561"/>
                  <a:pt x="981" y="574"/>
                  <a:pt x="939" y="587"/>
                </a:cubicBezTo>
                <a:cubicBezTo>
                  <a:pt x="927" y="606"/>
                  <a:pt x="907" y="619"/>
                  <a:pt x="895" y="638"/>
                </a:cubicBezTo>
                <a:cubicBezTo>
                  <a:pt x="883" y="658"/>
                  <a:pt x="880" y="682"/>
                  <a:pt x="873" y="704"/>
                </a:cubicBezTo>
                <a:cubicBezTo>
                  <a:pt x="868" y="718"/>
                  <a:pt x="864" y="733"/>
                  <a:pt x="859" y="747"/>
                </a:cubicBezTo>
                <a:cubicBezTo>
                  <a:pt x="857" y="754"/>
                  <a:pt x="852" y="769"/>
                  <a:pt x="852" y="769"/>
                </a:cubicBezTo>
                <a:cubicBezTo>
                  <a:pt x="796" y="767"/>
                  <a:pt x="740" y="768"/>
                  <a:pt x="684" y="762"/>
                </a:cubicBezTo>
                <a:cubicBezTo>
                  <a:pt x="661" y="759"/>
                  <a:pt x="634" y="733"/>
                  <a:pt x="611" y="726"/>
                </a:cubicBezTo>
                <a:cubicBezTo>
                  <a:pt x="596" y="731"/>
                  <a:pt x="579" y="730"/>
                  <a:pt x="567" y="740"/>
                </a:cubicBezTo>
                <a:cubicBezTo>
                  <a:pt x="553" y="751"/>
                  <a:pt x="548" y="769"/>
                  <a:pt x="538" y="784"/>
                </a:cubicBezTo>
                <a:cubicBezTo>
                  <a:pt x="528" y="799"/>
                  <a:pt x="471" y="826"/>
                  <a:pt x="451" y="828"/>
                </a:cubicBezTo>
                <a:cubicBezTo>
                  <a:pt x="407" y="832"/>
                  <a:pt x="363" y="833"/>
                  <a:pt x="319" y="835"/>
                </a:cubicBezTo>
                <a:cubicBezTo>
                  <a:pt x="302" y="862"/>
                  <a:pt x="283" y="886"/>
                  <a:pt x="268" y="915"/>
                </a:cubicBezTo>
                <a:cubicBezTo>
                  <a:pt x="260" y="949"/>
                  <a:pt x="261" y="961"/>
                  <a:pt x="232" y="981"/>
                </a:cubicBezTo>
                <a:cubicBezTo>
                  <a:pt x="208" y="978"/>
                  <a:pt x="182" y="981"/>
                  <a:pt x="159" y="973"/>
                </a:cubicBezTo>
                <a:cubicBezTo>
                  <a:pt x="157" y="972"/>
                  <a:pt x="110" y="902"/>
                  <a:pt x="108" y="900"/>
                </a:cubicBezTo>
                <a:cubicBezTo>
                  <a:pt x="100" y="876"/>
                  <a:pt x="87" y="859"/>
                  <a:pt x="79" y="835"/>
                </a:cubicBezTo>
                <a:cubicBezTo>
                  <a:pt x="98" y="673"/>
                  <a:pt x="78" y="706"/>
                  <a:pt x="246" y="696"/>
                </a:cubicBezTo>
                <a:cubicBezTo>
                  <a:pt x="286" y="656"/>
                  <a:pt x="286" y="660"/>
                  <a:pt x="349" y="667"/>
                </a:cubicBezTo>
                <a:cubicBezTo>
                  <a:pt x="376" y="696"/>
                  <a:pt x="387" y="718"/>
                  <a:pt x="400" y="755"/>
                </a:cubicBezTo>
                <a:cubicBezTo>
                  <a:pt x="406" y="835"/>
                  <a:pt x="386" y="869"/>
                  <a:pt x="458" y="886"/>
                </a:cubicBezTo>
                <a:cubicBezTo>
                  <a:pt x="500" y="880"/>
                  <a:pt x="544" y="883"/>
                  <a:pt x="582" y="864"/>
                </a:cubicBezTo>
                <a:cubicBezTo>
                  <a:pt x="603" y="853"/>
                  <a:pt x="647" y="835"/>
                  <a:pt x="647" y="835"/>
                </a:cubicBezTo>
                <a:cubicBezTo>
                  <a:pt x="715" y="735"/>
                  <a:pt x="637" y="859"/>
                  <a:pt x="669" y="543"/>
                </a:cubicBezTo>
                <a:cubicBezTo>
                  <a:pt x="670" y="530"/>
                  <a:pt x="725" y="517"/>
                  <a:pt x="735" y="514"/>
                </a:cubicBezTo>
                <a:cubicBezTo>
                  <a:pt x="762" y="516"/>
                  <a:pt x="790" y="511"/>
                  <a:pt x="815" y="521"/>
                </a:cubicBezTo>
                <a:cubicBezTo>
                  <a:pt x="824" y="525"/>
                  <a:pt x="824" y="541"/>
                  <a:pt x="822" y="551"/>
                </a:cubicBezTo>
                <a:cubicBezTo>
                  <a:pt x="811" y="621"/>
                  <a:pt x="784" y="627"/>
                  <a:pt x="728" y="645"/>
                </a:cubicBezTo>
                <a:cubicBezTo>
                  <a:pt x="665" y="688"/>
                  <a:pt x="662" y="637"/>
                  <a:pt x="618" y="609"/>
                </a:cubicBezTo>
                <a:cubicBezTo>
                  <a:pt x="609" y="582"/>
                  <a:pt x="597" y="560"/>
                  <a:pt x="582" y="536"/>
                </a:cubicBezTo>
                <a:cubicBezTo>
                  <a:pt x="589" y="468"/>
                  <a:pt x="584" y="372"/>
                  <a:pt x="626" y="310"/>
                </a:cubicBezTo>
                <a:cubicBezTo>
                  <a:pt x="660" y="203"/>
                  <a:pt x="580" y="432"/>
                  <a:pt x="852" y="281"/>
                </a:cubicBezTo>
                <a:cubicBezTo>
                  <a:pt x="914" y="247"/>
                  <a:pt x="838" y="147"/>
                  <a:pt x="801" y="135"/>
                </a:cubicBezTo>
                <a:cubicBezTo>
                  <a:pt x="740" y="93"/>
                  <a:pt x="734" y="107"/>
                  <a:pt x="640" y="113"/>
                </a:cubicBezTo>
                <a:cubicBezTo>
                  <a:pt x="630" y="128"/>
                  <a:pt x="621" y="142"/>
                  <a:pt x="611" y="157"/>
                </a:cubicBezTo>
                <a:cubicBezTo>
                  <a:pt x="607" y="163"/>
                  <a:pt x="609" y="174"/>
                  <a:pt x="604" y="179"/>
                </a:cubicBezTo>
                <a:cubicBezTo>
                  <a:pt x="599" y="184"/>
                  <a:pt x="589" y="183"/>
                  <a:pt x="582" y="186"/>
                </a:cubicBezTo>
                <a:cubicBezTo>
                  <a:pt x="569" y="192"/>
                  <a:pt x="557" y="201"/>
                  <a:pt x="545" y="208"/>
                </a:cubicBezTo>
                <a:cubicBezTo>
                  <a:pt x="533" y="246"/>
                  <a:pt x="498" y="273"/>
                  <a:pt x="480" y="310"/>
                </a:cubicBezTo>
                <a:cubicBezTo>
                  <a:pt x="457" y="356"/>
                  <a:pt x="444" y="406"/>
                  <a:pt x="414" y="448"/>
                </a:cubicBezTo>
                <a:cubicBezTo>
                  <a:pt x="405" y="485"/>
                  <a:pt x="398" y="488"/>
                  <a:pt x="363" y="499"/>
                </a:cubicBezTo>
                <a:cubicBezTo>
                  <a:pt x="255" y="490"/>
                  <a:pt x="185" y="487"/>
                  <a:pt x="86" y="463"/>
                </a:cubicBezTo>
                <a:cubicBezTo>
                  <a:pt x="71" y="468"/>
                  <a:pt x="55" y="470"/>
                  <a:pt x="42" y="478"/>
                </a:cubicBezTo>
                <a:cubicBezTo>
                  <a:pt x="17" y="494"/>
                  <a:pt x="21" y="540"/>
                  <a:pt x="13" y="565"/>
                </a:cubicBezTo>
                <a:cubicBezTo>
                  <a:pt x="15" y="587"/>
                  <a:pt x="0" y="621"/>
                  <a:pt x="20" y="631"/>
                </a:cubicBezTo>
                <a:cubicBezTo>
                  <a:pt x="75" y="660"/>
                  <a:pt x="108" y="633"/>
                  <a:pt x="144" y="609"/>
                </a:cubicBezTo>
                <a:cubicBezTo>
                  <a:pt x="152" y="587"/>
                  <a:pt x="156" y="564"/>
                  <a:pt x="166" y="543"/>
                </a:cubicBezTo>
                <a:cubicBezTo>
                  <a:pt x="178" y="519"/>
                  <a:pt x="203" y="470"/>
                  <a:pt x="203" y="470"/>
                </a:cubicBezTo>
                <a:cubicBezTo>
                  <a:pt x="192" y="389"/>
                  <a:pt x="188" y="384"/>
                  <a:pt x="115" y="361"/>
                </a:cubicBezTo>
                <a:cubicBezTo>
                  <a:pt x="127" y="296"/>
                  <a:pt x="120" y="327"/>
                  <a:pt x="166" y="295"/>
                </a:cubicBezTo>
                <a:cubicBezTo>
                  <a:pt x="292" y="306"/>
                  <a:pt x="230" y="302"/>
                  <a:pt x="312" y="332"/>
                </a:cubicBezTo>
                <a:cubicBezTo>
                  <a:pt x="366" y="310"/>
                  <a:pt x="389" y="270"/>
                  <a:pt x="429" y="230"/>
                </a:cubicBezTo>
                <a:cubicBezTo>
                  <a:pt x="431" y="210"/>
                  <a:pt x="430" y="190"/>
                  <a:pt x="436" y="171"/>
                </a:cubicBezTo>
                <a:cubicBezTo>
                  <a:pt x="440" y="159"/>
                  <a:pt x="452" y="153"/>
                  <a:pt x="458" y="142"/>
                </a:cubicBezTo>
                <a:cubicBezTo>
                  <a:pt x="462" y="135"/>
                  <a:pt x="463" y="127"/>
                  <a:pt x="465" y="120"/>
                </a:cubicBezTo>
                <a:cubicBezTo>
                  <a:pt x="463" y="103"/>
                  <a:pt x="465" y="85"/>
                  <a:pt x="458" y="69"/>
                </a:cubicBezTo>
                <a:cubicBezTo>
                  <a:pt x="453" y="58"/>
                  <a:pt x="423" y="51"/>
                  <a:pt x="414" y="47"/>
                </a:cubicBezTo>
                <a:cubicBezTo>
                  <a:pt x="385" y="33"/>
                  <a:pt x="354" y="21"/>
                  <a:pt x="327" y="4"/>
                </a:cubicBezTo>
                <a:cubicBezTo>
                  <a:pt x="252" y="11"/>
                  <a:pt x="163" y="0"/>
                  <a:pt x="93" y="26"/>
                </a:cubicBezTo>
                <a:cubicBezTo>
                  <a:pt x="76" y="42"/>
                  <a:pt x="66" y="55"/>
                  <a:pt x="42" y="55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3" name="Freeform 41"/>
          <p:cNvSpPr>
            <a:spLocks/>
          </p:cNvSpPr>
          <p:nvPr/>
        </p:nvSpPr>
        <p:spPr bwMode="auto">
          <a:xfrm>
            <a:off x="1968500" y="2271713"/>
            <a:ext cx="917575" cy="1504950"/>
          </a:xfrm>
          <a:custGeom>
            <a:avLst/>
            <a:gdLst>
              <a:gd name="T0" fmla="*/ 2147483647 w 757"/>
              <a:gd name="T1" fmla="*/ 2147483647 h 999"/>
              <a:gd name="T2" fmla="*/ 2147483647 w 757"/>
              <a:gd name="T3" fmla="*/ 2147483647 h 999"/>
              <a:gd name="T4" fmla="*/ 2147483647 w 757"/>
              <a:gd name="T5" fmla="*/ 2147483647 h 999"/>
              <a:gd name="T6" fmla="*/ 2147483647 w 757"/>
              <a:gd name="T7" fmla="*/ 2147483647 h 999"/>
              <a:gd name="T8" fmla="*/ 2147483647 w 757"/>
              <a:gd name="T9" fmla="*/ 2147483647 h 999"/>
              <a:gd name="T10" fmla="*/ 2147483647 w 757"/>
              <a:gd name="T11" fmla="*/ 2147483647 h 999"/>
              <a:gd name="T12" fmla="*/ 2147483647 w 757"/>
              <a:gd name="T13" fmla="*/ 2147483647 h 999"/>
              <a:gd name="T14" fmla="*/ 2147483647 w 757"/>
              <a:gd name="T15" fmla="*/ 2147483647 h 999"/>
              <a:gd name="T16" fmla="*/ 2147483647 w 757"/>
              <a:gd name="T17" fmla="*/ 2147483647 h 999"/>
              <a:gd name="T18" fmla="*/ 2147483647 w 757"/>
              <a:gd name="T19" fmla="*/ 2147483647 h 999"/>
              <a:gd name="T20" fmla="*/ 2147483647 w 757"/>
              <a:gd name="T21" fmla="*/ 2147483647 h 999"/>
              <a:gd name="T22" fmla="*/ 2147483647 w 757"/>
              <a:gd name="T23" fmla="*/ 2147483647 h 999"/>
              <a:gd name="T24" fmla="*/ 2147483647 w 757"/>
              <a:gd name="T25" fmla="*/ 2147483647 h 999"/>
              <a:gd name="T26" fmla="*/ 2147483647 w 757"/>
              <a:gd name="T27" fmla="*/ 2147483647 h 999"/>
              <a:gd name="T28" fmla="*/ 2147483647 w 757"/>
              <a:gd name="T29" fmla="*/ 2147483647 h 999"/>
              <a:gd name="T30" fmla="*/ 2147483647 w 757"/>
              <a:gd name="T31" fmla="*/ 2147483647 h 999"/>
              <a:gd name="T32" fmla="*/ 2147483647 w 757"/>
              <a:gd name="T33" fmla="*/ 2147483647 h 999"/>
              <a:gd name="T34" fmla="*/ 2147483647 w 757"/>
              <a:gd name="T35" fmla="*/ 2147483647 h 999"/>
              <a:gd name="T36" fmla="*/ 2147483647 w 757"/>
              <a:gd name="T37" fmla="*/ 2147483647 h 999"/>
              <a:gd name="T38" fmla="*/ 2147483647 w 757"/>
              <a:gd name="T39" fmla="*/ 0 h 999"/>
              <a:gd name="T40" fmla="*/ 2147483647 w 757"/>
              <a:gd name="T41" fmla="*/ 2147483647 h 999"/>
              <a:gd name="T42" fmla="*/ 2147483647 w 757"/>
              <a:gd name="T43" fmla="*/ 2147483647 h 999"/>
              <a:gd name="T44" fmla="*/ 2147483647 w 757"/>
              <a:gd name="T45" fmla="*/ 2147483647 h 999"/>
              <a:gd name="T46" fmla="*/ 2147483647 w 757"/>
              <a:gd name="T47" fmla="*/ 2147483647 h 999"/>
              <a:gd name="T48" fmla="*/ 2147483647 w 757"/>
              <a:gd name="T49" fmla="*/ 2147483647 h 999"/>
              <a:gd name="T50" fmla="*/ 2147483647 w 757"/>
              <a:gd name="T51" fmla="*/ 2147483647 h 999"/>
              <a:gd name="T52" fmla="*/ 2147483647 w 757"/>
              <a:gd name="T53" fmla="*/ 2147483647 h 999"/>
              <a:gd name="T54" fmla="*/ 2147483647 w 757"/>
              <a:gd name="T55" fmla="*/ 2147483647 h 999"/>
              <a:gd name="T56" fmla="*/ 2147483647 w 757"/>
              <a:gd name="T57" fmla="*/ 2147483647 h 999"/>
              <a:gd name="T58" fmla="*/ 2147483647 w 757"/>
              <a:gd name="T59" fmla="*/ 2147483647 h 999"/>
              <a:gd name="T60" fmla="*/ 2147483647 w 757"/>
              <a:gd name="T61" fmla="*/ 2147483647 h 999"/>
              <a:gd name="T62" fmla="*/ 2147483647 w 757"/>
              <a:gd name="T63" fmla="*/ 2147483647 h 999"/>
              <a:gd name="T64" fmla="*/ 2147483647 w 757"/>
              <a:gd name="T65" fmla="*/ 2147483647 h 999"/>
              <a:gd name="T66" fmla="*/ 2147483647 w 757"/>
              <a:gd name="T67" fmla="*/ 2147483647 h 999"/>
              <a:gd name="T68" fmla="*/ 2147483647 w 757"/>
              <a:gd name="T69" fmla="*/ 2147483647 h 999"/>
              <a:gd name="T70" fmla="*/ 2147483647 w 757"/>
              <a:gd name="T71" fmla="*/ 2147483647 h 999"/>
              <a:gd name="T72" fmla="*/ 2147483647 w 757"/>
              <a:gd name="T73" fmla="*/ 2147483647 h 999"/>
              <a:gd name="T74" fmla="*/ 2147483647 w 757"/>
              <a:gd name="T75" fmla="*/ 2147483647 h 999"/>
              <a:gd name="T76" fmla="*/ 2147483647 w 757"/>
              <a:gd name="T77" fmla="*/ 2147483647 h 999"/>
              <a:gd name="T78" fmla="*/ 2147483647 w 757"/>
              <a:gd name="T79" fmla="*/ 2147483647 h 999"/>
              <a:gd name="T80" fmla="*/ 2147483647 w 757"/>
              <a:gd name="T81" fmla="*/ 2147483647 h 999"/>
              <a:gd name="T82" fmla="*/ 2147483647 w 757"/>
              <a:gd name="T83" fmla="*/ 2147483647 h 999"/>
              <a:gd name="T84" fmla="*/ 2147483647 w 757"/>
              <a:gd name="T85" fmla="*/ 2147483647 h 999"/>
              <a:gd name="T86" fmla="*/ 2147483647 w 757"/>
              <a:gd name="T87" fmla="*/ 2147483647 h 999"/>
              <a:gd name="T88" fmla="*/ 2147483647 w 757"/>
              <a:gd name="T89" fmla="*/ 2147483647 h 999"/>
              <a:gd name="T90" fmla="*/ 2147483647 w 757"/>
              <a:gd name="T91" fmla="*/ 2147483647 h 999"/>
              <a:gd name="T92" fmla="*/ 2147483647 w 757"/>
              <a:gd name="T93" fmla="*/ 2147483647 h 99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757"/>
              <a:gd name="T142" fmla="*/ 0 h 999"/>
              <a:gd name="T143" fmla="*/ 757 w 757"/>
              <a:gd name="T144" fmla="*/ 999 h 999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757" h="999">
                <a:moveTo>
                  <a:pt x="720" y="379"/>
                </a:moveTo>
                <a:cubicBezTo>
                  <a:pt x="722" y="435"/>
                  <a:pt x="716" y="492"/>
                  <a:pt x="727" y="547"/>
                </a:cubicBezTo>
                <a:cubicBezTo>
                  <a:pt x="729" y="558"/>
                  <a:pt x="753" y="551"/>
                  <a:pt x="756" y="561"/>
                </a:cubicBezTo>
                <a:cubicBezTo>
                  <a:pt x="757" y="566"/>
                  <a:pt x="725" y="580"/>
                  <a:pt x="705" y="590"/>
                </a:cubicBezTo>
                <a:cubicBezTo>
                  <a:pt x="671" y="588"/>
                  <a:pt x="637" y="587"/>
                  <a:pt x="603" y="583"/>
                </a:cubicBezTo>
                <a:cubicBezTo>
                  <a:pt x="595" y="582"/>
                  <a:pt x="586" y="581"/>
                  <a:pt x="581" y="576"/>
                </a:cubicBezTo>
                <a:cubicBezTo>
                  <a:pt x="570" y="565"/>
                  <a:pt x="555" y="498"/>
                  <a:pt x="552" y="488"/>
                </a:cubicBezTo>
                <a:cubicBezTo>
                  <a:pt x="545" y="466"/>
                  <a:pt x="523" y="446"/>
                  <a:pt x="515" y="423"/>
                </a:cubicBezTo>
                <a:cubicBezTo>
                  <a:pt x="522" y="420"/>
                  <a:pt x="533" y="422"/>
                  <a:pt x="537" y="415"/>
                </a:cubicBezTo>
                <a:cubicBezTo>
                  <a:pt x="546" y="397"/>
                  <a:pt x="497" y="365"/>
                  <a:pt x="486" y="357"/>
                </a:cubicBezTo>
                <a:cubicBezTo>
                  <a:pt x="467" y="327"/>
                  <a:pt x="410" y="281"/>
                  <a:pt x="377" y="270"/>
                </a:cubicBezTo>
                <a:cubicBezTo>
                  <a:pt x="351" y="353"/>
                  <a:pt x="351" y="265"/>
                  <a:pt x="362" y="408"/>
                </a:cubicBezTo>
                <a:cubicBezTo>
                  <a:pt x="374" y="406"/>
                  <a:pt x="389" y="409"/>
                  <a:pt x="399" y="401"/>
                </a:cubicBezTo>
                <a:cubicBezTo>
                  <a:pt x="409" y="392"/>
                  <a:pt x="406" y="375"/>
                  <a:pt x="413" y="364"/>
                </a:cubicBezTo>
                <a:cubicBezTo>
                  <a:pt x="418" y="355"/>
                  <a:pt x="428" y="350"/>
                  <a:pt x="435" y="343"/>
                </a:cubicBezTo>
                <a:cubicBezTo>
                  <a:pt x="467" y="277"/>
                  <a:pt x="457" y="305"/>
                  <a:pt x="472" y="262"/>
                </a:cubicBezTo>
                <a:cubicBezTo>
                  <a:pt x="482" y="170"/>
                  <a:pt x="466" y="217"/>
                  <a:pt x="523" y="138"/>
                </a:cubicBezTo>
                <a:cubicBezTo>
                  <a:pt x="533" y="124"/>
                  <a:pt x="552" y="95"/>
                  <a:pt x="552" y="95"/>
                </a:cubicBezTo>
                <a:cubicBezTo>
                  <a:pt x="542" y="40"/>
                  <a:pt x="556" y="65"/>
                  <a:pt x="501" y="29"/>
                </a:cubicBezTo>
                <a:cubicBezTo>
                  <a:pt x="486" y="19"/>
                  <a:pt x="457" y="0"/>
                  <a:pt x="457" y="0"/>
                </a:cubicBezTo>
                <a:cubicBezTo>
                  <a:pt x="413" y="2"/>
                  <a:pt x="369" y="0"/>
                  <a:pt x="326" y="7"/>
                </a:cubicBezTo>
                <a:cubicBezTo>
                  <a:pt x="312" y="9"/>
                  <a:pt x="302" y="23"/>
                  <a:pt x="289" y="29"/>
                </a:cubicBezTo>
                <a:cubicBezTo>
                  <a:pt x="249" y="47"/>
                  <a:pt x="212" y="67"/>
                  <a:pt x="173" y="87"/>
                </a:cubicBezTo>
                <a:cubicBezTo>
                  <a:pt x="137" y="105"/>
                  <a:pt x="102" y="112"/>
                  <a:pt x="63" y="124"/>
                </a:cubicBezTo>
                <a:cubicBezTo>
                  <a:pt x="45" y="181"/>
                  <a:pt x="23" y="232"/>
                  <a:pt x="12" y="292"/>
                </a:cubicBezTo>
                <a:cubicBezTo>
                  <a:pt x="15" y="323"/>
                  <a:pt x="0" y="362"/>
                  <a:pt x="20" y="386"/>
                </a:cubicBezTo>
                <a:cubicBezTo>
                  <a:pt x="34" y="403"/>
                  <a:pt x="63" y="381"/>
                  <a:pt x="85" y="379"/>
                </a:cubicBezTo>
                <a:cubicBezTo>
                  <a:pt x="126" y="376"/>
                  <a:pt x="168" y="374"/>
                  <a:pt x="209" y="372"/>
                </a:cubicBezTo>
                <a:cubicBezTo>
                  <a:pt x="239" y="364"/>
                  <a:pt x="376" y="344"/>
                  <a:pt x="326" y="394"/>
                </a:cubicBezTo>
                <a:cubicBezTo>
                  <a:pt x="306" y="414"/>
                  <a:pt x="177" y="411"/>
                  <a:pt x="136" y="415"/>
                </a:cubicBezTo>
                <a:cubicBezTo>
                  <a:pt x="112" y="433"/>
                  <a:pt x="99" y="439"/>
                  <a:pt x="85" y="467"/>
                </a:cubicBezTo>
                <a:cubicBezTo>
                  <a:pt x="65" y="507"/>
                  <a:pt x="74" y="521"/>
                  <a:pt x="41" y="554"/>
                </a:cubicBezTo>
                <a:cubicBezTo>
                  <a:pt x="31" y="594"/>
                  <a:pt x="14" y="596"/>
                  <a:pt x="49" y="620"/>
                </a:cubicBezTo>
                <a:cubicBezTo>
                  <a:pt x="141" y="613"/>
                  <a:pt x="143" y="614"/>
                  <a:pt x="209" y="590"/>
                </a:cubicBezTo>
                <a:cubicBezTo>
                  <a:pt x="256" y="525"/>
                  <a:pt x="183" y="633"/>
                  <a:pt x="231" y="525"/>
                </a:cubicBezTo>
                <a:cubicBezTo>
                  <a:pt x="240" y="504"/>
                  <a:pt x="286" y="441"/>
                  <a:pt x="304" y="423"/>
                </a:cubicBezTo>
                <a:cubicBezTo>
                  <a:pt x="313" y="396"/>
                  <a:pt x="309" y="382"/>
                  <a:pt x="355" y="408"/>
                </a:cubicBezTo>
                <a:cubicBezTo>
                  <a:pt x="368" y="416"/>
                  <a:pt x="365" y="437"/>
                  <a:pt x="370" y="452"/>
                </a:cubicBezTo>
                <a:cubicBezTo>
                  <a:pt x="386" y="553"/>
                  <a:pt x="336" y="632"/>
                  <a:pt x="268" y="700"/>
                </a:cubicBezTo>
                <a:cubicBezTo>
                  <a:pt x="248" y="720"/>
                  <a:pt x="187" y="729"/>
                  <a:pt x="187" y="729"/>
                </a:cubicBezTo>
                <a:cubicBezTo>
                  <a:pt x="137" y="763"/>
                  <a:pt x="154" y="744"/>
                  <a:pt x="129" y="780"/>
                </a:cubicBezTo>
                <a:cubicBezTo>
                  <a:pt x="129" y="781"/>
                  <a:pt x="139" y="828"/>
                  <a:pt x="144" y="831"/>
                </a:cubicBezTo>
                <a:cubicBezTo>
                  <a:pt x="170" y="850"/>
                  <a:pt x="231" y="855"/>
                  <a:pt x="260" y="860"/>
                </a:cubicBezTo>
                <a:cubicBezTo>
                  <a:pt x="295" y="884"/>
                  <a:pt x="337" y="891"/>
                  <a:pt x="377" y="904"/>
                </a:cubicBezTo>
                <a:cubicBezTo>
                  <a:pt x="389" y="943"/>
                  <a:pt x="380" y="920"/>
                  <a:pt x="413" y="970"/>
                </a:cubicBezTo>
                <a:cubicBezTo>
                  <a:pt x="421" y="982"/>
                  <a:pt x="445" y="969"/>
                  <a:pt x="457" y="977"/>
                </a:cubicBezTo>
                <a:cubicBezTo>
                  <a:pt x="463" y="981"/>
                  <a:pt x="457" y="992"/>
                  <a:pt x="457" y="999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4" name="Freeform 42"/>
          <p:cNvSpPr>
            <a:spLocks/>
          </p:cNvSpPr>
          <p:nvPr/>
        </p:nvSpPr>
        <p:spPr bwMode="auto">
          <a:xfrm>
            <a:off x="684213" y="1776413"/>
            <a:ext cx="1741487" cy="2185987"/>
          </a:xfrm>
          <a:custGeom>
            <a:avLst/>
            <a:gdLst>
              <a:gd name="T0" fmla="*/ 2147483647 w 1436"/>
              <a:gd name="T1" fmla="*/ 2147483647 h 1451"/>
              <a:gd name="T2" fmla="*/ 2147483647 w 1436"/>
              <a:gd name="T3" fmla="*/ 2147483647 h 1451"/>
              <a:gd name="T4" fmla="*/ 2147483647 w 1436"/>
              <a:gd name="T5" fmla="*/ 2147483647 h 1451"/>
              <a:gd name="T6" fmla="*/ 2147483647 w 1436"/>
              <a:gd name="T7" fmla="*/ 2147483647 h 1451"/>
              <a:gd name="T8" fmla="*/ 2147483647 w 1436"/>
              <a:gd name="T9" fmla="*/ 2147483647 h 1451"/>
              <a:gd name="T10" fmla="*/ 2147483647 w 1436"/>
              <a:gd name="T11" fmla="*/ 2147483647 h 1451"/>
              <a:gd name="T12" fmla="*/ 2147483647 w 1436"/>
              <a:gd name="T13" fmla="*/ 2147483647 h 1451"/>
              <a:gd name="T14" fmla="*/ 2147483647 w 1436"/>
              <a:gd name="T15" fmla="*/ 2147483647 h 1451"/>
              <a:gd name="T16" fmla="*/ 2147483647 w 1436"/>
              <a:gd name="T17" fmla="*/ 2147483647 h 1451"/>
              <a:gd name="T18" fmla="*/ 2147483647 w 1436"/>
              <a:gd name="T19" fmla="*/ 2147483647 h 1451"/>
              <a:gd name="T20" fmla="*/ 2147483647 w 1436"/>
              <a:gd name="T21" fmla="*/ 2147483647 h 1451"/>
              <a:gd name="T22" fmla="*/ 2147483647 w 1436"/>
              <a:gd name="T23" fmla="*/ 2147483647 h 1451"/>
              <a:gd name="T24" fmla="*/ 2147483647 w 1436"/>
              <a:gd name="T25" fmla="*/ 2147483647 h 1451"/>
              <a:gd name="T26" fmla="*/ 2147483647 w 1436"/>
              <a:gd name="T27" fmla="*/ 2147483647 h 1451"/>
              <a:gd name="T28" fmla="*/ 2147483647 w 1436"/>
              <a:gd name="T29" fmla="*/ 2147483647 h 1451"/>
              <a:gd name="T30" fmla="*/ 2147483647 w 1436"/>
              <a:gd name="T31" fmla="*/ 2147483647 h 1451"/>
              <a:gd name="T32" fmla="*/ 2147483647 w 1436"/>
              <a:gd name="T33" fmla="*/ 2147483647 h 1451"/>
              <a:gd name="T34" fmla="*/ 2147483647 w 1436"/>
              <a:gd name="T35" fmla="*/ 2147483647 h 1451"/>
              <a:gd name="T36" fmla="*/ 2147483647 w 1436"/>
              <a:gd name="T37" fmla="*/ 2147483647 h 1451"/>
              <a:gd name="T38" fmla="*/ 2147483647 w 1436"/>
              <a:gd name="T39" fmla="*/ 2147483647 h 1451"/>
              <a:gd name="T40" fmla="*/ 2147483647 w 1436"/>
              <a:gd name="T41" fmla="*/ 2147483647 h 1451"/>
              <a:gd name="T42" fmla="*/ 2147483647 w 1436"/>
              <a:gd name="T43" fmla="*/ 2147483647 h 1451"/>
              <a:gd name="T44" fmla="*/ 2147483647 w 1436"/>
              <a:gd name="T45" fmla="*/ 2147483647 h 1451"/>
              <a:gd name="T46" fmla="*/ 2147483647 w 1436"/>
              <a:gd name="T47" fmla="*/ 2147483647 h 1451"/>
              <a:gd name="T48" fmla="*/ 2147483647 w 1436"/>
              <a:gd name="T49" fmla="*/ 2147483647 h 1451"/>
              <a:gd name="T50" fmla="*/ 2147483647 w 1436"/>
              <a:gd name="T51" fmla="*/ 2147483647 h 1451"/>
              <a:gd name="T52" fmla="*/ 2147483647 w 1436"/>
              <a:gd name="T53" fmla="*/ 2147483647 h 1451"/>
              <a:gd name="T54" fmla="*/ 2147483647 w 1436"/>
              <a:gd name="T55" fmla="*/ 2147483647 h 1451"/>
              <a:gd name="T56" fmla="*/ 2147483647 w 1436"/>
              <a:gd name="T57" fmla="*/ 2147483647 h 1451"/>
              <a:gd name="T58" fmla="*/ 2147483647 w 1436"/>
              <a:gd name="T59" fmla="*/ 2147483647 h 1451"/>
              <a:gd name="T60" fmla="*/ 2147483647 w 1436"/>
              <a:gd name="T61" fmla="*/ 2147483647 h 1451"/>
              <a:gd name="T62" fmla="*/ 2147483647 w 1436"/>
              <a:gd name="T63" fmla="*/ 2147483647 h 1451"/>
              <a:gd name="T64" fmla="*/ 2147483647 w 1436"/>
              <a:gd name="T65" fmla="*/ 2147483647 h 1451"/>
              <a:gd name="T66" fmla="*/ 2147483647 w 1436"/>
              <a:gd name="T67" fmla="*/ 2147483647 h 1451"/>
              <a:gd name="T68" fmla="*/ 2147483647 w 1436"/>
              <a:gd name="T69" fmla="*/ 2147483647 h 1451"/>
              <a:gd name="T70" fmla="*/ 2147483647 w 1436"/>
              <a:gd name="T71" fmla="*/ 2147483647 h 1451"/>
              <a:gd name="T72" fmla="*/ 2147483647 w 1436"/>
              <a:gd name="T73" fmla="*/ 2147483647 h 1451"/>
              <a:gd name="T74" fmla="*/ 2147483647 w 1436"/>
              <a:gd name="T75" fmla="*/ 2147483647 h 145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436"/>
              <a:gd name="T115" fmla="*/ 0 h 1451"/>
              <a:gd name="T116" fmla="*/ 1436 w 1436"/>
              <a:gd name="T117" fmla="*/ 1451 h 145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436" h="1451">
                <a:moveTo>
                  <a:pt x="1436" y="0"/>
                </a:moveTo>
                <a:cubicBezTo>
                  <a:pt x="1419" y="2"/>
                  <a:pt x="1402" y="2"/>
                  <a:pt x="1385" y="7"/>
                </a:cubicBezTo>
                <a:cubicBezTo>
                  <a:pt x="1335" y="21"/>
                  <a:pt x="1304" y="68"/>
                  <a:pt x="1254" y="80"/>
                </a:cubicBezTo>
                <a:cubicBezTo>
                  <a:pt x="1247" y="85"/>
                  <a:pt x="1240" y="91"/>
                  <a:pt x="1232" y="95"/>
                </a:cubicBezTo>
                <a:cubicBezTo>
                  <a:pt x="1225" y="98"/>
                  <a:pt x="1215" y="97"/>
                  <a:pt x="1210" y="102"/>
                </a:cubicBezTo>
                <a:cubicBezTo>
                  <a:pt x="1198" y="114"/>
                  <a:pt x="1181" y="146"/>
                  <a:pt x="1181" y="146"/>
                </a:cubicBezTo>
                <a:cubicBezTo>
                  <a:pt x="1168" y="194"/>
                  <a:pt x="1165" y="235"/>
                  <a:pt x="1173" y="284"/>
                </a:cubicBezTo>
                <a:cubicBezTo>
                  <a:pt x="1205" y="282"/>
                  <a:pt x="1237" y="286"/>
                  <a:pt x="1268" y="277"/>
                </a:cubicBezTo>
                <a:cubicBezTo>
                  <a:pt x="1275" y="275"/>
                  <a:pt x="1275" y="263"/>
                  <a:pt x="1275" y="255"/>
                </a:cubicBezTo>
                <a:cubicBezTo>
                  <a:pt x="1275" y="203"/>
                  <a:pt x="1247" y="184"/>
                  <a:pt x="1203" y="167"/>
                </a:cubicBezTo>
                <a:cubicBezTo>
                  <a:pt x="1142" y="173"/>
                  <a:pt x="1098" y="177"/>
                  <a:pt x="1042" y="197"/>
                </a:cubicBezTo>
                <a:cubicBezTo>
                  <a:pt x="1032" y="204"/>
                  <a:pt x="1020" y="209"/>
                  <a:pt x="1013" y="219"/>
                </a:cubicBezTo>
                <a:cubicBezTo>
                  <a:pt x="1004" y="232"/>
                  <a:pt x="1006" y="249"/>
                  <a:pt x="998" y="262"/>
                </a:cubicBezTo>
                <a:cubicBezTo>
                  <a:pt x="969" y="307"/>
                  <a:pt x="970" y="364"/>
                  <a:pt x="940" y="408"/>
                </a:cubicBezTo>
                <a:cubicBezTo>
                  <a:pt x="926" y="466"/>
                  <a:pt x="929" y="483"/>
                  <a:pt x="867" y="503"/>
                </a:cubicBezTo>
                <a:cubicBezTo>
                  <a:pt x="840" y="499"/>
                  <a:pt x="813" y="503"/>
                  <a:pt x="794" y="481"/>
                </a:cubicBezTo>
                <a:cubicBezTo>
                  <a:pt x="783" y="468"/>
                  <a:pt x="765" y="437"/>
                  <a:pt x="765" y="437"/>
                </a:cubicBezTo>
                <a:cubicBezTo>
                  <a:pt x="746" y="378"/>
                  <a:pt x="782" y="386"/>
                  <a:pt x="823" y="372"/>
                </a:cubicBezTo>
                <a:cubicBezTo>
                  <a:pt x="843" y="374"/>
                  <a:pt x="866" y="368"/>
                  <a:pt x="882" y="379"/>
                </a:cubicBezTo>
                <a:cubicBezTo>
                  <a:pt x="895" y="388"/>
                  <a:pt x="896" y="423"/>
                  <a:pt x="896" y="423"/>
                </a:cubicBezTo>
                <a:cubicBezTo>
                  <a:pt x="894" y="486"/>
                  <a:pt x="898" y="550"/>
                  <a:pt x="889" y="612"/>
                </a:cubicBezTo>
                <a:cubicBezTo>
                  <a:pt x="888" y="622"/>
                  <a:pt x="873" y="626"/>
                  <a:pt x="867" y="634"/>
                </a:cubicBezTo>
                <a:cubicBezTo>
                  <a:pt x="820" y="699"/>
                  <a:pt x="856" y="687"/>
                  <a:pt x="802" y="700"/>
                </a:cubicBezTo>
                <a:cubicBezTo>
                  <a:pt x="782" y="705"/>
                  <a:pt x="743" y="714"/>
                  <a:pt x="743" y="714"/>
                </a:cubicBezTo>
                <a:cubicBezTo>
                  <a:pt x="645" y="695"/>
                  <a:pt x="640" y="717"/>
                  <a:pt x="590" y="656"/>
                </a:cubicBezTo>
                <a:cubicBezTo>
                  <a:pt x="579" y="642"/>
                  <a:pt x="571" y="627"/>
                  <a:pt x="561" y="612"/>
                </a:cubicBezTo>
                <a:cubicBezTo>
                  <a:pt x="556" y="605"/>
                  <a:pt x="546" y="590"/>
                  <a:pt x="546" y="590"/>
                </a:cubicBezTo>
                <a:cubicBezTo>
                  <a:pt x="530" y="543"/>
                  <a:pt x="518" y="515"/>
                  <a:pt x="546" y="452"/>
                </a:cubicBezTo>
                <a:cubicBezTo>
                  <a:pt x="553" y="436"/>
                  <a:pt x="580" y="442"/>
                  <a:pt x="597" y="437"/>
                </a:cubicBezTo>
                <a:cubicBezTo>
                  <a:pt x="623" y="399"/>
                  <a:pt x="604" y="405"/>
                  <a:pt x="568" y="394"/>
                </a:cubicBezTo>
                <a:cubicBezTo>
                  <a:pt x="546" y="399"/>
                  <a:pt x="523" y="398"/>
                  <a:pt x="503" y="408"/>
                </a:cubicBezTo>
                <a:cubicBezTo>
                  <a:pt x="462" y="430"/>
                  <a:pt x="481" y="440"/>
                  <a:pt x="466" y="466"/>
                </a:cubicBezTo>
                <a:cubicBezTo>
                  <a:pt x="438" y="516"/>
                  <a:pt x="438" y="481"/>
                  <a:pt x="415" y="554"/>
                </a:cubicBezTo>
                <a:cubicBezTo>
                  <a:pt x="398" y="606"/>
                  <a:pt x="410" y="585"/>
                  <a:pt x="386" y="620"/>
                </a:cubicBezTo>
                <a:cubicBezTo>
                  <a:pt x="374" y="655"/>
                  <a:pt x="355" y="687"/>
                  <a:pt x="342" y="722"/>
                </a:cubicBezTo>
                <a:cubicBezTo>
                  <a:pt x="359" y="762"/>
                  <a:pt x="358" y="777"/>
                  <a:pt x="401" y="787"/>
                </a:cubicBezTo>
                <a:cubicBezTo>
                  <a:pt x="478" y="769"/>
                  <a:pt x="454" y="777"/>
                  <a:pt x="495" y="722"/>
                </a:cubicBezTo>
                <a:cubicBezTo>
                  <a:pt x="510" y="681"/>
                  <a:pt x="545" y="643"/>
                  <a:pt x="568" y="605"/>
                </a:cubicBezTo>
                <a:cubicBezTo>
                  <a:pt x="578" y="589"/>
                  <a:pt x="577" y="567"/>
                  <a:pt x="590" y="554"/>
                </a:cubicBezTo>
                <a:cubicBezTo>
                  <a:pt x="617" y="527"/>
                  <a:pt x="660" y="510"/>
                  <a:pt x="692" y="488"/>
                </a:cubicBezTo>
                <a:cubicBezTo>
                  <a:pt x="847" y="509"/>
                  <a:pt x="718" y="607"/>
                  <a:pt x="772" y="773"/>
                </a:cubicBezTo>
                <a:cubicBezTo>
                  <a:pt x="780" y="796"/>
                  <a:pt x="821" y="778"/>
                  <a:pt x="845" y="780"/>
                </a:cubicBezTo>
                <a:cubicBezTo>
                  <a:pt x="891" y="775"/>
                  <a:pt x="939" y="776"/>
                  <a:pt x="984" y="765"/>
                </a:cubicBezTo>
                <a:cubicBezTo>
                  <a:pt x="1001" y="761"/>
                  <a:pt x="1028" y="736"/>
                  <a:pt x="1028" y="736"/>
                </a:cubicBezTo>
                <a:cubicBezTo>
                  <a:pt x="1019" y="779"/>
                  <a:pt x="1013" y="826"/>
                  <a:pt x="998" y="867"/>
                </a:cubicBezTo>
                <a:cubicBezTo>
                  <a:pt x="996" y="882"/>
                  <a:pt x="996" y="897"/>
                  <a:pt x="991" y="911"/>
                </a:cubicBezTo>
                <a:cubicBezTo>
                  <a:pt x="973" y="958"/>
                  <a:pt x="902" y="964"/>
                  <a:pt x="860" y="977"/>
                </a:cubicBezTo>
                <a:cubicBezTo>
                  <a:pt x="806" y="974"/>
                  <a:pt x="740" y="997"/>
                  <a:pt x="699" y="962"/>
                </a:cubicBezTo>
                <a:cubicBezTo>
                  <a:pt x="655" y="925"/>
                  <a:pt x="716" y="950"/>
                  <a:pt x="663" y="933"/>
                </a:cubicBezTo>
                <a:cubicBezTo>
                  <a:pt x="611" y="897"/>
                  <a:pt x="580" y="839"/>
                  <a:pt x="517" y="816"/>
                </a:cubicBezTo>
                <a:cubicBezTo>
                  <a:pt x="502" y="819"/>
                  <a:pt x="486" y="817"/>
                  <a:pt x="473" y="824"/>
                </a:cubicBezTo>
                <a:cubicBezTo>
                  <a:pt x="453" y="834"/>
                  <a:pt x="463" y="853"/>
                  <a:pt x="452" y="867"/>
                </a:cubicBezTo>
                <a:cubicBezTo>
                  <a:pt x="446" y="874"/>
                  <a:pt x="437" y="877"/>
                  <a:pt x="430" y="882"/>
                </a:cubicBezTo>
                <a:cubicBezTo>
                  <a:pt x="420" y="919"/>
                  <a:pt x="404" y="981"/>
                  <a:pt x="364" y="999"/>
                </a:cubicBezTo>
                <a:cubicBezTo>
                  <a:pt x="350" y="1005"/>
                  <a:pt x="335" y="1004"/>
                  <a:pt x="320" y="1006"/>
                </a:cubicBezTo>
                <a:cubicBezTo>
                  <a:pt x="256" y="991"/>
                  <a:pt x="226" y="977"/>
                  <a:pt x="182" y="933"/>
                </a:cubicBezTo>
                <a:cubicBezTo>
                  <a:pt x="170" y="885"/>
                  <a:pt x="187" y="916"/>
                  <a:pt x="153" y="897"/>
                </a:cubicBezTo>
                <a:cubicBezTo>
                  <a:pt x="138" y="888"/>
                  <a:pt x="109" y="867"/>
                  <a:pt x="109" y="867"/>
                </a:cubicBezTo>
                <a:cubicBezTo>
                  <a:pt x="94" y="870"/>
                  <a:pt x="78" y="867"/>
                  <a:pt x="65" y="875"/>
                </a:cubicBezTo>
                <a:cubicBezTo>
                  <a:pt x="58" y="879"/>
                  <a:pt x="61" y="890"/>
                  <a:pt x="58" y="897"/>
                </a:cubicBezTo>
                <a:cubicBezTo>
                  <a:pt x="54" y="907"/>
                  <a:pt x="47" y="916"/>
                  <a:pt x="43" y="926"/>
                </a:cubicBezTo>
                <a:cubicBezTo>
                  <a:pt x="36" y="942"/>
                  <a:pt x="36" y="961"/>
                  <a:pt x="29" y="977"/>
                </a:cubicBezTo>
                <a:cubicBezTo>
                  <a:pt x="21" y="995"/>
                  <a:pt x="9" y="1010"/>
                  <a:pt x="0" y="1028"/>
                </a:cubicBezTo>
                <a:cubicBezTo>
                  <a:pt x="11" y="1129"/>
                  <a:pt x="5" y="1113"/>
                  <a:pt x="109" y="1093"/>
                </a:cubicBezTo>
                <a:cubicBezTo>
                  <a:pt x="174" y="1052"/>
                  <a:pt x="145" y="1047"/>
                  <a:pt x="167" y="955"/>
                </a:cubicBezTo>
                <a:cubicBezTo>
                  <a:pt x="171" y="937"/>
                  <a:pt x="182" y="921"/>
                  <a:pt x="189" y="904"/>
                </a:cubicBezTo>
                <a:cubicBezTo>
                  <a:pt x="203" y="830"/>
                  <a:pt x="185" y="897"/>
                  <a:pt x="211" y="846"/>
                </a:cubicBezTo>
                <a:cubicBezTo>
                  <a:pt x="213" y="842"/>
                  <a:pt x="223" y="805"/>
                  <a:pt x="226" y="802"/>
                </a:cubicBezTo>
                <a:cubicBezTo>
                  <a:pt x="231" y="797"/>
                  <a:pt x="240" y="797"/>
                  <a:pt x="247" y="795"/>
                </a:cubicBezTo>
                <a:cubicBezTo>
                  <a:pt x="335" y="807"/>
                  <a:pt x="279" y="784"/>
                  <a:pt x="306" y="824"/>
                </a:cubicBezTo>
                <a:cubicBezTo>
                  <a:pt x="321" y="847"/>
                  <a:pt x="357" y="889"/>
                  <a:pt x="357" y="889"/>
                </a:cubicBezTo>
                <a:cubicBezTo>
                  <a:pt x="365" y="909"/>
                  <a:pt x="379" y="927"/>
                  <a:pt x="386" y="948"/>
                </a:cubicBezTo>
                <a:cubicBezTo>
                  <a:pt x="394" y="972"/>
                  <a:pt x="395" y="997"/>
                  <a:pt x="401" y="1021"/>
                </a:cubicBezTo>
                <a:cubicBezTo>
                  <a:pt x="406" y="1113"/>
                  <a:pt x="406" y="1137"/>
                  <a:pt x="415" y="1217"/>
                </a:cubicBezTo>
                <a:cubicBezTo>
                  <a:pt x="418" y="1242"/>
                  <a:pt x="410" y="1275"/>
                  <a:pt x="430" y="1290"/>
                </a:cubicBezTo>
                <a:cubicBezTo>
                  <a:pt x="466" y="1316"/>
                  <a:pt x="527" y="1311"/>
                  <a:pt x="568" y="1319"/>
                </a:cubicBezTo>
                <a:cubicBezTo>
                  <a:pt x="587" y="1371"/>
                  <a:pt x="583" y="1383"/>
                  <a:pt x="583" y="1451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724400" y="1905000"/>
            <a:ext cx="3977509" cy="258532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>
              <a:defRPr/>
            </a:pPr>
            <a:r>
              <a:rPr lang="en-US" dirty="0">
                <a:latin typeface="Trebuchet MS" pitchFamily="34" charset="0"/>
              </a:rPr>
              <a:t> while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(not required coverage)</a:t>
            </a:r>
            <a:r>
              <a:rPr lang="en-US" dirty="0">
                <a:latin typeface="Trebuchet MS" pitchFamily="34" charset="0"/>
              </a:rPr>
              <a:t> {</a:t>
            </a:r>
          </a:p>
          <a:p>
            <a:pPr algn="l">
              <a:defRPr/>
            </a:pPr>
            <a:endParaRPr lang="en-US" dirty="0">
              <a:latin typeface="Trebuchet MS" pitchFamily="34" charset="0"/>
            </a:endParaRPr>
          </a:p>
          <a:p>
            <a:pPr lvl="1" algn="l">
              <a:defRPr/>
            </a:pPr>
            <a:r>
              <a:rPr lang="en-US" dirty="0">
                <a:latin typeface="Trebuchet MS" pitchFamily="34" charset="0"/>
              </a:rPr>
              <a:t>while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(not saturation)</a:t>
            </a:r>
          </a:p>
          <a:p>
            <a:pPr lvl="1" algn="l">
              <a:defRPr/>
            </a:pPr>
            <a:r>
              <a:rPr lang="en-US" dirty="0">
                <a:latin typeface="Trebuchet MS" pitchFamily="34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</a:rPr>
              <a:t>perform random testing;</a:t>
            </a:r>
          </a:p>
          <a:p>
            <a:pPr lvl="1" algn="l">
              <a:defRPr/>
            </a:pPr>
            <a:r>
              <a:rPr lang="en-US" dirty="0">
                <a:solidFill>
                  <a:srgbClr val="0070C0"/>
                </a:solidFill>
                <a:latin typeface="Trebuchet MS" pitchFamily="34" charset="0"/>
              </a:rPr>
              <a:t>Checkpoint;</a:t>
            </a:r>
          </a:p>
          <a:p>
            <a:pPr lvl="1" algn="l">
              <a:defRPr/>
            </a:pPr>
            <a:r>
              <a:rPr lang="en-US" dirty="0">
                <a:latin typeface="Trebuchet MS" pitchFamily="34" charset="0"/>
              </a:rPr>
              <a:t>while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(not increase in coverage)</a:t>
            </a:r>
          </a:p>
          <a:p>
            <a:pPr lvl="1" algn="l">
              <a:defRPr/>
            </a:pPr>
            <a:r>
              <a:rPr lang="en-US" dirty="0">
                <a:latin typeface="Trebuchet MS" pitchFamily="34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</a:rPr>
              <a:t>perform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</a:rPr>
              <a:t>concolic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</a:rPr>
              <a:t> testing;</a:t>
            </a:r>
          </a:p>
          <a:p>
            <a:pPr lvl="1" algn="l">
              <a:defRPr/>
            </a:pPr>
            <a:r>
              <a:rPr lang="en-US" dirty="0">
                <a:solidFill>
                  <a:srgbClr val="0070C0"/>
                </a:solidFill>
                <a:latin typeface="Trebuchet MS" pitchFamily="34" charset="0"/>
              </a:rPr>
              <a:t>Restore;</a:t>
            </a:r>
          </a:p>
          <a:p>
            <a:pPr algn="l">
              <a:defRPr/>
            </a:pPr>
            <a:r>
              <a:rPr lang="en-US" dirty="0">
                <a:latin typeface="Trebuchet MS" pitchFamily="34" charset="0"/>
              </a:rPr>
              <a:t>}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46637" y="2288232"/>
            <a:ext cx="3766336" cy="739256"/>
          </a:xfrm>
          <a:prstGeom prst="rect">
            <a:avLst/>
          </a:prstGeom>
          <a:solidFill>
            <a:srgbClr val="99FF99">
              <a:alpha val="25098"/>
            </a:srgbClr>
          </a:solidFill>
          <a:ln w="254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846637" y="3088581"/>
            <a:ext cx="3766336" cy="1084527"/>
          </a:xfrm>
          <a:prstGeom prst="rect">
            <a:avLst/>
          </a:prstGeom>
          <a:solidFill>
            <a:srgbClr val="99FF99">
              <a:alpha val="25098"/>
            </a:srgbClr>
          </a:solidFill>
          <a:ln w="254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22960" y="457818"/>
            <a:ext cx="7543800" cy="9465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Hybrid </a:t>
            </a:r>
            <a:r>
              <a:rPr lang="en-US" dirty="0" err="1">
                <a:solidFill>
                  <a:srgbClr val="E48312"/>
                </a:solidFill>
              </a:rPr>
              <a:t>concolic</a:t>
            </a:r>
            <a:r>
              <a:rPr lang="en-US" dirty="0">
                <a:solidFill>
                  <a:srgbClr val="E48312"/>
                </a:solidFill>
              </a:rPr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8044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animBg="1"/>
      <p:bldP spid="37901" grpId="0" animBg="1"/>
      <p:bldP spid="37902" grpId="0" animBg="1"/>
      <p:bldP spid="37903" grpId="0" animBg="1"/>
      <p:bldP spid="37904" grpId="0" animBg="1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  <p:bldP spid="38" grpId="7" animBg="1"/>
      <p:bldP spid="38" grpId="8" animBg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  <p:bldP spid="39" grpId="9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>
          <a:xfrm>
            <a:off x="876300" y="-21888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E48312"/>
                </a:solidFill>
              </a:rPr>
              <a:t>Hybrid </a:t>
            </a:r>
            <a:r>
              <a:rPr lang="en-US" altLang="en-US" dirty="0" err="1">
                <a:solidFill>
                  <a:srgbClr val="E48312"/>
                </a:solidFill>
              </a:rPr>
              <a:t>Concolic</a:t>
            </a:r>
            <a:r>
              <a:rPr lang="en-US" altLang="en-US" dirty="0">
                <a:solidFill>
                  <a:srgbClr val="E48312"/>
                </a:solidFill>
              </a:rPr>
              <a:t> Testing 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5212" y="4202419"/>
            <a:ext cx="8229600" cy="68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Interleave Random Testing and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 err="1">
                <a:solidFill>
                  <a:schemeClr val="tx1"/>
                </a:solidFill>
              </a:rPr>
              <a:t>Concolic</a:t>
            </a:r>
            <a:r>
              <a:rPr lang="en-US" altLang="en-US" sz="2400" b="1" dirty="0">
                <a:solidFill>
                  <a:schemeClr val="tx1"/>
                </a:solidFill>
              </a:rPr>
              <a:t> Testing to increase coverage </a:t>
            </a:r>
          </a:p>
        </p:txBody>
      </p:sp>
      <p:sp>
        <p:nvSpPr>
          <p:cNvPr id="40964" name="Oval 2"/>
          <p:cNvSpPr>
            <a:spLocks noChangeArrowheads="1"/>
          </p:cNvSpPr>
          <p:nvPr/>
        </p:nvSpPr>
        <p:spPr bwMode="auto">
          <a:xfrm>
            <a:off x="457200" y="1752600"/>
            <a:ext cx="4191000" cy="4267200"/>
          </a:xfrm>
          <a:prstGeom prst="ellipse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14413" y="3519488"/>
            <a:ext cx="755650" cy="868362"/>
            <a:chOff x="1563" y="2229"/>
            <a:chExt cx="624" cy="576"/>
          </a:xfrm>
        </p:grpSpPr>
        <p:sp>
          <p:nvSpPr>
            <p:cNvPr id="40994" name="Oval 7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5" name="Oval 8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6" name="Oval 10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7" name="Oval 11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27325" y="2041525"/>
            <a:ext cx="757238" cy="868363"/>
            <a:chOff x="1563" y="2229"/>
            <a:chExt cx="624" cy="576"/>
          </a:xfrm>
        </p:grpSpPr>
        <p:sp>
          <p:nvSpPr>
            <p:cNvPr id="40990" name="Oval 17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1" name="Oval 18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2" name="Oval 19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3" name="Oval 20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425825" y="3849688"/>
            <a:ext cx="757238" cy="868362"/>
            <a:chOff x="1563" y="2229"/>
            <a:chExt cx="624" cy="576"/>
          </a:xfrm>
        </p:grpSpPr>
        <p:sp>
          <p:nvSpPr>
            <p:cNvPr id="40986" name="Oval 22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7" name="Oval 23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8" name="Oval 24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9" name="Oval 25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912938" y="4862513"/>
            <a:ext cx="755650" cy="868362"/>
            <a:chOff x="1563" y="2229"/>
            <a:chExt cx="624" cy="576"/>
          </a:xfrm>
        </p:grpSpPr>
        <p:sp>
          <p:nvSpPr>
            <p:cNvPr id="40982" name="Oval 27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3" name="Oval 28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4" name="Oval 29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5" name="Oval 30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144713" y="3343275"/>
            <a:ext cx="757237" cy="868363"/>
            <a:chOff x="1563" y="2229"/>
            <a:chExt cx="624" cy="576"/>
          </a:xfrm>
        </p:grpSpPr>
        <p:sp>
          <p:nvSpPr>
            <p:cNvPr id="40978" name="Oval 32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9" name="Oval 33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0" name="Oval 34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1" name="Oval 35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7900" name="Freeform 38"/>
          <p:cNvSpPr>
            <a:spLocks/>
          </p:cNvSpPr>
          <p:nvPr/>
        </p:nvSpPr>
        <p:spPr bwMode="auto">
          <a:xfrm>
            <a:off x="1081088" y="4183063"/>
            <a:ext cx="1252537" cy="1387475"/>
          </a:xfrm>
          <a:custGeom>
            <a:avLst/>
            <a:gdLst>
              <a:gd name="T0" fmla="*/ 2147483647 w 1033"/>
              <a:gd name="T1" fmla="*/ 2147483647 h 921"/>
              <a:gd name="T2" fmla="*/ 0 w 1033"/>
              <a:gd name="T3" fmla="*/ 2147483647 h 921"/>
              <a:gd name="T4" fmla="*/ 2147483647 w 1033"/>
              <a:gd name="T5" fmla="*/ 2147483647 h 921"/>
              <a:gd name="T6" fmla="*/ 2147483647 w 1033"/>
              <a:gd name="T7" fmla="*/ 2147483647 h 921"/>
              <a:gd name="T8" fmla="*/ 2147483647 w 1033"/>
              <a:gd name="T9" fmla="*/ 2147483647 h 921"/>
              <a:gd name="T10" fmla="*/ 2147483647 w 1033"/>
              <a:gd name="T11" fmla="*/ 2147483647 h 921"/>
              <a:gd name="T12" fmla="*/ 2147483647 w 1033"/>
              <a:gd name="T13" fmla="*/ 2147483647 h 921"/>
              <a:gd name="T14" fmla="*/ 2147483647 w 1033"/>
              <a:gd name="T15" fmla="*/ 2147483647 h 921"/>
              <a:gd name="T16" fmla="*/ 2147483647 w 1033"/>
              <a:gd name="T17" fmla="*/ 2147483647 h 921"/>
              <a:gd name="T18" fmla="*/ 2147483647 w 1033"/>
              <a:gd name="T19" fmla="*/ 2147483647 h 921"/>
              <a:gd name="T20" fmla="*/ 2147483647 w 1033"/>
              <a:gd name="T21" fmla="*/ 2147483647 h 921"/>
              <a:gd name="T22" fmla="*/ 2147483647 w 1033"/>
              <a:gd name="T23" fmla="*/ 2147483647 h 921"/>
              <a:gd name="T24" fmla="*/ 2147483647 w 1033"/>
              <a:gd name="T25" fmla="*/ 2147483647 h 921"/>
              <a:gd name="T26" fmla="*/ 2147483647 w 1033"/>
              <a:gd name="T27" fmla="*/ 2147483647 h 921"/>
              <a:gd name="T28" fmla="*/ 2147483647 w 1033"/>
              <a:gd name="T29" fmla="*/ 2147483647 h 921"/>
              <a:gd name="T30" fmla="*/ 2147483647 w 1033"/>
              <a:gd name="T31" fmla="*/ 2147483647 h 921"/>
              <a:gd name="T32" fmla="*/ 2147483647 w 1033"/>
              <a:gd name="T33" fmla="*/ 2147483647 h 921"/>
              <a:gd name="T34" fmla="*/ 2147483647 w 1033"/>
              <a:gd name="T35" fmla="*/ 2147483647 h 921"/>
              <a:gd name="T36" fmla="*/ 2147483647 w 1033"/>
              <a:gd name="T37" fmla="*/ 2147483647 h 921"/>
              <a:gd name="T38" fmla="*/ 2147483647 w 1033"/>
              <a:gd name="T39" fmla="*/ 2147483647 h 921"/>
              <a:gd name="T40" fmla="*/ 2147483647 w 1033"/>
              <a:gd name="T41" fmla="*/ 2147483647 h 921"/>
              <a:gd name="T42" fmla="*/ 2147483647 w 1033"/>
              <a:gd name="T43" fmla="*/ 2147483647 h 921"/>
              <a:gd name="T44" fmla="*/ 2147483647 w 1033"/>
              <a:gd name="T45" fmla="*/ 2147483647 h 921"/>
              <a:gd name="T46" fmla="*/ 2147483647 w 1033"/>
              <a:gd name="T47" fmla="*/ 2147483647 h 921"/>
              <a:gd name="T48" fmla="*/ 2147483647 w 1033"/>
              <a:gd name="T49" fmla="*/ 2147483647 h 921"/>
              <a:gd name="T50" fmla="*/ 2147483647 w 1033"/>
              <a:gd name="T51" fmla="*/ 2147483647 h 921"/>
              <a:gd name="T52" fmla="*/ 2147483647 w 1033"/>
              <a:gd name="T53" fmla="*/ 2147483647 h 921"/>
              <a:gd name="T54" fmla="*/ 2147483647 w 1033"/>
              <a:gd name="T55" fmla="*/ 2147483647 h 921"/>
              <a:gd name="T56" fmla="*/ 2147483647 w 1033"/>
              <a:gd name="T57" fmla="*/ 2147483647 h 921"/>
              <a:gd name="T58" fmla="*/ 2147483647 w 1033"/>
              <a:gd name="T59" fmla="*/ 2147483647 h 921"/>
              <a:gd name="T60" fmla="*/ 2147483647 w 1033"/>
              <a:gd name="T61" fmla="*/ 2147483647 h 921"/>
              <a:gd name="T62" fmla="*/ 2147483647 w 1033"/>
              <a:gd name="T63" fmla="*/ 2147483647 h 921"/>
              <a:gd name="T64" fmla="*/ 2147483647 w 1033"/>
              <a:gd name="T65" fmla="*/ 2147483647 h 921"/>
              <a:gd name="T66" fmla="*/ 2147483647 w 1033"/>
              <a:gd name="T67" fmla="*/ 2147483647 h 921"/>
              <a:gd name="T68" fmla="*/ 2147483647 w 1033"/>
              <a:gd name="T69" fmla="*/ 2147483647 h 921"/>
              <a:gd name="T70" fmla="*/ 2147483647 w 1033"/>
              <a:gd name="T71" fmla="*/ 2147483647 h 921"/>
              <a:gd name="T72" fmla="*/ 2147483647 w 1033"/>
              <a:gd name="T73" fmla="*/ 2147483647 h 921"/>
              <a:gd name="T74" fmla="*/ 2147483647 w 1033"/>
              <a:gd name="T75" fmla="*/ 2147483647 h 921"/>
              <a:gd name="T76" fmla="*/ 2147483647 w 1033"/>
              <a:gd name="T77" fmla="*/ 2147483647 h 921"/>
              <a:gd name="T78" fmla="*/ 2147483647 w 1033"/>
              <a:gd name="T79" fmla="*/ 2147483647 h 921"/>
              <a:gd name="T80" fmla="*/ 2147483647 w 1033"/>
              <a:gd name="T81" fmla="*/ 2147483647 h 921"/>
              <a:gd name="T82" fmla="*/ 2147483647 w 1033"/>
              <a:gd name="T83" fmla="*/ 2147483647 h 921"/>
              <a:gd name="T84" fmla="*/ 2147483647 w 1033"/>
              <a:gd name="T85" fmla="*/ 2147483647 h 921"/>
              <a:gd name="T86" fmla="*/ 2147483647 w 1033"/>
              <a:gd name="T87" fmla="*/ 2147483647 h 921"/>
              <a:gd name="T88" fmla="*/ 2147483647 w 1033"/>
              <a:gd name="T89" fmla="*/ 2147483647 h 921"/>
              <a:gd name="T90" fmla="*/ 2147483647 w 1033"/>
              <a:gd name="T91" fmla="*/ 2147483647 h 921"/>
              <a:gd name="T92" fmla="*/ 2147483647 w 1033"/>
              <a:gd name="T93" fmla="*/ 2147483647 h 921"/>
              <a:gd name="T94" fmla="*/ 2147483647 w 1033"/>
              <a:gd name="T95" fmla="*/ 2147483647 h 921"/>
              <a:gd name="T96" fmla="*/ 2147483647 w 1033"/>
              <a:gd name="T97" fmla="*/ 2147483647 h 921"/>
              <a:gd name="T98" fmla="*/ 2147483647 w 1033"/>
              <a:gd name="T99" fmla="*/ 2147483647 h 921"/>
              <a:gd name="T100" fmla="*/ 2147483647 w 1033"/>
              <a:gd name="T101" fmla="*/ 2147483647 h 921"/>
              <a:gd name="T102" fmla="*/ 2147483647 w 1033"/>
              <a:gd name="T103" fmla="*/ 2147483647 h 921"/>
              <a:gd name="T104" fmla="*/ 2147483647 w 1033"/>
              <a:gd name="T105" fmla="*/ 2147483647 h 921"/>
              <a:gd name="T106" fmla="*/ 2147483647 w 1033"/>
              <a:gd name="T107" fmla="*/ 2147483647 h 921"/>
              <a:gd name="T108" fmla="*/ 2147483647 w 1033"/>
              <a:gd name="T109" fmla="*/ 2147483647 h 921"/>
              <a:gd name="T110" fmla="*/ 2147483647 w 1033"/>
              <a:gd name="T111" fmla="*/ 2147483647 h 921"/>
              <a:gd name="T112" fmla="*/ 2147483647 w 1033"/>
              <a:gd name="T113" fmla="*/ 2147483647 h 92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33"/>
              <a:gd name="T172" fmla="*/ 0 h 921"/>
              <a:gd name="T173" fmla="*/ 1033 w 1033"/>
              <a:gd name="T174" fmla="*/ 921 h 92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33" h="921">
                <a:moveTo>
                  <a:pt x="43" y="87"/>
                </a:moveTo>
                <a:cubicBezTo>
                  <a:pt x="30" y="124"/>
                  <a:pt x="22" y="164"/>
                  <a:pt x="0" y="196"/>
                </a:cubicBezTo>
                <a:cubicBezTo>
                  <a:pt x="11" y="276"/>
                  <a:pt x="20" y="253"/>
                  <a:pt x="102" y="262"/>
                </a:cubicBezTo>
                <a:cubicBezTo>
                  <a:pt x="114" y="269"/>
                  <a:pt x="125" y="278"/>
                  <a:pt x="138" y="284"/>
                </a:cubicBezTo>
                <a:cubicBezTo>
                  <a:pt x="152" y="290"/>
                  <a:pt x="182" y="298"/>
                  <a:pt x="182" y="298"/>
                </a:cubicBezTo>
                <a:cubicBezTo>
                  <a:pt x="174" y="348"/>
                  <a:pt x="172" y="379"/>
                  <a:pt x="160" y="422"/>
                </a:cubicBezTo>
                <a:cubicBezTo>
                  <a:pt x="156" y="437"/>
                  <a:pt x="132" y="457"/>
                  <a:pt x="145" y="466"/>
                </a:cubicBezTo>
                <a:cubicBezTo>
                  <a:pt x="153" y="472"/>
                  <a:pt x="165" y="461"/>
                  <a:pt x="175" y="459"/>
                </a:cubicBezTo>
                <a:cubicBezTo>
                  <a:pt x="198" y="435"/>
                  <a:pt x="193" y="435"/>
                  <a:pt x="226" y="422"/>
                </a:cubicBezTo>
                <a:cubicBezTo>
                  <a:pt x="240" y="416"/>
                  <a:pt x="255" y="413"/>
                  <a:pt x="269" y="408"/>
                </a:cubicBezTo>
                <a:cubicBezTo>
                  <a:pt x="276" y="406"/>
                  <a:pt x="291" y="401"/>
                  <a:pt x="291" y="401"/>
                </a:cubicBezTo>
                <a:cubicBezTo>
                  <a:pt x="318" y="383"/>
                  <a:pt x="330" y="361"/>
                  <a:pt x="350" y="335"/>
                </a:cubicBezTo>
                <a:cubicBezTo>
                  <a:pt x="368" y="240"/>
                  <a:pt x="340" y="257"/>
                  <a:pt x="430" y="277"/>
                </a:cubicBezTo>
                <a:cubicBezTo>
                  <a:pt x="450" y="308"/>
                  <a:pt x="453" y="326"/>
                  <a:pt x="459" y="364"/>
                </a:cubicBezTo>
                <a:cubicBezTo>
                  <a:pt x="457" y="388"/>
                  <a:pt x="462" y="415"/>
                  <a:pt x="452" y="437"/>
                </a:cubicBezTo>
                <a:cubicBezTo>
                  <a:pt x="446" y="450"/>
                  <a:pt x="426" y="450"/>
                  <a:pt x="415" y="459"/>
                </a:cubicBezTo>
                <a:cubicBezTo>
                  <a:pt x="359" y="507"/>
                  <a:pt x="454" y="456"/>
                  <a:pt x="371" y="495"/>
                </a:cubicBezTo>
                <a:cubicBezTo>
                  <a:pt x="366" y="502"/>
                  <a:pt x="363" y="511"/>
                  <a:pt x="357" y="517"/>
                </a:cubicBezTo>
                <a:cubicBezTo>
                  <a:pt x="351" y="523"/>
                  <a:pt x="341" y="525"/>
                  <a:pt x="335" y="532"/>
                </a:cubicBezTo>
                <a:cubicBezTo>
                  <a:pt x="312" y="559"/>
                  <a:pt x="304" y="585"/>
                  <a:pt x="277" y="612"/>
                </a:cubicBezTo>
                <a:cubicBezTo>
                  <a:pt x="264" y="647"/>
                  <a:pt x="243" y="640"/>
                  <a:pt x="255" y="678"/>
                </a:cubicBezTo>
                <a:cubicBezTo>
                  <a:pt x="294" y="671"/>
                  <a:pt x="349" y="689"/>
                  <a:pt x="371" y="656"/>
                </a:cubicBezTo>
                <a:cubicBezTo>
                  <a:pt x="384" y="637"/>
                  <a:pt x="389" y="627"/>
                  <a:pt x="408" y="612"/>
                </a:cubicBezTo>
                <a:cubicBezTo>
                  <a:pt x="422" y="601"/>
                  <a:pt x="452" y="583"/>
                  <a:pt x="452" y="583"/>
                </a:cubicBezTo>
                <a:cubicBezTo>
                  <a:pt x="465" y="542"/>
                  <a:pt x="478" y="510"/>
                  <a:pt x="503" y="473"/>
                </a:cubicBezTo>
                <a:cubicBezTo>
                  <a:pt x="513" y="389"/>
                  <a:pt x="516" y="401"/>
                  <a:pt x="561" y="335"/>
                </a:cubicBezTo>
                <a:cubicBezTo>
                  <a:pt x="567" y="326"/>
                  <a:pt x="568" y="314"/>
                  <a:pt x="576" y="306"/>
                </a:cubicBezTo>
                <a:cubicBezTo>
                  <a:pt x="588" y="294"/>
                  <a:pt x="619" y="277"/>
                  <a:pt x="619" y="277"/>
                </a:cubicBezTo>
                <a:cubicBezTo>
                  <a:pt x="649" y="196"/>
                  <a:pt x="619" y="120"/>
                  <a:pt x="700" y="65"/>
                </a:cubicBezTo>
                <a:cubicBezTo>
                  <a:pt x="741" y="0"/>
                  <a:pt x="774" y="63"/>
                  <a:pt x="809" y="87"/>
                </a:cubicBezTo>
                <a:cubicBezTo>
                  <a:pt x="825" y="117"/>
                  <a:pt x="825" y="134"/>
                  <a:pt x="853" y="153"/>
                </a:cubicBezTo>
                <a:cubicBezTo>
                  <a:pt x="868" y="202"/>
                  <a:pt x="831" y="233"/>
                  <a:pt x="787" y="247"/>
                </a:cubicBezTo>
                <a:cubicBezTo>
                  <a:pt x="735" y="243"/>
                  <a:pt x="668" y="246"/>
                  <a:pt x="619" y="218"/>
                </a:cubicBezTo>
                <a:cubicBezTo>
                  <a:pt x="530" y="168"/>
                  <a:pt x="610" y="211"/>
                  <a:pt x="554" y="167"/>
                </a:cubicBezTo>
                <a:cubicBezTo>
                  <a:pt x="540" y="156"/>
                  <a:pt x="510" y="138"/>
                  <a:pt x="510" y="138"/>
                </a:cubicBezTo>
                <a:cubicBezTo>
                  <a:pt x="503" y="140"/>
                  <a:pt x="492" y="139"/>
                  <a:pt x="488" y="145"/>
                </a:cubicBezTo>
                <a:cubicBezTo>
                  <a:pt x="479" y="158"/>
                  <a:pt x="474" y="189"/>
                  <a:pt x="474" y="189"/>
                </a:cubicBezTo>
                <a:cubicBezTo>
                  <a:pt x="482" y="315"/>
                  <a:pt x="459" y="301"/>
                  <a:pt x="561" y="313"/>
                </a:cubicBezTo>
                <a:cubicBezTo>
                  <a:pt x="585" y="321"/>
                  <a:pt x="603" y="334"/>
                  <a:pt x="627" y="342"/>
                </a:cubicBezTo>
                <a:cubicBezTo>
                  <a:pt x="619" y="438"/>
                  <a:pt x="624" y="475"/>
                  <a:pt x="605" y="546"/>
                </a:cubicBezTo>
                <a:cubicBezTo>
                  <a:pt x="604" y="551"/>
                  <a:pt x="593" y="585"/>
                  <a:pt x="590" y="590"/>
                </a:cubicBezTo>
                <a:cubicBezTo>
                  <a:pt x="581" y="605"/>
                  <a:pt x="561" y="634"/>
                  <a:pt x="561" y="634"/>
                </a:cubicBezTo>
                <a:cubicBezTo>
                  <a:pt x="547" y="677"/>
                  <a:pt x="565" y="638"/>
                  <a:pt x="532" y="670"/>
                </a:cubicBezTo>
                <a:cubicBezTo>
                  <a:pt x="497" y="704"/>
                  <a:pt x="438" y="778"/>
                  <a:pt x="423" y="823"/>
                </a:cubicBezTo>
                <a:cubicBezTo>
                  <a:pt x="450" y="921"/>
                  <a:pt x="457" y="896"/>
                  <a:pt x="576" y="889"/>
                </a:cubicBezTo>
                <a:cubicBezTo>
                  <a:pt x="573" y="831"/>
                  <a:pt x="572" y="772"/>
                  <a:pt x="568" y="714"/>
                </a:cubicBezTo>
                <a:cubicBezTo>
                  <a:pt x="565" y="680"/>
                  <a:pt x="550" y="689"/>
                  <a:pt x="517" y="678"/>
                </a:cubicBezTo>
                <a:cubicBezTo>
                  <a:pt x="464" y="661"/>
                  <a:pt x="406" y="673"/>
                  <a:pt x="350" y="670"/>
                </a:cubicBezTo>
                <a:cubicBezTo>
                  <a:pt x="352" y="639"/>
                  <a:pt x="356" y="551"/>
                  <a:pt x="371" y="517"/>
                </a:cubicBezTo>
                <a:cubicBezTo>
                  <a:pt x="374" y="511"/>
                  <a:pt x="422" y="488"/>
                  <a:pt x="423" y="488"/>
                </a:cubicBezTo>
                <a:cubicBezTo>
                  <a:pt x="471" y="460"/>
                  <a:pt x="487" y="446"/>
                  <a:pt x="539" y="430"/>
                </a:cubicBezTo>
                <a:cubicBezTo>
                  <a:pt x="604" y="435"/>
                  <a:pt x="653" y="440"/>
                  <a:pt x="714" y="459"/>
                </a:cubicBezTo>
                <a:cubicBezTo>
                  <a:pt x="764" y="509"/>
                  <a:pt x="747" y="486"/>
                  <a:pt x="772" y="525"/>
                </a:cubicBezTo>
                <a:cubicBezTo>
                  <a:pt x="775" y="539"/>
                  <a:pt x="778" y="554"/>
                  <a:pt x="780" y="568"/>
                </a:cubicBezTo>
                <a:cubicBezTo>
                  <a:pt x="783" y="592"/>
                  <a:pt x="767" y="627"/>
                  <a:pt x="787" y="641"/>
                </a:cubicBezTo>
                <a:cubicBezTo>
                  <a:pt x="811" y="658"/>
                  <a:pt x="846" y="636"/>
                  <a:pt x="875" y="634"/>
                </a:cubicBezTo>
                <a:cubicBezTo>
                  <a:pt x="1033" y="643"/>
                  <a:pt x="999" y="600"/>
                  <a:pt x="999" y="743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1" name="Freeform 39"/>
          <p:cNvSpPr>
            <a:spLocks/>
          </p:cNvSpPr>
          <p:nvPr/>
        </p:nvSpPr>
        <p:spPr bwMode="auto">
          <a:xfrm>
            <a:off x="2646363" y="4289425"/>
            <a:ext cx="1449387" cy="1474788"/>
          </a:xfrm>
          <a:custGeom>
            <a:avLst/>
            <a:gdLst>
              <a:gd name="T0" fmla="*/ 0 w 1196"/>
              <a:gd name="T1" fmla="*/ 2147483647 h 978"/>
              <a:gd name="T2" fmla="*/ 2147483647 w 1196"/>
              <a:gd name="T3" fmla="*/ 2147483647 h 978"/>
              <a:gd name="T4" fmla="*/ 2147483647 w 1196"/>
              <a:gd name="T5" fmla="*/ 2147483647 h 978"/>
              <a:gd name="T6" fmla="*/ 2147483647 w 1196"/>
              <a:gd name="T7" fmla="*/ 2147483647 h 978"/>
              <a:gd name="T8" fmla="*/ 2147483647 w 1196"/>
              <a:gd name="T9" fmla="*/ 2147483647 h 978"/>
              <a:gd name="T10" fmla="*/ 2147483647 w 1196"/>
              <a:gd name="T11" fmla="*/ 2147483647 h 978"/>
              <a:gd name="T12" fmla="*/ 2147483647 w 1196"/>
              <a:gd name="T13" fmla="*/ 2147483647 h 978"/>
              <a:gd name="T14" fmla="*/ 2147483647 w 1196"/>
              <a:gd name="T15" fmla="*/ 2147483647 h 978"/>
              <a:gd name="T16" fmla="*/ 2147483647 w 1196"/>
              <a:gd name="T17" fmla="*/ 2147483647 h 978"/>
              <a:gd name="T18" fmla="*/ 2147483647 w 1196"/>
              <a:gd name="T19" fmla="*/ 2147483647 h 978"/>
              <a:gd name="T20" fmla="*/ 2147483647 w 1196"/>
              <a:gd name="T21" fmla="*/ 2147483647 h 978"/>
              <a:gd name="T22" fmla="*/ 2147483647 w 1196"/>
              <a:gd name="T23" fmla="*/ 2147483647 h 978"/>
              <a:gd name="T24" fmla="*/ 2147483647 w 1196"/>
              <a:gd name="T25" fmla="*/ 2147483647 h 978"/>
              <a:gd name="T26" fmla="*/ 2147483647 w 1196"/>
              <a:gd name="T27" fmla="*/ 2147483647 h 978"/>
              <a:gd name="T28" fmla="*/ 2147483647 w 1196"/>
              <a:gd name="T29" fmla="*/ 2147483647 h 978"/>
              <a:gd name="T30" fmla="*/ 2147483647 w 1196"/>
              <a:gd name="T31" fmla="*/ 2147483647 h 978"/>
              <a:gd name="T32" fmla="*/ 2147483647 w 1196"/>
              <a:gd name="T33" fmla="*/ 2147483647 h 978"/>
              <a:gd name="T34" fmla="*/ 2147483647 w 1196"/>
              <a:gd name="T35" fmla="*/ 2147483647 h 978"/>
              <a:gd name="T36" fmla="*/ 2147483647 w 1196"/>
              <a:gd name="T37" fmla="*/ 2147483647 h 978"/>
              <a:gd name="T38" fmla="*/ 2147483647 w 1196"/>
              <a:gd name="T39" fmla="*/ 2147483647 h 978"/>
              <a:gd name="T40" fmla="*/ 2147483647 w 1196"/>
              <a:gd name="T41" fmla="*/ 2147483647 h 978"/>
              <a:gd name="T42" fmla="*/ 2147483647 w 1196"/>
              <a:gd name="T43" fmla="*/ 2147483647 h 978"/>
              <a:gd name="T44" fmla="*/ 2147483647 w 1196"/>
              <a:gd name="T45" fmla="*/ 2147483647 h 978"/>
              <a:gd name="T46" fmla="*/ 2147483647 w 1196"/>
              <a:gd name="T47" fmla="*/ 2147483647 h 978"/>
              <a:gd name="T48" fmla="*/ 2147483647 w 1196"/>
              <a:gd name="T49" fmla="*/ 2147483647 h 978"/>
              <a:gd name="T50" fmla="*/ 2147483647 w 1196"/>
              <a:gd name="T51" fmla="*/ 2147483647 h 978"/>
              <a:gd name="T52" fmla="*/ 2147483647 w 1196"/>
              <a:gd name="T53" fmla="*/ 2147483647 h 978"/>
              <a:gd name="T54" fmla="*/ 2147483647 w 1196"/>
              <a:gd name="T55" fmla="*/ 2147483647 h 978"/>
              <a:gd name="T56" fmla="*/ 2147483647 w 1196"/>
              <a:gd name="T57" fmla="*/ 2147483647 h 978"/>
              <a:gd name="T58" fmla="*/ 2147483647 w 1196"/>
              <a:gd name="T59" fmla="*/ 2147483647 h 978"/>
              <a:gd name="T60" fmla="*/ 2147483647 w 1196"/>
              <a:gd name="T61" fmla="*/ 2147483647 h 978"/>
              <a:gd name="T62" fmla="*/ 2147483647 w 1196"/>
              <a:gd name="T63" fmla="*/ 2147483647 h 978"/>
              <a:gd name="T64" fmla="*/ 2147483647 w 1196"/>
              <a:gd name="T65" fmla="*/ 2147483647 h 978"/>
              <a:gd name="T66" fmla="*/ 2147483647 w 1196"/>
              <a:gd name="T67" fmla="*/ 2147483647 h 978"/>
              <a:gd name="T68" fmla="*/ 2147483647 w 1196"/>
              <a:gd name="T69" fmla="*/ 2147483647 h 978"/>
              <a:gd name="T70" fmla="*/ 2147483647 w 1196"/>
              <a:gd name="T71" fmla="*/ 2147483647 h 978"/>
              <a:gd name="T72" fmla="*/ 2147483647 w 1196"/>
              <a:gd name="T73" fmla="*/ 2147483647 h 978"/>
              <a:gd name="T74" fmla="*/ 2147483647 w 1196"/>
              <a:gd name="T75" fmla="*/ 2147483647 h 978"/>
              <a:gd name="T76" fmla="*/ 2147483647 w 1196"/>
              <a:gd name="T77" fmla="*/ 2147483647 h 978"/>
              <a:gd name="T78" fmla="*/ 2147483647 w 1196"/>
              <a:gd name="T79" fmla="*/ 2147483647 h 978"/>
              <a:gd name="T80" fmla="*/ 2147483647 w 1196"/>
              <a:gd name="T81" fmla="*/ 2147483647 h 978"/>
              <a:gd name="T82" fmla="*/ 2147483647 w 1196"/>
              <a:gd name="T83" fmla="*/ 2147483647 h 978"/>
              <a:gd name="T84" fmla="*/ 2147483647 w 1196"/>
              <a:gd name="T85" fmla="*/ 2147483647 h 978"/>
              <a:gd name="T86" fmla="*/ 2147483647 w 1196"/>
              <a:gd name="T87" fmla="*/ 2147483647 h 978"/>
              <a:gd name="T88" fmla="*/ 2147483647 w 1196"/>
              <a:gd name="T89" fmla="*/ 2147483647 h 978"/>
              <a:gd name="T90" fmla="*/ 2147483647 w 1196"/>
              <a:gd name="T91" fmla="*/ 2147483647 h 978"/>
              <a:gd name="T92" fmla="*/ 2147483647 w 1196"/>
              <a:gd name="T93" fmla="*/ 2147483647 h 978"/>
              <a:gd name="T94" fmla="*/ 2147483647 w 1196"/>
              <a:gd name="T95" fmla="*/ 2147483647 h 978"/>
              <a:gd name="T96" fmla="*/ 2147483647 w 1196"/>
              <a:gd name="T97" fmla="*/ 2147483647 h 978"/>
              <a:gd name="T98" fmla="*/ 2147483647 w 1196"/>
              <a:gd name="T99" fmla="*/ 2147483647 h 978"/>
              <a:gd name="T100" fmla="*/ 2147483647 w 1196"/>
              <a:gd name="T101" fmla="*/ 2147483647 h 978"/>
              <a:gd name="T102" fmla="*/ 2147483647 w 1196"/>
              <a:gd name="T103" fmla="*/ 2147483647 h 978"/>
              <a:gd name="T104" fmla="*/ 2147483647 w 1196"/>
              <a:gd name="T105" fmla="*/ 2147483647 h 978"/>
              <a:gd name="T106" fmla="*/ 2147483647 w 1196"/>
              <a:gd name="T107" fmla="*/ 2147483647 h 978"/>
              <a:gd name="T108" fmla="*/ 2147483647 w 1196"/>
              <a:gd name="T109" fmla="*/ 2147483647 h 978"/>
              <a:gd name="T110" fmla="*/ 2147483647 w 1196"/>
              <a:gd name="T111" fmla="*/ 2147483647 h 978"/>
              <a:gd name="T112" fmla="*/ 2147483647 w 1196"/>
              <a:gd name="T113" fmla="*/ 2147483647 h 978"/>
              <a:gd name="T114" fmla="*/ 2147483647 w 1196"/>
              <a:gd name="T115" fmla="*/ 2147483647 h 978"/>
              <a:gd name="T116" fmla="*/ 2147483647 w 1196"/>
              <a:gd name="T117" fmla="*/ 2147483647 h 9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96"/>
              <a:gd name="T178" fmla="*/ 0 h 978"/>
              <a:gd name="T179" fmla="*/ 1196 w 1196"/>
              <a:gd name="T180" fmla="*/ 978 h 97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96" h="978">
                <a:moveTo>
                  <a:pt x="0" y="548"/>
                </a:moveTo>
                <a:cubicBezTo>
                  <a:pt x="42" y="557"/>
                  <a:pt x="84" y="570"/>
                  <a:pt x="124" y="585"/>
                </a:cubicBezTo>
                <a:cubicBezTo>
                  <a:pt x="136" y="580"/>
                  <a:pt x="158" y="583"/>
                  <a:pt x="161" y="570"/>
                </a:cubicBezTo>
                <a:cubicBezTo>
                  <a:pt x="170" y="530"/>
                  <a:pt x="148" y="494"/>
                  <a:pt x="131" y="461"/>
                </a:cubicBezTo>
                <a:cubicBezTo>
                  <a:pt x="119" y="411"/>
                  <a:pt x="106" y="372"/>
                  <a:pt x="51" y="359"/>
                </a:cubicBezTo>
                <a:cubicBezTo>
                  <a:pt x="29" y="291"/>
                  <a:pt x="67" y="235"/>
                  <a:pt x="131" y="220"/>
                </a:cubicBezTo>
                <a:cubicBezTo>
                  <a:pt x="318" y="233"/>
                  <a:pt x="213" y="214"/>
                  <a:pt x="255" y="395"/>
                </a:cubicBezTo>
                <a:cubicBezTo>
                  <a:pt x="258" y="406"/>
                  <a:pt x="275" y="404"/>
                  <a:pt x="285" y="410"/>
                </a:cubicBezTo>
                <a:cubicBezTo>
                  <a:pt x="316" y="427"/>
                  <a:pt x="387" y="439"/>
                  <a:pt x="387" y="439"/>
                </a:cubicBezTo>
                <a:cubicBezTo>
                  <a:pt x="416" y="485"/>
                  <a:pt x="419" y="588"/>
                  <a:pt x="387" y="621"/>
                </a:cubicBezTo>
                <a:cubicBezTo>
                  <a:pt x="385" y="623"/>
                  <a:pt x="345" y="635"/>
                  <a:pt x="343" y="636"/>
                </a:cubicBezTo>
                <a:cubicBezTo>
                  <a:pt x="332" y="652"/>
                  <a:pt x="307" y="661"/>
                  <a:pt x="306" y="680"/>
                </a:cubicBezTo>
                <a:cubicBezTo>
                  <a:pt x="300" y="766"/>
                  <a:pt x="303" y="758"/>
                  <a:pt x="350" y="782"/>
                </a:cubicBezTo>
                <a:cubicBezTo>
                  <a:pt x="394" y="779"/>
                  <a:pt x="438" y="780"/>
                  <a:pt x="481" y="774"/>
                </a:cubicBezTo>
                <a:cubicBezTo>
                  <a:pt x="506" y="770"/>
                  <a:pt x="522" y="739"/>
                  <a:pt x="547" y="731"/>
                </a:cubicBezTo>
                <a:cubicBezTo>
                  <a:pt x="621" y="754"/>
                  <a:pt x="563" y="875"/>
                  <a:pt x="518" y="906"/>
                </a:cubicBezTo>
                <a:cubicBezTo>
                  <a:pt x="507" y="940"/>
                  <a:pt x="486" y="935"/>
                  <a:pt x="452" y="942"/>
                </a:cubicBezTo>
                <a:cubicBezTo>
                  <a:pt x="408" y="940"/>
                  <a:pt x="365" y="939"/>
                  <a:pt x="321" y="935"/>
                </a:cubicBezTo>
                <a:cubicBezTo>
                  <a:pt x="294" y="932"/>
                  <a:pt x="280" y="907"/>
                  <a:pt x="255" y="898"/>
                </a:cubicBezTo>
                <a:cubicBezTo>
                  <a:pt x="238" y="901"/>
                  <a:pt x="220" y="901"/>
                  <a:pt x="204" y="906"/>
                </a:cubicBezTo>
                <a:cubicBezTo>
                  <a:pt x="170" y="916"/>
                  <a:pt x="161" y="959"/>
                  <a:pt x="131" y="978"/>
                </a:cubicBezTo>
                <a:cubicBezTo>
                  <a:pt x="116" y="955"/>
                  <a:pt x="110" y="952"/>
                  <a:pt x="110" y="920"/>
                </a:cubicBezTo>
                <a:cubicBezTo>
                  <a:pt x="110" y="830"/>
                  <a:pt x="73" y="719"/>
                  <a:pt x="175" y="709"/>
                </a:cubicBezTo>
                <a:cubicBezTo>
                  <a:pt x="243" y="703"/>
                  <a:pt x="311" y="699"/>
                  <a:pt x="379" y="694"/>
                </a:cubicBezTo>
                <a:cubicBezTo>
                  <a:pt x="396" y="667"/>
                  <a:pt x="402" y="663"/>
                  <a:pt x="408" y="636"/>
                </a:cubicBezTo>
                <a:cubicBezTo>
                  <a:pt x="418" y="593"/>
                  <a:pt x="414" y="552"/>
                  <a:pt x="452" y="526"/>
                </a:cubicBezTo>
                <a:cubicBezTo>
                  <a:pt x="472" y="529"/>
                  <a:pt x="492" y="530"/>
                  <a:pt x="511" y="534"/>
                </a:cubicBezTo>
                <a:cubicBezTo>
                  <a:pt x="526" y="537"/>
                  <a:pt x="554" y="548"/>
                  <a:pt x="554" y="548"/>
                </a:cubicBezTo>
                <a:cubicBezTo>
                  <a:pt x="573" y="584"/>
                  <a:pt x="569" y="623"/>
                  <a:pt x="583" y="650"/>
                </a:cubicBezTo>
                <a:cubicBezTo>
                  <a:pt x="587" y="658"/>
                  <a:pt x="598" y="660"/>
                  <a:pt x="605" y="665"/>
                </a:cubicBezTo>
                <a:cubicBezTo>
                  <a:pt x="791" y="638"/>
                  <a:pt x="651" y="673"/>
                  <a:pt x="737" y="614"/>
                </a:cubicBezTo>
                <a:cubicBezTo>
                  <a:pt x="757" y="582"/>
                  <a:pt x="761" y="556"/>
                  <a:pt x="795" y="534"/>
                </a:cubicBezTo>
                <a:cubicBezTo>
                  <a:pt x="805" y="447"/>
                  <a:pt x="800" y="465"/>
                  <a:pt x="890" y="475"/>
                </a:cubicBezTo>
                <a:cubicBezTo>
                  <a:pt x="897" y="480"/>
                  <a:pt x="906" y="483"/>
                  <a:pt x="912" y="490"/>
                </a:cubicBezTo>
                <a:cubicBezTo>
                  <a:pt x="923" y="503"/>
                  <a:pt x="941" y="534"/>
                  <a:pt x="941" y="534"/>
                </a:cubicBezTo>
                <a:cubicBezTo>
                  <a:pt x="943" y="587"/>
                  <a:pt x="939" y="641"/>
                  <a:pt x="948" y="694"/>
                </a:cubicBezTo>
                <a:cubicBezTo>
                  <a:pt x="952" y="715"/>
                  <a:pt x="977" y="752"/>
                  <a:pt x="977" y="752"/>
                </a:cubicBezTo>
                <a:cubicBezTo>
                  <a:pt x="967" y="782"/>
                  <a:pt x="955" y="780"/>
                  <a:pt x="926" y="789"/>
                </a:cubicBezTo>
                <a:cubicBezTo>
                  <a:pt x="832" y="782"/>
                  <a:pt x="814" y="796"/>
                  <a:pt x="795" y="716"/>
                </a:cubicBezTo>
                <a:cubicBezTo>
                  <a:pt x="792" y="674"/>
                  <a:pt x="794" y="563"/>
                  <a:pt x="758" y="519"/>
                </a:cubicBezTo>
                <a:cubicBezTo>
                  <a:pt x="746" y="504"/>
                  <a:pt x="727" y="497"/>
                  <a:pt x="715" y="483"/>
                </a:cubicBezTo>
                <a:cubicBezTo>
                  <a:pt x="650" y="406"/>
                  <a:pt x="628" y="367"/>
                  <a:pt x="525" y="351"/>
                </a:cubicBezTo>
                <a:cubicBezTo>
                  <a:pt x="508" y="301"/>
                  <a:pt x="522" y="246"/>
                  <a:pt x="540" y="198"/>
                </a:cubicBezTo>
                <a:cubicBezTo>
                  <a:pt x="550" y="201"/>
                  <a:pt x="561" y="200"/>
                  <a:pt x="569" y="206"/>
                </a:cubicBezTo>
                <a:cubicBezTo>
                  <a:pt x="575" y="211"/>
                  <a:pt x="571" y="221"/>
                  <a:pt x="576" y="227"/>
                </a:cubicBezTo>
                <a:cubicBezTo>
                  <a:pt x="591" y="246"/>
                  <a:pt x="617" y="284"/>
                  <a:pt x="649" y="286"/>
                </a:cubicBezTo>
                <a:cubicBezTo>
                  <a:pt x="707" y="290"/>
                  <a:pt x="766" y="291"/>
                  <a:pt x="824" y="293"/>
                </a:cubicBezTo>
                <a:cubicBezTo>
                  <a:pt x="826" y="317"/>
                  <a:pt x="823" y="343"/>
                  <a:pt x="831" y="366"/>
                </a:cubicBezTo>
                <a:cubicBezTo>
                  <a:pt x="836" y="381"/>
                  <a:pt x="860" y="380"/>
                  <a:pt x="875" y="381"/>
                </a:cubicBezTo>
                <a:cubicBezTo>
                  <a:pt x="924" y="385"/>
                  <a:pt x="972" y="386"/>
                  <a:pt x="1021" y="388"/>
                </a:cubicBezTo>
                <a:cubicBezTo>
                  <a:pt x="1070" y="437"/>
                  <a:pt x="1045" y="426"/>
                  <a:pt x="1087" y="439"/>
                </a:cubicBezTo>
                <a:cubicBezTo>
                  <a:pt x="1111" y="437"/>
                  <a:pt x="1138" y="444"/>
                  <a:pt x="1159" y="432"/>
                </a:cubicBezTo>
                <a:cubicBezTo>
                  <a:pt x="1170" y="426"/>
                  <a:pt x="1167" y="408"/>
                  <a:pt x="1167" y="395"/>
                </a:cubicBezTo>
                <a:cubicBezTo>
                  <a:pt x="1167" y="326"/>
                  <a:pt x="1196" y="221"/>
                  <a:pt x="1130" y="176"/>
                </a:cubicBezTo>
                <a:cubicBezTo>
                  <a:pt x="1115" y="154"/>
                  <a:pt x="1076" y="126"/>
                  <a:pt x="1050" y="118"/>
                </a:cubicBezTo>
                <a:cubicBezTo>
                  <a:pt x="1043" y="111"/>
                  <a:pt x="1037" y="102"/>
                  <a:pt x="1028" y="96"/>
                </a:cubicBezTo>
                <a:cubicBezTo>
                  <a:pt x="1022" y="92"/>
                  <a:pt x="1010" y="95"/>
                  <a:pt x="1006" y="89"/>
                </a:cubicBezTo>
                <a:cubicBezTo>
                  <a:pt x="993" y="70"/>
                  <a:pt x="1000" y="39"/>
                  <a:pt x="984" y="23"/>
                </a:cubicBezTo>
                <a:cubicBezTo>
                  <a:pt x="961" y="0"/>
                  <a:pt x="963" y="28"/>
                  <a:pt x="963" y="9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2" name="Freeform 40"/>
          <p:cNvSpPr>
            <a:spLocks/>
          </p:cNvSpPr>
          <p:nvPr/>
        </p:nvSpPr>
        <p:spPr bwMode="auto">
          <a:xfrm>
            <a:off x="3054350" y="2408238"/>
            <a:ext cx="1373188" cy="1498600"/>
          </a:xfrm>
          <a:custGeom>
            <a:avLst/>
            <a:gdLst>
              <a:gd name="T0" fmla="*/ 2147483647 w 1132"/>
              <a:gd name="T1" fmla="*/ 2147483647 h 995"/>
              <a:gd name="T2" fmla="*/ 2147483647 w 1132"/>
              <a:gd name="T3" fmla="*/ 2147483647 h 995"/>
              <a:gd name="T4" fmla="*/ 2147483647 w 1132"/>
              <a:gd name="T5" fmla="*/ 2147483647 h 995"/>
              <a:gd name="T6" fmla="*/ 2147483647 w 1132"/>
              <a:gd name="T7" fmla="*/ 2147483647 h 995"/>
              <a:gd name="T8" fmla="*/ 2147483647 w 1132"/>
              <a:gd name="T9" fmla="*/ 2147483647 h 995"/>
              <a:gd name="T10" fmla="*/ 2147483647 w 1132"/>
              <a:gd name="T11" fmla="*/ 2147483647 h 995"/>
              <a:gd name="T12" fmla="*/ 2147483647 w 1132"/>
              <a:gd name="T13" fmla="*/ 2147483647 h 995"/>
              <a:gd name="T14" fmla="*/ 2147483647 w 1132"/>
              <a:gd name="T15" fmla="*/ 2147483647 h 995"/>
              <a:gd name="T16" fmla="*/ 2147483647 w 1132"/>
              <a:gd name="T17" fmla="*/ 2147483647 h 995"/>
              <a:gd name="T18" fmla="*/ 2147483647 w 1132"/>
              <a:gd name="T19" fmla="*/ 2147483647 h 995"/>
              <a:gd name="T20" fmla="*/ 2147483647 w 1132"/>
              <a:gd name="T21" fmla="*/ 2147483647 h 995"/>
              <a:gd name="T22" fmla="*/ 2147483647 w 1132"/>
              <a:gd name="T23" fmla="*/ 2147483647 h 995"/>
              <a:gd name="T24" fmla="*/ 2147483647 w 1132"/>
              <a:gd name="T25" fmla="*/ 2147483647 h 995"/>
              <a:gd name="T26" fmla="*/ 2147483647 w 1132"/>
              <a:gd name="T27" fmla="*/ 2147483647 h 995"/>
              <a:gd name="T28" fmla="*/ 2147483647 w 1132"/>
              <a:gd name="T29" fmla="*/ 2147483647 h 995"/>
              <a:gd name="T30" fmla="*/ 2147483647 w 1132"/>
              <a:gd name="T31" fmla="*/ 2147483647 h 995"/>
              <a:gd name="T32" fmla="*/ 2147483647 w 1132"/>
              <a:gd name="T33" fmla="*/ 2147483647 h 995"/>
              <a:gd name="T34" fmla="*/ 2147483647 w 1132"/>
              <a:gd name="T35" fmla="*/ 2147483647 h 995"/>
              <a:gd name="T36" fmla="*/ 2147483647 w 1132"/>
              <a:gd name="T37" fmla="*/ 2147483647 h 995"/>
              <a:gd name="T38" fmla="*/ 2147483647 w 1132"/>
              <a:gd name="T39" fmla="*/ 2147483647 h 995"/>
              <a:gd name="T40" fmla="*/ 2147483647 w 1132"/>
              <a:gd name="T41" fmla="*/ 2147483647 h 995"/>
              <a:gd name="T42" fmla="*/ 2147483647 w 1132"/>
              <a:gd name="T43" fmla="*/ 2147483647 h 995"/>
              <a:gd name="T44" fmla="*/ 2147483647 w 1132"/>
              <a:gd name="T45" fmla="*/ 2147483647 h 995"/>
              <a:gd name="T46" fmla="*/ 2147483647 w 1132"/>
              <a:gd name="T47" fmla="*/ 2147483647 h 995"/>
              <a:gd name="T48" fmla="*/ 2147483647 w 1132"/>
              <a:gd name="T49" fmla="*/ 2147483647 h 995"/>
              <a:gd name="T50" fmla="*/ 2147483647 w 1132"/>
              <a:gd name="T51" fmla="*/ 2147483647 h 995"/>
              <a:gd name="T52" fmla="*/ 2147483647 w 1132"/>
              <a:gd name="T53" fmla="*/ 2147483647 h 995"/>
              <a:gd name="T54" fmla="*/ 2147483647 w 1132"/>
              <a:gd name="T55" fmla="*/ 2147483647 h 995"/>
              <a:gd name="T56" fmla="*/ 2147483647 w 1132"/>
              <a:gd name="T57" fmla="*/ 2147483647 h 995"/>
              <a:gd name="T58" fmla="*/ 2147483647 w 1132"/>
              <a:gd name="T59" fmla="*/ 2147483647 h 995"/>
              <a:gd name="T60" fmla="*/ 2147483647 w 1132"/>
              <a:gd name="T61" fmla="*/ 2147483647 h 995"/>
              <a:gd name="T62" fmla="*/ 2147483647 w 1132"/>
              <a:gd name="T63" fmla="*/ 2147483647 h 995"/>
              <a:gd name="T64" fmla="*/ 2147483647 w 1132"/>
              <a:gd name="T65" fmla="*/ 2147483647 h 99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32"/>
              <a:gd name="T100" fmla="*/ 0 h 995"/>
              <a:gd name="T101" fmla="*/ 1132 w 1132"/>
              <a:gd name="T102" fmla="*/ 995 h 99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32" h="995">
                <a:moveTo>
                  <a:pt x="684" y="995"/>
                </a:moveTo>
                <a:cubicBezTo>
                  <a:pt x="758" y="921"/>
                  <a:pt x="879" y="917"/>
                  <a:pt x="976" y="908"/>
                </a:cubicBezTo>
                <a:cubicBezTo>
                  <a:pt x="1002" y="867"/>
                  <a:pt x="987" y="821"/>
                  <a:pt x="961" y="784"/>
                </a:cubicBezTo>
                <a:cubicBezTo>
                  <a:pt x="963" y="774"/>
                  <a:pt x="958" y="757"/>
                  <a:pt x="968" y="755"/>
                </a:cubicBezTo>
                <a:cubicBezTo>
                  <a:pt x="1013" y="744"/>
                  <a:pt x="1071" y="776"/>
                  <a:pt x="1107" y="747"/>
                </a:cubicBezTo>
                <a:cubicBezTo>
                  <a:pt x="1132" y="727"/>
                  <a:pt x="1097" y="684"/>
                  <a:pt x="1092" y="653"/>
                </a:cubicBezTo>
                <a:cubicBezTo>
                  <a:pt x="1089" y="633"/>
                  <a:pt x="1092" y="608"/>
                  <a:pt x="1078" y="594"/>
                </a:cubicBezTo>
                <a:cubicBezTo>
                  <a:pt x="1073" y="589"/>
                  <a:pt x="1063" y="589"/>
                  <a:pt x="1056" y="587"/>
                </a:cubicBezTo>
                <a:cubicBezTo>
                  <a:pt x="1018" y="561"/>
                  <a:pt x="981" y="574"/>
                  <a:pt x="939" y="587"/>
                </a:cubicBezTo>
                <a:cubicBezTo>
                  <a:pt x="927" y="606"/>
                  <a:pt x="907" y="619"/>
                  <a:pt x="895" y="638"/>
                </a:cubicBezTo>
                <a:cubicBezTo>
                  <a:pt x="883" y="658"/>
                  <a:pt x="880" y="682"/>
                  <a:pt x="873" y="704"/>
                </a:cubicBezTo>
                <a:cubicBezTo>
                  <a:pt x="868" y="718"/>
                  <a:pt x="864" y="733"/>
                  <a:pt x="859" y="747"/>
                </a:cubicBezTo>
                <a:cubicBezTo>
                  <a:pt x="857" y="754"/>
                  <a:pt x="852" y="769"/>
                  <a:pt x="852" y="769"/>
                </a:cubicBezTo>
                <a:cubicBezTo>
                  <a:pt x="796" y="767"/>
                  <a:pt x="740" y="768"/>
                  <a:pt x="684" y="762"/>
                </a:cubicBezTo>
                <a:cubicBezTo>
                  <a:pt x="661" y="759"/>
                  <a:pt x="634" y="733"/>
                  <a:pt x="611" y="726"/>
                </a:cubicBezTo>
                <a:cubicBezTo>
                  <a:pt x="596" y="731"/>
                  <a:pt x="579" y="730"/>
                  <a:pt x="567" y="740"/>
                </a:cubicBezTo>
                <a:cubicBezTo>
                  <a:pt x="553" y="751"/>
                  <a:pt x="548" y="769"/>
                  <a:pt x="538" y="784"/>
                </a:cubicBezTo>
                <a:cubicBezTo>
                  <a:pt x="528" y="799"/>
                  <a:pt x="471" y="826"/>
                  <a:pt x="451" y="828"/>
                </a:cubicBezTo>
                <a:cubicBezTo>
                  <a:pt x="407" y="832"/>
                  <a:pt x="363" y="833"/>
                  <a:pt x="319" y="835"/>
                </a:cubicBezTo>
                <a:cubicBezTo>
                  <a:pt x="302" y="862"/>
                  <a:pt x="283" y="886"/>
                  <a:pt x="268" y="915"/>
                </a:cubicBezTo>
                <a:cubicBezTo>
                  <a:pt x="260" y="949"/>
                  <a:pt x="261" y="961"/>
                  <a:pt x="232" y="981"/>
                </a:cubicBezTo>
                <a:cubicBezTo>
                  <a:pt x="208" y="978"/>
                  <a:pt x="182" y="981"/>
                  <a:pt x="159" y="973"/>
                </a:cubicBezTo>
                <a:cubicBezTo>
                  <a:pt x="157" y="972"/>
                  <a:pt x="110" y="902"/>
                  <a:pt x="108" y="900"/>
                </a:cubicBezTo>
                <a:cubicBezTo>
                  <a:pt x="100" y="876"/>
                  <a:pt x="87" y="859"/>
                  <a:pt x="79" y="835"/>
                </a:cubicBezTo>
                <a:cubicBezTo>
                  <a:pt x="98" y="673"/>
                  <a:pt x="78" y="706"/>
                  <a:pt x="246" y="696"/>
                </a:cubicBezTo>
                <a:cubicBezTo>
                  <a:pt x="286" y="656"/>
                  <a:pt x="286" y="660"/>
                  <a:pt x="349" y="667"/>
                </a:cubicBezTo>
                <a:cubicBezTo>
                  <a:pt x="376" y="696"/>
                  <a:pt x="387" y="718"/>
                  <a:pt x="400" y="755"/>
                </a:cubicBezTo>
                <a:cubicBezTo>
                  <a:pt x="406" y="835"/>
                  <a:pt x="386" y="869"/>
                  <a:pt x="458" y="886"/>
                </a:cubicBezTo>
                <a:cubicBezTo>
                  <a:pt x="500" y="880"/>
                  <a:pt x="544" y="883"/>
                  <a:pt x="582" y="864"/>
                </a:cubicBezTo>
                <a:cubicBezTo>
                  <a:pt x="603" y="853"/>
                  <a:pt x="647" y="835"/>
                  <a:pt x="647" y="835"/>
                </a:cubicBezTo>
                <a:cubicBezTo>
                  <a:pt x="715" y="735"/>
                  <a:pt x="637" y="859"/>
                  <a:pt x="669" y="543"/>
                </a:cubicBezTo>
                <a:cubicBezTo>
                  <a:pt x="670" y="530"/>
                  <a:pt x="725" y="517"/>
                  <a:pt x="735" y="514"/>
                </a:cubicBezTo>
                <a:cubicBezTo>
                  <a:pt x="762" y="516"/>
                  <a:pt x="790" y="511"/>
                  <a:pt x="815" y="521"/>
                </a:cubicBezTo>
                <a:cubicBezTo>
                  <a:pt x="824" y="525"/>
                  <a:pt x="824" y="541"/>
                  <a:pt x="822" y="551"/>
                </a:cubicBezTo>
                <a:cubicBezTo>
                  <a:pt x="811" y="621"/>
                  <a:pt x="784" y="627"/>
                  <a:pt x="728" y="645"/>
                </a:cubicBezTo>
                <a:cubicBezTo>
                  <a:pt x="665" y="688"/>
                  <a:pt x="662" y="637"/>
                  <a:pt x="618" y="609"/>
                </a:cubicBezTo>
                <a:cubicBezTo>
                  <a:pt x="609" y="582"/>
                  <a:pt x="597" y="560"/>
                  <a:pt x="582" y="536"/>
                </a:cubicBezTo>
                <a:cubicBezTo>
                  <a:pt x="589" y="468"/>
                  <a:pt x="584" y="372"/>
                  <a:pt x="626" y="310"/>
                </a:cubicBezTo>
                <a:cubicBezTo>
                  <a:pt x="660" y="203"/>
                  <a:pt x="580" y="432"/>
                  <a:pt x="852" y="281"/>
                </a:cubicBezTo>
                <a:cubicBezTo>
                  <a:pt x="914" y="247"/>
                  <a:pt x="838" y="147"/>
                  <a:pt x="801" y="135"/>
                </a:cubicBezTo>
                <a:cubicBezTo>
                  <a:pt x="740" y="93"/>
                  <a:pt x="734" y="107"/>
                  <a:pt x="640" y="113"/>
                </a:cubicBezTo>
                <a:cubicBezTo>
                  <a:pt x="630" y="128"/>
                  <a:pt x="621" y="142"/>
                  <a:pt x="611" y="157"/>
                </a:cubicBezTo>
                <a:cubicBezTo>
                  <a:pt x="607" y="163"/>
                  <a:pt x="609" y="174"/>
                  <a:pt x="604" y="179"/>
                </a:cubicBezTo>
                <a:cubicBezTo>
                  <a:pt x="599" y="184"/>
                  <a:pt x="589" y="183"/>
                  <a:pt x="582" y="186"/>
                </a:cubicBezTo>
                <a:cubicBezTo>
                  <a:pt x="569" y="192"/>
                  <a:pt x="557" y="201"/>
                  <a:pt x="545" y="208"/>
                </a:cubicBezTo>
                <a:cubicBezTo>
                  <a:pt x="533" y="246"/>
                  <a:pt x="498" y="273"/>
                  <a:pt x="480" y="310"/>
                </a:cubicBezTo>
                <a:cubicBezTo>
                  <a:pt x="457" y="356"/>
                  <a:pt x="444" y="406"/>
                  <a:pt x="414" y="448"/>
                </a:cubicBezTo>
                <a:cubicBezTo>
                  <a:pt x="405" y="485"/>
                  <a:pt x="398" y="488"/>
                  <a:pt x="363" y="499"/>
                </a:cubicBezTo>
                <a:cubicBezTo>
                  <a:pt x="255" y="490"/>
                  <a:pt x="185" y="487"/>
                  <a:pt x="86" y="463"/>
                </a:cubicBezTo>
                <a:cubicBezTo>
                  <a:pt x="71" y="468"/>
                  <a:pt x="55" y="470"/>
                  <a:pt x="42" y="478"/>
                </a:cubicBezTo>
                <a:cubicBezTo>
                  <a:pt x="17" y="494"/>
                  <a:pt x="21" y="540"/>
                  <a:pt x="13" y="565"/>
                </a:cubicBezTo>
                <a:cubicBezTo>
                  <a:pt x="15" y="587"/>
                  <a:pt x="0" y="621"/>
                  <a:pt x="20" y="631"/>
                </a:cubicBezTo>
                <a:cubicBezTo>
                  <a:pt x="75" y="660"/>
                  <a:pt x="108" y="633"/>
                  <a:pt x="144" y="609"/>
                </a:cubicBezTo>
                <a:cubicBezTo>
                  <a:pt x="152" y="587"/>
                  <a:pt x="156" y="564"/>
                  <a:pt x="166" y="543"/>
                </a:cubicBezTo>
                <a:cubicBezTo>
                  <a:pt x="178" y="519"/>
                  <a:pt x="203" y="470"/>
                  <a:pt x="203" y="470"/>
                </a:cubicBezTo>
                <a:cubicBezTo>
                  <a:pt x="192" y="389"/>
                  <a:pt x="188" y="384"/>
                  <a:pt x="115" y="361"/>
                </a:cubicBezTo>
                <a:cubicBezTo>
                  <a:pt x="127" y="296"/>
                  <a:pt x="120" y="327"/>
                  <a:pt x="166" y="295"/>
                </a:cubicBezTo>
                <a:cubicBezTo>
                  <a:pt x="292" y="306"/>
                  <a:pt x="230" y="302"/>
                  <a:pt x="312" y="332"/>
                </a:cubicBezTo>
                <a:cubicBezTo>
                  <a:pt x="366" y="310"/>
                  <a:pt x="389" y="270"/>
                  <a:pt x="429" y="230"/>
                </a:cubicBezTo>
                <a:cubicBezTo>
                  <a:pt x="431" y="210"/>
                  <a:pt x="430" y="190"/>
                  <a:pt x="436" y="171"/>
                </a:cubicBezTo>
                <a:cubicBezTo>
                  <a:pt x="440" y="159"/>
                  <a:pt x="452" y="153"/>
                  <a:pt x="458" y="142"/>
                </a:cubicBezTo>
                <a:cubicBezTo>
                  <a:pt x="462" y="135"/>
                  <a:pt x="463" y="127"/>
                  <a:pt x="465" y="120"/>
                </a:cubicBezTo>
                <a:cubicBezTo>
                  <a:pt x="463" y="103"/>
                  <a:pt x="465" y="85"/>
                  <a:pt x="458" y="69"/>
                </a:cubicBezTo>
                <a:cubicBezTo>
                  <a:pt x="453" y="58"/>
                  <a:pt x="423" y="51"/>
                  <a:pt x="414" y="47"/>
                </a:cubicBezTo>
                <a:cubicBezTo>
                  <a:pt x="385" y="33"/>
                  <a:pt x="354" y="21"/>
                  <a:pt x="327" y="4"/>
                </a:cubicBezTo>
                <a:cubicBezTo>
                  <a:pt x="252" y="11"/>
                  <a:pt x="163" y="0"/>
                  <a:pt x="93" y="26"/>
                </a:cubicBezTo>
                <a:cubicBezTo>
                  <a:pt x="76" y="42"/>
                  <a:pt x="66" y="55"/>
                  <a:pt x="42" y="55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3" name="Freeform 41"/>
          <p:cNvSpPr>
            <a:spLocks/>
          </p:cNvSpPr>
          <p:nvPr/>
        </p:nvSpPr>
        <p:spPr bwMode="auto">
          <a:xfrm>
            <a:off x="1968500" y="2271713"/>
            <a:ext cx="917575" cy="1504950"/>
          </a:xfrm>
          <a:custGeom>
            <a:avLst/>
            <a:gdLst>
              <a:gd name="T0" fmla="*/ 2147483647 w 757"/>
              <a:gd name="T1" fmla="*/ 2147483647 h 999"/>
              <a:gd name="T2" fmla="*/ 2147483647 w 757"/>
              <a:gd name="T3" fmla="*/ 2147483647 h 999"/>
              <a:gd name="T4" fmla="*/ 2147483647 w 757"/>
              <a:gd name="T5" fmla="*/ 2147483647 h 999"/>
              <a:gd name="T6" fmla="*/ 2147483647 w 757"/>
              <a:gd name="T7" fmla="*/ 2147483647 h 999"/>
              <a:gd name="T8" fmla="*/ 2147483647 w 757"/>
              <a:gd name="T9" fmla="*/ 2147483647 h 999"/>
              <a:gd name="T10" fmla="*/ 2147483647 w 757"/>
              <a:gd name="T11" fmla="*/ 2147483647 h 999"/>
              <a:gd name="T12" fmla="*/ 2147483647 w 757"/>
              <a:gd name="T13" fmla="*/ 2147483647 h 999"/>
              <a:gd name="T14" fmla="*/ 2147483647 w 757"/>
              <a:gd name="T15" fmla="*/ 2147483647 h 999"/>
              <a:gd name="T16" fmla="*/ 2147483647 w 757"/>
              <a:gd name="T17" fmla="*/ 2147483647 h 999"/>
              <a:gd name="T18" fmla="*/ 2147483647 w 757"/>
              <a:gd name="T19" fmla="*/ 2147483647 h 999"/>
              <a:gd name="T20" fmla="*/ 2147483647 w 757"/>
              <a:gd name="T21" fmla="*/ 2147483647 h 999"/>
              <a:gd name="T22" fmla="*/ 2147483647 w 757"/>
              <a:gd name="T23" fmla="*/ 2147483647 h 999"/>
              <a:gd name="T24" fmla="*/ 2147483647 w 757"/>
              <a:gd name="T25" fmla="*/ 2147483647 h 999"/>
              <a:gd name="T26" fmla="*/ 2147483647 w 757"/>
              <a:gd name="T27" fmla="*/ 2147483647 h 999"/>
              <a:gd name="T28" fmla="*/ 2147483647 w 757"/>
              <a:gd name="T29" fmla="*/ 2147483647 h 999"/>
              <a:gd name="T30" fmla="*/ 2147483647 w 757"/>
              <a:gd name="T31" fmla="*/ 2147483647 h 999"/>
              <a:gd name="T32" fmla="*/ 2147483647 w 757"/>
              <a:gd name="T33" fmla="*/ 2147483647 h 999"/>
              <a:gd name="T34" fmla="*/ 2147483647 w 757"/>
              <a:gd name="T35" fmla="*/ 2147483647 h 999"/>
              <a:gd name="T36" fmla="*/ 2147483647 w 757"/>
              <a:gd name="T37" fmla="*/ 2147483647 h 999"/>
              <a:gd name="T38" fmla="*/ 2147483647 w 757"/>
              <a:gd name="T39" fmla="*/ 0 h 999"/>
              <a:gd name="T40" fmla="*/ 2147483647 w 757"/>
              <a:gd name="T41" fmla="*/ 2147483647 h 999"/>
              <a:gd name="T42" fmla="*/ 2147483647 w 757"/>
              <a:gd name="T43" fmla="*/ 2147483647 h 999"/>
              <a:gd name="T44" fmla="*/ 2147483647 w 757"/>
              <a:gd name="T45" fmla="*/ 2147483647 h 999"/>
              <a:gd name="T46" fmla="*/ 2147483647 w 757"/>
              <a:gd name="T47" fmla="*/ 2147483647 h 999"/>
              <a:gd name="T48" fmla="*/ 2147483647 w 757"/>
              <a:gd name="T49" fmla="*/ 2147483647 h 999"/>
              <a:gd name="T50" fmla="*/ 2147483647 w 757"/>
              <a:gd name="T51" fmla="*/ 2147483647 h 999"/>
              <a:gd name="T52" fmla="*/ 2147483647 w 757"/>
              <a:gd name="T53" fmla="*/ 2147483647 h 999"/>
              <a:gd name="T54" fmla="*/ 2147483647 w 757"/>
              <a:gd name="T55" fmla="*/ 2147483647 h 999"/>
              <a:gd name="T56" fmla="*/ 2147483647 w 757"/>
              <a:gd name="T57" fmla="*/ 2147483647 h 999"/>
              <a:gd name="T58" fmla="*/ 2147483647 w 757"/>
              <a:gd name="T59" fmla="*/ 2147483647 h 999"/>
              <a:gd name="T60" fmla="*/ 2147483647 w 757"/>
              <a:gd name="T61" fmla="*/ 2147483647 h 999"/>
              <a:gd name="T62" fmla="*/ 2147483647 w 757"/>
              <a:gd name="T63" fmla="*/ 2147483647 h 999"/>
              <a:gd name="T64" fmla="*/ 2147483647 w 757"/>
              <a:gd name="T65" fmla="*/ 2147483647 h 999"/>
              <a:gd name="T66" fmla="*/ 2147483647 w 757"/>
              <a:gd name="T67" fmla="*/ 2147483647 h 999"/>
              <a:gd name="T68" fmla="*/ 2147483647 w 757"/>
              <a:gd name="T69" fmla="*/ 2147483647 h 999"/>
              <a:gd name="T70" fmla="*/ 2147483647 w 757"/>
              <a:gd name="T71" fmla="*/ 2147483647 h 999"/>
              <a:gd name="T72" fmla="*/ 2147483647 w 757"/>
              <a:gd name="T73" fmla="*/ 2147483647 h 999"/>
              <a:gd name="T74" fmla="*/ 2147483647 w 757"/>
              <a:gd name="T75" fmla="*/ 2147483647 h 999"/>
              <a:gd name="T76" fmla="*/ 2147483647 w 757"/>
              <a:gd name="T77" fmla="*/ 2147483647 h 999"/>
              <a:gd name="T78" fmla="*/ 2147483647 w 757"/>
              <a:gd name="T79" fmla="*/ 2147483647 h 999"/>
              <a:gd name="T80" fmla="*/ 2147483647 w 757"/>
              <a:gd name="T81" fmla="*/ 2147483647 h 999"/>
              <a:gd name="T82" fmla="*/ 2147483647 w 757"/>
              <a:gd name="T83" fmla="*/ 2147483647 h 999"/>
              <a:gd name="T84" fmla="*/ 2147483647 w 757"/>
              <a:gd name="T85" fmla="*/ 2147483647 h 999"/>
              <a:gd name="T86" fmla="*/ 2147483647 w 757"/>
              <a:gd name="T87" fmla="*/ 2147483647 h 999"/>
              <a:gd name="T88" fmla="*/ 2147483647 w 757"/>
              <a:gd name="T89" fmla="*/ 2147483647 h 999"/>
              <a:gd name="T90" fmla="*/ 2147483647 w 757"/>
              <a:gd name="T91" fmla="*/ 2147483647 h 999"/>
              <a:gd name="T92" fmla="*/ 2147483647 w 757"/>
              <a:gd name="T93" fmla="*/ 2147483647 h 99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757"/>
              <a:gd name="T142" fmla="*/ 0 h 999"/>
              <a:gd name="T143" fmla="*/ 757 w 757"/>
              <a:gd name="T144" fmla="*/ 999 h 999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757" h="999">
                <a:moveTo>
                  <a:pt x="720" y="379"/>
                </a:moveTo>
                <a:cubicBezTo>
                  <a:pt x="722" y="435"/>
                  <a:pt x="716" y="492"/>
                  <a:pt x="727" y="547"/>
                </a:cubicBezTo>
                <a:cubicBezTo>
                  <a:pt x="729" y="558"/>
                  <a:pt x="753" y="551"/>
                  <a:pt x="756" y="561"/>
                </a:cubicBezTo>
                <a:cubicBezTo>
                  <a:pt x="757" y="566"/>
                  <a:pt x="725" y="580"/>
                  <a:pt x="705" y="590"/>
                </a:cubicBezTo>
                <a:cubicBezTo>
                  <a:pt x="671" y="588"/>
                  <a:pt x="637" y="587"/>
                  <a:pt x="603" y="583"/>
                </a:cubicBezTo>
                <a:cubicBezTo>
                  <a:pt x="595" y="582"/>
                  <a:pt x="586" y="581"/>
                  <a:pt x="581" y="576"/>
                </a:cubicBezTo>
                <a:cubicBezTo>
                  <a:pt x="570" y="565"/>
                  <a:pt x="555" y="498"/>
                  <a:pt x="552" y="488"/>
                </a:cubicBezTo>
                <a:cubicBezTo>
                  <a:pt x="545" y="466"/>
                  <a:pt x="523" y="446"/>
                  <a:pt x="515" y="423"/>
                </a:cubicBezTo>
                <a:cubicBezTo>
                  <a:pt x="522" y="420"/>
                  <a:pt x="533" y="422"/>
                  <a:pt x="537" y="415"/>
                </a:cubicBezTo>
                <a:cubicBezTo>
                  <a:pt x="546" y="397"/>
                  <a:pt x="497" y="365"/>
                  <a:pt x="486" y="357"/>
                </a:cubicBezTo>
                <a:cubicBezTo>
                  <a:pt x="467" y="327"/>
                  <a:pt x="410" y="281"/>
                  <a:pt x="377" y="270"/>
                </a:cubicBezTo>
                <a:cubicBezTo>
                  <a:pt x="351" y="353"/>
                  <a:pt x="351" y="265"/>
                  <a:pt x="362" y="408"/>
                </a:cubicBezTo>
                <a:cubicBezTo>
                  <a:pt x="374" y="406"/>
                  <a:pt x="389" y="409"/>
                  <a:pt x="399" y="401"/>
                </a:cubicBezTo>
                <a:cubicBezTo>
                  <a:pt x="409" y="392"/>
                  <a:pt x="406" y="375"/>
                  <a:pt x="413" y="364"/>
                </a:cubicBezTo>
                <a:cubicBezTo>
                  <a:pt x="418" y="355"/>
                  <a:pt x="428" y="350"/>
                  <a:pt x="435" y="343"/>
                </a:cubicBezTo>
                <a:cubicBezTo>
                  <a:pt x="467" y="277"/>
                  <a:pt x="457" y="305"/>
                  <a:pt x="472" y="262"/>
                </a:cubicBezTo>
                <a:cubicBezTo>
                  <a:pt x="482" y="170"/>
                  <a:pt x="466" y="217"/>
                  <a:pt x="523" y="138"/>
                </a:cubicBezTo>
                <a:cubicBezTo>
                  <a:pt x="533" y="124"/>
                  <a:pt x="552" y="95"/>
                  <a:pt x="552" y="95"/>
                </a:cubicBezTo>
                <a:cubicBezTo>
                  <a:pt x="542" y="40"/>
                  <a:pt x="556" y="65"/>
                  <a:pt x="501" y="29"/>
                </a:cubicBezTo>
                <a:cubicBezTo>
                  <a:pt x="486" y="19"/>
                  <a:pt x="457" y="0"/>
                  <a:pt x="457" y="0"/>
                </a:cubicBezTo>
                <a:cubicBezTo>
                  <a:pt x="413" y="2"/>
                  <a:pt x="369" y="0"/>
                  <a:pt x="326" y="7"/>
                </a:cubicBezTo>
                <a:cubicBezTo>
                  <a:pt x="312" y="9"/>
                  <a:pt x="302" y="23"/>
                  <a:pt x="289" y="29"/>
                </a:cubicBezTo>
                <a:cubicBezTo>
                  <a:pt x="249" y="47"/>
                  <a:pt x="212" y="67"/>
                  <a:pt x="173" y="87"/>
                </a:cubicBezTo>
                <a:cubicBezTo>
                  <a:pt x="137" y="105"/>
                  <a:pt x="102" y="112"/>
                  <a:pt x="63" y="124"/>
                </a:cubicBezTo>
                <a:cubicBezTo>
                  <a:pt x="45" y="181"/>
                  <a:pt x="23" y="232"/>
                  <a:pt x="12" y="292"/>
                </a:cubicBezTo>
                <a:cubicBezTo>
                  <a:pt x="15" y="323"/>
                  <a:pt x="0" y="362"/>
                  <a:pt x="20" y="386"/>
                </a:cubicBezTo>
                <a:cubicBezTo>
                  <a:pt x="34" y="403"/>
                  <a:pt x="63" y="381"/>
                  <a:pt x="85" y="379"/>
                </a:cubicBezTo>
                <a:cubicBezTo>
                  <a:pt x="126" y="376"/>
                  <a:pt x="168" y="374"/>
                  <a:pt x="209" y="372"/>
                </a:cubicBezTo>
                <a:cubicBezTo>
                  <a:pt x="239" y="364"/>
                  <a:pt x="376" y="344"/>
                  <a:pt x="326" y="394"/>
                </a:cubicBezTo>
                <a:cubicBezTo>
                  <a:pt x="306" y="414"/>
                  <a:pt x="177" y="411"/>
                  <a:pt x="136" y="415"/>
                </a:cubicBezTo>
                <a:cubicBezTo>
                  <a:pt x="112" y="433"/>
                  <a:pt x="99" y="439"/>
                  <a:pt x="85" y="467"/>
                </a:cubicBezTo>
                <a:cubicBezTo>
                  <a:pt x="65" y="507"/>
                  <a:pt x="74" y="521"/>
                  <a:pt x="41" y="554"/>
                </a:cubicBezTo>
                <a:cubicBezTo>
                  <a:pt x="31" y="594"/>
                  <a:pt x="14" y="596"/>
                  <a:pt x="49" y="620"/>
                </a:cubicBezTo>
                <a:cubicBezTo>
                  <a:pt x="141" y="613"/>
                  <a:pt x="143" y="614"/>
                  <a:pt x="209" y="590"/>
                </a:cubicBezTo>
                <a:cubicBezTo>
                  <a:pt x="256" y="525"/>
                  <a:pt x="183" y="633"/>
                  <a:pt x="231" y="525"/>
                </a:cubicBezTo>
                <a:cubicBezTo>
                  <a:pt x="240" y="504"/>
                  <a:pt x="286" y="441"/>
                  <a:pt x="304" y="423"/>
                </a:cubicBezTo>
                <a:cubicBezTo>
                  <a:pt x="313" y="396"/>
                  <a:pt x="309" y="382"/>
                  <a:pt x="355" y="408"/>
                </a:cubicBezTo>
                <a:cubicBezTo>
                  <a:pt x="368" y="416"/>
                  <a:pt x="365" y="437"/>
                  <a:pt x="370" y="452"/>
                </a:cubicBezTo>
                <a:cubicBezTo>
                  <a:pt x="386" y="553"/>
                  <a:pt x="336" y="632"/>
                  <a:pt x="268" y="700"/>
                </a:cubicBezTo>
                <a:cubicBezTo>
                  <a:pt x="248" y="720"/>
                  <a:pt x="187" y="729"/>
                  <a:pt x="187" y="729"/>
                </a:cubicBezTo>
                <a:cubicBezTo>
                  <a:pt x="137" y="763"/>
                  <a:pt x="154" y="744"/>
                  <a:pt x="129" y="780"/>
                </a:cubicBezTo>
                <a:cubicBezTo>
                  <a:pt x="129" y="781"/>
                  <a:pt x="139" y="828"/>
                  <a:pt x="144" y="831"/>
                </a:cubicBezTo>
                <a:cubicBezTo>
                  <a:pt x="170" y="850"/>
                  <a:pt x="231" y="855"/>
                  <a:pt x="260" y="860"/>
                </a:cubicBezTo>
                <a:cubicBezTo>
                  <a:pt x="295" y="884"/>
                  <a:pt x="337" y="891"/>
                  <a:pt x="377" y="904"/>
                </a:cubicBezTo>
                <a:cubicBezTo>
                  <a:pt x="389" y="943"/>
                  <a:pt x="380" y="920"/>
                  <a:pt x="413" y="970"/>
                </a:cubicBezTo>
                <a:cubicBezTo>
                  <a:pt x="421" y="982"/>
                  <a:pt x="445" y="969"/>
                  <a:pt x="457" y="977"/>
                </a:cubicBezTo>
                <a:cubicBezTo>
                  <a:pt x="463" y="981"/>
                  <a:pt x="457" y="992"/>
                  <a:pt x="457" y="999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4" name="Freeform 42"/>
          <p:cNvSpPr>
            <a:spLocks/>
          </p:cNvSpPr>
          <p:nvPr/>
        </p:nvSpPr>
        <p:spPr bwMode="auto">
          <a:xfrm>
            <a:off x="684213" y="1776413"/>
            <a:ext cx="1741487" cy="2185987"/>
          </a:xfrm>
          <a:custGeom>
            <a:avLst/>
            <a:gdLst>
              <a:gd name="T0" fmla="*/ 2147483647 w 1436"/>
              <a:gd name="T1" fmla="*/ 2147483647 h 1451"/>
              <a:gd name="T2" fmla="*/ 2147483647 w 1436"/>
              <a:gd name="T3" fmla="*/ 2147483647 h 1451"/>
              <a:gd name="T4" fmla="*/ 2147483647 w 1436"/>
              <a:gd name="T5" fmla="*/ 2147483647 h 1451"/>
              <a:gd name="T6" fmla="*/ 2147483647 w 1436"/>
              <a:gd name="T7" fmla="*/ 2147483647 h 1451"/>
              <a:gd name="T8" fmla="*/ 2147483647 w 1436"/>
              <a:gd name="T9" fmla="*/ 2147483647 h 1451"/>
              <a:gd name="T10" fmla="*/ 2147483647 w 1436"/>
              <a:gd name="T11" fmla="*/ 2147483647 h 1451"/>
              <a:gd name="T12" fmla="*/ 2147483647 w 1436"/>
              <a:gd name="T13" fmla="*/ 2147483647 h 1451"/>
              <a:gd name="T14" fmla="*/ 2147483647 w 1436"/>
              <a:gd name="T15" fmla="*/ 2147483647 h 1451"/>
              <a:gd name="T16" fmla="*/ 2147483647 w 1436"/>
              <a:gd name="T17" fmla="*/ 2147483647 h 1451"/>
              <a:gd name="T18" fmla="*/ 2147483647 w 1436"/>
              <a:gd name="T19" fmla="*/ 2147483647 h 1451"/>
              <a:gd name="T20" fmla="*/ 2147483647 w 1436"/>
              <a:gd name="T21" fmla="*/ 2147483647 h 1451"/>
              <a:gd name="T22" fmla="*/ 2147483647 w 1436"/>
              <a:gd name="T23" fmla="*/ 2147483647 h 1451"/>
              <a:gd name="T24" fmla="*/ 2147483647 w 1436"/>
              <a:gd name="T25" fmla="*/ 2147483647 h 1451"/>
              <a:gd name="T26" fmla="*/ 2147483647 w 1436"/>
              <a:gd name="T27" fmla="*/ 2147483647 h 1451"/>
              <a:gd name="T28" fmla="*/ 2147483647 w 1436"/>
              <a:gd name="T29" fmla="*/ 2147483647 h 1451"/>
              <a:gd name="T30" fmla="*/ 2147483647 w 1436"/>
              <a:gd name="T31" fmla="*/ 2147483647 h 1451"/>
              <a:gd name="T32" fmla="*/ 2147483647 w 1436"/>
              <a:gd name="T33" fmla="*/ 2147483647 h 1451"/>
              <a:gd name="T34" fmla="*/ 2147483647 w 1436"/>
              <a:gd name="T35" fmla="*/ 2147483647 h 1451"/>
              <a:gd name="T36" fmla="*/ 2147483647 w 1436"/>
              <a:gd name="T37" fmla="*/ 2147483647 h 1451"/>
              <a:gd name="T38" fmla="*/ 2147483647 w 1436"/>
              <a:gd name="T39" fmla="*/ 2147483647 h 1451"/>
              <a:gd name="T40" fmla="*/ 2147483647 w 1436"/>
              <a:gd name="T41" fmla="*/ 2147483647 h 1451"/>
              <a:gd name="T42" fmla="*/ 2147483647 w 1436"/>
              <a:gd name="T43" fmla="*/ 2147483647 h 1451"/>
              <a:gd name="T44" fmla="*/ 2147483647 w 1436"/>
              <a:gd name="T45" fmla="*/ 2147483647 h 1451"/>
              <a:gd name="T46" fmla="*/ 2147483647 w 1436"/>
              <a:gd name="T47" fmla="*/ 2147483647 h 1451"/>
              <a:gd name="T48" fmla="*/ 2147483647 w 1436"/>
              <a:gd name="T49" fmla="*/ 2147483647 h 1451"/>
              <a:gd name="T50" fmla="*/ 2147483647 w 1436"/>
              <a:gd name="T51" fmla="*/ 2147483647 h 1451"/>
              <a:gd name="T52" fmla="*/ 2147483647 w 1436"/>
              <a:gd name="T53" fmla="*/ 2147483647 h 1451"/>
              <a:gd name="T54" fmla="*/ 2147483647 w 1436"/>
              <a:gd name="T55" fmla="*/ 2147483647 h 1451"/>
              <a:gd name="T56" fmla="*/ 2147483647 w 1436"/>
              <a:gd name="T57" fmla="*/ 2147483647 h 1451"/>
              <a:gd name="T58" fmla="*/ 2147483647 w 1436"/>
              <a:gd name="T59" fmla="*/ 2147483647 h 1451"/>
              <a:gd name="T60" fmla="*/ 2147483647 w 1436"/>
              <a:gd name="T61" fmla="*/ 2147483647 h 1451"/>
              <a:gd name="T62" fmla="*/ 2147483647 w 1436"/>
              <a:gd name="T63" fmla="*/ 2147483647 h 1451"/>
              <a:gd name="T64" fmla="*/ 2147483647 w 1436"/>
              <a:gd name="T65" fmla="*/ 2147483647 h 1451"/>
              <a:gd name="T66" fmla="*/ 2147483647 w 1436"/>
              <a:gd name="T67" fmla="*/ 2147483647 h 1451"/>
              <a:gd name="T68" fmla="*/ 2147483647 w 1436"/>
              <a:gd name="T69" fmla="*/ 2147483647 h 1451"/>
              <a:gd name="T70" fmla="*/ 2147483647 w 1436"/>
              <a:gd name="T71" fmla="*/ 2147483647 h 1451"/>
              <a:gd name="T72" fmla="*/ 2147483647 w 1436"/>
              <a:gd name="T73" fmla="*/ 2147483647 h 1451"/>
              <a:gd name="T74" fmla="*/ 2147483647 w 1436"/>
              <a:gd name="T75" fmla="*/ 2147483647 h 145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436"/>
              <a:gd name="T115" fmla="*/ 0 h 1451"/>
              <a:gd name="T116" fmla="*/ 1436 w 1436"/>
              <a:gd name="T117" fmla="*/ 1451 h 145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436" h="1451">
                <a:moveTo>
                  <a:pt x="1436" y="0"/>
                </a:moveTo>
                <a:cubicBezTo>
                  <a:pt x="1419" y="2"/>
                  <a:pt x="1402" y="2"/>
                  <a:pt x="1385" y="7"/>
                </a:cubicBezTo>
                <a:cubicBezTo>
                  <a:pt x="1335" y="21"/>
                  <a:pt x="1304" y="68"/>
                  <a:pt x="1254" y="80"/>
                </a:cubicBezTo>
                <a:cubicBezTo>
                  <a:pt x="1247" y="85"/>
                  <a:pt x="1240" y="91"/>
                  <a:pt x="1232" y="95"/>
                </a:cubicBezTo>
                <a:cubicBezTo>
                  <a:pt x="1225" y="98"/>
                  <a:pt x="1215" y="97"/>
                  <a:pt x="1210" y="102"/>
                </a:cubicBezTo>
                <a:cubicBezTo>
                  <a:pt x="1198" y="114"/>
                  <a:pt x="1181" y="146"/>
                  <a:pt x="1181" y="146"/>
                </a:cubicBezTo>
                <a:cubicBezTo>
                  <a:pt x="1168" y="194"/>
                  <a:pt x="1165" y="235"/>
                  <a:pt x="1173" y="284"/>
                </a:cubicBezTo>
                <a:cubicBezTo>
                  <a:pt x="1205" y="282"/>
                  <a:pt x="1237" y="286"/>
                  <a:pt x="1268" y="277"/>
                </a:cubicBezTo>
                <a:cubicBezTo>
                  <a:pt x="1275" y="275"/>
                  <a:pt x="1275" y="263"/>
                  <a:pt x="1275" y="255"/>
                </a:cubicBezTo>
                <a:cubicBezTo>
                  <a:pt x="1275" y="203"/>
                  <a:pt x="1247" y="184"/>
                  <a:pt x="1203" y="167"/>
                </a:cubicBezTo>
                <a:cubicBezTo>
                  <a:pt x="1142" y="173"/>
                  <a:pt x="1098" y="177"/>
                  <a:pt x="1042" y="197"/>
                </a:cubicBezTo>
                <a:cubicBezTo>
                  <a:pt x="1032" y="204"/>
                  <a:pt x="1020" y="209"/>
                  <a:pt x="1013" y="219"/>
                </a:cubicBezTo>
                <a:cubicBezTo>
                  <a:pt x="1004" y="232"/>
                  <a:pt x="1006" y="249"/>
                  <a:pt x="998" y="262"/>
                </a:cubicBezTo>
                <a:cubicBezTo>
                  <a:pt x="969" y="307"/>
                  <a:pt x="970" y="364"/>
                  <a:pt x="940" y="408"/>
                </a:cubicBezTo>
                <a:cubicBezTo>
                  <a:pt x="926" y="466"/>
                  <a:pt x="929" y="483"/>
                  <a:pt x="867" y="503"/>
                </a:cubicBezTo>
                <a:cubicBezTo>
                  <a:pt x="840" y="499"/>
                  <a:pt x="813" y="503"/>
                  <a:pt x="794" y="481"/>
                </a:cubicBezTo>
                <a:cubicBezTo>
                  <a:pt x="783" y="468"/>
                  <a:pt x="765" y="437"/>
                  <a:pt x="765" y="437"/>
                </a:cubicBezTo>
                <a:cubicBezTo>
                  <a:pt x="746" y="378"/>
                  <a:pt x="782" y="386"/>
                  <a:pt x="823" y="372"/>
                </a:cubicBezTo>
                <a:cubicBezTo>
                  <a:pt x="843" y="374"/>
                  <a:pt x="866" y="368"/>
                  <a:pt x="882" y="379"/>
                </a:cubicBezTo>
                <a:cubicBezTo>
                  <a:pt x="895" y="388"/>
                  <a:pt x="896" y="423"/>
                  <a:pt x="896" y="423"/>
                </a:cubicBezTo>
                <a:cubicBezTo>
                  <a:pt x="894" y="486"/>
                  <a:pt x="898" y="550"/>
                  <a:pt x="889" y="612"/>
                </a:cubicBezTo>
                <a:cubicBezTo>
                  <a:pt x="888" y="622"/>
                  <a:pt x="873" y="626"/>
                  <a:pt x="867" y="634"/>
                </a:cubicBezTo>
                <a:cubicBezTo>
                  <a:pt x="820" y="699"/>
                  <a:pt x="856" y="687"/>
                  <a:pt x="802" y="700"/>
                </a:cubicBezTo>
                <a:cubicBezTo>
                  <a:pt x="782" y="705"/>
                  <a:pt x="743" y="714"/>
                  <a:pt x="743" y="714"/>
                </a:cubicBezTo>
                <a:cubicBezTo>
                  <a:pt x="645" y="695"/>
                  <a:pt x="640" y="717"/>
                  <a:pt x="590" y="656"/>
                </a:cubicBezTo>
                <a:cubicBezTo>
                  <a:pt x="579" y="642"/>
                  <a:pt x="571" y="627"/>
                  <a:pt x="561" y="612"/>
                </a:cubicBezTo>
                <a:cubicBezTo>
                  <a:pt x="556" y="605"/>
                  <a:pt x="546" y="590"/>
                  <a:pt x="546" y="590"/>
                </a:cubicBezTo>
                <a:cubicBezTo>
                  <a:pt x="530" y="543"/>
                  <a:pt x="518" y="515"/>
                  <a:pt x="546" y="452"/>
                </a:cubicBezTo>
                <a:cubicBezTo>
                  <a:pt x="553" y="436"/>
                  <a:pt x="580" y="442"/>
                  <a:pt x="597" y="437"/>
                </a:cubicBezTo>
                <a:cubicBezTo>
                  <a:pt x="623" y="399"/>
                  <a:pt x="604" y="405"/>
                  <a:pt x="568" y="394"/>
                </a:cubicBezTo>
                <a:cubicBezTo>
                  <a:pt x="546" y="399"/>
                  <a:pt x="523" y="398"/>
                  <a:pt x="503" y="408"/>
                </a:cubicBezTo>
                <a:cubicBezTo>
                  <a:pt x="462" y="430"/>
                  <a:pt x="481" y="440"/>
                  <a:pt x="466" y="466"/>
                </a:cubicBezTo>
                <a:cubicBezTo>
                  <a:pt x="438" y="516"/>
                  <a:pt x="438" y="481"/>
                  <a:pt x="415" y="554"/>
                </a:cubicBezTo>
                <a:cubicBezTo>
                  <a:pt x="398" y="606"/>
                  <a:pt x="410" y="585"/>
                  <a:pt x="386" y="620"/>
                </a:cubicBezTo>
                <a:cubicBezTo>
                  <a:pt x="374" y="655"/>
                  <a:pt x="355" y="687"/>
                  <a:pt x="342" y="722"/>
                </a:cubicBezTo>
                <a:cubicBezTo>
                  <a:pt x="359" y="762"/>
                  <a:pt x="358" y="777"/>
                  <a:pt x="401" y="787"/>
                </a:cubicBezTo>
                <a:cubicBezTo>
                  <a:pt x="478" y="769"/>
                  <a:pt x="454" y="777"/>
                  <a:pt x="495" y="722"/>
                </a:cubicBezTo>
                <a:cubicBezTo>
                  <a:pt x="510" y="681"/>
                  <a:pt x="545" y="643"/>
                  <a:pt x="568" y="605"/>
                </a:cubicBezTo>
                <a:cubicBezTo>
                  <a:pt x="578" y="589"/>
                  <a:pt x="577" y="567"/>
                  <a:pt x="590" y="554"/>
                </a:cubicBezTo>
                <a:cubicBezTo>
                  <a:pt x="617" y="527"/>
                  <a:pt x="660" y="510"/>
                  <a:pt x="692" y="488"/>
                </a:cubicBezTo>
                <a:cubicBezTo>
                  <a:pt x="847" y="509"/>
                  <a:pt x="718" y="607"/>
                  <a:pt x="772" y="773"/>
                </a:cubicBezTo>
                <a:cubicBezTo>
                  <a:pt x="780" y="796"/>
                  <a:pt x="821" y="778"/>
                  <a:pt x="845" y="780"/>
                </a:cubicBezTo>
                <a:cubicBezTo>
                  <a:pt x="891" y="775"/>
                  <a:pt x="939" y="776"/>
                  <a:pt x="984" y="765"/>
                </a:cubicBezTo>
                <a:cubicBezTo>
                  <a:pt x="1001" y="761"/>
                  <a:pt x="1028" y="736"/>
                  <a:pt x="1028" y="736"/>
                </a:cubicBezTo>
                <a:cubicBezTo>
                  <a:pt x="1019" y="779"/>
                  <a:pt x="1013" y="826"/>
                  <a:pt x="998" y="867"/>
                </a:cubicBezTo>
                <a:cubicBezTo>
                  <a:pt x="996" y="882"/>
                  <a:pt x="996" y="897"/>
                  <a:pt x="991" y="911"/>
                </a:cubicBezTo>
                <a:cubicBezTo>
                  <a:pt x="973" y="958"/>
                  <a:pt x="902" y="964"/>
                  <a:pt x="860" y="977"/>
                </a:cubicBezTo>
                <a:cubicBezTo>
                  <a:pt x="806" y="974"/>
                  <a:pt x="740" y="997"/>
                  <a:pt x="699" y="962"/>
                </a:cubicBezTo>
                <a:cubicBezTo>
                  <a:pt x="655" y="925"/>
                  <a:pt x="716" y="950"/>
                  <a:pt x="663" y="933"/>
                </a:cubicBezTo>
                <a:cubicBezTo>
                  <a:pt x="611" y="897"/>
                  <a:pt x="580" y="839"/>
                  <a:pt x="517" y="816"/>
                </a:cubicBezTo>
                <a:cubicBezTo>
                  <a:pt x="502" y="819"/>
                  <a:pt x="486" y="817"/>
                  <a:pt x="473" y="824"/>
                </a:cubicBezTo>
                <a:cubicBezTo>
                  <a:pt x="453" y="834"/>
                  <a:pt x="463" y="853"/>
                  <a:pt x="452" y="867"/>
                </a:cubicBezTo>
                <a:cubicBezTo>
                  <a:pt x="446" y="874"/>
                  <a:pt x="437" y="877"/>
                  <a:pt x="430" y="882"/>
                </a:cubicBezTo>
                <a:cubicBezTo>
                  <a:pt x="420" y="919"/>
                  <a:pt x="404" y="981"/>
                  <a:pt x="364" y="999"/>
                </a:cubicBezTo>
                <a:cubicBezTo>
                  <a:pt x="350" y="1005"/>
                  <a:pt x="335" y="1004"/>
                  <a:pt x="320" y="1006"/>
                </a:cubicBezTo>
                <a:cubicBezTo>
                  <a:pt x="256" y="991"/>
                  <a:pt x="226" y="977"/>
                  <a:pt x="182" y="933"/>
                </a:cubicBezTo>
                <a:cubicBezTo>
                  <a:pt x="170" y="885"/>
                  <a:pt x="187" y="916"/>
                  <a:pt x="153" y="897"/>
                </a:cubicBezTo>
                <a:cubicBezTo>
                  <a:pt x="138" y="888"/>
                  <a:pt x="109" y="867"/>
                  <a:pt x="109" y="867"/>
                </a:cubicBezTo>
                <a:cubicBezTo>
                  <a:pt x="94" y="870"/>
                  <a:pt x="78" y="867"/>
                  <a:pt x="65" y="875"/>
                </a:cubicBezTo>
                <a:cubicBezTo>
                  <a:pt x="58" y="879"/>
                  <a:pt x="61" y="890"/>
                  <a:pt x="58" y="897"/>
                </a:cubicBezTo>
                <a:cubicBezTo>
                  <a:pt x="54" y="907"/>
                  <a:pt x="47" y="916"/>
                  <a:pt x="43" y="926"/>
                </a:cubicBezTo>
                <a:cubicBezTo>
                  <a:pt x="36" y="942"/>
                  <a:pt x="36" y="961"/>
                  <a:pt x="29" y="977"/>
                </a:cubicBezTo>
                <a:cubicBezTo>
                  <a:pt x="21" y="995"/>
                  <a:pt x="9" y="1010"/>
                  <a:pt x="0" y="1028"/>
                </a:cubicBezTo>
                <a:cubicBezTo>
                  <a:pt x="11" y="1129"/>
                  <a:pt x="5" y="1113"/>
                  <a:pt x="109" y="1093"/>
                </a:cubicBezTo>
                <a:cubicBezTo>
                  <a:pt x="174" y="1052"/>
                  <a:pt x="145" y="1047"/>
                  <a:pt x="167" y="955"/>
                </a:cubicBezTo>
                <a:cubicBezTo>
                  <a:pt x="171" y="937"/>
                  <a:pt x="182" y="921"/>
                  <a:pt x="189" y="904"/>
                </a:cubicBezTo>
                <a:cubicBezTo>
                  <a:pt x="203" y="830"/>
                  <a:pt x="185" y="897"/>
                  <a:pt x="211" y="846"/>
                </a:cubicBezTo>
                <a:cubicBezTo>
                  <a:pt x="213" y="842"/>
                  <a:pt x="223" y="805"/>
                  <a:pt x="226" y="802"/>
                </a:cubicBezTo>
                <a:cubicBezTo>
                  <a:pt x="231" y="797"/>
                  <a:pt x="240" y="797"/>
                  <a:pt x="247" y="795"/>
                </a:cubicBezTo>
                <a:cubicBezTo>
                  <a:pt x="335" y="807"/>
                  <a:pt x="279" y="784"/>
                  <a:pt x="306" y="824"/>
                </a:cubicBezTo>
                <a:cubicBezTo>
                  <a:pt x="321" y="847"/>
                  <a:pt x="357" y="889"/>
                  <a:pt x="357" y="889"/>
                </a:cubicBezTo>
                <a:cubicBezTo>
                  <a:pt x="365" y="909"/>
                  <a:pt x="379" y="927"/>
                  <a:pt x="386" y="948"/>
                </a:cubicBezTo>
                <a:cubicBezTo>
                  <a:pt x="394" y="972"/>
                  <a:pt x="395" y="997"/>
                  <a:pt x="401" y="1021"/>
                </a:cubicBezTo>
                <a:cubicBezTo>
                  <a:pt x="406" y="1113"/>
                  <a:pt x="406" y="1137"/>
                  <a:pt x="415" y="1217"/>
                </a:cubicBezTo>
                <a:cubicBezTo>
                  <a:pt x="418" y="1242"/>
                  <a:pt x="410" y="1275"/>
                  <a:pt x="430" y="1290"/>
                </a:cubicBezTo>
                <a:cubicBezTo>
                  <a:pt x="466" y="1316"/>
                  <a:pt x="527" y="1311"/>
                  <a:pt x="568" y="1319"/>
                </a:cubicBezTo>
                <a:cubicBezTo>
                  <a:pt x="587" y="1371"/>
                  <a:pt x="583" y="1383"/>
                  <a:pt x="583" y="1451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724400" y="1905000"/>
            <a:ext cx="3977509" cy="258532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algn="l">
              <a:defRPr/>
            </a:pPr>
            <a:r>
              <a:rPr lang="en-US" dirty="0">
                <a:latin typeface="Trebuchet MS" pitchFamily="34" charset="0"/>
              </a:rPr>
              <a:t> while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(not required coverage)</a:t>
            </a:r>
            <a:r>
              <a:rPr lang="en-US" dirty="0">
                <a:latin typeface="Trebuchet MS" pitchFamily="34" charset="0"/>
              </a:rPr>
              <a:t> {</a:t>
            </a:r>
          </a:p>
          <a:p>
            <a:pPr lvl="1" algn="l">
              <a:defRPr/>
            </a:pPr>
            <a:endParaRPr lang="en-US" dirty="0">
              <a:latin typeface="Trebuchet MS" pitchFamily="34" charset="0"/>
            </a:endParaRPr>
          </a:p>
          <a:p>
            <a:pPr lvl="1" algn="l">
              <a:defRPr/>
            </a:pPr>
            <a:r>
              <a:rPr lang="en-US" dirty="0">
                <a:latin typeface="Trebuchet MS" pitchFamily="34" charset="0"/>
              </a:rPr>
              <a:t>while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(not saturation)</a:t>
            </a:r>
          </a:p>
          <a:p>
            <a:pPr lvl="1" algn="l">
              <a:defRPr/>
            </a:pPr>
            <a:r>
              <a:rPr lang="en-US" dirty="0">
                <a:latin typeface="Trebuchet MS" pitchFamily="34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</a:rPr>
              <a:t>perform random testing;</a:t>
            </a:r>
          </a:p>
          <a:p>
            <a:pPr lvl="1" algn="l">
              <a:defRPr/>
            </a:pPr>
            <a:r>
              <a:rPr lang="en-US" dirty="0">
                <a:solidFill>
                  <a:srgbClr val="0070C0"/>
                </a:solidFill>
                <a:latin typeface="Trebuchet MS" pitchFamily="34" charset="0"/>
              </a:rPr>
              <a:t>Checkpoint;</a:t>
            </a:r>
          </a:p>
          <a:p>
            <a:pPr lvl="1" algn="l">
              <a:defRPr/>
            </a:pPr>
            <a:r>
              <a:rPr lang="en-US" dirty="0">
                <a:latin typeface="Trebuchet MS" pitchFamily="34" charset="0"/>
              </a:rPr>
              <a:t>while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(not increase in coverage)</a:t>
            </a:r>
          </a:p>
          <a:p>
            <a:pPr lvl="1" algn="l">
              <a:defRPr/>
            </a:pPr>
            <a:r>
              <a:rPr lang="en-US" dirty="0">
                <a:latin typeface="Trebuchet MS" pitchFamily="34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</a:rPr>
              <a:t>perform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</a:rPr>
              <a:t>concolic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</a:rPr>
              <a:t> testing;</a:t>
            </a:r>
          </a:p>
          <a:p>
            <a:pPr lvl="1" algn="l">
              <a:defRPr/>
            </a:pPr>
            <a:r>
              <a:rPr lang="en-US" dirty="0">
                <a:solidFill>
                  <a:srgbClr val="0070C0"/>
                </a:solidFill>
                <a:latin typeface="Trebuchet MS" pitchFamily="34" charset="0"/>
              </a:rPr>
              <a:t>Restore;</a:t>
            </a:r>
          </a:p>
          <a:p>
            <a:pPr algn="l">
              <a:defRPr/>
            </a:pPr>
            <a:r>
              <a:rPr lang="en-US" dirty="0">
                <a:latin typeface="Trebuchet MS" pitchFamily="34" charset="0"/>
              </a:rPr>
              <a:t>}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846637" y="2391608"/>
            <a:ext cx="3766336" cy="637901"/>
          </a:xfrm>
          <a:prstGeom prst="rect">
            <a:avLst/>
          </a:prstGeom>
          <a:solidFill>
            <a:srgbClr val="99FF99">
              <a:alpha val="25098"/>
            </a:srgbClr>
          </a:solidFill>
          <a:ln w="254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846637" y="3073813"/>
            <a:ext cx="3766336" cy="1084527"/>
          </a:xfrm>
          <a:prstGeom prst="rect">
            <a:avLst/>
          </a:prstGeom>
          <a:solidFill>
            <a:srgbClr val="99FF99">
              <a:alpha val="25098"/>
            </a:srgbClr>
          </a:solidFill>
          <a:ln w="254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4829175" y="5062538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 eaLnBrk="1" hangingPunct="1"/>
            <a:r>
              <a:rPr lang="en-US" altLang="en-US" sz="2400" dirty="0">
                <a:latin typeface="Trebuchet MS" panose="020B0603020202020204" pitchFamily="34" charset="0"/>
              </a:rPr>
              <a:t>Deep, broad search</a:t>
            </a:r>
          </a:p>
          <a:p>
            <a:pPr algn="l" eaLnBrk="1" hangingPunct="1"/>
            <a:r>
              <a:rPr lang="en-US" altLang="en-US" sz="2400" dirty="0">
                <a:solidFill>
                  <a:srgbClr val="FF3300"/>
                </a:solidFill>
                <a:latin typeface="Trebuchet MS" panose="020B0603020202020204" pitchFamily="34" charset="0"/>
              </a:rPr>
              <a:t>Hybrid</a:t>
            </a:r>
            <a:r>
              <a:rPr lang="en-US" altLang="en-US" sz="2400" dirty="0">
                <a:latin typeface="Trebuchet MS" panose="020B0603020202020204" pitchFamily="34" charset="0"/>
              </a:rPr>
              <a:t>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8627" y="8811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5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22960" y="-433804"/>
            <a:ext cx="7543800" cy="145075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E48312"/>
                </a:solidFill>
              </a:rPr>
              <a:t>Hybrid </a:t>
            </a:r>
            <a:r>
              <a:rPr lang="en-US" altLang="en-US" dirty="0" err="1">
                <a:solidFill>
                  <a:srgbClr val="E48312"/>
                </a:solidFill>
              </a:rPr>
              <a:t>Concolic</a:t>
            </a:r>
            <a:r>
              <a:rPr lang="en-US" altLang="en-US" dirty="0">
                <a:solidFill>
                  <a:srgbClr val="E48312"/>
                </a:solidFill>
              </a:rPr>
              <a:t> Testing</a:t>
            </a:r>
          </a:p>
        </p:txBody>
      </p:sp>
      <p:sp>
        <p:nvSpPr>
          <p:cNvPr id="43011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Random Phase</a:t>
            </a:r>
          </a:p>
          <a:p>
            <a:pPr lvl="1">
              <a:defRPr/>
            </a:pPr>
            <a:r>
              <a:rPr lang="en-US" dirty="0"/>
              <a:t>‘$’, ‘&amp;’, ‘-’, ‘6’, ‘:’, ‘%’, ‘^’, ‘\n’, ‘x’, ‘~’ …</a:t>
            </a:r>
          </a:p>
          <a:p>
            <a:pPr lvl="2">
              <a:defRPr/>
            </a:pPr>
            <a:r>
              <a:rPr lang="en-US" dirty="0"/>
              <a:t>Saturates after many (~10000) iterations</a:t>
            </a:r>
          </a:p>
          <a:p>
            <a:pPr lvl="2">
              <a:defRPr/>
            </a:pPr>
            <a:r>
              <a:rPr lang="en-US" dirty="0"/>
              <a:t>In less than 1 second</a:t>
            </a:r>
          </a:p>
          <a:p>
            <a:pPr lvl="2">
              <a:defRPr/>
            </a:pPr>
            <a:r>
              <a:rPr kumimoji="1" lang="en-US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COVER_ME</a:t>
            </a:r>
            <a:r>
              <a:rPr lang="en-US" dirty="0"/>
              <a:t> is not reached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9089" y="914400"/>
            <a:ext cx="4132838" cy="5355312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endParaRPr lang="en-US" dirty="0"/>
          </a:p>
          <a:p>
            <a:pPr algn="l" eaLnBrk="0" hangingPunct="0">
              <a:defRPr/>
            </a:pPr>
            <a:r>
              <a:rPr kumimoji="1" lang="en-US" dirty="0"/>
              <a:t>Example ( 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1: state = 0;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2: while(1)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3:   s = input();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4:   c = input();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5:   if(c==‘:’ &amp;&amp; state==0) 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state=1;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6:   else if(c==‘\n’ &amp;&amp; state==1) 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state=2;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7:   else if (s[0]==‘I’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s[1]==‘C’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s[2]==‘S’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s[3]==‘E’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state==2)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		</a:t>
            </a:r>
            <a:r>
              <a:rPr kumimoji="1" lang="en-US" dirty="0">
                <a:solidFill>
                  <a:srgbClr val="FF0000"/>
                </a:solidFill>
                <a:sym typeface="Wingdings" pitchFamily="2" charset="2"/>
              </a:rPr>
              <a:t>COVER_ME:</a:t>
            </a:r>
            <a:r>
              <a:rPr kumimoji="1" lang="en-US" dirty="0">
                <a:sym typeface="Wingdings" pitchFamily="2" charset="2"/>
              </a:rPr>
              <a:t>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}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}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274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22960" y="-433804"/>
            <a:ext cx="7543800" cy="145075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E48312"/>
                </a:solidFill>
              </a:rPr>
              <a:t>Hybrid </a:t>
            </a:r>
            <a:r>
              <a:rPr lang="en-US" altLang="en-US" dirty="0" err="1">
                <a:solidFill>
                  <a:srgbClr val="E48312"/>
                </a:solidFill>
              </a:rPr>
              <a:t>Concolic</a:t>
            </a:r>
            <a:r>
              <a:rPr lang="en-US" altLang="en-US" dirty="0">
                <a:solidFill>
                  <a:srgbClr val="E48312"/>
                </a:solidFill>
              </a:rPr>
              <a:t> Testing</a:t>
            </a:r>
          </a:p>
        </p:txBody>
      </p:sp>
      <p:sp>
        <p:nvSpPr>
          <p:cNvPr id="43011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Random Phase</a:t>
            </a:r>
          </a:p>
          <a:p>
            <a:pPr lvl="1">
              <a:defRPr/>
            </a:pPr>
            <a:r>
              <a:rPr lang="en-US" dirty="0"/>
              <a:t>‘$’, ‘&amp;’, ‘-’, ‘6’, ‘:’, ‘%’, ‘^’, ‘\n’, ‘x’, ‘~’ …</a:t>
            </a:r>
          </a:p>
          <a:p>
            <a:pPr lvl="2">
              <a:defRPr/>
            </a:pPr>
            <a:r>
              <a:rPr lang="en-US" dirty="0"/>
              <a:t>Saturates after many (~10000) iterations</a:t>
            </a:r>
          </a:p>
          <a:p>
            <a:pPr lvl="2">
              <a:defRPr/>
            </a:pPr>
            <a:r>
              <a:rPr lang="en-US" dirty="0"/>
              <a:t>In less than 1 second</a:t>
            </a:r>
          </a:p>
          <a:p>
            <a:pPr lvl="2">
              <a:defRPr/>
            </a:pPr>
            <a:r>
              <a:rPr kumimoji="1" lang="en-US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COVER_ME</a:t>
            </a:r>
            <a:r>
              <a:rPr lang="en-US" dirty="0"/>
              <a:t> is not reached</a:t>
            </a:r>
          </a:p>
          <a:p>
            <a:pPr>
              <a:defRPr/>
            </a:pPr>
            <a:r>
              <a:rPr lang="en-US" dirty="0" err="1"/>
              <a:t>Concolic</a:t>
            </a:r>
            <a:r>
              <a:rPr lang="en-US" dirty="0"/>
              <a:t> Phase</a:t>
            </a:r>
          </a:p>
          <a:p>
            <a:pPr lvl="1">
              <a:defRPr/>
            </a:pPr>
            <a:r>
              <a:rPr lang="en-US" dirty="0"/>
              <a:t>s[0]=‘I’, s[1]=‘C’, s[2]=‘S’, s[3]=‘E’</a:t>
            </a:r>
          </a:p>
          <a:p>
            <a:pPr lvl="2">
              <a:defRPr/>
            </a:pPr>
            <a:r>
              <a:rPr lang="en-US" dirty="0"/>
              <a:t>Reaches </a:t>
            </a:r>
            <a:r>
              <a:rPr kumimoji="1" lang="en-US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COVER_ME</a:t>
            </a:r>
          </a:p>
          <a:p>
            <a:pPr lvl="2">
              <a:defRPr/>
            </a:pP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9089" y="914400"/>
            <a:ext cx="4132838" cy="5355312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endParaRPr lang="en-US" dirty="0"/>
          </a:p>
          <a:p>
            <a:pPr algn="l" eaLnBrk="0" hangingPunct="0">
              <a:defRPr/>
            </a:pPr>
            <a:r>
              <a:rPr kumimoji="1" lang="en-US" dirty="0"/>
              <a:t>Example ( 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1: state = 0;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2: while(1)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3:   s = input();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4:   c = input();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5:   if(c==‘:’ &amp;&amp; state==0) 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state=1;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6:   else if(c==‘\n’ &amp;&amp; state==1) 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state=2;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7:   else if (s[0]==‘I’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s[1]==‘C’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s[2]==‘S’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s[3]==‘E’ &amp;&amp;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    state==2) {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		</a:t>
            </a:r>
            <a:r>
              <a:rPr kumimoji="1" lang="en-US" dirty="0">
                <a:solidFill>
                  <a:srgbClr val="FF0000"/>
                </a:solidFill>
                <a:sym typeface="Wingdings" pitchFamily="2" charset="2"/>
              </a:rPr>
              <a:t>COVER_ME:</a:t>
            </a:r>
            <a:r>
              <a:rPr kumimoji="1" lang="en-US" dirty="0">
                <a:sym typeface="Wingdings" pitchFamily="2" charset="2"/>
              </a:rPr>
              <a:t>;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  }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   }</a:t>
            </a:r>
          </a:p>
          <a:p>
            <a:pPr algn="l" eaLnBrk="0" hangingPunct="0">
              <a:defRPr/>
            </a:pPr>
            <a:r>
              <a:rPr kumimoji="1" lang="en-US" dirty="0"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776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1752600" y="1676400"/>
            <a:ext cx="5486400" cy="4495800"/>
          </a:xfrm>
          <a:prstGeom prst="ellipse">
            <a:avLst/>
          </a:prstGeom>
          <a:solidFill>
            <a:srgbClr val="CCFFFF"/>
          </a:solidFill>
          <a:ln w="2540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822960" y="-15257"/>
            <a:ext cx="7543800" cy="1450757"/>
          </a:xfrm>
        </p:spPr>
        <p:txBody>
          <a:bodyPr/>
          <a:lstStyle/>
          <a:p>
            <a:pPr algn="ctr"/>
            <a:r>
              <a:rPr lang="en-US" altLang="en-US" sz="3800" dirty="0">
                <a:solidFill>
                  <a:srgbClr val="FF6600"/>
                </a:solidFill>
              </a:rPr>
              <a:t>Hybrid </a:t>
            </a:r>
            <a:r>
              <a:rPr lang="en-US" altLang="en-US" sz="3800" dirty="0" err="1">
                <a:solidFill>
                  <a:srgbClr val="FF6600"/>
                </a:solidFill>
              </a:rPr>
              <a:t>Concolic</a:t>
            </a:r>
            <a:r>
              <a:rPr lang="en-US" altLang="en-US" sz="3800" dirty="0">
                <a:solidFill>
                  <a:srgbClr val="FF6600"/>
                </a:solidFill>
              </a:rPr>
              <a:t> Testing </a:t>
            </a:r>
          </a:p>
        </p:txBody>
      </p:sp>
      <p:grpSp>
        <p:nvGrpSpPr>
          <p:cNvPr id="45061" name="Group 6"/>
          <p:cNvGrpSpPr>
            <a:grpSpLocks/>
          </p:cNvGrpSpPr>
          <p:nvPr/>
        </p:nvGrpSpPr>
        <p:grpSpPr bwMode="auto">
          <a:xfrm>
            <a:off x="2481263" y="3538538"/>
            <a:ext cx="990600" cy="914400"/>
            <a:chOff x="1563" y="2229"/>
            <a:chExt cx="624" cy="576"/>
          </a:xfrm>
        </p:grpSpPr>
        <p:sp>
          <p:nvSpPr>
            <p:cNvPr id="45088" name="Oval 7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9" name="Oval 8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0" name="Oval 9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1" name="Oval 10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5062" name="Group 11"/>
          <p:cNvGrpSpPr>
            <a:grpSpLocks/>
          </p:cNvGrpSpPr>
          <p:nvPr/>
        </p:nvGrpSpPr>
        <p:grpSpPr bwMode="auto">
          <a:xfrm>
            <a:off x="4724400" y="1981200"/>
            <a:ext cx="990600" cy="914400"/>
            <a:chOff x="1563" y="2229"/>
            <a:chExt cx="624" cy="576"/>
          </a:xfrm>
        </p:grpSpPr>
        <p:sp>
          <p:nvSpPr>
            <p:cNvPr id="45084" name="Oval 12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5" name="Oval 13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6" name="Oval 14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7" name="Oval 15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5063" name="Group 16"/>
          <p:cNvGrpSpPr>
            <a:grpSpLocks/>
          </p:cNvGrpSpPr>
          <p:nvPr/>
        </p:nvGrpSpPr>
        <p:grpSpPr bwMode="auto">
          <a:xfrm>
            <a:off x="5638800" y="3886200"/>
            <a:ext cx="990600" cy="914400"/>
            <a:chOff x="1563" y="2229"/>
            <a:chExt cx="624" cy="576"/>
          </a:xfrm>
        </p:grpSpPr>
        <p:sp>
          <p:nvSpPr>
            <p:cNvPr id="45080" name="Oval 17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1" name="Oval 18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2" name="Oval 19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3" name="Oval 20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5064" name="Group 21"/>
          <p:cNvGrpSpPr>
            <a:grpSpLocks/>
          </p:cNvGrpSpPr>
          <p:nvPr/>
        </p:nvGrpSpPr>
        <p:grpSpPr bwMode="auto">
          <a:xfrm>
            <a:off x="3657600" y="4953000"/>
            <a:ext cx="990600" cy="914400"/>
            <a:chOff x="1563" y="2229"/>
            <a:chExt cx="624" cy="576"/>
          </a:xfrm>
        </p:grpSpPr>
        <p:sp>
          <p:nvSpPr>
            <p:cNvPr id="45076" name="Oval 22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7" name="Oval 23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8" name="Oval 24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9" name="Oval 25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5065" name="Group 26"/>
          <p:cNvGrpSpPr>
            <a:grpSpLocks/>
          </p:cNvGrpSpPr>
          <p:nvPr/>
        </p:nvGrpSpPr>
        <p:grpSpPr bwMode="auto">
          <a:xfrm>
            <a:off x="3962400" y="3352800"/>
            <a:ext cx="990600" cy="914400"/>
            <a:chOff x="1563" y="2229"/>
            <a:chExt cx="624" cy="576"/>
          </a:xfrm>
        </p:grpSpPr>
        <p:sp>
          <p:nvSpPr>
            <p:cNvPr id="45072" name="Oval 27"/>
            <p:cNvSpPr>
              <a:spLocks noChangeArrowheads="1"/>
            </p:cNvSpPr>
            <p:nvPr/>
          </p:nvSpPr>
          <p:spPr bwMode="auto">
            <a:xfrm>
              <a:off x="1563" y="2229"/>
              <a:ext cx="624" cy="576"/>
            </a:xfrm>
            <a:prstGeom prst="ellipse">
              <a:avLst/>
            </a:prstGeom>
            <a:solidFill>
              <a:srgbClr val="0033CC"/>
            </a:solidFill>
            <a:ln w="2540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3" name="Oval 28"/>
            <p:cNvSpPr>
              <a:spLocks noChangeArrowheads="1"/>
            </p:cNvSpPr>
            <p:nvPr/>
          </p:nvSpPr>
          <p:spPr bwMode="auto">
            <a:xfrm>
              <a:off x="1713" y="2346"/>
              <a:ext cx="336" cy="336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4" name="Oval 29"/>
            <p:cNvSpPr>
              <a:spLocks noChangeArrowheads="1"/>
            </p:cNvSpPr>
            <p:nvPr/>
          </p:nvSpPr>
          <p:spPr bwMode="auto">
            <a:xfrm>
              <a:off x="1638" y="2277"/>
              <a:ext cx="480" cy="480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5" name="Oval 30"/>
            <p:cNvSpPr>
              <a:spLocks noChangeArrowheads="1"/>
            </p:cNvSpPr>
            <p:nvPr/>
          </p:nvSpPr>
          <p:spPr bwMode="auto">
            <a:xfrm>
              <a:off x="1783" y="2421"/>
              <a:ext cx="192" cy="19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066" name="Freeform 31"/>
          <p:cNvSpPr>
            <a:spLocks/>
          </p:cNvSpPr>
          <p:nvPr/>
        </p:nvSpPr>
        <p:spPr bwMode="auto">
          <a:xfrm>
            <a:off x="2570163" y="4237038"/>
            <a:ext cx="1639887" cy="1462087"/>
          </a:xfrm>
          <a:custGeom>
            <a:avLst/>
            <a:gdLst>
              <a:gd name="T0" fmla="*/ 2147483647 w 1033"/>
              <a:gd name="T1" fmla="*/ 2147483647 h 921"/>
              <a:gd name="T2" fmla="*/ 0 w 1033"/>
              <a:gd name="T3" fmla="*/ 2147483647 h 921"/>
              <a:gd name="T4" fmla="*/ 2147483647 w 1033"/>
              <a:gd name="T5" fmla="*/ 2147483647 h 921"/>
              <a:gd name="T6" fmla="*/ 2147483647 w 1033"/>
              <a:gd name="T7" fmla="*/ 2147483647 h 921"/>
              <a:gd name="T8" fmla="*/ 2147483647 w 1033"/>
              <a:gd name="T9" fmla="*/ 2147483647 h 921"/>
              <a:gd name="T10" fmla="*/ 2147483647 w 1033"/>
              <a:gd name="T11" fmla="*/ 2147483647 h 921"/>
              <a:gd name="T12" fmla="*/ 2147483647 w 1033"/>
              <a:gd name="T13" fmla="*/ 2147483647 h 921"/>
              <a:gd name="T14" fmla="*/ 2147483647 w 1033"/>
              <a:gd name="T15" fmla="*/ 2147483647 h 921"/>
              <a:gd name="T16" fmla="*/ 2147483647 w 1033"/>
              <a:gd name="T17" fmla="*/ 2147483647 h 921"/>
              <a:gd name="T18" fmla="*/ 2147483647 w 1033"/>
              <a:gd name="T19" fmla="*/ 2147483647 h 921"/>
              <a:gd name="T20" fmla="*/ 2147483647 w 1033"/>
              <a:gd name="T21" fmla="*/ 2147483647 h 921"/>
              <a:gd name="T22" fmla="*/ 2147483647 w 1033"/>
              <a:gd name="T23" fmla="*/ 2147483647 h 921"/>
              <a:gd name="T24" fmla="*/ 2147483647 w 1033"/>
              <a:gd name="T25" fmla="*/ 2147483647 h 921"/>
              <a:gd name="T26" fmla="*/ 2147483647 w 1033"/>
              <a:gd name="T27" fmla="*/ 2147483647 h 921"/>
              <a:gd name="T28" fmla="*/ 2147483647 w 1033"/>
              <a:gd name="T29" fmla="*/ 2147483647 h 921"/>
              <a:gd name="T30" fmla="*/ 2147483647 w 1033"/>
              <a:gd name="T31" fmla="*/ 2147483647 h 921"/>
              <a:gd name="T32" fmla="*/ 2147483647 w 1033"/>
              <a:gd name="T33" fmla="*/ 2147483647 h 921"/>
              <a:gd name="T34" fmla="*/ 2147483647 w 1033"/>
              <a:gd name="T35" fmla="*/ 2147483647 h 921"/>
              <a:gd name="T36" fmla="*/ 2147483647 w 1033"/>
              <a:gd name="T37" fmla="*/ 2147483647 h 921"/>
              <a:gd name="T38" fmla="*/ 2147483647 w 1033"/>
              <a:gd name="T39" fmla="*/ 2147483647 h 921"/>
              <a:gd name="T40" fmla="*/ 2147483647 w 1033"/>
              <a:gd name="T41" fmla="*/ 2147483647 h 921"/>
              <a:gd name="T42" fmla="*/ 2147483647 w 1033"/>
              <a:gd name="T43" fmla="*/ 2147483647 h 921"/>
              <a:gd name="T44" fmla="*/ 2147483647 w 1033"/>
              <a:gd name="T45" fmla="*/ 2147483647 h 921"/>
              <a:gd name="T46" fmla="*/ 2147483647 w 1033"/>
              <a:gd name="T47" fmla="*/ 2147483647 h 921"/>
              <a:gd name="T48" fmla="*/ 2147483647 w 1033"/>
              <a:gd name="T49" fmla="*/ 2147483647 h 921"/>
              <a:gd name="T50" fmla="*/ 2147483647 w 1033"/>
              <a:gd name="T51" fmla="*/ 2147483647 h 921"/>
              <a:gd name="T52" fmla="*/ 2147483647 w 1033"/>
              <a:gd name="T53" fmla="*/ 2147483647 h 921"/>
              <a:gd name="T54" fmla="*/ 2147483647 w 1033"/>
              <a:gd name="T55" fmla="*/ 2147483647 h 921"/>
              <a:gd name="T56" fmla="*/ 2147483647 w 1033"/>
              <a:gd name="T57" fmla="*/ 2147483647 h 921"/>
              <a:gd name="T58" fmla="*/ 2147483647 w 1033"/>
              <a:gd name="T59" fmla="*/ 2147483647 h 921"/>
              <a:gd name="T60" fmla="*/ 2147483647 w 1033"/>
              <a:gd name="T61" fmla="*/ 2147483647 h 921"/>
              <a:gd name="T62" fmla="*/ 2147483647 w 1033"/>
              <a:gd name="T63" fmla="*/ 2147483647 h 921"/>
              <a:gd name="T64" fmla="*/ 2147483647 w 1033"/>
              <a:gd name="T65" fmla="*/ 2147483647 h 921"/>
              <a:gd name="T66" fmla="*/ 2147483647 w 1033"/>
              <a:gd name="T67" fmla="*/ 2147483647 h 921"/>
              <a:gd name="T68" fmla="*/ 2147483647 w 1033"/>
              <a:gd name="T69" fmla="*/ 2147483647 h 921"/>
              <a:gd name="T70" fmla="*/ 2147483647 w 1033"/>
              <a:gd name="T71" fmla="*/ 2147483647 h 921"/>
              <a:gd name="T72" fmla="*/ 2147483647 w 1033"/>
              <a:gd name="T73" fmla="*/ 2147483647 h 921"/>
              <a:gd name="T74" fmla="*/ 2147483647 w 1033"/>
              <a:gd name="T75" fmla="*/ 2147483647 h 921"/>
              <a:gd name="T76" fmla="*/ 2147483647 w 1033"/>
              <a:gd name="T77" fmla="*/ 2147483647 h 921"/>
              <a:gd name="T78" fmla="*/ 2147483647 w 1033"/>
              <a:gd name="T79" fmla="*/ 2147483647 h 921"/>
              <a:gd name="T80" fmla="*/ 2147483647 w 1033"/>
              <a:gd name="T81" fmla="*/ 2147483647 h 921"/>
              <a:gd name="T82" fmla="*/ 2147483647 w 1033"/>
              <a:gd name="T83" fmla="*/ 2147483647 h 921"/>
              <a:gd name="T84" fmla="*/ 2147483647 w 1033"/>
              <a:gd name="T85" fmla="*/ 2147483647 h 921"/>
              <a:gd name="T86" fmla="*/ 2147483647 w 1033"/>
              <a:gd name="T87" fmla="*/ 2147483647 h 921"/>
              <a:gd name="T88" fmla="*/ 2147483647 w 1033"/>
              <a:gd name="T89" fmla="*/ 2147483647 h 921"/>
              <a:gd name="T90" fmla="*/ 2147483647 w 1033"/>
              <a:gd name="T91" fmla="*/ 2147483647 h 921"/>
              <a:gd name="T92" fmla="*/ 2147483647 w 1033"/>
              <a:gd name="T93" fmla="*/ 2147483647 h 921"/>
              <a:gd name="T94" fmla="*/ 2147483647 w 1033"/>
              <a:gd name="T95" fmla="*/ 2147483647 h 921"/>
              <a:gd name="T96" fmla="*/ 2147483647 w 1033"/>
              <a:gd name="T97" fmla="*/ 2147483647 h 921"/>
              <a:gd name="T98" fmla="*/ 2147483647 w 1033"/>
              <a:gd name="T99" fmla="*/ 2147483647 h 921"/>
              <a:gd name="T100" fmla="*/ 2147483647 w 1033"/>
              <a:gd name="T101" fmla="*/ 2147483647 h 921"/>
              <a:gd name="T102" fmla="*/ 2147483647 w 1033"/>
              <a:gd name="T103" fmla="*/ 2147483647 h 921"/>
              <a:gd name="T104" fmla="*/ 2147483647 w 1033"/>
              <a:gd name="T105" fmla="*/ 2147483647 h 921"/>
              <a:gd name="T106" fmla="*/ 2147483647 w 1033"/>
              <a:gd name="T107" fmla="*/ 2147483647 h 921"/>
              <a:gd name="T108" fmla="*/ 2147483647 w 1033"/>
              <a:gd name="T109" fmla="*/ 2147483647 h 921"/>
              <a:gd name="T110" fmla="*/ 2147483647 w 1033"/>
              <a:gd name="T111" fmla="*/ 2147483647 h 921"/>
              <a:gd name="T112" fmla="*/ 2147483647 w 1033"/>
              <a:gd name="T113" fmla="*/ 2147483647 h 92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033"/>
              <a:gd name="T172" fmla="*/ 0 h 921"/>
              <a:gd name="T173" fmla="*/ 1033 w 1033"/>
              <a:gd name="T174" fmla="*/ 921 h 92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033" h="921">
                <a:moveTo>
                  <a:pt x="43" y="87"/>
                </a:moveTo>
                <a:cubicBezTo>
                  <a:pt x="30" y="124"/>
                  <a:pt x="22" y="164"/>
                  <a:pt x="0" y="196"/>
                </a:cubicBezTo>
                <a:cubicBezTo>
                  <a:pt x="11" y="276"/>
                  <a:pt x="20" y="253"/>
                  <a:pt x="102" y="262"/>
                </a:cubicBezTo>
                <a:cubicBezTo>
                  <a:pt x="114" y="269"/>
                  <a:pt x="125" y="278"/>
                  <a:pt x="138" y="284"/>
                </a:cubicBezTo>
                <a:cubicBezTo>
                  <a:pt x="152" y="290"/>
                  <a:pt x="182" y="298"/>
                  <a:pt x="182" y="298"/>
                </a:cubicBezTo>
                <a:cubicBezTo>
                  <a:pt x="174" y="348"/>
                  <a:pt x="172" y="379"/>
                  <a:pt x="160" y="422"/>
                </a:cubicBezTo>
                <a:cubicBezTo>
                  <a:pt x="156" y="437"/>
                  <a:pt x="132" y="457"/>
                  <a:pt x="145" y="466"/>
                </a:cubicBezTo>
                <a:cubicBezTo>
                  <a:pt x="153" y="472"/>
                  <a:pt x="165" y="461"/>
                  <a:pt x="175" y="459"/>
                </a:cubicBezTo>
                <a:cubicBezTo>
                  <a:pt x="198" y="435"/>
                  <a:pt x="193" y="435"/>
                  <a:pt x="226" y="422"/>
                </a:cubicBezTo>
                <a:cubicBezTo>
                  <a:pt x="240" y="416"/>
                  <a:pt x="255" y="413"/>
                  <a:pt x="269" y="408"/>
                </a:cubicBezTo>
                <a:cubicBezTo>
                  <a:pt x="276" y="406"/>
                  <a:pt x="291" y="401"/>
                  <a:pt x="291" y="401"/>
                </a:cubicBezTo>
                <a:cubicBezTo>
                  <a:pt x="318" y="383"/>
                  <a:pt x="330" y="361"/>
                  <a:pt x="350" y="335"/>
                </a:cubicBezTo>
                <a:cubicBezTo>
                  <a:pt x="368" y="240"/>
                  <a:pt x="340" y="257"/>
                  <a:pt x="430" y="277"/>
                </a:cubicBezTo>
                <a:cubicBezTo>
                  <a:pt x="450" y="308"/>
                  <a:pt x="453" y="326"/>
                  <a:pt x="459" y="364"/>
                </a:cubicBezTo>
                <a:cubicBezTo>
                  <a:pt x="457" y="388"/>
                  <a:pt x="462" y="415"/>
                  <a:pt x="452" y="437"/>
                </a:cubicBezTo>
                <a:cubicBezTo>
                  <a:pt x="446" y="450"/>
                  <a:pt x="426" y="450"/>
                  <a:pt x="415" y="459"/>
                </a:cubicBezTo>
                <a:cubicBezTo>
                  <a:pt x="359" y="507"/>
                  <a:pt x="454" y="456"/>
                  <a:pt x="371" y="495"/>
                </a:cubicBezTo>
                <a:cubicBezTo>
                  <a:pt x="366" y="502"/>
                  <a:pt x="363" y="511"/>
                  <a:pt x="357" y="517"/>
                </a:cubicBezTo>
                <a:cubicBezTo>
                  <a:pt x="351" y="523"/>
                  <a:pt x="341" y="525"/>
                  <a:pt x="335" y="532"/>
                </a:cubicBezTo>
                <a:cubicBezTo>
                  <a:pt x="312" y="559"/>
                  <a:pt x="304" y="585"/>
                  <a:pt x="277" y="612"/>
                </a:cubicBezTo>
                <a:cubicBezTo>
                  <a:pt x="264" y="647"/>
                  <a:pt x="243" y="640"/>
                  <a:pt x="255" y="678"/>
                </a:cubicBezTo>
                <a:cubicBezTo>
                  <a:pt x="294" y="671"/>
                  <a:pt x="349" y="689"/>
                  <a:pt x="371" y="656"/>
                </a:cubicBezTo>
                <a:cubicBezTo>
                  <a:pt x="384" y="637"/>
                  <a:pt x="389" y="627"/>
                  <a:pt x="408" y="612"/>
                </a:cubicBezTo>
                <a:cubicBezTo>
                  <a:pt x="422" y="601"/>
                  <a:pt x="452" y="583"/>
                  <a:pt x="452" y="583"/>
                </a:cubicBezTo>
                <a:cubicBezTo>
                  <a:pt x="465" y="542"/>
                  <a:pt x="478" y="510"/>
                  <a:pt x="503" y="473"/>
                </a:cubicBezTo>
                <a:cubicBezTo>
                  <a:pt x="513" y="389"/>
                  <a:pt x="516" y="401"/>
                  <a:pt x="561" y="335"/>
                </a:cubicBezTo>
                <a:cubicBezTo>
                  <a:pt x="567" y="326"/>
                  <a:pt x="568" y="314"/>
                  <a:pt x="576" y="306"/>
                </a:cubicBezTo>
                <a:cubicBezTo>
                  <a:pt x="588" y="294"/>
                  <a:pt x="619" y="277"/>
                  <a:pt x="619" y="277"/>
                </a:cubicBezTo>
                <a:cubicBezTo>
                  <a:pt x="649" y="196"/>
                  <a:pt x="619" y="120"/>
                  <a:pt x="700" y="65"/>
                </a:cubicBezTo>
                <a:cubicBezTo>
                  <a:pt x="741" y="0"/>
                  <a:pt x="774" y="63"/>
                  <a:pt x="809" y="87"/>
                </a:cubicBezTo>
                <a:cubicBezTo>
                  <a:pt x="825" y="117"/>
                  <a:pt x="825" y="134"/>
                  <a:pt x="853" y="153"/>
                </a:cubicBezTo>
                <a:cubicBezTo>
                  <a:pt x="868" y="202"/>
                  <a:pt x="831" y="233"/>
                  <a:pt x="787" y="247"/>
                </a:cubicBezTo>
                <a:cubicBezTo>
                  <a:pt x="735" y="243"/>
                  <a:pt x="668" y="246"/>
                  <a:pt x="619" y="218"/>
                </a:cubicBezTo>
                <a:cubicBezTo>
                  <a:pt x="530" y="168"/>
                  <a:pt x="610" y="211"/>
                  <a:pt x="554" y="167"/>
                </a:cubicBezTo>
                <a:cubicBezTo>
                  <a:pt x="540" y="156"/>
                  <a:pt x="510" y="138"/>
                  <a:pt x="510" y="138"/>
                </a:cubicBezTo>
                <a:cubicBezTo>
                  <a:pt x="503" y="140"/>
                  <a:pt x="492" y="139"/>
                  <a:pt x="488" y="145"/>
                </a:cubicBezTo>
                <a:cubicBezTo>
                  <a:pt x="479" y="158"/>
                  <a:pt x="474" y="189"/>
                  <a:pt x="474" y="189"/>
                </a:cubicBezTo>
                <a:cubicBezTo>
                  <a:pt x="482" y="315"/>
                  <a:pt x="459" y="301"/>
                  <a:pt x="561" y="313"/>
                </a:cubicBezTo>
                <a:cubicBezTo>
                  <a:pt x="585" y="321"/>
                  <a:pt x="603" y="334"/>
                  <a:pt x="627" y="342"/>
                </a:cubicBezTo>
                <a:cubicBezTo>
                  <a:pt x="619" y="438"/>
                  <a:pt x="624" y="475"/>
                  <a:pt x="605" y="546"/>
                </a:cubicBezTo>
                <a:cubicBezTo>
                  <a:pt x="604" y="551"/>
                  <a:pt x="593" y="585"/>
                  <a:pt x="590" y="590"/>
                </a:cubicBezTo>
                <a:cubicBezTo>
                  <a:pt x="581" y="605"/>
                  <a:pt x="561" y="634"/>
                  <a:pt x="561" y="634"/>
                </a:cubicBezTo>
                <a:cubicBezTo>
                  <a:pt x="547" y="677"/>
                  <a:pt x="565" y="638"/>
                  <a:pt x="532" y="670"/>
                </a:cubicBezTo>
                <a:cubicBezTo>
                  <a:pt x="497" y="704"/>
                  <a:pt x="438" y="778"/>
                  <a:pt x="423" y="823"/>
                </a:cubicBezTo>
                <a:cubicBezTo>
                  <a:pt x="450" y="921"/>
                  <a:pt x="457" y="896"/>
                  <a:pt x="576" y="889"/>
                </a:cubicBezTo>
                <a:cubicBezTo>
                  <a:pt x="573" y="831"/>
                  <a:pt x="572" y="772"/>
                  <a:pt x="568" y="714"/>
                </a:cubicBezTo>
                <a:cubicBezTo>
                  <a:pt x="565" y="680"/>
                  <a:pt x="550" y="689"/>
                  <a:pt x="517" y="678"/>
                </a:cubicBezTo>
                <a:cubicBezTo>
                  <a:pt x="464" y="661"/>
                  <a:pt x="406" y="673"/>
                  <a:pt x="350" y="670"/>
                </a:cubicBezTo>
                <a:cubicBezTo>
                  <a:pt x="352" y="639"/>
                  <a:pt x="356" y="551"/>
                  <a:pt x="371" y="517"/>
                </a:cubicBezTo>
                <a:cubicBezTo>
                  <a:pt x="374" y="511"/>
                  <a:pt x="422" y="488"/>
                  <a:pt x="423" y="488"/>
                </a:cubicBezTo>
                <a:cubicBezTo>
                  <a:pt x="471" y="460"/>
                  <a:pt x="487" y="446"/>
                  <a:pt x="539" y="430"/>
                </a:cubicBezTo>
                <a:cubicBezTo>
                  <a:pt x="604" y="435"/>
                  <a:pt x="653" y="440"/>
                  <a:pt x="714" y="459"/>
                </a:cubicBezTo>
                <a:cubicBezTo>
                  <a:pt x="764" y="509"/>
                  <a:pt x="747" y="486"/>
                  <a:pt x="772" y="525"/>
                </a:cubicBezTo>
                <a:cubicBezTo>
                  <a:pt x="775" y="539"/>
                  <a:pt x="778" y="554"/>
                  <a:pt x="780" y="568"/>
                </a:cubicBezTo>
                <a:cubicBezTo>
                  <a:pt x="783" y="592"/>
                  <a:pt x="767" y="627"/>
                  <a:pt x="787" y="641"/>
                </a:cubicBezTo>
                <a:cubicBezTo>
                  <a:pt x="811" y="658"/>
                  <a:pt x="846" y="636"/>
                  <a:pt x="875" y="634"/>
                </a:cubicBezTo>
                <a:cubicBezTo>
                  <a:pt x="1033" y="643"/>
                  <a:pt x="999" y="600"/>
                  <a:pt x="999" y="743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7" name="Freeform 32"/>
          <p:cNvSpPr>
            <a:spLocks/>
          </p:cNvSpPr>
          <p:nvPr/>
        </p:nvSpPr>
        <p:spPr bwMode="auto">
          <a:xfrm>
            <a:off x="4618038" y="4349750"/>
            <a:ext cx="1898650" cy="1552575"/>
          </a:xfrm>
          <a:custGeom>
            <a:avLst/>
            <a:gdLst>
              <a:gd name="T0" fmla="*/ 0 w 1196"/>
              <a:gd name="T1" fmla="*/ 2147483647 h 978"/>
              <a:gd name="T2" fmla="*/ 2147483647 w 1196"/>
              <a:gd name="T3" fmla="*/ 2147483647 h 978"/>
              <a:gd name="T4" fmla="*/ 2147483647 w 1196"/>
              <a:gd name="T5" fmla="*/ 2147483647 h 978"/>
              <a:gd name="T6" fmla="*/ 2147483647 w 1196"/>
              <a:gd name="T7" fmla="*/ 2147483647 h 978"/>
              <a:gd name="T8" fmla="*/ 2147483647 w 1196"/>
              <a:gd name="T9" fmla="*/ 2147483647 h 978"/>
              <a:gd name="T10" fmla="*/ 2147483647 w 1196"/>
              <a:gd name="T11" fmla="*/ 2147483647 h 978"/>
              <a:gd name="T12" fmla="*/ 2147483647 w 1196"/>
              <a:gd name="T13" fmla="*/ 2147483647 h 978"/>
              <a:gd name="T14" fmla="*/ 2147483647 w 1196"/>
              <a:gd name="T15" fmla="*/ 2147483647 h 978"/>
              <a:gd name="T16" fmla="*/ 2147483647 w 1196"/>
              <a:gd name="T17" fmla="*/ 2147483647 h 978"/>
              <a:gd name="T18" fmla="*/ 2147483647 w 1196"/>
              <a:gd name="T19" fmla="*/ 2147483647 h 978"/>
              <a:gd name="T20" fmla="*/ 2147483647 w 1196"/>
              <a:gd name="T21" fmla="*/ 2147483647 h 978"/>
              <a:gd name="T22" fmla="*/ 2147483647 w 1196"/>
              <a:gd name="T23" fmla="*/ 2147483647 h 978"/>
              <a:gd name="T24" fmla="*/ 2147483647 w 1196"/>
              <a:gd name="T25" fmla="*/ 2147483647 h 978"/>
              <a:gd name="T26" fmla="*/ 2147483647 w 1196"/>
              <a:gd name="T27" fmla="*/ 2147483647 h 978"/>
              <a:gd name="T28" fmla="*/ 2147483647 w 1196"/>
              <a:gd name="T29" fmla="*/ 2147483647 h 978"/>
              <a:gd name="T30" fmla="*/ 2147483647 w 1196"/>
              <a:gd name="T31" fmla="*/ 2147483647 h 978"/>
              <a:gd name="T32" fmla="*/ 2147483647 w 1196"/>
              <a:gd name="T33" fmla="*/ 2147483647 h 978"/>
              <a:gd name="T34" fmla="*/ 2147483647 w 1196"/>
              <a:gd name="T35" fmla="*/ 2147483647 h 978"/>
              <a:gd name="T36" fmla="*/ 2147483647 w 1196"/>
              <a:gd name="T37" fmla="*/ 2147483647 h 978"/>
              <a:gd name="T38" fmla="*/ 2147483647 w 1196"/>
              <a:gd name="T39" fmla="*/ 2147483647 h 978"/>
              <a:gd name="T40" fmla="*/ 2147483647 w 1196"/>
              <a:gd name="T41" fmla="*/ 2147483647 h 978"/>
              <a:gd name="T42" fmla="*/ 2147483647 w 1196"/>
              <a:gd name="T43" fmla="*/ 2147483647 h 978"/>
              <a:gd name="T44" fmla="*/ 2147483647 w 1196"/>
              <a:gd name="T45" fmla="*/ 2147483647 h 978"/>
              <a:gd name="T46" fmla="*/ 2147483647 w 1196"/>
              <a:gd name="T47" fmla="*/ 2147483647 h 978"/>
              <a:gd name="T48" fmla="*/ 2147483647 w 1196"/>
              <a:gd name="T49" fmla="*/ 2147483647 h 978"/>
              <a:gd name="T50" fmla="*/ 2147483647 w 1196"/>
              <a:gd name="T51" fmla="*/ 2147483647 h 978"/>
              <a:gd name="T52" fmla="*/ 2147483647 w 1196"/>
              <a:gd name="T53" fmla="*/ 2147483647 h 978"/>
              <a:gd name="T54" fmla="*/ 2147483647 w 1196"/>
              <a:gd name="T55" fmla="*/ 2147483647 h 978"/>
              <a:gd name="T56" fmla="*/ 2147483647 w 1196"/>
              <a:gd name="T57" fmla="*/ 2147483647 h 978"/>
              <a:gd name="T58" fmla="*/ 2147483647 w 1196"/>
              <a:gd name="T59" fmla="*/ 2147483647 h 978"/>
              <a:gd name="T60" fmla="*/ 2147483647 w 1196"/>
              <a:gd name="T61" fmla="*/ 2147483647 h 978"/>
              <a:gd name="T62" fmla="*/ 2147483647 w 1196"/>
              <a:gd name="T63" fmla="*/ 2147483647 h 978"/>
              <a:gd name="T64" fmla="*/ 2147483647 w 1196"/>
              <a:gd name="T65" fmla="*/ 2147483647 h 978"/>
              <a:gd name="T66" fmla="*/ 2147483647 w 1196"/>
              <a:gd name="T67" fmla="*/ 2147483647 h 978"/>
              <a:gd name="T68" fmla="*/ 2147483647 w 1196"/>
              <a:gd name="T69" fmla="*/ 2147483647 h 978"/>
              <a:gd name="T70" fmla="*/ 2147483647 w 1196"/>
              <a:gd name="T71" fmla="*/ 2147483647 h 978"/>
              <a:gd name="T72" fmla="*/ 2147483647 w 1196"/>
              <a:gd name="T73" fmla="*/ 2147483647 h 978"/>
              <a:gd name="T74" fmla="*/ 2147483647 w 1196"/>
              <a:gd name="T75" fmla="*/ 2147483647 h 978"/>
              <a:gd name="T76" fmla="*/ 2147483647 w 1196"/>
              <a:gd name="T77" fmla="*/ 2147483647 h 978"/>
              <a:gd name="T78" fmla="*/ 2147483647 w 1196"/>
              <a:gd name="T79" fmla="*/ 2147483647 h 978"/>
              <a:gd name="T80" fmla="*/ 2147483647 w 1196"/>
              <a:gd name="T81" fmla="*/ 2147483647 h 978"/>
              <a:gd name="T82" fmla="*/ 2147483647 w 1196"/>
              <a:gd name="T83" fmla="*/ 2147483647 h 978"/>
              <a:gd name="T84" fmla="*/ 2147483647 w 1196"/>
              <a:gd name="T85" fmla="*/ 2147483647 h 978"/>
              <a:gd name="T86" fmla="*/ 2147483647 w 1196"/>
              <a:gd name="T87" fmla="*/ 2147483647 h 978"/>
              <a:gd name="T88" fmla="*/ 2147483647 w 1196"/>
              <a:gd name="T89" fmla="*/ 2147483647 h 978"/>
              <a:gd name="T90" fmla="*/ 2147483647 w 1196"/>
              <a:gd name="T91" fmla="*/ 2147483647 h 978"/>
              <a:gd name="T92" fmla="*/ 2147483647 w 1196"/>
              <a:gd name="T93" fmla="*/ 2147483647 h 978"/>
              <a:gd name="T94" fmla="*/ 2147483647 w 1196"/>
              <a:gd name="T95" fmla="*/ 2147483647 h 978"/>
              <a:gd name="T96" fmla="*/ 2147483647 w 1196"/>
              <a:gd name="T97" fmla="*/ 2147483647 h 978"/>
              <a:gd name="T98" fmla="*/ 2147483647 w 1196"/>
              <a:gd name="T99" fmla="*/ 2147483647 h 978"/>
              <a:gd name="T100" fmla="*/ 2147483647 w 1196"/>
              <a:gd name="T101" fmla="*/ 2147483647 h 978"/>
              <a:gd name="T102" fmla="*/ 2147483647 w 1196"/>
              <a:gd name="T103" fmla="*/ 2147483647 h 978"/>
              <a:gd name="T104" fmla="*/ 2147483647 w 1196"/>
              <a:gd name="T105" fmla="*/ 2147483647 h 978"/>
              <a:gd name="T106" fmla="*/ 2147483647 w 1196"/>
              <a:gd name="T107" fmla="*/ 2147483647 h 978"/>
              <a:gd name="T108" fmla="*/ 2147483647 w 1196"/>
              <a:gd name="T109" fmla="*/ 2147483647 h 978"/>
              <a:gd name="T110" fmla="*/ 2147483647 w 1196"/>
              <a:gd name="T111" fmla="*/ 2147483647 h 978"/>
              <a:gd name="T112" fmla="*/ 2147483647 w 1196"/>
              <a:gd name="T113" fmla="*/ 2147483647 h 978"/>
              <a:gd name="T114" fmla="*/ 2147483647 w 1196"/>
              <a:gd name="T115" fmla="*/ 2147483647 h 978"/>
              <a:gd name="T116" fmla="*/ 2147483647 w 1196"/>
              <a:gd name="T117" fmla="*/ 2147483647 h 9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96"/>
              <a:gd name="T178" fmla="*/ 0 h 978"/>
              <a:gd name="T179" fmla="*/ 1196 w 1196"/>
              <a:gd name="T180" fmla="*/ 978 h 97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96" h="978">
                <a:moveTo>
                  <a:pt x="0" y="548"/>
                </a:moveTo>
                <a:cubicBezTo>
                  <a:pt x="42" y="557"/>
                  <a:pt x="84" y="570"/>
                  <a:pt x="124" y="585"/>
                </a:cubicBezTo>
                <a:cubicBezTo>
                  <a:pt x="136" y="580"/>
                  <a:pt x="158" y="583"/>
                  <a:pt x="161" y="570"/>
                </a:cubicBezTo>
                <a:cubicBezTo>
                  <a:pt x="170" y="530"/>
                  <a:pt x="148" y="494"/>
                  <a:pt x="131" y="461"/>
                </a:cubicBezTo>
                <a:cubicBezTo>
                  <a:pt x="119" y="411"/>
                  <a:pt x="106" y="372"/>
                  <a:pt x="51" y="359"/>
                </a:cubicBezTo>
                <a:cubicBezTo>
                  <a:pt x="29" y="291"/>
                  <a:pt x="67" y="235"/>
                  <a:pt x="131" y="220"/>
                </a:cubicBezTo>
                <a:cubicBezTo>
                  <a:pt x="318" y="233"/>
                  <a:pt x="213" y="214"/>
                  <a:pt x="255" y="395"/>
                </a:cubicBezTo>
                <a:cubicBezTo>
                  <a:pt x="258" y="406"/>
                  <a:pt x="275" y="404"/>
                  <a:pt x="285" y="410"/>
                </a:cubicBezTo>
                <a:cubicBezTo>
                  <a:pt x="316" y="427"/>
                  <a:pt x="387" y="439"/>
                  <a:pt x="387" y="439"/>
                </a:cubicBezTo>
                <a:cubicBezTo>
                  <a:pt x="416" y="485"/>
                  <a:pt x="419" y="588"/>
                  <a:pt x="387" y="621"/>
                </a:cubicBezTo>
                <a:cubicBezTo>
                  <a:pt x="385" y="623"/>
                  <a:pt x="345" y="635"/>
                  <a:pt x="343" y="636"/>
                </a:cubicBezTo>
                <a:cubicBezTo>
                  <a:pt x="332" y="652"/>
                  <a:pt x="307" y="661"/>
                  <a:pt x="306" y="680"/>
                </a:cubicBezTo>
                <a:cubicBezTo>
                  <a:pt x="300" y="766"/>
                  <a:pt x="303" y="758"/>
                  <a:pt x="350" y="782"/>
                </a:cubicBezTo>
                <a:cubicBezTo>
                  <a:pt x="394" y="779"/>
                  <a:pt x="438" y="780"/>
                  <a:pt x="481" y="774"/>
                </a:cubicBezTo>
                <a:cubicBezTo>
                  <a:pt x="506" y="770"/>
                  <a:pt x="522" y="739"/>
                  <a:pt x="547" y="731"/>
                </a:cubicBezTo>
                <a:cubicBezTo>
                  <a:pt x="621" y="754"/>
                  <a:pt x="563" y="875"/>
                  <a:pt x="518" y="906"/>
                </a:cubicBezTo>
                <a:cubicBezTo>
                  <a:pt x="507" y="940"/>
                  <a:pt x="486" y="935"/>
                  <a:pt x="452" y="942"/>
                </a:cubicBezTo>
                <a:cubicBezTo>
                  <a:pt x="408" y="940"/>
                  <a:pt x="365" y="939"/>
                  <a:pt x="321" y="935"/>
                </a:cubicBezTo>
                <a:cubicBezTo>
                  <a:pt x="294" y="932"/>
                  <a:pt x="280" y="907"/>
                  <a:pt x="255" y="898"/>
                </a:cubicBezTo>
                <a:cubicBezTo>
                  <a:pt x="238" y="901"/>
                  <a:pt x="220" y="901"/>
                  <a:pt x="204" y="906"/>
                </a:cubicBezTo>
                <a:cubicBezTo>
                  <a:pt x="170" y="916"/>
                  <a:pt x="161" y="959"/>
                  <a:pt x="131" y="978"/>
                </a:cubicBezTo>
                <a:cubicBezTo>
                  <a:pt x="116" y="955"/>
                  <a:pt x="110" y="952"/>
                  <a:pt x="110" y="920"/>
                </a:cubicBezTo>
                <a:cubicBezTo>
                  <a:pt x="110" y="830"/>
                  <a:pt x="73" y="719"/>
                  <a:pt x="175" y="709"/>
                </a:cubicBezTo>
                <a:cubicBezTo>
                  <a:pt x="243" y="703"/>
                  <a:pt x="311" y="699"/>
                  <a:pt x="379" y="694"/>
                </a:cubicBezTo>
                <a:cubicBezTo>
                  <a:pt x="396" y="667"/>
                  <a:pt x="402" y="663"/>
                  <a:pt x="408" y="636"/>
                </a:cubicBezTo>
                <a:cubicBezTo>
                  <a:pt x="418" y="593"/>
                  <a:pt x="414" y="552"/>
                  <a:pt x="452" y="526"/>
                </a:cubicBezTo>
                <a:cubicBezTo>
                  <a:pt x="472" y="529"/>
                  <a:pt x="492" y="530"/>
                  <a:pt x="511" y="534"/>
                </a:cubicBezTo>
                <a:cubicBezTo>
                  <a:pt x="526" y="537"/>
                  <a:pt x="554" y="548"/>
                  <a:pt x="554" y="548"/>
                </a:cubicBezTo>
                <a:cubicBezTo>
                  <a:pt x="573" y="584"/>
                  <a:pt x="569" y="623"/>
                  <a:pt x="583" y="650"/>
                </a:cubicBezTo>
                <a:cubicBezTo>
                  <a:pt x="587" y="658"/>
                  <a:pt x="598" y="660"/>
                  <a:pt x="605" y="665"/>
                </a:cubicBezTo>
                <a:cubicBezTo>
                  <a:pt x="791" y="638"/>
                  <a:pt x="651" y="673"/>
                  <a:pt x="737" y="614"/>
                </a:cubicBezTo>
                <a:cubicBezTo>
                  <a:pt x="757" y="582"/>
                  <a:pt x="761" y="556"/>
                  <a:pt x="795" y="534"/>
                </a:cubicBezTo>
                <a:cubicBezTo>
                  <a:pt x="805" y="447"/>
                  <a:pt x="800" y="465"/>
                  <a:pt x="890" y="475"/>
                </a:cubicBezTo>
                <a:cubicBezTo>
                  <a:pt x="897" y="480"/>
                  <a:pt x="906" y="483"/>
                  <a:pt x="912" y="490"/>
                </a:cubicBezTo>
                <a:cubicBezTo>
                  <a:pt x="923" y="503"/>
                  <a:pt x="941" y="534"/>
                  <a:pt x="941" y="534"/>
                </a:cubicBezTo>
                <a:cubicBezTo>
                  <a:pt x="943" y="587"/>
                  <a:pt x="939" y="641"/>
                  <a:pt x="948" y="694"/>
                </a:cubicBezTo>
                <a:cubicBezTo>
                  <a:pt x="952" y="715"/>
                  <a:pt x="977" y="752"/>
                  <a:pt x="977" y="752"/>
                </a:cubicBezTo>
                <a:cubicBezTo>
                  <a:pt x="967" y="782"/>
                  <a:pt x="955" y="780"/>
                  <a:pt x="926" y="789"/>
                </a:cubicBezTo>
                <a:cubicBezTo>
                  <a:pt x="832" y="782"/>
                  <a:pt x="814" y="796"/>
                  <a:pt x="795" y="716"/>
                </a:cubicBezTo>
                <a:cubicBezTo>
                  <a:pt x="792" y="674"/>
                  <a:pt x="794" y="563"/>
                  <a:pt x="758" y="519"/>
                </a:cubicBezTo>
                <a:cubicBezTo>
                  <a:pt x="746" y="504"/>
                  <a:pt x="727" y="497"/>
                  <a:pt x="715" y="483"/>
                </a:cubicBezTo>
                <a:cubicBezTo>
                  <a:pt x="650" y="406"/>
                  <a:pt x="628" y="367"/>
                  <a:pt x="525" y="351"/>
                </a:cubicBezTo>
                <a:cubicBezTo>
                  <a:pt x="508" y="301"/>
                  <a:pt x="522" y="246"/>
                  <a:pt x="540" y="198"/>
                </a:cubicBezTo>
                <a:cubicBezTo>
                  <a:pt x="550" y="201"/>
                  <a:pt x="561" y="200"/>
                  <a:pt x="569" y="206"/>
                </a:cubicBezTo>
                <a:cubicBezTo>
                  <a:pt x="575" y="211"/>
                  <a:pt x="571" y="221"/>
                  <a:pt x="576" y="227"/>
                </a:cubicBezTo>
                <a:cubicBezTo>
                  <a:pt x="591" y="246"/>
                  <a:pt x="617" y="284"/>
                  <a:pt x="649" y="286"/>
                </a:cubicBezTo>
                <a:cubicBezTo>
                  <a:pt x="707" y="290"/>
                  <a:pt x="766" y="291"/>
                  <a:pt x="824" y="293"/>
                </a:cubicBezTo>
                <a:cubicBezTo>
                  <a:pt x="826" y="317"/>
                  <a:pt x="823" y="343"/>
                  <a:pt x="831" y="366"/>
                </a:cubicBezTo>
                <a:cubicBezTo>
                  <a:pt x="836" y="381"/>
                  <a:pt x="860" y="380"/>
                  <a:pt x="875" y="381"/>
                </a:cubicBezTo>
                <a:cubicBezTo>
                  <a:pt x="924" y="385"/>
                  <a:pt x="972" y="386"/>
                  <a:pt x="1021" y="388"/>
                </a:cubicBezTo>
                <a:cubicBezTo>
                  <a:pt x="1070" y="437"/>
                  <a:pt x="1045" y="426"/>
                  <a:pt x="1087" y="439"/>
                </a:cubicBezTo>
                <a:cubicBezTo>
                  <a:pt x="1111" y="437"/>
                  <a:pt x="1138" y="444"/>
                  <a:pt x="1159" y="432"/>
                </a:cubicBezTo>
                <a:cubicBezTo>
                  <a:pt x="1170" y="426"/>
                  <a:pt x="1167" y="408"/>
                  <a:pt x="1167" y="395"/>
                </a:cubicBezTo>
                <a:cubicBezTo>
                  <a:pt x="1167" y="326"/>
                  <a:pt x="1196" y="221"/>
                  <a:pt x="1130" y="176"/>
                </a:cubicBezTo>
                <a:cubicBezTo>
                  <a:pt x="1115" y="154"/>
                  <a:pt x="1076" y="126"/>
                  <a:pt x="1050" y="118"/>
                </a:cubicBezTo>
                <a:cubicBezTo>
                  <a:pt x="1043" y="111"/>
                  <a:pt x="1037" y="102"/>
                  <a:pt x="1028" y="96"/>
                </a:cubicBezTo>
                <a:cubicBezTo>
                  <a:pt x="1022" y="92"/>
                  <a:pt x="1010" y="95"/>
                  <a:pt x="1006" y="89"/>
                </a:cubicBezTo>
                <a:cubicBezTo>
                  <a:pt x="993" y="70"/>
                  <a:pt x="1000" y="39"/>
                  <a:pt x="984" y="23"/>
                </a:cubicBezTo>
                <a:cubicBezTo>
                  <a:pt x="961" y="0"/>
                  <a:pt x="963" y="28"/>
                  <a:pt x="963" y="9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8" name="Freeform 33"/>
          <p:cNvSpPr>
            <a:spLocks/>
          </p:cNvSpPr>
          <p:nvPr/>
        </p:nvSpPr>
        <p:spPr bwMode="auto">
          <a:xfrm>
            <a:off x="5153025" y="2366963"/>
            <a:ext cx="1797050" cy="1579562"/>
          </a:xfrm>
          <a:custGeom>
            <a:avLst/>
            <a:gdLst>
              <a:gd name="T0" fmla="*/ 2147483647 w 1132"/>
              <a:gd name="T1" fmla="*/ 2147483647 h 995"/>
              <a:gd name="T2" fmla="*/ 2147483647 w 1132"/>
              <a:gd name="T3" fmla="*/ 2147483647 h 995"/>
              <a:gd name="T4" fmla="*/ 2147483647 w 1132"/>
              <a:gd name="T5" fmla="*/ 2147483647 h 995"/>
              <a:gd name="T6" fmla="*/ 2147483647 w 1132"/>
              <a:gd name="T7" fmla="*/ 2147483647 h 995"/>
              <a:gd name="T8" fmla="*/ 2147483647 w 1132"/>
              <a:gd name="T9" fmla="*/ 2147483647 h 995"/>
              <a:gd name="T10" fmla="*/ 2147483647 w 1132"/>
              <a:gd name="T11" fmla="*/ 2147483647 h 995"/>
              <a:gd name="T12" fmla="*/ 2147483647 w 1132"/>
              <a:gd name="T13" fmla="*/ 2147483647 h 995"/>
              <a:gd name="T14" fmla="*/ 2147483647 w 1132"/>
              <a:gd name="T15" fmla="*/ 2147483647 h 995"/>
              <a:gd name="T16" fmla="*/ 2147483647 w 1132"/>
              <a:gd name="T17" fmla="*/ 2147483647 h 995"/>
              <a:gd name="T18" fmla="*/ 2147483647 w 1132"/>
              <a:gd name="T19" fmla="*/ 2147483647 h 995"/>
              <a:gd name="T20" fmla="*/ 2147483647 w 1132"/>
              <a:gd name="T21" fmla="*/ 2147483647 h 995"/>
              <a:gd name="T22" fmla="*/ 2147483647 w 1132"/>
              <a:gd name="T23" fmla="*/ 2147483647 h 995"/>
              <a:gd name="T24" fmla="*/ 2147483647 w 1132"/>
              <a:gd name="T25" fmla="*/ 2147483647 h 995"/>
              <a:gd name="T26" fmla="*/ 2147483647 w 1132"/>
              <a:gd name="T27" fmla="*/ 2147483647 h 995"/>
              <a:gd name="T28" fmla="*/ 2147483647 w 1132"/>
              <a:gd name="T29" fmla="*/ 2147483647 h 995"/>
              <a:gd name="T30" fmla="*/ 2147483647 w 1132"/>
              <a:gd name="T31" fmla="*/ 2147483647 h 995"/>
              <a:gd name="T32" fmla="*/ 2147483647 w 1132"/>
              <a:gd name="T33" fmla="*/ 2147483647 h 995"/>
              <a:gd name="T34" fmla="*/ 2147483647 w 1132"/>
              <a:gd name="T35" fmla="*/ 2147483647 h 995"/>
              <a:gd name="T36" fmla="*/ 2147483647 w 1132"/>
              <a:gd name="T37" fmla="*/ 2147483647 h 995"/>
              <a:gd name="T38" fmla="*/ 2147483647 w 1132"/>
              <a:gd name="T39" fmla="*/ 2147483647 h 995"/>
              <a:gd name="T40" fmla="*/ 2147483647 w 1132"/>
              <a:gd name="T41" fmla="*/ 2147483647 h 995"/>
              <a:gd name="T42" fmla="*/ 2147483647 w 1132"/>
              <a:gd name="T43" fmla="*/ 2147483647 h 995"/>
              <a:gd name="T44" fmla="*/ 2147483647 w 1132"/>
              <a:gd name="T45" fmla="*/ 2147483647 h 995"/>
              <a:gd name="T46" fmla="*/ 2147483647 w 1132"/>
              <a:gd name="T47" fmla="*/ 2147483647 h 995"/>
              <a:gd name="T48" fmla="*/ 2147483647 w 1132"/>
              <a:gd name="T49" fmla="*/ 2147483647 h 995"/>
              <a:gd name="T50" fmla="*/ 2147483647 w 1132"/>
              <a:gd name="T51" fmla="*/ 2147483647 h 995"/>
              <a:gd name="T52" fmla="*/ 2147483647 w 1132"/>
              <a:gd name="T53" fmla="*/ 2147483647 h 995"/>
              <a:gd name="T54" fmla="*/ 2147483647 w 1132"/>
              <a:gd name="T55" fmla="*/ 2147483647 h 995"/>
              <a:gd name="T56" fmla="*/ 2147483647 w 1132"/>
              <a:gd name="T57" fmla="*/ 2147483647 h 995"/>
              <a:gd name="T58" fmla="*/ 2147483647 w 1132"/>
              <a:gd name="T59" fmla="*/ 2147483647 h 995"/>
              <a:gd name="T60" fmla="*/ 2147483647 w 1132"/>
              <a:gd name="T61" fmla="*/ 2147483647 h 995"/>
              <a:gd name="T62" fmla="*/ 2147483647 w 1132"/>
              <a:gd name="T63" fmla="*/ 2147483647 h 995"/>
              <a:gd name="T64" fmla="*/ 2147483647 w 1132"/>
              <a:gd name="T65" fmla="*/ 2147483647 h 99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32"/>
              <a:gd name="T100" fmla="*/ 0 h 995"/>
              <a:gd name="T101" fmla="*/ 1132 w 1132"/>
              <a:gd name="T102" fmla="*/ 995 h 99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32" h="995">
                <a:moveTo>
                  <a:pt x="684" y="995"/>
                </a:moveTo>
                <a:cubicBezTo>
                  <a:pt x="758" y="921"/>
                  <a:pt x="879" y="917"/>
                  <a:pt x="976" y="908"/>
                </a:cubicBezTo>
                <a:cubicBezTo>
                  <a:pt x="1002" y="867"/>
                  <a:pt x="987" y="821"/>
                  <a:pt x="961" y="784"/>
                </a:cubicBezTo>
                <a:cubicBezTo>
                  <a:pt x="963" y="774"/>
                  <a:pt x="958" y="757"/>
                  <a:pt x="968" y="755"/>
                </a:cubicBezTo>
                <a:cubicBezTo>
                  <a:pt x="1013" y="744"/>
                  <a:pt x="1071" y="776"/>
                  <a:pt x="1107" y="747"/>
                </a:cubicBezTo>
                <a:cubicBezTo>
                  <a:pt x="1132" y="727"/>
                  <a:pt x="1097" y="684"/>
                  <a:pt x="1092" y="653"/>
                </a:cubicBezTo>
                <a:cubicBezTo>
                  <a:pt x="1089" y="633"/>
                  <a:pt x="1092" y="608"/>
                  <a:pt x="1078" y="594"/>
                </a:cubicBezTo>
                <a:cubicBezTo>
                  <a:pt x="1073" y="589"/>
                  <a:pt x="1063" y="589"/>
                  <a:pt x="1056" y="587"/>
                </a:cubicBezTo>
                <a:cubicBezTo>
                  <a:pt x="1018" y="561"/>
                  <a:pt x="981" y="574"/>
                  <a:pt x="939" y="587"/>
                </a:cubicBezTo>
                <a:cubicBezTo>
                  <a:pt x="927" y="606"/>
                  <a:pt x="907" y="619"/>
                  <a:pt x="895" y="638"/>
                </a:cubicBezTo>
                <a:cubicBezTo>
                  <a:pt x="883" y="658"/>
                  <a:pt x="880" y="682"/>
                  <a:pt x="873" y="704"/>
                </a:cubicBezTo>
                <a:cubicBezTo>
                  <a:pt x="868" y="718"/>
                  <a:pt x="864" y="733"/>
                  <a:pt x="859" y="747"/>
                </a:cubicBezTo>
                <a:cubicBezTo>
                  <a:pt x="857" y="754"/>
                  <a:pt x="852" y="769"/>
                  <a:pt x="852" y="769"/>
                </a:cubicBezTo>
                <a:cubicBezTo>
                  <a:pt x="796" y="767"/>
                  <a:pt x="740" y="768"/>
                  <a:pt x="684" y="762"/>
                </a:cubicBezTo>
                <a:cubicBezTo>
                  <a:pt x="661" y="759"/>
                  <a:pt x="634" y="733"/>
                  <a:pt x="611" y="726"/>
                </a:cubicBezTo>
                <a:cubicBezTo>
                  <a:pt x="596" y="731"/>
                  <a:pt x="579" y="730"/>
                  <a:pt x="567" y="740"/>
                </a:cubicBezTo>
                <a:cubicBezTo>
                  <a:pt x="553" y="751"/>
                  <a:pt x="548" y="769"/>
                  <a:pt x="538" y="784"/>
                </a:cubicBezTo>
                <a:cubicBezTo>
                  <a:pt x="528" y="799"/>
                  <a:pt x="471" y="826"/>
                  <a:pt x="451" y="828"/>
                </a:cubicBezTo>
                <a:cubicBezTo>
                  <a:pt x="407" y="832"/>
                  <a:pt x="363" y="833"/>
                  <a:pt x="319" y="835"/>
                </a:cubicBezTo>
                <a:cubicBezTo>
                  <a:pt x="302" y="862"/>
                  <a:pt x="283" y="886"/>
                  <a:pt x="268" y="915"/>
                </a:cubicBezTo>
                <a:cubicBezTo>
                  <a:pt x="260" y="949"/>
                  <a:pt x="261" y="961"/>
                  <a:pt x="232" y="981"/>
                </a:cubicBezTo>
                <a:cubicBezTo>
                  <a:pt x="208" y="978"/>
                  <a:pt x="182" y="981"/>
                  <a:pt x="159" y="973"/>
                </a:cubicBezTo>
                <a:cubicBezTo>
                  <a:pt x="157" y="972"/>
                  <a:pt x="110" y="902"/>
                  <a:pt x="108" y="900"/>
                </a:cubicBezTo>
                <a:cubicBezTo>
                  <a:pt x="100" y="876"/>
                  <a:pt x="87" y="859"/>
                  <a:pt x="79" y="835"/>
                </a:cubicBezTo>
                <a:cubicBezTo>
                  <a:pt x="98" y="673"/>
                  <a:pt x="78" y="706"/>
                  <a:pt x="246" y="696"/>
                </a:cubicBezTo>
                <a:cubicBezTo>
                  <a:pt x="286" y="656"/>
                  <a:pt x="286" y="660"/>
                  <a:pt x="349" y="667"/>
                </a:cubicBezTo>
                <a:cubicBezTo>
                  <a:pt x="376" y="696"/>
                  <a:pt x="387" y="718"/>
                  <a:pt x="400" y="755"/>
                </a:cubicBezTo>
                <a:cubicBezTo>
                  <a:pt x="406" y="835"/>
                  <a:pt x="386" y="869"/>
                  <a:pt x="458" y="886"/>
                </a:cubicBezTo>
                <a:cubicBezTo>
                  <a:pt x="500" y="880"/>
                  <a:pt x="544" y="883"/>
                  <a:pt x="582" y="864"/>
                </a:cubicBezTo>
                <a:cubicBezTo>
                  <a:pt x="603" y="853"/>
                  <a:pt x="647" y="835"/>
                  <a:pt x="647" y="835"/>
                </a:cubicBezTo>
                <a:cubicBezTo>
                  <a:pt x="715" y="735"/>
                  <a:pt x="637" y="859"/>
                  <a:pt x="669" y="543"/>
                </a:cubicBezTo>
                <a:cubicBezTo>
                  <a:pt x="670" y="530"/>
                  <a:pt x="725" y="517"/>
                  <a:pt x="735" y="514"/>
                </a:cubicBezTo>
                <a:cubicBezTo>
                  <a:pt x="762" y="516"/>
                  <a:pt x="790" y="511"/>
                  <a:pt x="815" y="521"/>
                </a:cubicBezTo>
                <a:cubicBezTo>
                  <a:pt x="824" y="525"/>
                  <a:pt x="824" y="541"/>
                  <a:pt x="822" y="551"/>
                </a:cubicBezTo>
                <a:cubicBezTo>
                  <a:pt x="811" y="621"/>
                  <a:pt x="784" y="627"/>
                  <a:pt x="728" y="645"/>
                </a:cubicBezTo>
                <a:cubicBezTo>
                  <a:pt x="665" y="688"/>
                  <a:pt x="662" y="637"/>
                  <a:pt x="618" y="609"/>
                </a:cubicBezTo>
                <a:cubicBezTo>
                  <a:pt x="609" y="582"/>
                  <a:pt x="597" y="560"/>
                  <a:pt x="582" y="536"/>
                </a:cubicBezTo>
                <a:cubicBezTo>
                  <a:pt x="589" y="468"/>
                  <a:pt x="584" y="372"/>
                  <a:pt x="626" y="310"/>
                </a:cubicBezTo>
                <a:cubicBezTo>
                  <a:pt x="660" y="203"/>
                  <a:pt x="580" y="432"/>
                  <a:pt x="852" y="281"/>
                </a:cubicBezTo>
                <a:cubicBezTo>
                  <a:pt x="914" y="247"/>
                  <a:pt x="838" y="147"/>
                  <a:pt x="801" y="135"/>
                </a:cubicBezTo>
                <a:cubicBezTo>
                  <a:pt x="740" y="93"/>
                  <a:pt x="734" y="107"/>
                  <a:pt x="640" y="113"/>
                </a:cubicBezTo>
                <a:cubicBezTo>
                  <a:pt x="630" y="128"/>
                  <a:pt x="621" y="142"/>
                  <a:pt x="611" y="157"/>
                </a:cubicBezTo>
                <a:cubicBezTo>
                  <a:pt x="607" y="163"/>
                  <a:pt x="609" y="174"/>
                  <a:pt x="604" y="179"/>
                </a:cubicBezTo>
                <a:cubicBezTo>
                  <a:pt x="599" y="184"/>
                  <a:pt x="589" y="183"/>
                  <a:pt x="582" y="186"/>
                </a:cubicBezTo>
                <a:cubicBezTo>
                  <a:pt x="569" y="192"/>
                  <a:pt x="557" y="201"/>
                  <a:pt x="545" y="208"/>
                </a:cubicBezTo>
                <a:cubicBezTo>
                  <a:pt x="533" y="246"/>
                  <a:pt x="498" y="273"/>
                  <a:pt x="480" y="310"/>
                </a:cubicBezTo>
                <a:cubicBezTo>
                  <a:pt x="457" y="356"/>
                  <a:pt x="444" y="406"/>
                  <a:pt x="414" y="448"/>
                </a:cubicBezTo>
                <a:cubicBezTo>
                  <a:pt x="405" y="485"/>
                  <a:pt x="398" y="488"/>
                  <a:pt x="363" y="499"/>
                </a:cubicBezTo>
                <a:cubicBezTo>
                  <a:pt x="255" y="490"/>
                  <a:pt x="185" y="487"/>
                  <a:pt x="86" y="463"/>
                </a:cubicBezTo>
                <a:cubicBezTo>
                  <a:pt x="71" y="468"/>
                  <a:pt x="55" y="470"/>
                  <a:pt x="42" y="478"/>
                </a:cubicBezTo>
                <a:cubicBezTo>
                  <a:pt x="17" y="494"/>
                  <a:pt x="21" y="540"/>
                  <a:pt x="13" y="565"/>
                </a:cubicBezTo>
                <a:cubicBezTo>
                  <a:pt x="15" y="587"/>
                  <a:pt x="0" y="621"/>
                  <a:pt x="20" y="631"/>
                </a:cubicBezTo>
                <a:cubicBezTo>
                  <a:pt x="75" y="660"/>
                  <a:pt x="108" y="633"/>
                  <a:pt x="144" y="609"/>
                </a:cubicBezTo>
                <a:cubicBezTo>
                  <a:pt x="152" y="587"/>
                  <a:pt x="156" y="564"/>
                  <a:pt x="166" y="543"/>
                </a:cubicBezTo>
                <a:cubicBezTo>
                  <a:pt x="178" y="519"/>
                  <a:pt x="203" y="470"/>
                  <a:pt x="203" y="470"/>
                </a:cubicBezTo>
                <a:cubicBezTo>
                  <a:pt x="192" y="389"/>
                  <a:pt x="188" y="384"/>
                  <a:pt x="115" y="361"/>
                </a:cubicBezTo>
                <a:cubicBezTo>
                  <a:pt x="127" y="296"/>
                  <a:pt x="120" y="327"/>
                  <a:pt x="166" y="295"/>
                </a:cubicBezTo>
                <a:cubicBezTo>
                  <a:pt x="292" y="306"/>
                  <a:pt x="230" y="302"/>
                  <a:pt x="312" y="332"/>
                </a:cubicBezTo>
                <a:cubicBezTo>
                  <a:pt x="366" y="310"/>
                  <a:pt x="389" y="270"/>
                  <a:pt x="429" y="230"/>
                </a:cubicBezTo>
                <a:cubicBezTo>
                  <a:pt x="431" y="210"/>
                  <a:pt x="430" y="190"/>
                  <a:pt x="436" y="171"/>
                </a:cubicBezTo>
                <a:cubicBezTo>
                  <a:pt x="440" y="159"/>
                  <a:pt x="452" y="153"/>
                  <a:pt x="458" y="142"/>
                </a:cubicBezTo>
                <a:cubicBezTo>
                  <a:pt x="462" y="135"/>
                  <a:pt x="463" y="127"/>
                  <a:pt x="465" y="120"/>
                </a:cubicBezTo>
                <a:cubicBezTo>
                  <a:pt x="463" y="103"/>
                  <a:pt x="465" y="85"/>
                  <a:pt x="458" y="69"/>
                </a:cubicBezTo>
                <a:cubicBezTo>
                  <a:pt x="453" y="58"/>
                  <a:pt x="423" y="51"/>
                  <a:pt x="414" y="47"/>
                </a:cubicBezTo>
                <a:cubicBezTo>
                  <a:pt x="385" y="33"/>
                  <a:pt x="354" y="21"/>
                  <a:pt x="327" y="4"/>
                </a:cubicBezTo>
                <a:cubicBezTo>
                  <a:pt x="252" y="11"/>
                  <a:pt x="163" y="0"/>
                  <a:pt x="93" y="26"/>
                </a:cubicBezTo>
                <a:cubicBezTo>
                  <a:pt x="76" y="42"/>
                  <a:pt x="66" y="55"/>
                  <a:pt x="42" y="55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9" name="Freeform 34"/>
          <p:cNvSpPr>
            <a:spLocks/>
          </p:cNvSpPr>
          <p:nvPr/>
        </p:nvSpPr>
        <p:spPr bwMode="auto">
          <a:xfrm>
            <a:off x="3730625" y="2222500"/>
            <a:ext cx="1201738" cy="1585913"/>
          </a:xfrm>
          <a:custGeom>
            <a:avLst/>
            <a:gdLst>
              <a:gd name="T0" fmla="*/ 2147483647 w 757"/>
              <a:gd name="T1" fmla="*/ 2147483647 h 999"/>
              <a:gd name="T2" fmla="*/ 2147483647 w 757"/>
              <a:gd name="T3" fmla="*/ 2147483647 h 999"/>
              <a:gd name="T4" fmla="*/ 2147483647 w 757"/>
              <a:gd name="T5" fmla="*/ 2147483647 h 999"/>
              <a:gd name="T6" fmla="*/ 2147483647 w 757"/>
              <a:gd name="T7" fmla="*/ 2147483647 h 999"/>
              <a:gd name="T8" fmla="*/ 2147483647 w 757"/>
              <a:gd name="T9" fmla="*/ 2147483647 h 999"/>
              <a:gd name="T10" fmla="*/ 2147483647 w 757"/>
              <a:gd name="T11" fmla="*/ 2147483647 h 999"/>
              <a:gd name="T12" fmla="*/ 2147483647 w 757"/>
              <a:gd name="T13" fmla="*/ 2147483647 h 999"/>
              <a:gd name="T14" fmla="*/ 2147483647 w 757"/>
              <a:gd name="T15" fmla="*/ 2147483647 h 999"/>
              <a:gd name="T16" fmla="*/ 2147483647 w 757"/>
              <a:gd name="T17" fmla="*/ 2147483647 h 999"/>
              <a:gd name="T18" fmla="*/ 2147483647 w 757"/>
              <a:gd name="T19" fmla="*/ 2147483647 h 999"/>
              <a:gd name="T20" fmla="*/ 2147483647 w 757"/>
              <a:gd name="T21" fmla="*/ 2147483647 h 999"/>
              <a:gd name="T22" fmla="*/ 2147483647 w 757"/>
              <a:gd name="T23" fmla="*/ 2147483647 h 999"/>
              <a:gd name="T24" fmla="*/ 2147483647 w 757"/>
              <a:gd name="T25" fmla="*/ 2147483647 h 999"/>
              <a:gd name="T26" fmla="*/ 2147483647 w 757"/>
              <a:gd name="T27" fmla="*/ 2147483647 h 999"/>
              <a:gd name="T28" fmla="*/ 2147483647 w 757"/>
              <a:gd name="T29" fmla="*/ 2147483647 h 999"/>
              <a:gd name="T30" fmla="*/ 2147483647 w 757"/>
              <a:gd name="T31" fmla="*/ 2147483647 h 999"/>
              <a:gd name="T32" fmla="*/ 2147483647 w 757"/>
              <a:gd name="T33" fmla="*/ 2147483647 h 999"/>
              <a:gd name="T34" fmla="*/ 2147483647 w 757"/>
              <a:gd name="T35" fmla="*/ 2147483647 h 999"/>
              <a:gd name="T36" fmla="*/ 2147483647 w 757"/>
              <a:gd name="T37" fmla="*/ 2147483647 h 999"/>
              <a:gd name="T38" fmla="*/ 2147483647 w 757"/>
              <a:gd name="T39" fmla="*/ 0 h 999"/>
              <a:gd name="T40" fmla="*/ 2147483647 w 757"/>
              <a:gd name="T41" fmla="*/ 2147483647 h 999"/>
              <a:gd name="T42" fmla="*/ 2147483647 w 757"/>
              <a:gd name="T43" fmla="*/ 2147483647 h 999"/>
              <a:gd name="T44" fmla="*/ 2147483647 w 757"/>
              <a:gd name="T45" fmla="*/ 2147483647 h 999"/>
              <a:gd name="T46" fmla="*/ 2147483647 w 757"/>
              <a:gd name="T47" fmla="*/ 2147483647 h 999"/>
              <a:gd name="T48" fmla="*/ 2147483647 w 757"/>
              <a:gd name="T49" fmla="*/ 2147483647 h 999"/>
              <a:gd name="T50" fmla="*/ 2147483647 w 757"/>
              <a:gd name="T51" fmla="*/ 2147483647 h 999"/>
              <a:gd name="T52" fmla="*/ 2147483647 w 757"/>
              <a:gd name="T53" fmla="*/ 2147483647 h 999"/>
              <a:gd name="T54" fmla="*/ 2147483647 w 757"/>
              <a:gd name="T55" fmla="*/ 2147483647 h 999"/>
              <a:gd name="T56" fmla="*/ 2147483647 w 757"/>
              <a:gd name="T57" fmla="*/ 2147483647 h 999"/>
              <a:gd name="T58" fmla="*/ 2147483647 w 757"/>
              <a:gd name="T59" fmla="*/ 2147483647 h 999"/>
              <a:gd name="T60" fmla="*/ 2147483647 w 757"/>
              <a:gd name="T61" fmla="*/ 2147483647 h 999"/>
              <a:gd name="T62" fmla="*/ 2147483647 w 757"/>
              <a:gd name="T63" fmla="*/ 2147483647 h 999"/>
              <a:gd name="T64" fmla="*/ 2147483647 w 757"/>
              <a:gd name="T65" fmla="*/ 2147483647 h 999"/>
              <a:gd name="T66" fmla="*/ 2147483647 w 757"/>
              <a:gd name="T67" fmla="*/ 2147483647 h 999"/>
              <a:gd name="T68" fmla="*/ 2147483647 w 757"/>
              <a:gd name="T69" fmla="*/ 2147483647 h 999"/>
              <a:gd name="T70" fmla="*/ 2147483647 w 757"/>
              <a:gd name="T71" fmla="*/ 2147483647 h 999"/>
              <a:gd name="T72" fmla="*/ 2147483647 w 757"/>
              <a:gd name="T73" fmla="*/ 2147483647 h 999"/>
              <a:gd name="T74" fmla="*/ 2147483647 w 757"/>
              <a:gd name="T75" fmla="*/ 2147483647 h 999"/>
              <a:gd name="T76" fmla="*/ 2147483647 w 757"/>
              <a:gd name="T77" fmla="*/ 2147483647 h 999"/>
              <a:gd name="T78" fmla="*/ 2147483647 w 757"/>
              <a:gd name="T79" fmla="*/ 2147483647 h 999"/>
              <a:gd name="T80" fmla="*/ 2147483647 w 757"/>
              <a:gd name="T81" fmla="*/ 2147483647 h 999"/>
              <a:gd name="T82" fmla="*/ 2147483647 w 757"/>
              <a:gd name="T83" fmla="*/ 2147483647 h 999"/>
              <a:gd name="T84" fmla="*/ 2147483647 w 757"/>
              <a:gd name="T85" fmla="*/ 2147483647 h 999"/>
              <a:gd name="T86" fmla="*/ 2147483647 w 757"/>
              <a:gd name="T87" fmla="*/ 2147483647 h 999"/>
              <a:gd name="T88" fmla="*/ 2147483647 w 757"/>
              <a:gd name="T89" fmla="*/ 2147483647 h 999"/>
              <a:gd name="T90" fmla="*/ 2147483647 w 757"/>
              <a:gd name="T91" fmla="*/ 2147483647 h 999"/>
              <a:gd name="T92" fmla="*/ 2147483647 w 757"/>
              <a:gd name="T93" fmla="*/ 2147483647 h 99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757"/>
              <a:gd name="T142" fmla="*/ 0 h 999"/>
              <a:gd name="T143" fmla="*/ 757 w 757"/>
              <a:gd name="T144" fmla="*/ 999 h 999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757" h="999">
                <a:moveTo>
                  <a:pt x="720" y="379"/>
                </a:moveTo>
                <a:cubicBezTo>
                  <a:pt x="722" y="435"/>
                  <a:pt x="716" y="492"/>
                  <a:pt x="727" y="547"/>
                </a:cubicBezTo>
                <a:cubicBezTo>
                  <a:pt x="729" y="558"/>
                  <a:pt x="753" y="551"/>
                  <a:pt x="756" y="561"/>
                </a:cubicBezTo>
                <a:cubicBezTo>
                  <a:pt x="757" y="566"/>
                  <a:pt x="725" y="580"/>
                  <a:pt x="705" y="590"/>
                </a:cubicBezTo>
                <a:cubicBezTo>
                  <a:pt x="671" y="588"/>
                  <a:pt x="637" y="587"/>
                  <a:pt x="603" y="583"/>
                </a:cubicBezTo>
                <a:cubicBezTo>
                  <a:pt x="595" y="582"/>
                  <a:pt x="586" y="581"/>
                  <a:pt x="581" y="576"/>
                </a:cubicBezTo>
                <a:cubicBezTo>
                  <a:pt x="570" y="565"/>
                  <a:pt x="555" y="498"/>
                  <a:pt x="552" y="488"/>
                </a:cubicBezTo>
                <a:cubicBezTo>
                  <a:pt x="545" y="466"/>
                  <a:pt x="523" y="446"/>
                  <a:pt x="515" y="423"/>
                </a:cubicBezTo>
                <a:cubicBezTo>
                  <a:pt x="522" y="420"/>
                  <a:pt x="533" y="422"/>
                  <a:pt x="537" y="415"/>
                </a:cubicBezTo>
                <a:cubicBezTo>
                  <a:pt x="546" y="397"/>
                  <a:pt x="497" y="365"/>
                  <a:pt x="486" y="357"/>
                </a:cubicBezTo>
                <a:cubicBezTo>
                  <a:pt x="467" y="327"/>
                  <a:pt x="410" y="281"/>
                  <a:pt x="377" y="270"/>
                </a:cubicBezTo>
                <a:cubicBezTo>
                  <a:pt x="351" y="353"/>
                  <a:pt x="351" y="265"/>
                  <a:pt x="362" y="408"/>
                </a:cubicBezTo>
                <a:cubicBezTo>
                  <a:pt x="374" y="406"/>
                  <a:pt x="389" y="409"/>
                  <a:pt x="399" y="401"/>
                </a:cubicBezTo>
                <a:cubicBezTo>
                  <a:pt x="409" y="392"/>
                  <a:pt x="406" y="375"/>
                  <a:pt x="413" y="364"/>
                </a:cubicBezTo>
                <a:cubicBezTo>
                  <a:pt x="418" y="355"/>
                  <a:pt x="428" y="350"/>
                  <a:pt x="435" y="343"/>
                </a:cubicBezTo>
                <a:cubicBezTo>
                  <a:pt x="467" y="277"/>
                  <a:pt x="457" y="305"/>
                  <a:pt x="472" y="262"/>
                </a:cubicBezTo>
                <a:cubicBezTo>
                  <a:pt x="482" y="170"/>
                  <a:pt x="466" y="217"/>
                  <a:pt x="523" y="138"/>
                </a:cubicBezTo>
                <a:cubicBezTo>
                  <a:pt x="533" y="124"/>
                  <a:pt x="552" y="95"/>
                  <a:pt x="552" y="95"/>
                </a:cubicBezTo>
                <a:cubicBezTo>
                  <a:pt x="542" y="40"/>
                  <a:pt x="556" y="65"/>
                  <a:pt x="501" y="29"/>
                </a:cubicBezTo>
                <a:cubicBezTo>
                  <a:pt x="486" y="19"/>
                  <a:pt x="457" y="0"/>
                  <a:pt x="457" y="0"/>
                </a:cubicBezTo>
                <a:cubicBezTo>
                  <a:pt x="413" y="2"/>
                  <a:pt x="369" y="0"/>
                  <a:pt x="326" y="7"/>
                </a:cubicBezTo>
                <a:cubicBezTo>
                  <a:pt x="312" y="9"/>
                  <a:pt x="302" y="23"/>
                  <a:pt x="289" y="29"/>
                </a:cubicBezTo>
                <a:cubicBezTo>
                  <a:pt x="249" y="47"/>
                  <a:pt x="212" y="67"/>
                  <a:pt x="173" y="87"/>
                </a:cubicBezTo>
                <a:cubicBezTo>
                  <a:pt x="137" y="105"/>
                  <a:pt x="102" y="112"/>
                  <a:pt x="63" y="124"/>
                </a:cubicBezTo>
                <a:cubicBezTo>
                  <a:pt x="45" y="181"/>
                  <a:pt x="23" y="232"/>
                  <a:pt x="12" y="292"/>
                </a:cubicBezTo>
                <a:cubicBezTo>
                  <a:pt x="15" y="323"/>
                  <a:pt x="0" y="362"/>
                  <a:pt x="20" y="386"/>
                </a:cubicBezTo>
                <a:cubicBezTo>
                  <a:pt x="34" y="403"/>
                  <a:pt x="63" y="381"/>
                  <a:pt x="85" y="379"/>
                </a:cubicBezTo>
                <a:cubicBezTo>
                  <a:pt x="126" y="376"/>
                  <a:pt x="168" y="374"/>
                  <a:pt x="209" y="372"/>
                </a:cubicBezTo>
                <a:cubicBezTo>
                  <a:pt x="239" y="364"/>
                  <a:pt x="376" y="344"/>
                  <a:pt x="326" y="394"/>
                </a:cubicBezTo>
                <a:cubicBezTo>
                  <a:pt x="306" y="414"/>
                  <a:pt x="177" y="411"/>
                  <a:pt x="136" y="415"/>
                </a:cubicBezTo>
                <a:cubicBezTo>
                  <a:pt x="112" y="433"/>
                  <a:pt x="99" y="439"/>
                  <a:pt x="85" y="467"/>
                </a:cubicBezTo>
                <a:cubicBezTo>
                  <a:pt x="65" y="507"/>
                  <a:pt x="74" y="521"/>
                  <a:pt x="41" y="554"/>
                </a:cubicBezTo>
                <a:cubicBezTo>
                  <a:pt x="31" y="594"/>
                  <a:pt x="14" y="596"/>
                  <a:pt x="49" y="620"/>
                </a:cubicBezTo>
                <a:cubicBezTo>
                  <a:pt x="141" y="613"/>
                  <a:pt x="143" y="614"/>
                  <a:pt x="209" y="590"/>
                </a:cubicBezTo>
                <a:cubicBezTo>
                  <a:pt x="256" y="525"/>
                  <a:pt x="183" y="633"/>
                  <a:pt x="231" y="525"/>
                </a:cubicBezTo>
                <a:cubicBezTo>
                  <a:pt x="240" y="504"/>
                  <a:pt x="286" y="441"/>
                  <a:pt x="304" y="423"/>
                </a:cubicBezTo>
                <a:cubicBezTo>
                  <a:pt x="313" y="396"/>
                  <a:pt x="309" y="382"/>
                  <a:pt x="355" y="408"/>
                </a:cubicBezTo>
                <a:cubicBezTo>
                  <a:pt x="368" y="416"/>
                  <a:pt x="365" y="437"/>
                  <a:pt x="370" y="452"/>
                </a:cubicBezTo>
                <a:cubicBezTo>
                  <a:pt x="386" y="553"/>
                  <a:pt x="336" y="632"/>
                  <a:pt x="268" y="700"/>
                </a:cubicBezTo>
                <a:cubicBezTo>
                  <a:pt x="248" y="720"/>
                  <a:pt x="187" y="729"/>
                  <a:pt x="187" y="729"/>
                </a:cubicBezTo>
                <a:cubicBezTo>
                  <a:pt x="137" y="763"/>
                  <a:pt x="154" y="744"/>
                  <a:pt x="129" y="780"/>
                </a:cubicBezTo>
                <a:cubicBezTo>
                  <a:pt x="129" y="781"/>
                  <a:pt x="139" y="828"/>
                  <a:pt x="144" y="831"/>
                </a:cubicBezTo>
                <a:cubicBezTo>
                  <a:pt x="170" y="850"/>
                  <a:pt x="231" y="855"/>
                  <a:pt x="260" y="860"/>
                </a:cubicBezTo>
                <a:cubicBezTo>
                  <a:pt x="295" y="884"/>
                  <a:pt x="337" y="891"/>
                  <a:pt x="377" y="904"/>
                </a:cubicBezTo>
                <a:cubicBezTo>
                  <a:pt x="389" y="943"/>
                  <a:pt x="380" y="920"/>
                  <a:pt x="413" y="970"/>
                </a:cubicBezTo>
                <a:cubicBezTo>
                  <a:pt x="421" y="982"/>
                  <a:pt x="445" y="969"/>
                  <a:pt x="457" y="977"/>
                </a:cubicBezTo>
                <a:cubicBezTo>
                  <a:pt x="463" y="981"/>
                  <a:pt x="457" y="992"/>
                  <a:pt x="457" y="999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0" name="Freeform 35"/>
          <p:cNvSpPr>
            <a:spLocks/>
          </p:cNvSpPr>
          <p:nvPr/>
        </p:nvSpPr>
        <p:spPr bwMode="auto">
          <a:xfrm>
            <a:off x="2049463" y="1701800"/>
            <a:ext cx="2279650" cy="2303463"/>
          </a:xfrm>
          <a:custGeom>
            <a:avLst/>
            <a:gdLst>
              <a:gd name="T0" fmla="*/ 2147483647 w 1436"/>
              <a:gd name="T1" fmla="*/ 2147483647 h 1451"/>
              <a:gd name="T2" fmla="*/ 2147483647 w 1436"/>
              <a:gd name="T3" fmla="*/ 2147483647 h 1451"/>
              <a:gd name="T4" fmla="*/ 2147483647 w 1436"/>
              <a:gd name="T5" fmla="*/ 2147483647 h 1451"/>
              <a:gd name="T6" fmla="*/ 2147483647 w 1436"/>
              <a:gd name="T7" fmla="*/ 2147483647 h 1451"/>
              <a:gd name="T8" fmla="*/ 2147483647 w 1436"/>
              <a:gd name="T9" fmla="*/ 2147483647 h 1451"/>
              <a:gd name="T10" fmla="*/ 2147483647 w 1436"/>
              <a:gd name="T11" fmla="*/ 2147483647 h 1451"/>
              <a:gd name="T12" fmla="*/ 2147483647 w 1436"/>
              <a:gd name="T13" fmla="*/ 2147483647 h 1451"/>
              <a:gd name="T14" fmla="*/ 2147483647 w 1436"/>
              <a:gd name="T15" fmla="*/ 2147483647 h 1451"/>
              <a:gd name="T16" fmla="*/ 2147483647 w 1436"/>
              <a:gd name="T17" fmla="*/ 2147483647 h 1451"/>
              <a:gd name="T18" fmla="*/ 2147483647 w 1436"/>
              <a:gd name="T19" fmla="*/ 2147483647 h 1451"/>
              <a:gd name="T20" fmla="*/ 2147483647 w 1436"/>
              <a:gd name="T21" fmla="*/ 2147483647 h 1451"/>
              <a:gd name="T22" fmla="*/ 2147483647 w 1436"/>
              <a:gd name="T23" fmla="*/ 2147483647 h 1451"/>
              <a:gd name="T24" fmla="*/ 2147483647 w 1436"/>
              <a:gd name="T25" fmla="*/ 2147483647 h 1451"/>
              <a:gd name="T26" fmla="*/ 2147483647 w 1436"/>
              <a:gd name="T27" fmla="*/ 2147483647 h 1451"/>
              <a:gd name="T28" fmla="*/ 2147483647 w 1436"/>
              <a:gd name="T29" fmla="*/ 2147483647 h 1451"/>
              <a:gd name="T30" fmla="*/ 2147483647 w 1436"/>
              <a:gd name="T31" fmla="*/ 2147483647 h 1451"/>
              <a:gd name="T32" fmla="*/ 2147483647 w 1436"/>
              <a:gd name="T33" fmla="*/ 2147483647 h 1451"/>
              <a:gd name="T34" fmla="*/ 2147483647 w 1436"/>
              <a:gd name="T35" fmla="*/ 2147483647 h 1451"/>
              <a:gd name="T36" fmla="*/ 2147483647 w 1436"/>
              <a:gd name="T37" fmla="*/ 2147483647 h 1451"/>
              <a:gd name="T38" fmla="*/ 2147483647 w 1436"/>
              <a:gd name="T39" fmla="*/ 2147483647 h 1451"/>
              <a:gd name="T40" fmla="*/ 2147483647 w 1436"/>
              <a:gd name="T41" fmla="*/ 2147483647 h 1451"/>
              <a:gd name="T42" fmla="*/ 2147483647 w 1436"/>
              <a:gd name="T43" fmla="*/ 2147483647 h 1451"/>
              <a:gd name="T44" fmla="*/ 2147483647 w 1436"/>
              <a:gd name="T45" fmla="*/ 2147483647 h 1451"/>
              <a:gd name="T46" fmla="*/ 2147483647 w 1436"/>
              <a:gd name="T47" fmla="*/ 2147483647 h 1451"/>
              <a:gd name="T48" fmla="*/ 2147483647 w 1436"/>
              <a:gd name="T49" fmla="*/ 2147483647 h 1451"/>
              <a:gd name="T50" fmla="*/ 2147483647 w 1436"/>
              <a:gd name="T51" fmla="*/ 2147483647 h 1451"/>
              <a:gd name="T52" fmla="*/ 2147483647 w 1436"/>
              <a:gd name="T53" fmla="*/ 2147483647 h 1451"/>
              <a:gd name="T54" fmla="*/ 2147483647 w 1436"/>
              <a:gd name="T55" fmla="*/ 2147483647 h 1451"/>
              <a:gd name="T56" fmla="*/ 2147483647 w 1436"/>
              <a:gd name="T57" fmla="*/ 2147483647 h 1451"/>
              <a:gd name="T58" fmla="*/ 2147483647 w 1436"/>
              <a:gd name="T59" fmla="*/ 2147483647 h 1451"/>
              <a:gd name="T60" fmla="*/ 2147483647 w 1436"/>
              <a:gd name="T61" fmla="*/ 2147483647 h 1451"/>
              <a:gd name="T62" fmla="*/ 2147483647 w 1436"/>
              <a:gd name="T63" fmla="*/ 2147483647 h 1451"/>
              <a:gd name="T64" fmla="*/ 2147483647 w 1436"/>
              <a:gd name="T65" fmla="*/ 2147483647 h 1451"/>
              <a:gd name="T66" fmla="*/ 2147483647 w 1436"/>
              <a:gd name="T67" fmla="*/ 2147483647 h 1451"/>
              <a:gd name="T68" fmla="*/ 2147483647 w 1436"/>
              <a:gd name="T69" fmla="*/ 2147483647 h 1451"/>
              <a:gd name="T70" fmla="*/ 2147483647 w 1436"/>
              <a:gd name="T71" fmla="*/ 2147483647 h 1451"/>
              <a:gd name="T72" fmla="*/ 2147483647 w 1436"/>
              <a:gd name="T73" fmla="*/ 2147483647 h 1451"/>
              <a:gd name="T74" fmla="*/ 2147483647 w 1436"/>
              <a:gd name="T75" fmla="*/ 2147483647 h 145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436"/>
              <a:gd name="T115" fmla="*/ 0 h 1451"/>
              <a:gd name="T116" fmla="*/ 1436 w 1436"/>
              <a:gd name="T117" fmla="*/ 1451 h 145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436" h="1451">
                <a:moveTo>
                  <a:pt x="1436" y="0"/>
                </a:moveTo>
                <a:cubicBezTo>
                  <a:pt x="1419" y="2"/>
                  <a:pt x="1402" y="2"/>
                  <a:pt x="1385" y="7"/>
                </a:cubicBezTo>
                <a:cubicBezTo>
                  <a:pt x="1335" y="21"/>
                  <a:pt x="1304" y="68"/>
                  <a:pt x="1254" y="80"/>
                </a:cubicBezTo>
                <a:cubicBezTo>
                  <a:pt x="1247" y="85"/>
                  <a:pt x="1240" y="91"/>
                  <a:pt x="1232" y="95"/>
                </a:cubicBezTo>
                <a:cubicBezTo>
                  <a:pt x="1225" y="98"/>
                  <a:pt x="1215" y="97"/>
                  <a:pt x="1210" y="102"/>
                </a:cubicBezTo>
                <a:cubicBezTo>
                  <a:pt x="1198" y="114"/>
                  <a:pt x="1181" y="146"/>
                  <a:pt x="1181" y="146"/>
                </a:cubicBezTo>
                <a:cubicBezTo>
                  <a:pt x="1168" y="194"/>
                  <a:pt x="1165" y="235"/>
                  <a:pt x="1173" y="284"/>
                </a:cubicBezTo>
                <a:cubicBezTo>
                  <a:pt x="1205" y="282"/>
                  <a:pt x="1237" y="286"/>
                  <a:pt x="1268" y="277"/>
                </a:cubicBezTo>
                <a:cubicBezTo>
                  <a:pt x="1275" y="275"/>
                  <a:pt x="1275" y="263"/>
                  <a:pt x="1275" y="255"/>
                </a:cubicBezTo>
                <a:cubicBezTo>
                  <a:pt x="1275" y="203"/>
                  <a:pt x="1247" y="184"/>
                  <a:pt x="1203" y="167"/>
                </a:cubicBezTo>
                <a:cubicBezTo>
                  <a:pt x="1142" y="173"/>
                  <a:pt x="1098" y="177"/>
                  <a:pt x="1042" y="197"/>
                </a:cubicBezTo>
                <a:cubicBezTo>
                  <a:pt x="1032" y="204"/>
                  <a:pt x="1020" y="209"/>
                  <a:pt x="1013" y="219"/>
                </a:cubicBezTo>
                <a:cubicBezTo>
                  <a:pt x="1004" y="232"/>
                  <a:pt x="1006" y="249"/>
                  <a:pt x="998" y="262"/>
                </a:cubicBezTo>
                <a:cubicBezTo>
                  <a:pt x="969" y="307"/>
                  <a:pt x="970" y="364"/>
                  <a:pt x="940" y="408"/>
                </a:cubicBezTo>
                <a:cubicBezTo>
                  <a:pt x="926" y="466"/>
                  <a:pt x="929" y="483"/>
                  <a:pt x="867" y="503"/>
                </a:cubicBezTo>
                <a:cubicBezTo>
                  <a:pt x="840" y="499"/>
                  <a:pt x="813" y="503"/>
                  <a:pt x="794" y="481"/>
                </a:cubicBezTo>
                <a:cubicBezTo>
                  <a:pt x="783" y="468"/>
                  <a:pt x="765" y="437"/>
                  <a:pt x="765" y="437"/>
                </a:cubicBezTo>
                <a:cubicBezTo>
                  <a:pt x="746" y="378"/>
                  <a:pt x="782" y="386"/>
                  <a:pt x="823" y="372"/>
                </a:cubicBezTo>
                <a:cubicBezTo>
                  <a:pt x="843" y="374"/>
                  <a:pt x="866" y="368"/>
                  <a:pt x="882" y="379"/>
                </a:cubicBezTo>
                <a:cubicBezTo>
                  <a:pt x="895" y="388"/>
                  <a:pt x="896" y="423"/>
                  <a:pt x="896" y="423"/>
                </a:cubicBezTo>
                <a:cubicBezTo>
                  <a:pt x="894" y="486"/>
                  <a:pt x="898" y="550"/>
                  <a:pt x="889" y="612"/>
                </a:cubicBezTo>
                <a:cubicBezTo>
                  <a:pt x="888" y="622"/>
                  <a:pt x="873" y="626"/>
                  <a:pt x="867" y="634"/>
                </a:cubicBezTo>
                <a:cubicBezTo>
                  <a:pt x="820" y="699"/>
                  <a:pt x="856" y="687"/>
                  <a:pt x="802" y="700"/>
                </a:cubicBezTo>
                <a:cubicBezTo>
                  <a:pt x="782" y="705"/>
                  <a:pt x="743" y="714"/>
                  <a:pt x="743" y="714"/>
                </a:cubicBezTo>
                <a:cubicBezTo>
                  <a:pt x="645" y="695"/>
                  <a:pt x="640" y="717"/>
                  <a:pt x="590" y="656"/>
                </a:cubicBezTo>
                <a:cubicBezTo>
                  <a:pt x="579" y="642"/>
                  <a:pt x="571" y="627"/>
                  <a:pt x="561" y="612"/>
                </a:cubicBezTo>
                <a:cubicBezTo>
                  <a:pt x="556" y="605"/>
                  <a:pt x="546" y="590"/>
                  <a:pt x="546" y="590"/>
                </a:cubicBezTo>
                <a:cubicBezTo>
                  <a:pt x="530" y="543"/>
                  <a:pt x="518" y="515"/>
                  <a:pt x="546" y="452"/>
                </a:cubicBezTo>
                <a:cubicBezTo>
                  <a:pt x="553" y="436"/>
                  <a:pt x="580" y="442"/>
                  <a:pt x="597" y="437"/>
                </a:cubicBezTo>
                <a:cubicBezTo>
                  <a:pt x="623" y="399"/>
                  <a:pt x="604" y="405"/>
                  <a:pt x="568" y="394"/>
                </a:cubicBezTo>
                <a:cubicBezTo>
                  <a:pt x="546" y="399"/>
                  <a:pt x="523" y="398"/>
                  <a:pt x="503" y="408"/>
                </a:cubicBezTo>
                <a:cubicBezTo>
                  <a:pt x="462" y="430"/>
                  <a:pt x="481" y="440"/>
                  <a:pt x="466" y="466"/>
                </a:cubicBezTo>
                <a:cubicBezTo>
                  <a:pt x="438" y="516"/>
                  <a:pt x="438" y="481"/>
                  <a:pt x="415" y="554"/>
                </a:cubicBezTo>
                <a:cubicBezTo>
                  <a:pt x="398" y="606"/>
                  <a:pt x="410" y="585"/>
                  <a:pt x="386" y="620"/>
                </a:cubicBezTo>
                <a:cubicBezTo>
                  <a:pt x="374" y="655"/>
                  <a:pt x="355" y="687"/>
                  <a:pt x="342" y="722"/>
                </a:cubicBezTo>
                <a:cubicBezTo>
                  <a:pt x="359" y="762"/>
                  <a:pt x="358" y="777"/>
                  <a:pt x="401" y="787"/>
                </a:cubicBezTo>
                <a:cubicBezTo>
                  <a:pt x="478" y="769"/>
                  <a:pt x="454" y="777"/>
                  <a:pt x="495" y="722"/>
                </a:cubicBezTo>
                <a:cubicBezTo>
                  <a:pt x="510" y="681"/>
                  <a:pt x="545" y="643"/>
                  <a:pt x="568" y="605"/>
                </a:cubicBezTo>
                <a:cubicBezTo>
                  <a:pt x="578" y="589"/>
                  <a:pt x="577" y="567"/>
                  <a:pt x="590" y="554"/>
                </a:cubicBezTo>
                <a:cubicBezTo>
                  <a:pt x="617" y="527"/>
                  <a:pt x="660" y="510"/>
                  <a:pt x="692" y="488"/>
                </a:cubicBezTo>
                <a:cubicBezTo>
                  <a:pt x="847" y="509"/>
                  <a:pt x="718" y="607"/>
                  <a:pt x="772" y="773"/>
                </a:cubicBezTo>
                <a:cubicBezTo>
                  <a:pt x="780" y="796"/>
                  <a:pt x="821" y="778"/>
                  <a:pt x="845" y="780"/>
                </a:cubicBezTo>
                <a:cubicBezTo>
                  <a:pt x="891" y="775"/>
                  <a:pt x="939" y="776"/>
                  <a:pt x="984" y="765"/>
                </a:cubicBezTo>
                <a:cubicBezTo>
                  <a:pt x="1001" y="761"/>
                  <a:pt x="1028" y="736"/>
                  <a:pt x="1028" y="736"/>
                </a:cubicBezTo>
                <a:cubicBezTo>
                  <a:pt x="1019" y="779"/>
                  <a:pt x="1013" y="826"/>
                  <a:pt x="998" y="867"/>
                </a:cubicBezTo>
                <a:cubicBezTo>
                  <a:pt x="996" y="882"/>
                  <a:pt x="996" y="897"/>
                  <a:pt x="991" y="911"/>
                </a:cubicBezTo>
                <a:cubicBezTo>
                  <a:pt x="973" y="958"/>
                  <a:pt x="902" y="964"/>
                  <a:pt x="860" y="977"/>
                </a:cubicBezTo>
                <a:cubicBezTo>
                  <a:pt x="806" y="974"/>
                  <a:pt x="740" y="997"/>
                  <a:pt x="699" y="962"/>
                </a:cubicBezTo>
                <a:cubicBezTo>
                  <a:pt x="655" y="925"/>
                  <a:pt x="716" y="950"/>
                  <a:pt x="663" y="933"/>
                </a:cubicBezTo>
                <a:cubicBezTo>
                  <a:pt x="611" y="897"/>
                  <a:pt x="580" y="839"/>
                  <a:pt x="517" y="816"/>
                </a:cubicBezTo>
                <a:cubicBezTo>
                  <a:pt x="502" y="819"/>
                  <a:pt x="486" y="817"/>
                  <a:pt x="473" y="824"/>
                </a:cubicBezTo>
                <a:cubicBezTo>
                  <a:pt x="453" y="834"/>
                  <a:pt x="463" y="853"/>
                  <a:pt x="452" y="867"/>
                </a:cubicBezTo>
                <a:cubicBezTo>
                  <a:pt x="446" y="874"/>
                  <a:pt x="437" y="877"/>
                  <a:pt x="430" y="882"/>
                </a:cubicBezTo>
                <a:cubicBezTo>
                  <a:pt x="420" y="919"/>
                  <a:pt x="404" y="981"/>
                  <a:pt x="364" y="999"/>
                </a:cubicBezTo>
                <a:cubicBezTo>
                  <a:pt x="350" y="1005"/>
                  <a:pt x="335" y="1004"/>
                  <a:pt x="320" y="1006"/>
                </a:cubicBezTo>
                <a:cubicBezTo>
                  <a:pt x="256" y="991"/>
                  <a:pt x="226" y="977"/>
                  <a:pt x="182" y="933"/>
                </a:cubicBezTo>
                <a:cubicBezTo>
                  <a:pt x="170" y="885"/>
                  <a:pt x="187" y="916"/>
                  <a:pt x="153" y="897"/>
                </a:cubicBezTo>
                <a:cubicBezTo>
                  <a:pt x="138" y="888"/>
                  <a:pt x="109" y="867"/>
                  <a:pt x="109" y="867"/>
                </a:cubicBezTo>
                <a:cubicBezTo>
                  <a:pt x="94" y="870"/>
                  <a:pt x="78" y="867"/>
                  <a:pt x="65" y="875"/>
                </a:cubicBezTo>
                <a:cubicBezTo>
                  <a:pt x="58" y="879"/>
                  <a:pt x="61" y="890"/>
                  <a:pt x="58" y="897"/>
                </a:cubicBezTo>
                <a:cubicBezTo>
                  <a:pt x="54" y="907"/>
                  <a:pt x="47" y="916"/>
                  <a:pt x="43" y="926"/>
                </a:cubicBezTo>
                <a:cubicBezTo>
                  <a:pt x="36" y="942"/>
                  <a:pt x="36" y="961"/>
                  <a:pt x="29" y="977"/>
                </a:cubicBezTo>
                <a:cubicBezTo>
                  <a:pt x="21" y="995"/>
                  <a:pt x="9" y="1010"/>
                  <a:pt x="0" y="1028"/>
                </a:cubicBezTo>
                <a:cubicBezTo>
                  <a:pt x="11" y="1129"/>
                  <a:pt x="5" y="1113"/>
                  <a:pt x="109" y="1093"/>
                </a:cubicBezTo>
                <a:cubicBezTo>
                  <a:pt x="174" y="1052"/>
                  <a:pt x="145" y="1047"/>
                  <a:pt x="167" y="955"/>
                </a:cubicBezTo>
                <a:cubicBezTo>
                  <a:pt x="171" y="937"/>
                  <a:pt x="182" y="921"/>
                  <a:pt x="189" y="904"/>
                </a:cubicBezTo>
                <a:cubicBezTo>
                  <a:pt x="203" y="830"/>
                  <a:pt x="185" y="897"/>
                  <a:pt x="211" y="846"/>
                </a:cubicBezTo>
                <a:cubicBezTo>
                  <a:pt x="213" y="842"/>
                  <a:pt x="223" y="805"/>
                  <a:pt x="226" y="802"/>
                </a:cubicBezTo>
                <a:cubicBezTo>
                  <a:pt x="231" y="797"/>
                  <a:pt x="240" y="797"/>
                  <a:pt x="247" y="795"/>
                </a:cubicBezTo>
                <a:cubicBezTo>
                  <a:pt x="335" y="807"/>
                  <a:pt x="279" y="784"/>
                  <a:pt x="306" y="824"/>
                </a:cubicBezTo>
                <a:cubicBezTo>
                  <a:pt x="321" y="847"/>
                  <a:pt x="357" y="889"/>
                  <a:pt x="357" y="889"/>
                </a:cubicBezTo>
                <a:cubicBezTo>
                  <a:pt x="365" y="909"/>
                  <a:pt x="379" y="927"/>
                  <a:pt x="386" y="948"/>
                </a:cubicBezTo>
                <a:cubicBezTo>
                  <a:pt x="394" y="972"/>
                  <a:pt x="395" y="997"/>
                  <a:pt x="401" y="1021"/>
                </a:cubicBezTo>
                <a:cubicBezTo>
                  <a:pt x="406" y="1113"/>
                  <a:pt x="406" y="1137"/>
                  <a:pt x="415" y="1217"/>
                </a:cubicBezTo>
                <a:cubicBezTo>
                  <a:pt x="418" y="1242"/>
                  <a:pt x="410" y="1275"/>
                  <a:pt x="430" y="1290"/>
                </a:cubicBezTo>
                <a:cubicBezTo>
                  <a:pt x="466" y="1316"/>
                  <a:pt x="527" y="1311"/>
                  <a:pt x="568" y="1319"/>
                </a:cubicBezTo>
                <a:cubicBezTo>
                  <a:pt x="587" y="1371"/>
                  <a:pt x="583" y="1383"/>
                  <a:pt x="583" y="1451"/>
                </a:cubicBezTo>
              </a:path>
            </a:pathLst>
          </a:custGeom>
          <a:noFill/>
          <a:ln w="25400">
            <a:solidFill>
              <a:srgbClr val="0033CC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1" name="Text Box 36"/>
          <p:cNvSpPr txBox="1">
            <a:spLocks noChangeArrowheads="1"/>
          </p:cNvSpPr>
          <p:nvPr/>
        </p:nvSpPr>
        <p:spPr bwMode="auto">
          <a:xfrm>
            <a:off x="-76200" y="5715000"/>
            <a:ext cx="746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83328" y="3267584"/>
            <a:ext cx="4638001" cy="6955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/>
              <a:buChar char="•"/>
            </a:pPr>
            <a:r>
              <a:rPr lang="en-US" altLang="en-US" sz="2400" b="1" dirty="0">
                <a:solidFill>
                  <a:schemeClr val="bg1"/>
                </a:solidFill>
              </a:rPr>
              <a:t>4x more coverage than random</a:t>
            </a:r>
          </a:p>
          <a:p>
            <a:pPr marL="285750" indent="-285750">
              <a:lnSpc>
                <a:spcPct val="80000"/>
              </a:lnSpc>
              <a:buFont typeface="Arial"/>
              <a:buChar char="•"/>
            </a:pPr>
            <a:r>
              <a:rPr lang="en-US" altLang="en-US" sz="2400" b="1" dirty="0">
                <a:solidFill>
                  <a:schemeClr val="bg1"/>
                </a:solidFill>
              </a:rPr>
              <a:t>2x more coverage than </a:t>
            </a:r>
            <a:r>
              <a:rPr lang="en-US" altLang="en-US" sz="2400" b="1" dirty="0" err="1">
                <a:solidFill>
                  <a:schemeClr val="bg1"/>
                </a:solidFill>
              </a:rPr>
              <a:t>concolic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80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00990"/>
            <a:ext cx="7543800" cy="1450757"/>
          </a:xfrm>
        </p:spPr>
        <p:txBody>
          <a:bodyPr/>
          <a:lstStyle/>
          <a:p>
            <a:pPr algn="ctr" eaLnBrk="1" hangingPunct="1"/>
            <a:r>
              <a:rPr lang="en-US" altLang="en-US" sz="3800" dirty="0">
                <a:solidFill>
                  <a:srgbClr val="FF6600"/>
                </a:solidFill>
              </a:rPr>
              <a:t>Summary</a:t>
            </a:r>
          </a:p>
        </p:txBody>
      </p:sp>
      <p:sp>
        <p:nvSpPr>
          <p:cNvPr id="50179" name="Oval 16"/>
          <p:cNvSpPr>
            <a:spLocks noChangeArrowheads="1"/>
          </p:cNvSpPr>
          <p:nvPr/>
        </p:nvSpPr>
        <p:spPr bwMode="auto">
          <a:xfrm>
            <a:off x="1295400" y="1752600"/>
            <a:ext cx="6934200" cy="3581400"/>
          </a:xfrm>
          <a:prstGeom prst="ellipse">
            <a:avLst/>
          </a:prstGeom>
          <a:solidFill>
            <a:srgbClr val="CCFFFF">
              <a:alpha val="34117"/>
            </a:srgbClr>
          </a:solidFill>
          <a:ln w="254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1447800" y="2590800"/>
            <a:ext cx="2743200" cy="1524000"/>
            <a:chOff x="1920" y="1200"/>
            <a:chExt cx="1728" cy="720"/>
          </a:xfrm>
        </p:grpSpPr>
        <p:sp>
          <p:nvSpPr>
            <p:cNvPr id="50185" name="Oval 4"/>
            <p:cNvSpPr>
              <a:spLocks noChangeArrowheads="1"/>
            </p:cNvSpPr>
            <p:nvPr/>
          </p:nvSpPr>
          <p:spPr bwMode="auto">
            <a:xfrm>
              <a:off x="1920" y="1200"/>
              <a:ext cx="1728" cy="720"/>
            </a:xfrm>
            <a:prstGeom prst="ellipse">
              <a:avLst/>
            </a:prstGeom>
            <a:solidFill>
              <a:srgbClr val="FFFFFF">
                <a:alpha val="43137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6" name="Text Box 5"/>
            <p:cNvSpPr txBox="1">
              <a:spLocks noChangeArrowheads="1"/>
            </p:cNvSpPr>
            <p:nvPr/>
          </p:nvSpPr>
          <p:spPr bwMode="auto">
            <a:xfrm>
              <a:off x="2160" y="1296"/>
              <a:ext cx="12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/>
                <a:t>Concolic Testing</a:t>
              </a:r>
            </a:p>
          </p:txBody>
        </p:sp>
      </p:grp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5105400" y="2514600"/>
            <a:ext cx="2743200" cy="1524000"/>
            <a:chOff x="1920" y="1200"/>
            <a:chExt cx="1728" cy="720"/>
          </a:xfrm>
        </p:grpSpPr>
        <p:sp>
          <p:nvSpPr>
            <p:cNvPr id="50183" name="Oval 4"/>
            <p:cNvSpPr>
              <a:spLocks noChangeArrowheads="1"/>
            </p:cNvSpPr>
            <p:nvPr/>
          </p:nvSpPr>
          <p:spPr bwMode="auto">
            <a:xfrm>
              <a:off x="1920" y="1200"/>
              <a:ext cx="1728" cy="720"/>
            </a:xfrm>
            <a:prstGeom prst="ellipse">
              <a:avLst/>
            </a:prstGeom>
            <a:solidFill>
              <a:srgbClr val="FFFFFF">
                <a:alpha val="43137"/>
              </a:srgb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4" name="Text Box 5"/>
            <p:cNvSpPr txBox="1">
              <a:spLocks noChangeArrowheads="1"/>
            </p:cNvSpPr>
            <p:nvPr/>
          </p:nvSpPr>
          <p:spPr bwMode="auto">
            <a:xfrm>
              <a:off x="2160" y="1296"/>
              <a:ext cx="12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r>
                <a:rPr lang="en-US" altLang="en-US" sz="2400"/>
                <a:t>Random Testing</a:t>
              </a:r>
            </a:p>
          </p:txBody>
        </p:sp>
      </p:grpSp>
      <p:sp>
        <p:nvSpPr>
          <p:cNvPr id="50182" name="TextBox 17"/>
          <p:cNvSpPr txBox="1">
            <a:spLocks noChangeArrowheads="1"/>
          </p:cNvSpPr>
          <p:nvPr/>
        </p:nvSpPr>
        <p:spPr bwMode="auto">
          <a:xfrm>
            <a:off x="3200400" y="4191000"/>
            <a:ext cx="2971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en-US" sz="2800"/>
              <a:t>Hybrid Concolic Testing</a:t>
            </a:r>
          </a:p>
        </p:txBody>
      </p:sp>
    </p:spTree>
    <p:extLst>
      <p:ext uri="{BB962C8B-B14F-4D97-AF65-F5344CB8AC3E}">
        <p14:creationId xmlns:p14="http://schemas.microsoft.com/office/powerpoint/2010/main" val="380552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Symbolic execution and program testing</a:t>
            </a:r>
            <a:r>
              <a:rPr lang="en-US" dirty="0"/>
              <a:t> - James King</a:t>
            </a:r>
          </a:p>
          <a:p>
            <a:r>
              <a:rPr lang="en-US" dirty="0">
                <a:hlinkClick r:id="rId3"/>
              </a:rPr>
              <a:t>KLEE: Unassisted and Automatic Generation of High-Coverage Tests for Complex Systems Programs</a:t>
            </a:r>
            <a:r>
              <a:rPr lang="en-US" dirty="0"/>
              <a:t> - </a:t>
            </a:r>
            <a:r>
              <a:rPr lang="en-US" dirty="0" err="1"/>
              <a:t>Cadar</a:t>
            </a:r>
            <a:r>
              <a:rPr lang="en-US" dirty="0"/>
              <a:t> et. al. </a:t>
            </a:r>
          </a:p>
          <a:p>
            <a:r>
              <a:rPr lang="en-US" dirty="0">
                <a:hlinkClick r:id="rId4"/>
              </a:rPr>
              <a:t>Symbolic Execution for Software Testing: Three Decades Later</a:t>
            </a:r>
            <a:r>
              <a:rPr lang="en-US" dirty="0"/>
              <a:t> - </a:t>
            </a:r>
            <a:r>
              <a:rPr lang="en-US" dirty="0" err="1"/>
              <a:t>Cadar</a:t>
            </a:r>
            <a:r>
              <a:rPr lang="en-US" dirty="0"/>
              <a:t> and Sen </a:t>
            </a:r>
          </a:p>
          <a:p>
            <a:r>
              <a:rPr lang="en-US" dirty="0">
                <a:hlinkClick r:id="rId5"/>
              </a:rPr>
              <a:t>DART: Directed Automated Random Testing</a:t>
            </a:r>
            <a:r>
              <a:rPr lang="en-US" dirty="0"/>
              <a:t> -  </a:t>
            </a:r>
            <a:r>
              <a:rPr lang="en-US" dirty="0" err="1"/>
              <a:t>Godefroid</a:t>
            </a:r>
            <a:r>
              <a:rPr lang="en-US" dirty="0"/>
              <a:t> et. al. </a:t>
            </a:r>
          </a:p>
          <a:p>
            <a:r>
              <a:rPr lang="en-US" dirty="0">
                <a:hlinkClick r:id="rId6"/>
              </a:rPr>
              <a:t>CUTE: A </a:t>
            </a:r>
            <a:r>
              <a:rPr lang="en-US" dirty="0" err="1">
                <a:hlinkClick r:id="rId6"/>
              </a:rPr>
              <a:t>Concolic</a:t>
            </a:r>
            <a:r>
              <a:rPr lang="en-US" dirty="0">
                <a:hlinkClick r:id="rId6"/>
              </a:rPr>
              <a:t> Unit Testing Engine for C </a:t>
            </a:r>
            <a:r>
              <a:rPr lang="en-US" dirty="0"/>
              <a:t> - Sen et. al. </a:t>
            </a:r>
          </a:p>
        </p:txBody>
      </p:sp>
    </p:spTree>
    <p:extLst>
      <p:ext uri="{BB962C8B-B14F-4D97-AF65-F5344CB8AC3E}">
        <p14:creationId xmlns:p14="http://schemas.microsoft.com/office/powerpoint/2010/main" val="279812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Background: SAT</a:t>
            </a:r>
          </a:p>
        </p:txBody>
      </p:sp>
      <p:sp>
        <p:nvSpPr>
          <p:cNvPr id="7" name="AutoShape 3"/>
          <p:cNvSpPr>
            <a:spLocks/>
          </p:cNvSpPr>
          <p:nvPr/>
        </p:nvSpPr>
        <p:spPr bwMode="auto">
          <a:xfrm>
            <a:off x="6743700" y="4843463"/>
            <a:ext cx="1981200" cy="762000"/>
          </a:xfrm>
          <a:prstGeom prst="borderCallout2">
            <a:avLst>
              <a:gd name="adj1" fmla="val 15000"/>
              <a:gd name="adj2" fmla="val -3847"/>
              <a:gd name="adj3" fmla="val 15000"/>
              <a:gd name="adj4" fmla="val -3847"/>
              <a:gd name="adj5" fmla="val 132917"/>
              <a:gd name="adj6" fmla="val -30208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SATisfying</a:t>
            </a:r>
            <a:r>
              <a:rPr lang="en-US" alt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assignment!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8150" y="1729648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rtl="1"/>
            <a:r>
              <a:rPr lang="en-US" alt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Given a propositional formula in CNF, find if there exists an assignment to Boolean variables that makes the formula true: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71700" y="3471863"/>
            <a:ext cx="3962400" cy="2657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ym typeface="Symbol" panose="05050102010706020507" pitchFamily="18" charset="2"/>
              </a:rPr>
              <a:t></a:t>
            </a:r>
            <a:r>
              <a:rPr lang="en-US" altLang="en-US" i="1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= </a:t>
            </a:r>
            <a:r>
              <a:rPr lang="en-US" altLang="en-US" i="1" dirty="0"/>
              <a:t>(b</a:t>
            </a:r>
            <a:r>
              <a:rPr lang="en-US" altLang="en-US" i="1" baseline="-25000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   c) </a:t>
            </a:r>
          </a:p>
          <a:p>
            <a:pPr>
              <a:spcBef>
                <a:spcPct val="50000"/>
              </a:spcBef>
            </a:pPr>
            <a:r>
              <a:rPr lang="en-US" altLang="en-US" i="1" dirty="0">
                <a:sym typeface="Symbol" panose="05050102010706020507" pitchFamily="18" charset="2"/>
              </a:rPr>
              <a:t></a:t>
            </a:r>
            <a:r>
              <a:rPr lang="en-US" altLang="en-US" i="1" baseline="-25000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 = </a:t>
            </a:r>
            <a:r>
              <a:rPr lang="en-US" altLang="en-US" i="1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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     d)</a:t>
            </a:r>
          </a:p>
          <a:p>
            <a:pPr>
              <a:spcBef>
                <a:spcPct val="50000"/>
              </a:spcBef>
            </a:pPr>
            <a:r>
              <a:rPr lang="en-US" altLang="en-US" i="1" dirty="0">
                <a:sym typeface="Symbol" panose="05050102010706020507" pitchFamily="18" charset="2"/>
              </a:rPr>
              <a:t></a:t>
            </a:r>
            <a:r>
              <a:rPr lang="en-US" altLang="en-US" i="1" baseline="-25000" dirty="0">
                <a:sym typeface="Symbol" panose="05050102010706020507" pitchFamily="18" charset="2"/>
              </a:rPr>
              <a:t>3</a:t>
            </a:r>
            <a:r>
              <a:rPr lang="en-US" altLang="en-US" i="1" dirty="0">
                <a:sym typeface="Symbol" panose="05050102010706020507" pitchFamily="18" charset="2"/>
              </a:rPr>
              <a:t> = </a:t>
            </a:r>
            <a:r>
              <a:rPr lang="en-US" altLang="en-US" i="1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 </a:t>
            </a:r>
            <a:r>
              <a:rPr lang="en-US" altLang="en-US" i="1" dirty="0"/>
              <a:t>b</a:t>
            </a:r>
            <a:r>
              <a:rPr lang="en-US" altLang="en-US" i="1" dirty="0">
                <a:sym typeface="Symbol" panose="05050102010706020507" pitchFamily="18" charset="2"/>
              </a:rPr>
              <a:t>     d)</a:t>
            </a:r>
          </a:p>
          <a:p>
            <a:pPr>
              <a:spcBef>
                <a:spcPct val="50000"/>
              </a:spcBef>
            </a:pPr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 = </a:t>
            </a:r>
            <a:r>
              <a:rPr lang="en-US" altLang="en-US" i="1" dirty="0">
                <a:sym typeface="Symbol" panose="05050102010706020507" pitchFamily="18" charset="2"/>
              </a:rPr>
              <a:t></a:t>
            </a:r>
            <a:r>
              <a:rPr lang="en-US" altLang="en-US" i="1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   </a:t>
            </a:r>
            <a:r>
              <a:rPr lang="en-US" altLang="en-US" i="1" baseline="-25000" dirty="0">
                <a:sym typeface="Symbol" panose="05050102010706020507" pitchFamily="18" charset="2"/>
              </a:rPr>
              <a:t>2</a:t>
            </a:r>
            <a:r>
              <a:rPr lang="en-US" altLang="en-US" i="1" dirty="0">
                <a:sym typeface="Symbol" panose="05050102010706020507" pitchFamily="18" charset="2"/>
              </a:rPr>
              <a:t>     </a:t>
            </a:r>
            <a:r>
              <a:rPr lang="en-US" altLang="en-US" i="1" baseline="-25000" dirty="0">
                <a:sym typeface="Symbol" panose="05050102010706020507" pitchFamily="18" charset="2"/>
              </a:rPr>
              <a:t>3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i="1" dirty="0">
                <a:sym typeface="Symbol" panose="05050102010706020507" pitchFamily="18" charset="2"/>
              </a:rPr>
              <a:t>A = {a=0, b=1, c=0, d=1}</a:t>
            </a:r>
            <a:r>
              <a:rPr lang="en-US" altLang="en-US" i="1" dirty="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5300663"/>
            <a:ext cx="2286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5300663"/>
            <a:ext cx="2286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5676900" y="522446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28650" y="3889377"/>
            <a:ext cx="12394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clauses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1790700" y="3776663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790700" y="4157663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790700" y="4157663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771900" y="2938463"/>
            <a:ext cx="1104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literals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24263"/>
            <a:ext cx="2286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24263"/>
            <a:ext cx="2286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67263"/>
            <a:ext cx="2286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233863"/>
            <a:ext cx="2286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3619500" y="32432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 flipH="1">
            <a:off x="4000500" y="3319463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Background: SMT </a:t>
            </a:r>
            <a:br>
              <a:rPr lang="en-US" dirty="0">
                <a:solidFill>
                  <a:srgbClr val="E48312"/>
                </a:solidFill>
              </a:rPr>
            </a:br>
            <a:r>
              <a:rPr lang="en-US" dirty="0">
                <a:solidFill>
                  <a:srgbClr val="E48312"/>
                </a:solidFill>
              </a:rPr>
              <a:t>(Satisfiability Modulo Theory)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64206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 SMT instance is a generalization of a </a:t>
            </a:r>
            <a:r>
              <a:rPr lang="en-US" dirty="0">
                <a:hlinkClick r:id="rId2" tooltip="Boolean satisfiability problem"/>
              </a:rPr>
              <a:t>Boolean SAT</a:t>
            </a:r>
            <a:r>
              <a:rPr lang="en-US" dirty="0"/>
              <a:t> instance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Various sets of variables are replaced by </a:t>
            </a:r>
            <a:r>
              <a:rPr lang="en-US" dirty="0">
                <a:hlinkClick r:id="rId3" tooltip="Predicate (mathematical logic)"/>
              </a:rPr>
              <a:t>predicates</a:t>
            </a:r>
            <a:r>
              <a:rPr lang="en-US" dirty="0"/>
              <a:t> from a variety of underlying theories. </a:t>
            </a:r>
            <a:endParaRPr lang="en-US" b="1" dirty="0">
              <a:latin typeface="Fjalla One" panose="02000506040000020004" pitchFamily="2" charset="0"/>
            </a:endParaRP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b="1" dirty="0"/>
              <a:t>Input</a:t>
            </a:r>
            <a:r>
              <a:rPr lang="en-US" dirty="0"/>
              <a:t>: a </a:t>
            </a:r>
            <a:r>
              <a:rPr lang="en-US" b="1" dirty="0">
                <a:solidFill>
                  <a:srgbClr val="00B050"/>
                </a:solidFill>
              </a:rPr>
              <a:t>first-order</a:t>
            </a:r>
            <a:r>
              <a:rPr lang="en-US" dirty="0"/>
              <a:t> formula </a:t>
            </a:r>
            <a:r>
              <a:rPr lang="en-US" dirty="0">
                <a:sym typeface="Symbol"/>
              </a:rPr>
              <a:t> over background theory (</a:t>
            </a:r>
            <a:r>
              <a:rPr lang="en-US" dirty="0"/>
              <a:t>Arithmetic, Arrays, Bit-vectors, Algebraic Datatypes)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 is </a:t>
            </a:r>
            <a:r>
              <a:rPr lang="en-US" dirty="0">
                <a:sym typeface="Symbol"/>
              </a:rPr>
              <a:t> </a:t>
            </a:r>
            <a:r>
              <a:rPr lang="en-US" dirty="0" err="1">
                <a:sym typeface="Symbol"/>
              </a:rPr>
              <a:t>satisfiable</a:t>
            </a:r>
            <a:r>
              <a:rPr lang="en-US" dirty="0">
                <a:sym typeface="Symbol"/>
              </a:rPr>
              <a:t>?</a:t>
            </a:r>
          </a:p>
          <a:p>
            <a:pPr lvl="1"/>
            <a:r>
              <a:rPr lang="en-US" dirty="0">
                <a:sym typeface="Symbol"/>
              </a:rPr>
              <a:t>does  have a model?</a:t>
            </a:r>
          </a:p>
          <a:p>
            <a:pPr lvl="1"/>
            <a:r>
              <a:rPr lang="en-US" dirty="0">
                <a:sym typeface="Symbol"/>
              </a:rPr>
              <a:t>Is there a refutation of   = proof of ?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0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Background: SMT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  <a:sym typeface="Symbol"/>
              </a:rPr>
              <a:t>b + 2 = c  and  f(read(write(a,b,3), c-2)) ≠ f(c-b+1)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00782" y="3417994"/>
            <a:ext cx="2133600" cy="9638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Array Theory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978876" y="1847851"/>
            <a:ext cx="1705232" cy="417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29232" y="1690689"/>
            <a:ext cx="3155092" cy="7312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00384" y="2421924"/>
            <a:ext cx="776416" cy="1035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95568" y="2265405"/>
            <a:ext cx="1075037" cy="1176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52127" y="3421081"/>
            <a:ext cx="2133600" cy="9638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Arithmetic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01082" y="3417993"/>
            <a:ext cx="2329764" cy="96382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Uninterpreted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Function</a:t>
            </a:r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6895070" y="2174789"/>
            <a:ext cx="870894" cy="1243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4454" y="1847851"/>
            <a:ext cx="181232" cy="3269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91622" y="1870077"/>
            <a:ext cx="181232" cy="3269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62166" y="2197015"/>
            <a:ext cx="4248279" cy="12209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1449" y="1847851"/>
            <a:ext cx="1351005" cy="4175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29966" y="1865614"/>
            <a:ext cx="861239" cy="4175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2"/>
            <a:endCxn id="14" idx="0"/>
          </p:cNvCxnSpPr>
          <p:nvPr/>
        </p:nvCxnSpPr>
        <p:spPr>
          <a:xfrm>
            <a:off x="1556952" y="2265405"/>
            <a:ext cx="561975" cy="1155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 flipH="1">
            <a:off x="2743200" y="2283168"/>
            <a:ext cx="4717386" cy="1134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2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5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Example SMT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92928" cy="4351338"/>
          </a:xfrm>
        </p:spPr>
        <p:txBody>
          <a:bodyPr>
            <a:normAutofit/>
          </a:bodyPr>
          <a:lstStyle/>
          <a:p>
            <a:pPr defTabSz="914363">
              <a:spcBef>
                <a:spcPct val="20000"/>
              </a:spcBef>
              <a:buSzPct val="90000"/>
              <a:defRPr/>
            </a:pPr>
            <a:r>
              <a:rPr lang="en-US" dirty="0">
                <a:solidFill>
                  <a:srgbClr val="C00000"/>
                </a:solidFill>
                <a:sym typeface="Symbol"/>
              </a:rPr>
              <a:t>b + 2 = c</a:t>
            </a:r>
            <a:r>
              <a:rPr lang="en-US" dirty="0">
                <a:sym typeface="Symbol"/>
              </a:rPr>
              <a:t>  and  f(read(write(a,b,3), c-2)) ≠ f(c-b+1)</a:t>
            </a:r>
          </a:p>
          <a:p>
            <a:pPr marL="0" lvl="0" indent="0" defTabSz="914363">
              <a:spcBef>
                <a:spcPct val="20000"/>
              </a:spcBef>
              <a:buSzPct val="90000"/>
              <a:buNone/>
              <a:defRPr/>
            </a:pPr>
            <a:r>
              <a:rPr lang="en-US" dirty="0">
                <a:sym typeface="Symbol"/>
              </a:rPr>
              <a:t>[</a:t>
            </a:r>
            <a:r>
              <a:rPr lang="en-US" dirty="0">
                <a:solidFill>
                  <a:srgbClr val="00B050"/>
                </a:solidFill>
                <a:sym typeface="Symbol"/>
              </a:rPr>
              <a:t>Substituting c by b+2</a:t>
            </a:r>
            <a:r>
              <a:rPr lang="en-US" dirty="0">
                <a:sym typeface="Symbol"/>
              </a:rPr>
              <a:t>]</a:t>
            </a:r>
          </a:p>
          <a:p>
            <a:pPr defTabSz="914363">
              <a:spcBef>
                <a:spcPct val="20000"/>
              </a:spcBef>
              <a:buSzPct val="90000"/>
              <a:defRPr/>
            </a:pPr>
            <a:r>
              <a:rPr lang="en-US" dirty="0">
                <a:sym typeface="Symbol"/>
              </a:rPr>
              <a:t>b + 2 = c and f(read(write(a,b,3),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b+2-2</a:t>
            </a:r>
            <a:r>
              <a:rPr lang="en-US" dirty="0">
                <a:sym typeface="Symbol"/>
              </a:rPr>
              <a:t>)) ≠ f(</a:t>
            </a:r>
            <a:r>
              <a:rPr lang="en-US" dirty="0">
                <a:solidFill>
                  <a:srgbClr val="C00000"/>
                </a:solidFill>
                <a:sym typeface="Symbol"/>
              </a:rPr>
              <a:t>b+2-b+1</a:t>
            </a:r>
            <a:r>
              <a:rPr lang="en-US" dirty="0">
                <a:sym typeface="Symbol"/>
              </a:rPr>
              <a:t>)</a:t>
            </a:r>
          </a:p>
          <a:p>
            <a:pPr marL="0" lvl="0" indent="0" defTabSz="914363">
              <a:spcBef>
                <a:spcPct val="20000"/>
              </a:spcBef>
              <a:buSzPct val="90000"/>
              <a:buNone/>
              <a:defRPr/>
            </a:pPr>
            <a:r>
              <a:rPr lang="en-US" dirty="0">
                <a:sym typeface="Symbol"/>
              </a:rPr>
              <a:t>[</a:t>
            </a:r>
            <a:r>
              <a:rPr lang="en-US" dirty="0">
                <a:solidFill>
                  <a:srgbClr val="00B050"/>
                </a:solidFill>
                <a:sym typeface="Symbol"/>
              </a:rPr>
              <a:t>Arithmetic simplification</a:t>
            </a:r>
            <a:r>
              <a:rPr lang="en-US" dirty="0">
                <a:sym typeface="Symbol"/>
              </a:rPr>
              <a:t>]</a:t>
            </a:r>
          </a:p>
          <a:p>
            <a:pPr defTabSz="914363">
              <a:spcBef>
                <a:spcPct val="20000"/>
              </a:spcBef>
              <a:buSzPct val="90000"/>
              <a:defRPr/>
            </a:pPr>
            <a:r>
              <a:rPr lang="en-US" dirty="0">
                <a:sym typeface="Symbol"/>
              </a:rPr>
              <a:t>b + 2 = c and f(read(write(a,b,3), b)) ≠ f(3)</a:t>
            </a:r>
          </a:p>
          <a:p>
            <a:pPr marL="0" indent="0" defTabSz="914363">
              <a:spcBef>
                <a:spcPct val="20000"/>
              </a:spcBef>
              <a:buSzPct val="90000"/>
              <a:buNone/>
              <a:defRPr/>
            </a:pPr>
            <a:r>
              <a:rPr lang="en-US" dirty="0">
                <a:sym typeface="Symbol"/>
              </a:rPr>
              <a:t>[</a:t>
            </a:r>
            <a:r>
              <a:rPr lang="en-US" dirty="0">
                <a:solidFill>
                  <a:srgbClr val="00B050"/>
                </a:solidFill>
                <a:sym typeface="Symbol"/>
              </a:rPr>
              <a:t>Applying array theory axiom</a:t>
            </a:r>
            <a:r>
              <a:rPr lang="en-US" dirty="0">
                <a:sym typeface="Symbol"/>
              </a:rPr>
              <a:t>]     </a:t>
            </a:r>
          </a:p>
          <a:p>
            <a:pPr marL="0" indent="0" defTabSz="914363">
              <a:spcBef>
                <a:spcPct val="20000"/>
              </a:spcBef>
              <a:buSzPct val="90000"/>
              <a:buNone/>
              <a:defRPr/>
            </a:pPr>
            <a:r>
              <a:rPr lang="en-US" dirty="0" err="1">
                <a:sym typeface="Symbol"/>
              </a:rPr>
              <a:t>forall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a,i,v:read</a:t>
            </a:r>
            <a:r>
              <a:rPr lang="en-US" dirty="0">
                <a:sym typeface="Symbol"/>
              </a:rPr>
              <a:t>(write(</a:t>
            </a:r>
            <a:r>
              <a:rPr lang="en-US" dirty="0" err="1">
                <a:sym typeface="Symbol"/>
              </a:rPr>
              <a:t>a,i,v</a:t>
            </a:r>
            <a:r>
              <a:rPr lang="en-US" dirty="0">
                <a:sym typeface="Symbol"/>
              </a:rPr>
              <a:t>), </a:t>
            </a:r>
            <a:r>
              <a:rPr lang="en-US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) = v]</a:t>
            </a:r>
          </a:p>
          <a:p>
            <a:pPr defTabSz="914363">
              <a:spcBef>
                <a:spcPct val="20000"/>
              </a:spcBef>
              <a:buSzPct val="90000"/>
              <a:defRPr/>
            </a:pPr>
            <a:r>
              <a:rPr lang="en-US" dirty="0">
                <a:sym typeface="Symbol"/>
              </a:rPr>
              <a:t>b+2 = c and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f(3) ≠ f(3) </a:t>
            </a:r>
            <a:r>
              <a:rPr lang="en-US" dirty="0">
                <a:sym typeface="Symbol"/>
              </a:rPr>
              <a:t>[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NOT SATISFIABLE</a:t>
            </a:r>
            <a:r>
              <a:rPr lang="en-US" dirty="0">
                <a:sym typeface="Symbol"/>
              </a:rPr>
              <a:t>]</a:t>
            </a:r>
          </a:p>
          <a:p>
            <a:pPr marL="0" indent="0" defTabSz="914363">
              <a:spcBef>
                <a:spcPct val="20000"/>
              </a:spcBef>
              <a:buSzPct val="90000"/>
              <a:buNone/>
              <a:defRPr/>
            </a:pPr>
            <a:endParaRPr lang="en-US" dirty="0">
              <a:sym typeface="Symbol"/>
            </a:endParaRPr>
          </a:p>
          <a:p>
            <a:pPr marL="0" lvl="0" indent="0" defTabSz="914363">
              <a:spcBef>
                <a:spcPct val="20000"/>
              </a:spcBef>
              <a:buSzPct val="90000"/>
              <a:buNone/>
              <a:defRPr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59415" y="4876800"/>
            <a:ext cx="45073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read : array × index → element </a:t>
            </a:r>
          </a:p>
          <a:p>
            <a:r>
              <a:rPr lang="en-US" sz="2000" dirty="0"/>
              <a:t>write : array × index × element → array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37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E48312"/>
                </a:solidFill>
              </a:rPr>
              <a:t>Program Validation Approaches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75937" y="5609968"/>
            <a:ext cx="544521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075937" y="1606378"/>
            <a:ext cx="24713" cy="400359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2686050" y="4674640"/>
            <a:ext cx="345989" cy="3542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575222" y="3846405"/>
            <a:ext cx="345989" cy="354227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475205" y="3361037"/>
            <a:ext cx="345989" cy="354227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375188" y="3006810"/>
            <a:ext cx="345989" cy="354227"/>
          </a:xfrm>
          <a:prstGeom prst="flowChartConnector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7140661" y="1891141"/>
            <a:ext cx="345989" cy="354227"/>
          </a:xfrm>
          <a:prstGeom prst="flowChartConnector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844047" y="5721926"/>
            <a:ext cx="59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 (programmer effort, time, expertise)</a:t>
            </a:r>
          </a:p>
        </p:txBody>
      </p:sp>
      <p:sp>
        <p:nvSpPr>
          <p:cNvPr id="21" name="TextBox 20"/>
          <p:cNvSpPr txBox="1"/>
          <p:nvPr/>
        </p:nvSpPr>
        <p:spPr>
          <a:xfrm rot="-5400000">
            <a:off x="960632" y="3377341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1313" y="221454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jalla One" panose="02000506040000020004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2133" y="319272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jalla One" panose="02000506040000020004" pitchFamily="2" charset="0"/>
                <a:ea typeface="Roboto" panose="02000000000000000000" pitchFamily="2" charset="0"/>
                <a:cs typeface="Roboto" panose="02000000000000000000" pitchFamily="2" charset="0"/>
              </a:rPr>
              <a:t>Extended Static Analysis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5214" y="368397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jalla One" panose="02000506040000020004" pitchFamily="2" charset="0"/>
                <a:ea typeface="Roboto" panose="02000000000000000000" pitchFamily="2" charset="0"/>
                <a:cs typeface="Roboto" panose="02000000000000000000" pitchFamily="2" charset="0"/>
              </a:rPr>
              <a:t>Symbolic Execution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2323" y="2991430"/>
            <a:ext cx="2168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Fjalla One" panose="02000506040000020004" pitchFamily="2" charset="0"/>
                <a:ea typeface="Roboto" panose="02000000000000000000" pitchFamily="2" charset="0"/>
                <a:cs typeface="Roboto" panose="02000000000000000000" pitchFamily="2" charset="0"/>
              </a:rPr>
              <a:t>Concolic</a:t>
            </a:r>
            <a:r>
              <a:rPr lang="en-US" dirty="0">
                <a:latin typeface="Fjalla One" panose="02000506040000020004" pitchFamily="2" charset="0"/>
                <a:ea typeface="Roboto" panose="02000000000000000000" pitchFamily="2" charset="0"/>
                <a:cs typeface="Roboto" panose="02000000000000000000" pitchFamily="2" charset="0"/>
              </a:rPr>
              <a:t> Execution</a:t>
            </a:r>
          </a:p>
          <a:p>
            <a:r>
              <a:rPr lang="en-US" dirty="0">
                <a:latin typeface="Fjalla One" panose="02000506040000020004" pitchFamily="2" charset="0"/>
                <a:ea typeface="Roboto" panose="02000000000000000000" pitchFamily="2" charset="0"/>
                <a:cs typeface="Roboto" panose="02000000000000000000" pitchFamily="2" charset="0"/>
              </a:rPr>
              <a:t>&amp; White-box </a:t>
            </a:r>
          </a:p>
          <a:p>
            <a:r>
              <a:rPr lang="en-US" dirty="0">
                <a:latin typeface="Fjalla One" panose="02000506040000020004" pitchFamily="2" charset="0"/>
                <a:ea typeface="Roboto" panose="02000000000000000000" pitchFamily="2" charset="0"/>
                <a:cs typeface="Roboto" panose="02000000000000000000" pitchFamily="2" charset="0"/>
              </a:rPr>
              <a:t>Fuzzing (dynamic)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4111" y="492252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jalla One" panose="02000506040000020004" pitchFamily="2" charset="0"/>
                <a:ea typeface="Roboto" panose="02000000000000000000" pitchFamily="2" charset="0"/>
                <a:cs typeface="Roboto" panose="02000000000000000000" pitchFamily="2" charset="0"/>
              </a:rPr>
              <a:t>Ad-hoc testing (dynamic)</a:t>
            </a:r>
          </a:p>
        </p:txBody>
      </p:sp>
    </p:spTree>
    <p:extLst>
      <p:ext uri="{BB962C8B-B14F-4D97-AF65-F5344CB8AC3E}">
        <p14:creationId xmlns:p14="http://schemas.microsoft.com/office/powerpoint/2010/main" val="2981351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1868</TotalTime>
  <Words>3036</Words>
  <Application>Microsoft Macintosh PowerPoint</Application>
  <PresentationFormat>On-screen Show (4:3)</PresentationFormat>
  <Paragraphs>676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Calibri</vt:lpstr>
      <vt:lpstr>Calibri Light</vt:lpstr>
      <vt:lpstr>cmsy10</vt:lpstr>
      <vt:lpstr>Comic Sans MS</vt:lpstr>
      <vt:lpstr>Courier New</vt:lpstr>
      <vt:lpstr>Fjalla One</vt:lpstr>
      <vt:lpstr>Mangal</vt:lpstr>
      <vt:lpstr>Roboto</vt:lpstr>
      <vt:lpstr>Symbol</vt:lpstr>
      <vt:lpstr>Tahoma</vt:lpstr>
      <vt:lpstr>Times New Roman</vt:lpstr>
      <vt:lpstr>Trebuchet MS</vt:lpstr>
      <vt:lpstr>Wingdings</vt:lpstr>
      <vt:lpstr>Retrospect</vt:lpstr>
      <vt:lpstr>Symbolic Execution</vt:lpstr>
      <vt:lpstr>What is the goal?</vt:lpstr>
      <vt:lpstr>Testing</vt:lpstr>
      <vt:lpstr>PowerPoint Presentation</vt:lpstr>
      <vt:lpstr>Background: SAT</vt:lpstr>
      <vt:lpstr>Background: SMT  (Satisfiability Modulo Theory)</vt:lpstr>
      <vt:lpstr>Background: SMT </vt:lpstr>
      <vt:lpstr>Example SMT Solving</vt:lpstr>
      <vt:lpstr>Program Validation Approaches </vt:lpstr>
      <vt:lpstr>Automatic Test Generation Symbolic &amp; Concolic Execution</vt:lpstr>
      <vt:lpstr>Symbolic Execution</vt:lpstr>
      <vt:lpstr>Symbolic Execution</vt:lpstr>
      <vt:lpstr>More details on Symbolic Execution</vt:lpstr>
      <vt:lpstr>Symbolic Execution</vt:lpstr>
      <vt:lpstr>Symbolic Execution</vt:lpstr>
      <vt:lpstr>SMT Queries</vt:lpstr>
      <vt:lpstr>Optimizing SMT Queries </vt:lpstr>
      <vt:lpstr>Optimizing SMT Queries (contd.) </vt:lpstr>
      <vt:lpstr>How does Symbolic Execution Find bugs? </vt:lpstr>
      <vt:lpstr>Classic Symbolic Execution --- Practical Issues </vt:lpstr>
      <vt:lpstr>Solution: Concolic Execution</vt:lpstr>
      <vt:lpstr>Concolic Execution Steps </vt:lpstr>
      <vt:lpstr>Example</vt:lpstr>
      <vt:lpstr>Concolic execution example</vt:lpstr>
      <vt:lpstr>PowerPoint Presentation</vt:lpstr>
      <vt:lpstr>Concolic execution example</vt:lpstr>
      <vt:lpstr>Concolic execution example</vt:lpstr>
      <vt:lpstr>Concolic execution example</vt:lpstr>
      <vt:lpstr>Concolic execution example</vt:lpstr>
      <vt:lpstr>Concolic execution example</vt:lpstr>
      <vt:lpstr>Concolic execution example</vt:lpstr>
      <vt:lpstr>Concolic execution example</vt:lpstr>
      <vt:lpstr>Concolic execution example</vt:lpstr>
      <vt:lpstr>Concolic execution example</vt:lpstr>
      <vt:lpstr>Concolic execution example</vt:lpstr>
      <vt:lpstr>Limitations</vt:lpstr>
      <vt:lpstr>Limitations</vt:lpstr>
      <vt:lpstr>Limitations:  a comparative view</vt:lpstr>
      <vt:lpstr>Limitations: Example</vt:lpstr>
      <vt:lpstr>Limitations: Example</vt:lpstr>
      <vt:lpstr>Hybrid concolic testing</vt:lpstr>
      <vt:lpstr>Hybrid Concolic Testing </vt:lpstr>
      <vt:lpstr>Hybrid Concolic Testing</vt:lpstr>
      <vt:lpstr>Hybrid Concolic Testing</vt:lpstr>
      <vt:lpstr>Hybrid Concolic Testing </vt:lpstr>
      <vt:lpstr>Summary</vt:lpstr>
      <vt:lpstr>Further reading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CSUser</dc:creator>
  <cp:lastModifiedBy>Microsoft Office User</cp:lastModifiedBy>
  <cp:revision>247</cp:revision>
  <dcterms:created xsi:type="dcterms:W3CDTF">2015-10-07T15:12:38Z</dcterms:created>
  <dcterms:modified xsi:type="dcterms:W3CDTF">2018-02-15T05:56:41Z</dcterms:modified>
</cp:coreProperties>
</file>