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tags/tag6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8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9.xml" ContentType="application/vnd.openxmlformats-officedocument.presentationml.tags+xml"/>
  <Override PartName="/ppt/notesSlides/notesSlide28.xml" ContentType="application/vnd.openxmlformats-officedocument.presentationml.notesSlide+xml"/>
  <Override PartName="/ppt/tags/tag10.xml" ContentType="application/vnd.openxmlformats-officedocument.presentationml.tags+xml"/>
  <Override PartName="/ppt/notesSlides/notesSlide29.xml" ContentType="application/vnd.openxmlformats-officedocument.presentationml.notesSlide+xml"/>
  <Override PartName="/ppt/tags/tag11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37"/>
  </p:notesMasterIdLst>
  <p:handoutMasterIdLst>
    <p:handoutMasterId r:id="rId38"/>
  </p:handoutMasterIdLst>
  <p:sldIdLst>
    <p:sldId id="256" r:id="rId2"/>
    <p:sldId id="324" r:id="rId3"/>
    <p:sldId id="325" r:id="rId4"/>
    <p:sldId id="261" r:id="rId5"/>
    <p:sldId id="300" r:id="rId6"/>
    <p:sldId id="262" r:id="rId7"/>
    <p:sldId id="285" r:id="rId8"/>
    <p:sldId id="291" r:id="rId9"/>
    <p:sldId id="320" r:id="rId10"/>
    <p:sldId id="286" r:id="rId11"/>
    <p:sldId id="303" r:id="rId12"/>
    <p:sldId id="309" r:id="rId13"/>
    <p:sldId id="308" r:id="rId14"/>
    <p:sldId id="306" r:id="rId15"/>
    <p:sldId id="307" r:id="rId16"/>
    <p:sldId id="312" r:id="rId17"/>
    <p:sldId id="299" r:id="rId18"/>
    <p:sldId id="316" r:id="rId19"/>
    <p:sldId id="295" r:id="rId20"/>
    <p:sldId id="311" r:id="rId21"/>
    <p:sldId id="290" r:id="rId22"/>
    <p:sldId id="278" r:id="rId23"/>
    <p:sldId id="293" r:id="rId24"/>
    <p:sldId id="292" r:id="rId25"/>
    <p:sldId id="280" r:id="rId26"/>
    <p:sldId id="281" r:id="rId27"/>
    <p:sldId id="314" r:id="rId28"/>
    <p:sldId id="288" r:id="rId29"/>
    <p:sldId id="283" r:id="rId30"/>
    <p:sldId id="321" r:id="rId31"/>
    <p:sldId id="315" r:id="rId32"/>
    <p:sldId id="326" r:id="rId33"/>
    <p:sldId id="317" r:id="rId34"/>
    <p:sldId id="318" r:id="rId35"/>
    <p:sldId id="32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 autoAdjust="0"/>
    <p:restoredTop sz="78310" autoAdjust="0"/>
  </p:normalViewPr>
  <p:slideViewPr>
    <p:cSldViewPr snapToGrid="0" snapToObjects="1">
      <p:cViewPr varScale="1">
        <p:scale>
          <a:sx n="61" d="100"/>
          <a:sy n="61" d="100"/>
        </p:scale>
        <p:origin x="143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949E6-7EA1-9A4B-BE33-CE68C4EE6854}" type="datetime1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14D93-2D3B-7E4C-8551-A4F0973AC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082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6233C-1C94-1749-80EC-70B24877D495}" type="datetime1">
              <a:rPr lang="en-US" smtClean="0"/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489AC-BC19-0E40-80AC-38F4436D7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77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r>
              <a:rPr lang="en-US" baseline="0" dirty="0" smtClean="0"/>
              <a:t> every one. I am </a:t>
            </a:r>
            <a:r>
              <a:rPr lang="en-US" baseline="0" dirty="0" err="1" smtClean="0"/>
              <a:t>Baishakhi</a:t>
            </a:r>
            <a:r>
              <a:rPr lang="en-US" baseline="0" dirty="0" smtClean="0"/>
              <a:t> Ray from University of Virginia. Today I will talk about “</a:t>
            </a:r>
            <a:r>
              <a:rPr lang="en-US" dirty="0" smtClean="0"/>
              <a:t>On the “Naturalness” of Buggy Code”.</a:t>
            </a:r>
          </a:p>
          <a:p>
            <a:r>
              <a:rPr lang="en-US" dirty="0" smtClean="0"/>
              <a:t>This is a joint work from UC Davis,</a:t>
            </a:r>
            <a:r>
              <a:rPr lang="en-US" baseline="0" dirty="0" smtClean="0"/>
              <a:t> TU Delft, and Huawei</a:t>
            </a:r>
          </a:p>
          <a:p>
            <a:endParaRPr lang="en-US" baseline="0" dirty="0" smtClean="0"/>
          </a:p>
          <a:p>
            <a:r>
              <a:rPr lang="en-US" baseline="0" dirty="0" smtClean="0"/>
              <a:t>NSF grant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20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identify</a:t>
            </a:r>
            <a:r>
              <a:rPr lang="en-US" baseline="0" dirty="0" smtClean="0"/>
              <a:t> the buggy lines in a given corpus.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First, in a project evolutionary history, we retrieved all the commits.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Out of them, we tried to locate the bug-fix commits.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 consider both the pre-release and post-release bugs.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For post-release bugs, we retrieved such information from issue data base.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For pre-release bugs we looked at the commit messages for bug-fix specific words (like fix, error, correction, etc.) to identify bug-fix commits.</a:t>
            </a:r>
          </a:p>
        </p:txBody>
      </p:sp>
    </p:spTree>
    <p:extLst>
      <p:ext uri="{BB962C8B-B14F-4D97-AF65-F5344CB8AC3E}">
        <p14:creationId xmlns:p14="http://schemas.microsoft.com/office/powerpoint/2010/main" val="2634575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If a commit messages include such key words, we mark them as a bug-fix patch.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75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baseline="0" dirty="0" smtClean="0"/>
              <a:t> The lines deleted in the patch are considered as buggy lines, while the lines added are  marked as their fixes.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75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we used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-blame to locate the original bug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introducing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steps are analogous to the SZZ algorithm [50].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29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Finally, we take snapshots of the project at different time interval  </a:t>
            </a:r>
          </a:p>
          <a:p>
            <a:r>
              <a:rPr lang="en-US" dirty="0" smtClean="0"/>
              <a:t>2. We then map</a:t>
            </a:r>
            <a:r>
              <a:rPr lang="en-US" baseline="0" dirty="0" smtClean="0"/>
              <a:t> those bugs to these snapshots</a:t>
            </a:r>
          </a:p>
          <a:p>
            <a:r>
              <a:rPr lang="en-US" baseline="0" dirty="0" smtClean="0"/>
              <a:t>3. Thus, for each snapshot, we have annotated buggy and fixed lines.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29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we use</a:t>
            </a:r>
            <a:r>
              <a:rPr lang="en-US" baseline="0" dirty="0" smtClean="0"/>
              <a:t> a cached based language model to generate entropy of each program line.</a:t>
            </a:r>
          </a:p>
          <a:p>
            <a:r>
              <a:rPr lang="en-US" baseline="0" dirty="0" smtClean="0"/>
              <a:t>By using cache based model, we give priority to the n-grams that appear more in the local context.</a:t>
            </a:r>
          </a:p>
          <a:p>
            <a:r>
              <a:rPr lang="en-US" baseline="0" dirty="0" smtClean="0"/>
              <a:t>For a file under test, we train the model with other files from the same snapshot.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8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method, 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studied 10 Open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Java projects:  five are taken from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while the others are from the Apache Software Foundation.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studied 1 year of their evolutionary history, by taking snapshots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every month interval.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total, we studied 10 projects, 113 thousands files, 35 Million Lines, and 7thousands bugs.</a:t>
            </a:r>
          </a:p>
        </p:txBody>
      </p:sp>
    </p:spTree>
    <p:extLst>
      <p:ext uri="{BB962C8B-B14F-4D97-AF65-F5344CB8AC3E}">
        <p14:creationId xmlns:p14="http://schemas.microsoft.com/office/powerpoint/2010/main" val="2735372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begin with the question </a:t>
            </a:r>
            <a:r>
              <a:rPr lang="en-US" dirty="0" smtClean="0"/>
              <a:t>1.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buggy lines more “unnatural" than non-buggy lines?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evaluate this question, we compare entropies of buggy and non-buggy lines for all the studied snapshots.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As you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see from the box plot, buggy lines indeed have more entropy than the non-buggy lines with statistical significance.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62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natural question follows: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 the entropies of these buggy lines drop once the bugs are fixed.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As the box plot suggests, this is also true. Buggy lines indeed become more natural after repair.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62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Let</a:t>
            </a:r>
            <a:r>
              <a:rPr lang="fr-FR" dirty="0" smtClean="0"/>
              <a:t>’</a:t>
            </a:r>
            <a:r>
              <a:rPr lang="en-US" dirty="0" smtClean="0"/>
              <a:t>s see couple of examples. 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an instance of incorrect method call in project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Netty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Instead of calling the method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trySuccess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were used many times in the same file, 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developer incorrectly called the method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setSuccess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Once developer fixed it, the entropy drops by more than 4 bit.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Here is another example of missing conditional check in Project Lucene.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 should check whether directory creation is successful by checking return value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mkdir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call.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Once it was fixed, the entropy again drops by around 4 bits.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So in conclusion, we can say that </a:t>
            </a:r>
            <a:r>
              <a:rPr lang="en-US" sz="1200" baseline="0" dirty="0" smtClean="0">
                <a:solidFill>
                  <a:schemeClr val="tx1"/>
                </a:solidFill>
              </a:rPr>
              <a:t>b</a:t>
            </a:r>
            <a:r>
              <a:rPr lang="en-US" sz="1200" dirty="0" smtClean="0">
                <a:solidFill>
                  <a:schemeClr val="tx1"/>
                </a:solidFill>
              </a:rPr>
              <a:t>uggy lines in general has higher entropies than non-buggy lines; entropy drops after bug-fixes. 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3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speak in natural</a:t>
            </a:r>
            <a:r>
              <a:rPr lang="en-US" baseline="0" dirty="0" smtClean="0"/>
              <a:t> language </a:t>
            </a:r>
            <a:r>
              <a:rPr lang="en-US" dirty="0" smtClean="0"/>
              <a:t>like English, it </a:t>
            </a:r>
            <a:r>
              <a:rPr lang="en-US" baseline="0" dirty="0" smtClean="0"/>
              <a:t>is usually very repetitive and has regularities that allow us to communicate naturally.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38951-B343-4378-AB01-C7EBD3A50F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019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Next,</a:t>
            </a:r>
            <a:r>
              <a:rPr lang="en-US" baseline="0" dirty="0" smtClean="0"/>
              <a:t> we check whether unnaturalness </a:t>
            </a:r>
            <a:r>
              <a:rPr lang="en-US" dirty="0" smtClean="0"/>
              <a:t>can be used for defect prediction? </a:t>
            </a:r>
          </a:p>
          <a:p>
            <a:r>
              <a:rPr lang="en-US" dirty="0" smtClean="0"/>
              <a:t>- Specifically, if we order</a:t>
            </a:r>
            <a:r>
              <a:rPr lang="en-US" baseline="0" dirty="0" smtClean="0"/>
              <a:t> the </a:t>
            </a:r>
            <a:r>
              <a:rPr lang="en-US" dirty="0" smtClean="0"/>
              <a:t>lines by decreasing entropy score,</a:t>
            </a:r>
            <a:r>
              <a:rPr lang="en-US" baseline="0" dirty="0" smtClean="0"/>
              <a:t> and inspect only top 5% lines,  whether we can find more bugs than just </a:t>
            </a:r>
            <a:r>
              <a:rPr lang="en-US" dirty="0" smtClean="0"/>
              <a:t>ordering the lines at random.</a:t>
            </a:r>
          </a:p>
        </p:txBody>
      </p:sp>
    </p:spTree>
    <p:extLst>
      <p:ext uri="{BB962C8B-B14F-4D97-AF65-F5344CB8AC3E}">
        <p14:creationId xmlns:p14="http://schemas.microsoft.com/office/powerpoint/2010/main" val="21492260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To evaluate the defect prediction performance, w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adopt AUCEC , Area Under the Cost-Effectiveness Curve. 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Here, cost is inspection effort and payoff is the number of bugs found.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 ROC, AUCEC is a non-parametric measure that does not depend on the defects’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94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Such </a:t>
            </a:r>
            <a:r>
              <a:rPr lang="en-US" dirty="0" smtClean="0"/>
              <a:t>inter-type entropy differences do not necessarily reflect their true bug-proneness.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 fact, for-statements, though less entropic, are often more bug-prone than the more entropic import-declarations.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26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extend our model by</a:t>
            </a:r>
            <a:r>
              <a:rPr lang="en-US" baseline="0" dirty="0" smtClean="0"/>
              <a:t> checking </a:t>
            </a:r>
            <a:r>
              <a:rPr lang="en-US" sz="1200" dirty="0" smtClean="0"/>
              <a:t>how much a line’s  entropy deviates from the mean entropy of its own line-type.</a:t>
            </a:r>
          </a:p>
          <a:p>
            <a:r>
              <a:rPr lang="en-US" sz="1200" dirty="0" smtClean="0"/>
              <a:t>We further enhance the model by considering bug</a:t>
            </a:r>
            <a:r>
              <a:rPr lang="en-US" sz="1200" baseline="0" dirty="0" smtClean="0"/>
              <a:t> proneness of individual type, i.e., </a:t>
            </a:r>
            <a:r>
              <a:rPr lang="en-US" dirty="0" smtClean="0"/>
              <a:t>how much a line-type</a:t>
            </a:r>
          </a:p>
          <a:p>
            <a:r>
              <a:rPr lang="en-US" dirty="0" smtClean="0"/>
              <a:t> was buggy in the past.</a:t>
            </a:r>
          </a:p>
          <a:p>
            <a:pPr marL="0" indent="0">
              <a:buFontTx/>
              <a:buNone/>
            </a:pPr>
            <a:endParaRPr lang="en-US" sz="1200" dirty="0" smtClean="0"/>
          </a:p>
          <a:p>
            <a:r>
              <a:rPr lang="en-US" sz="12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26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Type information, unnaturalness</a:t>
            </a:r>
            <a:r>
              <a:rPr lang="en-US" baseline="0" dirty="0" smtClean="0"/>
              <a:t> based defect prediction is </a:t>
            </a:r>
          </a:p>
          <a:p>
            <a:r>
              <a:rPr lang="en-US" baseline="0" dirty="0" smtClean="0"/>
              <a:t>performing more than two times better than random, while inspecting top 5% of the ordered source code lines.</a:t>
            </a:r>
          </a:p>
          <a:p>
            <a:r>
              <a:rPr lang="en-US" baseline="0" dirty="0" smtClean="0"/>
              <a:t>The performance is further improved while considering the bug-prone history.</a:t>
            </a:r>
          </a:p>
          <a:p>
            <a:r>
              <a:rPr lang="en-US" baseline="0" dirty="0" smtClean="0"/>
              <a:t>So, we can say that entropy can be used for bug finding effort.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949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we check, how does “</a:t>
            </a:r>
            <a:r>
              <a:rPr lang="en-US" dirty="0" smtClean="0"/>
              <a:t>unnaturalness” perform against static bug finding technique?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 in one setting, we order the line with decreasing entropy score.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another setting, we order the line with warning level of static bug finder.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compared with two popular tools: PMD and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FindBugs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675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 varied substantially between projects and between releases of the same project.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Across all releases both the models performed significantly better than random.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Static and Naturalness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based bug finders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 comparably;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021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However, if we order the </a:t>
            </a:r>
            <a:r>
              <a:rPr lang="en-US" sz="1200" dirty="0" smtClean="0">
                <a:solidFill>
                  <a:schemeClr val="tx1"/>
                </a:solidFill>
              </a:rPr>
              <a:t>Static Bug Finder’s warnings by both priority and entropy, we see the maximum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Boost in</a:t>
            </a:r>
            <a:r>
              <a:rPr lang="en-US" sz="1200" baseline="0" dirty="0" smtClean="0">
                <a:solidFill>
                  <a:schemeClr val="tx1"/>
                </a:solidFill>
              </a:rPr>
              <a:t> defect prediction performance.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110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RQ1. Are buggy lines more unnatural than non-buggy lines?</a:t>
            </a:r>
            <a:r>
              <a:rPr lang="en-US" baseline="0" dirty="0" smtClean="0"/>
              <a:t> </a:t>
            </a:r>
            <a:r>
              <a:rPr lang="en-US" dirty="0" smtClean="0"/>
              <a:t>What happens when the bugs are  fixed?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RQ2. Is unnaturalness useful for defect prediction?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RQ3. How does Unnaturalness vs. Static analysis preform for defect prediction?</a:t>
            </a:r>
          </a:p>
        </p:txBody>
      </p:sp>
    </p:spTree>
    <p:extLst>
      <p:ext uri="{BB962C8B-B14F-4D97-AF65-F5344CB8AC3E}">
        <p14:creationId xmlns:p14="http://schemas.microsoft.com/office/powerpoint/2010/main" val="20796618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RQ1. Are buggy lines more unnatural than non-buggy lines?</a:t>
            </a:r>
            <a:r>
              <a:rPr lang="en-US" baseline="0" dirty="0" smtClean="0"/>
              <a:t> </a:t>
            </a:r>
            <a:r>
              <a:rPr lang="en-US" dirty="0" smtClean="0"/>
              <a:t>What happens when the bugs are  fixed?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RQ2. Is unnaturalness useful for defect prediction?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RQ3. How does Unnaturalness vs. Static analysis preform for defect prediction?</a:t>
            </a:r>
          </a:p>
        </p:txBody>
      </p:sp>
    </p:spTree>
    <p:extLst>
      <p:ext uri="{BB962C8B-B14F-4D97-AF65-F5344CB8AC3E}">
        <p14:creationId xmlns:p14="http://schemas.microsoft.com/office/powerpoint/2010/main" val="1406136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turns out, Real software,</a:t>
            </a:r>
            <a:r>
              <a:rPr lang="en-US" baseline="0" dirty="0" smtClean="0"/>
              <a:t> that 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evelopers produce everyday to solve real-world problems,</a:t>
            </a:r>
            <a:r>
              <a:rPr lang="en-US" dirty="0" smtClean="0"/>
              <a:t> tend to be </a:t>
            </a:r>
            <a:r>
              <a:rPr lang="en-US" i="1" dirty="0" smtClean="0"/>
              <a:t>natural like speech.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38951-B343-4378-AB01-C7EBD3A50F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40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measured entropy using a cache-based language model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Consider,</a:t>
            </a:r>
            <a:r>
              <a:rPr lang="en-US" baseline="0" dirty="0" smtClean="0"/>
              <a:t> </a:t>
            </a:r>
            <a:r>
              <a:rPr lang="en-US" dirty="0" smtClean="0"/>
              <a:t>in</a:t>
            </a:r>
            <a:r>
              <a:rPr lang="en-US" baseline="0" dirty="0" smtClean="0"/>
              <a:t> most of the files in a project we have a loop variable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, initialized with 0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However, in a particular file, the loop variable is initialized with start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Tu</a:t>
            </a:r>
            <a:r>
              <a:rPr lang="en-US" baseline="0" dirty="0" smtClean="0"/>
              <a:t> et al. proposed an a new model based on additional cache component that </a:t>
            </a:r>
            <a:r>
              <a:rPr lang="en-US" sz="1200" dirty="0" smtClean="0"/>
              <a:t>memorizes the n-grams in the locality to capture.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Thus, for the given</a:t>
            </a:r>
            <a:r>
              <a:rPr lang="en-US" sz="1200" baseline="0" dirty="0" smtClean="0"/>
              <a:t> prefix, regular n-gram model would find 0 more natural, while cache gram model will find “start” to be more natural in the given local context</a:t>
            </a:r>
          </a:p>
          <a:p>
            <a:pPr marL="171450" indent="-171450">
              <a:buFontTx/>
              <a:buChar char="-"/>
            </a:pPr>
            <a:r>
              <a:rPr lang="en-US" sz="1200" baseline="0" dirty="0" smtClean="0"/>
              <a:t>We use such cache based model to measure entropy of each lines of code.</a:t>
            </a:r>
          </a:p>
        </p:txBody>
      </p:sp>
    </p:spTree>
    <p:extLst>
      <p:ext uri="{BB962C8B-B14F-4D97-AF65-F5344CB8AC3E}">
        <p14:creationId xmlns:p14="http://schemas.microsoft.com/office/powerpoint/2010/main" val="20127366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we check, how does “</a:t>
            </a:r>
            <a:r>
              <a:rPr lang="en-US" dirty="0" smtClean="0"/>
              <a:t>unnaturalness” perform against static bug finding technique?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 in one setting, we order the line with decreasing warning level of static bug finder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assign each line the value zero if it was not marked by the SBF and the value of the SBF priority otherwise.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a random tie-breaker from to all line-values and order the lines by descending value.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last step simulates the developer randomly choosing to investigate the lines returned by SBF: first from those marked by the SBF in descending (native, SBF tool- based) priority, and within each priority level at random. We repeat the simulation multiple times and average the performance.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 varied substantially between projects and between releases of the same project. Across all releases all models performed significantly better than random. However, Static and Naturalness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based bug finders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 comparably;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2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baseline="0" dirty="0" smtClean="0"/>
              <a:t>They are h</a:t>
            </a:r>
            <a:r>
              <a:rPr lang="en-US" dirty="0" smtClean="0"/>
              <a:t>ighly repetitive, predictable, and amenable to large-sample statistical methods.  </a:t>
            </a:r>
          </a:p>
          <a:p>
            <a:r>
              <a:rPr lang="en-US" i="1" dirty="0" smtClean="0"/>
              <a:t>This Naturalness</a:t>
            </a:r>
            <a:r>
              <a:rPr lang="en-US" dirty="0" smtClean="0"/>
              <a:t> was exploited to build different software engineering applications </a:t>
            </a:r>
          </a:p>
          <a:p>
            <a:r>
              <a:rPr lang="en-US" dirty="0" smtClean="0"/>
              <a:t>like code suggestion engines, porting tools, coding standards checkers, and idiom miners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59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</a:t>
            </a:r>
            <a:r>
              <a:rPr lang="en-US" baseline="0" dirty="0" smtClean="0"/>
              <a:t> what </a:t>
            </a:r>
            <a:r>
              <a:rPr lang="en-US" baseline="0" dirty="0" smtClean="0"/>
              <a:t>does it mean about </a:t>
            </a:r>
            <a:r>
              <a:rPr lang="en-US" baseline="0" dirty="0" smtClean="0"/>
              <a:t>unnatural code?</a:t>
            </a:r>
          </a:p>
          <a:p>
            <a:r>
              <a:rPr lang="en-US" baseline="0" dirty="0" smtClean="0"/>
              <a:t>In particular, today</a:t>
            </a:r>
            <a:r>
              <a:rPr lang="en-US" dirty="0" smtClean="0"/>
              <a:t> we will discuss:</a:t>
            </a:r>
            <a:r>
              <a:rPr lang="en-US" baseline="0" dirty="0" smtClean="0"/>
              <a:t> is “</a:t>
            </a:r>
            <a:r>
              <a:rPr lang="en-US" dirty="0" smtClean="0"/>
              <a:t>unnatural” code more defect-prone?</a:t>
            </a:r>
          </a:p>
          <a:p>
            <a:r>
              <a:rPr lang="en-US" dirty="0" smtClean="0"/>
              <a:t>In the first part of my talk, I will explain what do</a:t>
            </a:r>
            <a:r>
              <a:rPr lang="en-US" baseline="0" dirty="0" smtClean="0"/>
              <a:t> we mean by </a:t>
            </a:r>
            <a:r>
              <a:rPr lang="en-US" dirty="0" smtClean="0"/>
              <a:t>un-</a:t>
            </a:r>
            <a:r>
              <a:rPr lang="en-US" dirty="0" err="1" smtClean="0"/>
              <a:t>naturaless</a:t>
            </a:r>
            <a:r>
              <a:rPr lang="en-US" baseline="0" dirty="0" smtClean="0"/>
              <a:t>? </a:t>
            </a:r>
          </a:p>
          <a:p>
            <a:r>
              <a:rPr lang="en-US" baseline="0" dirty="0" smtClean="0"/>
              <a:t>And then we will see how such unnatural code is related to bug?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2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Previously,</a:t>
            </a:r>
            <a:r>
              <a:rPr lang="en-US" baseline="0" dirty="0" smtClean="0"/>
              <a:t> naturalness of code was successfully captured by </a:t>
            </a:r>
            <a:r>
              <a:rPr lang="en-US" dirty="0" smtClean="0"/>
              <a:t>n-gram language model, </a:t>
            </a:r>
          </a:p>
          <a:p>
            <a:r>
              <a:rPr lang="en-US" dirty="0" smtClean="0"/>
              <a:t>which learns conditional distribution of a word given its previous words. </a:t>
            </a:r>
          </a:p>
          <a:p>
            <a:r>
              <a:rPr lang="en-US" dirty="0" smtClean="0"/>
              <a:t>For example, in a code corpus, if tokens “for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equals“</a:t>
            </a:r>
            <a:r>
              <a:rPr lang="en-US" baseline="0" dirty="0" smtClean="0"/>
              <a:t> are followed by </a:t>
            </a:r>
            <a:r>
              <a:rPr lang="en-US" dirty="0" smtClean="0"/>
              <a:t>three distinct tokens:</a:t>
            </a:r>
          </a:p>
          <a:p>
            <a:r>
              <a:rPr lang="en-US" dirty="0" smtClean="0"/>
              <a:t> “0”</a:t>
            </a:r>
            <a:r>
              <a:rPr lang="en-US" baseline="0" dirty="0" smtClean="0"/>
              <a:t> , </a:t>
            </a:r>
            <a:r>
              <a:rPr lang="en-US" dirty="0" smtClean="0"/>
              <a:t>“start”, and “end”</a:t>
            </a:r>
            <a:r>
              <a:rPr lang="en-US" baseline="0" dirty="0" smtClean="0"/>
              <a:t> with frequencies 14, 5, and 1 respectively, </a:t>
            </a:r>
          </a:p>
          <a:p>
            <a:r>
              <a:rPr lang="en-US" dirty="0" smtClean="0"/>
              <a:t>n-gram will </a:t>
            </a:r>
            <a:r>
              <a:rPr lang="en-US" baseline="0" dirty="0" smtClean="0"/>
              <a:t>assign higher probability to token “start” since it is most likely to occur.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1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aseline="0" dirty="0" smtClean="0"/>
              <a:t>In contrast, less seen token ‘end’ will have least probability.</a:t>
            </a:r>
          </a:p>
          <a:p>
            <a:r>
              <a:rPr lang="en-US" baseline="0" dirty="0" smtClean="0"/>
              <a:t>We call such improbable program element as “unnatural” code.</a:t>
            </a:r>
          </a:p>
        </p:txBody>
      </p:sp>
    </p:spTree>
    <p:extLst>
      <p:ext uri="{BB962C8B-B14F-4D97-AF65-F5344CB8AC3E}">
        <p14:creationId xmlns:p14="http://schemas.microsoft.com/office/powerpoint/2010/main" val="315525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aseline="0" dirty="0" smtClean="0"/>
              <a:t>We measure the unnaturalness by cross-entropy, a widely used metric from information theory.</a:t>
            </a:r>
          </a:p>
          <a:p>
            <a:r>
              <a:rPr lang="en-US" baseline="0" dirty="0" smtClean="0"/>
              <a:t>Entropy measures the improbability of seeing a tokens in a given corpus. </a:t>
            </a:r>
          </a:p>
          <a:p>
            <a:r>
              <a:rPr lang="en-US" baseline="0" dirty="0" smtClean="0"/>
              <a:t>Higher the entropy value, the token is more likely to be unnatural.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5258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RQ1. Are buggy lines more unnatural than non-buggy lines?</a:t>
            </a:r>
            <a:r>
              <a:rPr lang="en-US" baseline="0" dirty="0" smtClean="0"/>
              <a:t> </a:t>
            </a:r>
            <a:r>
              <a:rPr lang="en-US" dirty="0" smtClean="0"/>
              <a:t>What happens when the bugs are  fixed?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RQ2. Is unnaturalness useful for defect prediction?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RQ3. How does Unnaturalness vs. Static analysis preform for defect prediction?</a:t>
            </a:r>
          </a:p>
        </p:txBody>
      </p:sp>
    </p:spTree>
    <p:extLst>
      <p:ext uri="{BB962C8B-B14F-4D97-AF65-F5344CB8AC3E}">
        <p14:creationId xmlns:p14="http://schemas.microsoft.com/office/powerpoint/2010/main" val="300001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2600" y="6356350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3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3080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209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tIns="32146" bIns="32146"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rIns="64291" bIns="32146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64291" tIns="32146" rIns="64291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12837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62688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9648F39E-9C37-485F-AC97-16BB4BDF9F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279400" y="2682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48F39E-9C37-485F-AC97-16BB4BDF9F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0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9943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112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79400" y="2682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48F39E-9C37-485F-AC97-16BB4BDF9F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6338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9548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951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168" y="1904744"/>
            <a:ext cx="8077200" cy="10289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On the “Naturalness” </a:t>
            </a:r>
            <a:r>
              <a:rPr lang="en-US" dirty="0" smtClean="0"/>
              <a:t>of Buggy </a:t>
            </a:r>
            <a:r>
              <a:rPr lang="en-US" dirty="0"/>
              <a:t>Code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03" y="3074416"/>
            <a:ext cx="8952332" cy="1499616"/>
          </a:xfrm>
        </p:spPr>
        <p:txBody>
          <a:bodyPr>
            <a:noAutofit/>
          </a:bodyPr>
          <a:lstStyle/>
          <a:p>
            <a:r>
              <a:rPr lang="en-US" sz="2800" b="1" i="1" dirty="0"/>
              <a:t>Baishakhi </a:t>
            </a:r>
            <a:r>
              <a:rPr lang="en-US" sz="2800" b="1" i="1" dirty="0" smtClean="0"/>
              <a:t>Ray, </a:t>
            </a:r>
            <a:r>
              <a:rPr lang="en-US" sz="2800" dirty="0" smtClean="0"/>
              <a:t>Vincent </a:t>
            </a:r>
            <a:r>
              <a:rPr lang="en-US" sz="2800" dirty="0" err="1" smtClean="0"/>
              <a:t>Hellendoorn</a:t>
            </a:r>
            <a:r>
              <a:rPr lang="en-US" sz="2800" dirty="0" smtClean="0"/>
              <a:t>, </a:t>
            </a:r>
            <a:r>
              <a:rPr lang="en-US" sz="2800" dirty="0" err="1" smtClean="0"/>
              <a:t>Saheel</a:t>
            </a:r>
            <a:r>
              <a:rPr lang="en-US" sz="2800" dirty="0" smtClean="0"/>
              <a:t> </a:t>
            </a:r>
            <a:r>
              <a:rPr lang="en-US" sz="2800" dirty="0" err="1" smtClean="0"/>
              <a:t>Godhane</a:t>
            </a:r>
            <a:r>
              <a:rPr lang="en-US" sz="2800" dirty="0" smtClean="0"/>
              <a:t>,</a:t>
            </a:r>
            <a:endParaRPr lang="en-US" sz="2800" dirty="0"/>
          </a:p>
          <a:p>
            <a:r>
              <a:rPr lang="en-US" sz="2800" dirty="0" err="1" smtClean="0"/>
              <a:t>Zhaopeng</a:t>
            </a:r>
            <a:r>
              <a:rPr lang="en-US" sz="2800" dirty="0" smtClean="0"/>
              <a:t> </a:t>
            </a:r>
            <a:r>
              <a:rPr lang="en-US" sz="2800" dirty="0" err="1" smtClean="0"/>
              <a:t>Tu</a:t>
            </a:r>
            <a:r>
              <a:rPr lang="en-US" sz="2800" dirty="0" smtClean="0"/>
              <a:t>, Alberto </a:t>
            </a:r>
            <a:r>
              <a:rPr lang="en-US" sz="2800" dirty="0" err="1" smtClean="0"/>
              <a:t>Bacchelli</a:t>
            </a:r>
            <a:r>
              <a:rPr lang="en-US" sz="2800" dirty="0" smtClean="0"/>
              <a:t>, </a:t>
            </a:r>
            <a:r>
              <a:rPr lang="en-US" sz="2800" dirty="0" err="1" smtClean="0"/>
              <a:t>Prem</a:t>
            </a:r>
            <a:r>
              <a:rPr lang="en-US" sz="2800" dirty="0" smtClean="0"/>
              <a:t> </a:t>
            </a:r>
            <a:r>
              <a:rPr lang="en-US" sz="2800" dirty="0" err="1" smtClean="0"/>
              <a:t>Devanbu</a:t>
            </a:r>
            <a:endParaRPr lang="en-US" sz="28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810567" y="4851401"/>
            <a:ext cx="7660333" cy="1231900"/>
            <a:chOff x="114300" y="4660784"/>
            <a:chExt cx="8952333" cy="1867547"/>
          </a:xfrm>
        </p:grpSpPr>
        <p:pic>
          <p:nvPicPr>
            <p:cNvPr id="6" name="Picture 5" descr="UVA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9200" y="4699531"/>
              <a:ext cx="2049536" cy="1828800"/>
            </a:xfrm>
            <a:prstGeom prst="rect">
              <a:avLst/>
            </a:prstGeom>
          </p:spPr>
        </p:pic>
        <p:pic>
          <p:nvPicPr>
            <p:cNvPr id="9" name="Picture 8" descr="imgres.jpg"/>
            <p:cNvPicPr>
              <a:picLocks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9233" y="4660784"/>
              <a:ext cx="2057400" cy="1828800"/>
            </a:xfrm>
            <a:prstGeom prst="rect">
              <a:avLst/>
            </a:prstGeom>
          </p:spPr>
        </p:pic>
        <p:pic>
          <p:nvPicPr>
            <p:cNvPr id="10" name="Picture 9" descr="imgres.png"/>
            <p:cNvPicPr>
              <a:picLocks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" y="4693848"/>
              <a:ext cx="2057400" cy="1828800"/>
            </a:xfrm>
            <a:prstGeom prst="rect">
              <a:avLst/>
            </a:prstGeom>
          </p:spPr>
        </p:pic>
        <p:pic>
          <p:nvPicPr>
            <p:cNvPr id="11" name="Picture 10" descr="imgres.jpg"/>
            <p:cNvPicPr>
              <a:picLocks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3450" y="4660784"/>
              <a:ext cx="2057400" cy="1828800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6415540" y="6338501"/>
            <a:ext cx="2192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aseline="30000" dirty="0" smtClean="0"/>
              <a:t>NSF Grant </a:t>
            </a:r>
            <a:r>
              <a:rPr lang="fr-FR" sz="2400" baseline="30000" dirty="0"/>
              <a:t>No. </a:t>
            </a:r>
            <a:r>
              <a:rPr lang="fr-FR" sz="2400" baseline="30000" dirty="0" smtClean="0"/>
              <a:t>1414172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845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62"/>
    </mc:Choice>
    <mc:Fallback xmlns="">
      <p:transition spd="slow" advTm="1866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83322" y="2222938"/>
            <a:ext cx="8024648" cy="1307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Step 1: Identify buggy lines in each version 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583322" y="3863180"/>
            <a:ext cx="8024648" cy="1307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Step 2</a:t>
            </a:r>
            <a:r>
              <a:rPr lang="en-US" sz="3200" dirty="0"/>
              <a:t>: M</a:t>
            </a:r>
            <a:r>
              <a:rPr lang="en-US" sz="3200" dirty="0" smtClean="0"/>
              <a:t>easure </a:t>
            </a:r>
            <a:r>
              <a:rPr lang="en-US" sz="3200" dirty="0"/>
              <a:t>entropy of </a:t>
            </a:r>
            <a:r>
              <a:rPr lang="en-US" sz="3200" dirty="0" smtClean="0"/>
              <a:t>each program line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3473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64"/>
    </mc:Choice>
    <mc:Fallback xmlns="">
      <p:transition spd="slow" advTm="1946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70960" y="4322012"/>
            <a:ext cx="8228880" cy="868745"/>
            <a:chOff x="570960" y="4322012"/>
            <a:chExt cx="8228880" cy="868745"/>
          </a:xfrm>
        </p:grpSpPr>
        <p:sp>
          <p:nvSpPr>
            <p:cNvPr id="65" name="Line 25"/>
            <p:cNvSpPr/>
            <p:nvPr/>
          </p:nvSpPr>
          <p:spPr>
            <a:xfrm>
              <a:off x="570960" y="5118757"/>
              <a:ext cx="804672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</p:sp>
        <p:sp>
          <p:nvSpPr>
            <p:cNvPr id="40" name="CustomShape 1"/>
            <p:cNvSpPr/>
            <p:nvPr/>
          </p:nvSpPr>
          <p:spPr>
            <a:xfrm>
              <a:off x="7628040" y="4322012"/>
              <a:ext cx="1171800" cy="6195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 dirty="0">
                  <a:solidFill>
                    <a:srgbClr val="000000"/>
                  </a:solidFill>
                  <a:latin typeface="Arial"/>
                </a:rPr>
                <a:t>  Project</a:t>
              </a:r>
              <a:endParaRPr sz="2400" dirty="0"/>
            </a:p>
            <a:p>
              <a:pPr>
                <a:lnSpc>
                  <a:spcPct val="93000"/>
                </a:lnSpc>
              </a:pPr>
              <a:r>
                <a:rPr lang="en-US" sz="2400" strike="noStrike" dirty="0">
                  <a:solidFill>
                    <a:srgbClr val="000000"/>
                  </a:solidFill>
                  <a:latin typeface="Arial"/>
                </a:rPr>
                <a:t>Time Line</a:t>
              </a:r>
              <a:endParaRPr sz="2400" dirty="0"/>
            </a:p>
          </p:txBody>
        </p:sp>
        <p:sp>
          <p:nvSpPr>
            <p:cNvPr id="41" name="CustomShape 2"/>
            <p:cNvSpPr/>
            <p:nvPr/>
          </p:nvSpPr>
          <p:spPr>
            <a:xfrm>
              <a:off x="6463440" y="4955317"/>
              <a:ext cx="203760" cy="2282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42" name="CustomShape 3"/>
            <p:cNvSpPr/>
            <p:nvPr/>
          </p:nvSpPr>
          <p:spPr>
            <a:xfrm>
              <a:off x="6337440" y="4589557"/>
              <a:ext cx="420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>
                  <a:solidFill>
                    <a:srgbClr val="000000"/>
                  </a:solidFill>
                  <a:latin typeface="Arial"/>
                </a:rPr>
                <a:t>c3</a:t>
              </a:r>
              <a:endParaRPr sz="2400"/>
            </a:p>
          </p:txBody>
        </p:sp>
        <p:sp>
          <p:nvSpPr>
            <p:cNvPr id="43" name="CustomShape 4"/>
            <p:cNvSpPr/>
            <p:nvPr/>
          </p:nvSpPr>
          <p:spPr>
            <a:xfrm>
              <a:off x="5096880" y="4589557"/>
              <a:ext cx="420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 dirty="0">
                  <a:solidFill>
                    <a:srgbClr val="000000"/>
                  </a:solidFill>
                  <a:latin typeface="Arial"/>
                </a:rPr>
                <a:t>c2</a:t>
              </a:r>
              <a:endParaRPr sz="2400" dirty="0"/>
            </a:p>
          </p:txBody>
        </p:sp>
        <p:sp>
          <p:nvSpPr>
            <p:cNvPr id="56" name="CustomShape 16"/>
            <p:cNvSpPr/>
            <p:nvPr/>
          </p:nvSpPr>
          <p:spPr>
            <a:xfrm>
              <a:off x="5167800" y="4955677"/>
              <a:ext cx="203760" cy="22824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61" name="CustomShape 21"/>
            <p:cNvSpPr/>
            <p:nvPr/>
          </p:nvSpPr>
          <p:spPr>
            <a:xfrm>
              <a:off x="4016160" y="4956037"/>
              <a:ext cx="203760" cy="2282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62" name="CustomShape 22"/>
            <p:cNvSpPr/>
            <p:nvPr/>
          </p:nvSpPr>
          <p:spPr>
            <a:xfrm>
              <a:off x="3908880" y="4589557"/>
              <a:ext cx="420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>
                  <a:solidFill>
                    <a:srgbClr val="000000"/>
                  </a:solidFill>
                  <a:latin typeface="Arial"/>
                </a:rPr>
                <a:t>c1</a:t>
              </a:r>
              <a:endParaRPr sz="2400"/>
            </a:p>
          </p:txBody>
        </p:sp>
        <p:sp>
          <p:nvSpPr>
            <p:cNvPr id="63" name="CustomShape 23"/>
            <p:cNvSpPr/>
            <p:nvPr/>
          </p:nvSpPr>
          <p:spPr>
            <a:xfrm>
              <a:off x="829119" y="4962517"/>
              <a:ext cx="203760" cy="2282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64" name="CustomShape 24"/>
            <p:cNvSpPr/>
            <p:nvPr/>
          </p:nvSpPr>
          <p:spPr>
            <a:xfrm>
              <a:off x="721839" y="4596037"/>
              <a:ext cx="420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 dirty="0" smtClean="0">
                  <a:solidFill>
                    <a:srgbClr val="000000"/>
                  </a:solidFill>
                  <a:latin typeface="Arial"/>
                </a:rPr>
                <a:t>c0</a:t>
              </a:r>
              <a:endParaRPr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582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Methodology: Identify Buggy Lines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809488" y="1832100"/>
            <a:ext cx="3528396" cy="2500098"/>
            <a:chOff x="3809488" y="1832100"/>
            <a:chExt cx="3528396" cy="2500098"/>
          </a:xfrm>
        </p:grpSpPr>
        <p:grpSp>
          <p:nvGrpSpPr>
            <p:cNvPr id="76" name="Group 75"/>
            <p:cNvGrpSpPr/>
            <p:nvPr/>
          </p:nvGrpSpPr>
          <p:grpSpPr>
            <a:xfrm>
              <a:off x="3809488" y="1832100"/>
              <a:ext cx="3528396" cy="2500098"/>
              <a:chOff x="5691600" y="2509032"/>
              <a:chExt cx="1011715" cy="1557085"/>
            </a:xfrm>
          </p:grpSpPr>
          <p:sp>
            <p:nvSpPr>
              <p:cNvPr id="80" name="CustomShape 8"/>
              <p:cNvSpPr/>
              <p:nvPr/>
            </p:nvSpPr>
            <p:spPr>
              <a:xfrm>
                <a:off x="5691600" y="2797286"/>
                <a:ext cx="851760" cy="1268831"/>
              </a:xfrm>
              <a:prstGeom prst="verticalScroll">
                <a:avLst>
                  <a:gd name="adj" fmla="val 12500"/>
                </a:avLst>
              </a:prstGeom>
              <a:ln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3" name="CustomShape 12"/>
              <p:cNvSpPr/>
              <p:nvPr/>
            </p:nvSpPr>
            <p:spPr>
              <a:xfrm>
                <a:off x="5859115" y="2509032"/>
                <a:ext cx="844200" cy="638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Pre Release </a:t>
                </a:r>
                <a:r>
                  <a:rPr lang="en-US" sz="2400" dirty="0">
                    <a:solidFill>
                      <a:srgbClr val="000000"/>
                    </a:solidFill>
                  </a:rPr>
                  <a:t>Bugs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b="1" dirty="0" smtClean="0">
                    <a:solidFill>
                      <a:srgbClr val="000000"/>
                    </a:solidFill>
                    <a:latin typeface="Calibri"/>
                  </a:rPr>
                  <a:t>Commit Message</a:t>
                </a:r>
                <a:endParaRPr sz="2400" b="1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4153321" y="2568818"/>
              <a:ext cx="242873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FF0000"/>
                  </a:solidFill>
                </a:rPr>
                <a:t>Fixed</a:t>
              </a:r>
              <a:r>
                <a:rPr lang="en-US" sz="2400" i="1" dirty="0" smtClean="0"/>
                <a:t> </a:t>
              </a:r>
              <a:r>
                <a:rPr lang="en-US" sz="2400" i="1" dirty="0"/>
                <a:t>minor </a:t>
              </a:r>
              <a:endParaRPr lang="en-US" sz="2400" i="1" dirty="0" smtClean="0"/>
            </a:p>
            <a:p>
              <a:r>
                <a:rPr lang="en-US" sz="2400" i="1" dirty="0" smtClean="0"/>
                <a:t>batch request </a:t>
              </a:r>
            </a:p>
            <a:p>
              <a:r>
                <a:rPr lang="en-US" sz="2400" b="1" i="1" dirty="0" smtClean="0">
                  <a:solidFill>
                    <a:srgbClr val="FF0000"/>
                  </a:solidFill>
                </a:rPr>
                <a:t>bugs</a:t>
              </a:r>
              <a:r>
                <a:rPr lang="en-US" sz="2400" i="1" dirty="0" smtClean="0"/>
                <a:t>.  This </a:t>
              </a:r>
              <a:r>
                <a:rPr lang="en-US" sz="2400" b="1" i="1" dirty="0" smtClean="0">
                  <a:solidFill>
                    <a:srgbClr val="FF0000"/>
                  </a:solidFill>
                </a:rPr>
                <a:t>solves</a:t>
              </a:r>
              <a:r>
                <a:rPr lang="en-US" sz="2400" i="1" dirty="0" smtClean="0"/>
                <a:t> </a:t>
              </a:r>
            </a:p>
            <a:p>
              <a:r>
                <a:rPr lang="en-US" sz="2400" b="1" i="1" dirty="0">
                  <a:solidFill>
                    <a:srgbClr val="FF0000"/>
                  </a:solidFill>
                </a:rPr>
                <a:t>i</a:t>
              </a:r>
              <a:r>
                <a:rPr lang="en-US" sz="2400" b="1" i="1" dirty="0" smtClean="0">
                  <a:solidFill>
                    <a:srgbClr val="FF0000"/>
                  </a:solidFill>
                </a:rPr>
                <a:t>ssue</a:t>
              </a:r>
              <a:r>
                <a:rPr lang="en-US" sz="2400" i="1" dirty="0" smtClean="0">
                  <a:solidFill>
                    <a:srgbClr val="FF0000"/>
                  </a:solidFill>
                </a:rPr>
                <a:t> </a:t>
              </a:r>
              <a:r>
                <a:rPr lang="en-US" sz="2400" i="1" dirty="0" smtClean="0"/>
                <a:t>#XXX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0767" y="1785360"/>
            <a:ext cx="2944181" cy="2713477"/>
            <a:chOff x="760767" y="1785360"/>
            <a:chExt cx="2944181" cy="2713477"/>
          </a:xfrm>
        </p:grpSpPr>
        <p:pic>
          <p:nvPicPr>
            <p:cNvPr id="10" name="Picture 9" descr="db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175" y="2204211"/>
              <a:ext cx="2552273" cy="2294626"/>
            </a:xfrm>
            <a:prstGeom prst="rect">
              <a:avLst/>
            </a:prstGeom>
          </p:spPr>
        </p:pic>
        <p:sp>
          <p:nvSpPr>
            <p:cNvPr id="35" name="CustomShape 12"/>
            <p:cNvSpPr/>
            <p:nvPr/>
          </p:nvSpPr>
          <p:spPr>
            <a:xfrm>
              <a:off x="760767" y="1785360"/>
              <a:ext cx="2944181" cy="1024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dirty="0" smtClean="0">
                  <a:solidFill>
                    <a:srgbClr val="000000"/>
                  </a:solidFill>
                  <a:latin typeface="Calibri"/>
                </a:rPr>
                <a:t>Post Release Bugs</a:t>
              </a:r>
            </a:p>
            <a:p>
              <a:pPr algn="ctr">
                <a:lnSpc>
                  <a:spcPct val="100000"/>
                </a:lnSpc>
              </a:pPr>
              <a:r>
                <a:rPr lang="en-US" sz="2400" b="1" dirty="0" smtClean="0">
                  <a:solidFill>
                    <a:srgbClr val="000000"/>
                  </a:solidFill>
                  <a:latin typeface="Calibri"/>
                </a:rPr>
                <a:t>Issue DB</a:t>
              </a:r>
              <a:endParaRPr sz="2400" b="1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2036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2"/>
    </mc:Choice>
    <mc:Fallback xmlns="">
      <p:transition spd="slow" advTm="608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70960" y="4322012"/>
            <a:ext cx="8228880" cy="868745"/>
            <a:chOff x="570960" y="4322012"/>
            <a:chExt cx="8228880" cy="868745"/>
          </a:xfrm>
        </p:grpSpPr>
        <p:sp>
          <p:nvSpPr>
            <p:cNvPr id="65" name="Line 25"/>
            <p:cNvSpPr/>
            <p:nvPr/>
          </p:nvSpPr>
          <p:spPr>
            <a:xfrm>
              <a:off x="570960" y="5118757"/>
              <a:ext cx="804672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</p:sp>
        <p:sp>
          <p:nvSpPr>
            <p:cNvPr id="40" name="CustomShape 1"/>
            <p:cNvSpPr/>
            <p:nvPr/>
          </p:nvSpPr>
          <p:spPr>
            <a:xfrm>
              <a:off x="7628040" y="4322012"/>
              <a:ext cx="1171800" cy="6195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 dirty="0">
                  <a:solidFill>
                    <a:srgbClr val="000000"/>
                  </a:solidFill>
                  <a:latin typeface="Arial"/>
                </a:rPr>
                <a:t>  Project</a:t>
              </a:r>
              <a:endParaRPr sz="2400" dirty="0"/>
            </a:p>
            <a:p>
              <a:pPr>
                <a:lnSpc>
                  <a:spcPct val="93000"/>
                </a:lnSpc>
              </a:pPr>
              <a:r>
                <a:rPr lang="en-US" sz="2400" strike="noStrike" dirty="0">
                  <a:solidFill>
                    <a:srgbClr val="000000"/>
                  </a:solidFill>
                  <a:latin typeface="Arial"/>
                </a:rPr>
                <a:t>Time Line</a:t>
              </a:r>
              <a:endParaRPr sz="2400" dirty="0"/>
            </a:p>
          </p:txBody>
        </p:sp>
        <p:sp>
          <p:nvSpPr>
            <p:cNvPr id="41" name="CustomShape 2"/>
            <p:cNvSpPr/>
            <p:nvPr/>
          </p:nvSpPr>
          <p:spPr>
            <a:xfrm>
              <a:off x="6463440" y="4955317"/>
              <a:ext cx="203760" cy="2282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42" name="CustomShape 3"/>
            <p:cNvSpPr/>
            <p:nvPr/>
          </p:nvSpPr>
          <p:spPr>
            <a:xfrm>
              <a:off x="6337440" y="4589557"/>
              <a:ext cx="420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>
                  <a:solidFill>
                    <a:srgbClr val="000000"/>
                  </a:solidFill>
                  <a:latin typeface="Arial"/>
                </a:rPr>
                <a:t>c3</a:t>
              </a:r>
              <a:endParaRPr sz="2400"/>
            </a:p>
          </p:txBody>
        </p:sp>
        <p:sp>
          <p:nvSpPr>
            <p:cNvPr id="43" name="CustomShape 4"/>
            <p:cNvSpPr/>
            <p:nvPr/>
          </p:nvSpPr>
          <p:spPr>
            <a:xfrm>
              <a:off x="5096880" y="4589557"/>
              <a:ext cx="420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 dirty="0">
                  <a:solidFill>
                    <a:srgbClr val="000000"/>
                  </a:solidFill>
                  <a:latin typeface="Arial"/>
                </a:rPr>
                <a:t>c2</a:t>
              </a:r>
              <a:endParaRPr sz="2400" dirty="0"/>
            </a:p>
          </p:txBody>
        </p:sp>
        <p:sp>
          <p:nvSpPr>
            <p:cNvPr id="56" name="CustomShape 16"/>
            <p:cNvSpPr/>
            <p:nvPr/>
          </p:nvSpPr>
          <p:spPr>
            <a:xfrm>
              <a:off x="5167800" y="4955677"/>
              <a:ext cx="203760" cy="228240"/>
            </a:xfrm>
            <a:prstGeom prst="triangle">
              <a:avLst>
                <a:gd name="adj" fmla="val 50000"/>
              </a:avLst>
            </a:prstGeom>
            <a:solidFill>
              <a:srgbClr val="92D050"/>
            </a:solidFill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61" name="CustomShape 21"/>
            <p:cNvSpPr/>
            <p:nvPr/>
          </p:nvSpPr>
          <p:spPr>
            <a:xfrm>
              <a:off x="4016160" y="4956037"/>
              <a:ext cx="203760" cy="2282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62" name="CustomShape 22"/>
            <p:cNvSpPr/>
            <p:nvPr/>
          </p:nvSpPr>
          <p:spPr>
            <a:xfrm>
              <a:off x="3908880" y="4589557"/>
              <a:ext cx="420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>
                  <a:solidFill>
                    <a:srgbClr val="000000"/>
                  </a:solidFill>
                  <a:latin typeface="Arial"/>
                </a:rPr>
                <a:t>c1</a:t>
              </a:r>
              <a:endParaRPr sz="2400"/>
            </a:p>
          </p:txBody>
        </p:sp>
        <p:sp>
          <p:nvSpPr>
            <p:cNvPr id="63" name="CustomShape 23"/>
            <p:cNvSpPr/>
            <p:nvPr/>
          </p:nvSpPr>
          <p:spPr>
            <a:xfrm>
              <a:off x="829119" y="4962517"/>
              <a:ext cx="203760" cy="2282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64" name="CustomShape 24"/>
            <p:cNvSpPr/>
            <p:nvPr/>
          </p:nvSpPr>
          <p:spPr>
            <a:xfrm>
              <a:off x="721839" y="4596037"/>
              <a:ext cx="420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 dirty="0" smtClean="0">
                  <a:solidFill>
                    <a:srgbClr val="000000"/>
                  </a:solidFill>
                  <a:latin typeface="Arial"/>
                </a:rPr>
                <a:t>c0</a:t>
              </a:r>
              <a:endParaRPr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582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Methodology: Identify Buggy Lines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84536" y="5208333"/>
            <a:ext cx="1242131" cy="1167389"/>
            <a:chOff x="4684536" y="5208333"/>
            <a:chExt cx="1242131" cy="1167389"/>
          </a:xfrm>
        </p:grpSpPr>
        <p:grpSp>
          <p:nvGrpSpPr>
            <p:cNvPr id="3" name="Group 2"/>
            <p:cNvGrpSpPr/>
            <p:nvPr/>
          </p:nvGrpSpPr>
          <p:grpSpPr>
            <a:xfrm>
              <a:off x="4684536" y="5208333"/>
              <a:ext cx="1242131" cy="1167389"/>
              <a:chOff x="4684536" y="5168437"/>
              <a:chExt cx="1242131" cy="1167389"/>
            </a:xfrm>
          </p:grpSpPr>
          <p:pic>
            <p:nvPicPr>
              <p:cNvPr id="44" name="Picture 52"/>
              <p:cNvPicPr/>
              <p:nvPr/>
            </p:nvPicPr>
            <p:blipFill>
              <a:blip r:embed="rId3"/>
              <a:stretch/>
            </p:blipFill>
            <p:spPr>
              <a:xfrm>
                <a:off x="4913280" y="5168437"/>
                <a:ext cx="707760" cy="7873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9" name="TextShape 19"/>
              <p:cNvSpPr txBox="1"/>
              <p:nvPr/>
            </p:nvSpPr>
            <p:spPr>
              <a:xfrm>
                <a:off x="4684536" y="5989506"/>
                <a:ext cx="1242131" cy="346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 algn="r"/>
                <a:r>
                  <a:rPr lang="en-US" sz="2400" dirty="0">
                    <a:latin typeface="Arial"/>
                  </a:rPr>
                  <a:t>Bug-fix</a:t>
                </a:r>
                <a:endParaRPr sz="2400" dirty="0"/>
              </a:p>
            </p:txBody>
          </p:sp>
        </p:grpSp>
        <p:sp>
          <p:nvSpPr>
            <p:cNvPr id="37" name="CustomShape 5"/>
            <p:cNvSpPr/>
            <p:nvPr/>
          </p:nvSpPr>
          <p:spPr>
            <a:xfrm>
              <a:off x="4949280" y="5389117"/>
              <a:ext cx="666000" cy="566640"/>
            </a:xfrm>
            <a:prstGeom prst="mathMultiply">
              <a:avLst>
                <a:gd name="adj1" fmla="val 23520"/>
              </a:avLst>
            </a:prstGeom>
            <a:ln>
              <a:solidFill>
                <a:srgbClr val="F59240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</p:grpSp>
      <p:grpSp>
        <p:nvGrpSpPr>
          <p:cNvPr id="31" name="Group 30"/>
          <p:cNvGrpSpPr/>
          <p:nvPr/>
        </p:nvGrpSpPr>
        <p:grpSpPr>
          <a:xfrm>
            <a:off x="3809489" y="2294932"/>
            <a:ext cx="2970547" cy="2037271"/>
            <a:chOff x="3809489" y="2294932"/>
            <a:chExt cx="2970547" cy="2037271"/>
          </a:xfrm>
        </p:grpSpPr>
        <p:sp>
          <p:nvSpPr>
            <p:cNvPr id="34" name="CustomShape 8"/>
            <p:cNvSpPr/>
            <p:nvPr/>
          </p:nvSpPr>
          <p:spPr>
            <a:xfrm>
              <a:off x="3809489" y="2294932"/>
              <a:ext cx="2970547" cy="2037271"/>
            </a:xfrm>
            <a:prstGeom prst="verticalScroll">
              <a:avLst>
                <a:gd name="adj" fmla="val 12500"/>
              </a:avLst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3" name="TextBox 32"/>
            <p:cNvSpPr txBox="1"/>
            <p:nvPr/>
          </p:nvSpPr>
          <p:spPr>
            <a:xfrm>
              <a:off x="4153321" y="2568818"/>
              <a:ext cx="242873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FF0000"/>
                  </a:solidFill>
                </a:rPr>
                <a:t>Fixed</a:t>
              </a:r>
              <a:r>
                <a:rPr lang="en-US" sz="2400" i="1" dirty="0" smtClean="0"/>
                <a:t> </a:t>
              </a:r>
              <a:r>
                <a:rPr lang="en-US" sz="2400" i="1" dirty="0"/>
                <a:t>minor </a:t>
              </a:r>
              <a:endParaRPr lang="en-US" sz="2400" i="1" dirty="0" smtClean="0"/>
            </a:p>
            <a:p>
              <a:r>
                <a:rPr lang="en-US" sz="2400" i="1" dirty="0" smtClean="0"/>
                <a:t>batch request </a:t>
              </a:r>
            </a:p>
            <a:p>
              <a:r>
                <a:rPr lang="en-US" sz="2400" b="1" i="1" dirty="0" smtClean="0">
                  <a:solidFill>
                    <a:srgbClr val="FF0000"/>
                  </a:solidFill>
                </a:rPr>
                <a:t>bugs</a:t>
              </a:r>
              <a:r>
                <a:rPr lang="en-US" sz="2400" i="1" dirty="0" smtClean="0"/>
                <a:t>.  This </a:t>
              </a:r>
              <a:r>
                <a:rPr lang="en-US" sz="2400" b="1" i="1" dirty="0" smtClean="0">
                  <a:solidFill>
                    <a:srgbClr val="FF0000"/>
                  </a:solidFill>
                </a:rPr>
                <a:t>solves</a:t>
              </a:r>
              <a:r>
                <a:rPr lang="en-US" sz="2400" i="1" dirty="0" smtClean="0"/>
                <a:t> </a:t>
              </a:r>
            </a:p>
            <a:p>
              <a:r>
                <a:rPr lang="en-US" sz="2400" b="1" i="1" dirty="0">
                  <a:solidFill>
                    <a:srgbClr val="FF0000"/>
                  </a:solidFill>
                </a:rPr>
                <a:t>i</a:t>
              </a:r>
              <a:r>
                <a:rPr lang="en-US" sz="2400" b="1" i="1" dirty="0" smtClean="0">
                  <a:solidFill>
                    <a:srgbClr val="FF0000"/>
                  </a:solidFill>
                </a:rPr>
                <a:t>ssue</a:t>
              </a:r>
              <a:r>
                <a:rPr lang="en-US" sz="2400" i="1" dirty="0" smtClean="0">
                  <a:solidFill>
                    <a:srgbClr val="FF0000"/>
                  </a:solidFill>
                </a:rPr>
                <a:t> </a:t>
              </a:r>
              <a:r>
                <a:rPr lang="en-US" sz="2400" i="1" dirty="0" smtClean="0"/>
                <a:t>#XXX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60767" y="1785360"/>
            <a:ext cx="2944181" cy="2713477"/>
            <a:chOff x="760767" y="1785360"/>
            <a:chExt cx="2944181" cy="2713477"/>
          </a:xfrm>
        </p:grpSpPr>
        <p:pic>
          <p:nvPicPr>
            <p:cNvPr id="38" name="Picture 37" descr="db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175" y="2204211"/>
              <a:ext cx="2552273" cy="2294626"/>
            </a:xfrm>
            <a:prstGeom prst="rect">
              <a:avLst/>
            </a:prstGeom>
          </p:spPr>
        </p:pic>
        <p:sp>
          <p:nvSpPr>
            <p:cNvPr id="39" name="CustomShape 12"/>
            <p:cNvSpPr/>
            <p:nvPr/>
          </p:nvSpPr>
          <p:spPr>
            <a:xfrm>
              <a:off x="760767" y="1785360"/>
              <a:ext cx="2944181" cy="1024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dirty="0" smtClean="0">
                  <a:solidFill>
                    <a:srgbClr val="000000"/>
                  </a:solidFill>
                  <a:latin typeface="Calibri"/>
                </a:rPr>
                <a:t>Post Release Bugs</a:t>
              </a:r>
            </a:p>
            <a:p>
              <a:pPr algn="ctr">
                <a:lnSpc>
                  <a:spcPct val="100000"/>
                </a:lnSpc>
              </a:pPr>
              <a:r>
                <a:rPr lang="en-US" sz="2400" b="1" dirty="0" smtClean="0">
                  <a:solidFill>
                    <a:srgbClr val="000000"/>
                  </a:solidFill>
                  <a:latin typeface="Calibri"/>
                </a:rPr>
                <a:t>Issue DB</a:t>
              </a:r>
              <a:endParaRPr sz="2400" b="1" dirty="0"/>
            </a:p>
          </p:txBody>
        </p:sp>
      </p:grpSp>
      <p:sp>
        <p:nvSpPr>
          <p:cNvPr id="28" name="CustomShape 12"/>
          <p:cNvSpPr/>
          <p:nvPr/>
        </p:nvSpPr>
        <p:spPr>
          <a:xfrm>
            <a:off x="4393703" y="1832100"/>
            <a:ext cx="2944181" cy="10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2400" dirty="0" smtClean="0">
                <a:solidFill>
                  <a:srgbClr val="000000"/>
                </a:solidFill>
              </a:rPr>
              <a:t>Pre Release </a:t>
            </a:r>
            <a:r>
              <a:rPr lang="en-US" sz="2400" dirty="0">
                <a:solidFill>
                  <a:srgbClr val="000000"/>
                </a:solidFill>
              </a:rPr>
              <a:t>Bugs</a:t>
            </a:r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Commit Message</a:t>
            </a:r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277246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"/>
    </mc:Choice>
    <mc:Fallback xmlns="">
      <p:transition spd="slow" advTm="342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70960" y="4322012"/>
            <a:ext cx="8228880" cy="868745"/>
            <a:chOff x="570960" y="4322012"/>
            <a:chExt cx="8228880" cy="868745"/>
          </a:xfrm>
        </p:grpSpPr>
        <p:sp>
          <p:nvSpPr>
            <p:cNvPr id="65" name="Line 25"/>
            <p:cNvSpPr/>
            <p:nvPr/>
          </p:nvSpPr>
          <p:spPr>
            <a:xfrm>
              <a:off x="570960" y="5118757"/>
              <a:ext cx="804672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</p:sp>
        <p:sp>
          <p:nvSpPr>
            <p:cNvPr id="40" name="CustomShape 1"/>
            <p:cNvSpPr/>
            <p:nvPr/>
          </p:nvSpPr>
          <p:spPr>
            <a:xfrm>
              <a:off x="7628040" y="4322012"/>
              <a:ext cx="1171800" cy="6195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 dirty="0">
                  <a:solidFill>
                    <a:srgbClr val="000000"/>
                  </a:solidFill>
                  <a:latin typeface="Arial"/>
                </a:rPr>
                <a:t>  Project</a:t>
              </a:r>
              <a:endParaRPr sz="2400" dirty="0"/>
            </a:p>
            <a:p>
              <a:pPr>
                <a:lnSpc>
                  <a:spcPct val="93000"/>
                </a:lnSpc>
              </a:pPr>
              <a:r>
                <a:rPr lang="en-US" sz="2400" strike="noStrike" dirty="0">
                  <a:solidFill>
                    <a:srgbClr val="000000"/>
                  </a:solidFill>
                  <a:latin typeface="Arial"/>
                </a:rPr>
                <a:t>Time Line</a:t>
              </a:r>
              <a:endParaRPr sz="2400" dirty="0"/>
            </a:p>
          </p:txBody>
        </p:sp>
        <p:sp>
          <p:nvSpPr>
            <p:cNvPr id="41" name="CustomShape 2"/>
            <p:cNvSpPr/>
            <p:nvPr/>
          </p:nvSpPr>
          <p:spPr>
            <a:xfrm>
              <a:off x="6463440" y="4955317"/>
              <a:ext cx="203760" cy="2282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42" name="CustomShape 3"/>
            <p:cNvSpPr/>
            <p:nvPr/>
          </p:nvSpPr>
          <p:spPr>
            <a:xfrm>
              <a:off x="6337440" y="4589557"/>
              <a:ext cx="420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>
                  <a:solidFill>
                    <a:srgbClr val="000000"/>
                  </a:solidFill>
                  <a:latin typeface="Arial"/>
                </a:rPr>
                <a:t>c3</a:t>
              </a:r>
              <a:endParaRPr sz="2400"/>
            </a:p>
          </p:txBody>
        </p:sp>
        <p:sp>
          <p:nvSpPr>
            <p:cNvPr id="43" name="CustomShape 4"/>
            <p:cNvSpPr/>
            <p:nvPr/>
          </p:nvSpPr>
          <p:spPr>
            <a:xfrm>
              <a:off x="5096880" y="4589557"/>
              <a:ext cx="420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 dirty="0">
                  <a:solidFill>
                    <a:srgbClr val="000000"/>
                  </a:solidFill>
                  <a:latin typeface="Arial"/>
                </a:rPr>
                <a:t>c2</a:t>
              </a:r>
              <a:endParaRPr sz="2400" dirty="0"/>
            </a:p>
          </p:txBody>
        </p:sp>
        <p:sp>
          <p:nvSpPr>
            <p:cNvPr id="56" name="CustomShape 16"/>
            <p:cNvSpPr/>
            <p:nvPr/>
          </p:nvSpPr>
          <p:spPr>
            <a:xfrm>
              <a:off x="5167800" y="4955677"/>
              <a:ext cx="203760" cy="228240"/>
            </a:xfrm>
            <a:prstGeom prst="triangle">
              <a:avLst>
                <a:gd name="adj" fmla="val 50000"/>
              </a:avLst>
            </a:prstGeom>
            <a:solidFill>
              <a:srgbClr val="92D050"/>
            </a:solidFill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61" name="CustomShape 21"/>
            <p:cNvSpPr/>
            <p:nvPr/>
          </p:nvSpPr>
          <p:spPr>
            <a:xfrm>
              <a:off x="4016160" y="4956037"/>
              <a:ext cx="203760" cy="2282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62" name="CustomShape 22"/>
            <p:cNvSpPr/>
            <p:nvPr/>
          </p:nvSpPr>
          <p:spPr>
            <a:xfrm>
              <a:off x="3908880" y="4589557"/>
              <a:ext cx="420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>
                  <a:solidFill>
                    <a:srgbClr val="000000"/>
                  </a:solidFill>
                  <a:latin typeface="Arial"/>
                </a:rPr>
                <a:t>c1</a:t>
              </a:r>
              <a:endParaRPr sz="2400"/>
            </a:p>
          </p:txBody>
        </p:sp>
        <p:sp>
          <p:nvSpPr>
            <p:cNvPr id="63" name="CustomShape 23"/>
            <p:cNvSpPr/>
            <p:nvPr/>
          </p:nvSpPr>
          <p:spPr>
            <a:xfrm>
              <a:off x="829119" y="4962517"/>
              <a:ext cx="203760" cy="2282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64" name="CustomShape 24"/>
            <p:cNvSpPr/>
            <p:nvPr/>
          </p:nvSpPr>
          <p:spPr>
            <a:xfrm>
              <a:off x="721839" y="4596037"/>
              <a:ext cx="420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 dirty="0" smtClean="0">
                  <a:solidFill>
                    <a:srgbClr val="000000"/>
                  </a:solidFill>
                  <a:latin typeface="Arial"/>
                </a:rPr>
                <a:t>c0</a:t>
              </a:r>
              <a:endParaRPr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582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Methodology: Identify Buggy Lines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84536" y="5208333"/>
            <a:ext cx="1242131" cy="1167389"/>
            <a:chOff x="4684536" y="5208333"/>
            <a:chExt cx="1242131" cy="1167389"/>
          </a:xfrm>
        </p:grpSpPr>
        <p:grpSp>
          <p:nvGrpSpPr>
            <p:cNvPr id="3" name="Group 2"/>
            <p:cNvGrpSpPr/>
            <p:nvPr/>
          </p:nvGrpSpPr>
          <p:grpSpPr>
            <a:xfrm>
              <a:off x="4684536" y="5208333"/>
              <a:ext cx="1242131" cy="1167389"/>
              <a:chOff x="4684536" y="5168437"/>
              <a:chExt cx="1242131" cy="1167389"/>
            </a:xfrm>
          </p:grpSpPr>
          <p:pic>
            <p:nvPicPr>
              <p:cNvPr id="44" name="Picture 52"/>
              <p:cNvPicPr/>
              <p:nvPr/>
            </p:nvPicPr>
            <p:blipFill>
              <a:blip r:embed="rId3"/>
              <a:stretch/>
            </p:blipFill>
            <p:spPr>
              <a:xfrm>
                <a:off x="4913280" y="5168437"/>
                <a:ext cx="707760" cy="7873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9" name="TextShape 19"/>
              <p:cNvSpPr txBox="1"/>
              <p:nvPr/>
            </p:nvSpPr>
            <p:spPr>
              <a:xfrm>
                <a:off x="4684536" y="5989506"/>
                <a:ext cx="1242131" cy="346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 algn="r"/>
                <a:r>
                  <a:rPr lang="en-US" sz="2400" dirty="0">
                    <a:latin typeface="Arial"/>
                  </a:rPr>
                  <a:t>Bug-fix</a:t>
                </a:r>
                <a:endParaRPr sz="2400" dirty="0"/>
              </a:p>
            </p:txBody>
          </p:sp>
        </p:grpSp>
        <p:sp>
          <p:nvSpPr>
            <p:cNvPr id="37" name="CustomShape 5"/>
            <p:cNvSpPr/>
            <p:nvPr/>
          </p:nvSpPr>
          <p:spPr>
            <a:xfrm>
              <a:off x="4949280" y="5389117"/>
              <a:ext cx="666000" cy="566640"/>
            </a:xfrm>
            <a:prstGeom prst="mathMultiply">
              <a:avLst>
                <a:gd name="adj1" fmla="val 23520"/>
              </a:avLst>
            </a:prstGeom>
            <a:ln>
              <a:solidFill>
                <a:srgbClr val="F59240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</p:grpSp>
      <p:grpSp>
        <p:nvGrpSpPr>
          <p:cNvPr id="8" name="Group 7"/>
          <p:cNvGrpSpPr/>
          <p:nvPr/>
        </p:nvGrpSpPr>
        <p:grpSpPr>
          <a:xfrm>
            <a:off x="4228560" y="2227458"/>
            <a:ext cx="2314800" cy="2409319"/>
            <a:chOff x="4228560" y="2227458"/>
            <a:chExt cx="2314800" cy="2409319"/>
          </a:xfrm>
        </p:grpSpPr>
        <p:grpSp>
          <p:nvGrpSpPr>
            <p:cNvPr id="73" name="Group 72"/>
            <p:cNvGrpSpPr/>
            <p:nvPr/>
          </p:nvGrpSpPr>
          <p:grpSpPr>
            <a:xfrm>
              <a:off x="4228560" y="2227458"/>
              <a:ext cx="2314800" cy="1923324"/>
              <a:chOff x="4228560" y="2142793"/>
              <a:chExt cx="2314800" cy="1923324"/>
            </a:xfrm>
          </p:grpSpPr>
          <p:sp>
            <p:nvSpPr>
              <p:cNvPr id="74" name="CustomShape 10"/>
              <p:cNvSpPr/>
              <p:nvPr/>
            </p:nvSpPr>
            <p:spPr>
              <a:xfrm>
                <a:off x="4927320" y="3528997"/>
                <a:ext cx="855720" cy="360"/>
              </a:xfrm>
              <a:prstGeom prst="straightConnector1">
                <a:avLst/>
              </a:prstGeom>
              <a:noFill/>
              <a:ln w="28440">
                <a:custDash>
                  <a:ds d="400000" sp="300000"/>
                </a:custDash>
                <a:round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grpSp>
            <p:nvGrpSpPr>
              <p:cNvPr id="76" name="Group 75"/>
              <p:cNvGrpSpPr/>
              <p:nvPr/>
            </p:nvGrpSpPr>
            <p:grpSpPr>
              <a:xfrm>
                <a:off x="4228560" y="2142793"/>
                <a:ext cx="2314800" cy="1923324"/>
                <a:chOff x="4228560" y="2142793"/>
                <a:chExt cx="2314800" cy="1923324"/>
              </a:xfrm>
            </p:grpSpPr>
            <p:sp>
              <p:nvSpPr>
                <p:cNvPr id="78" name="CustomShape 6"/>
                <p:cNvSpPr/>
                <p:nvPr/>
              </p:nvSpPr>
              <p:spPr>
                <a:xfrm>
                  <a:off x="4284000" y="2991157"/>
                  <a:ext cx="693720" cy="1074960"/>
                </a:xfrm>
                <a:prstGeom prst="verticalScroll">
                  <a:avLst>
                    <a:gd name="adj" fmla="val 12500"/>
                  </a:avLst>
                </a:prstGeom>
                <a:ln>
                  <a:rou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79" name="CustomShape 7"/>
                <p:cNvSpPr/>
                <p:nvPr/>
              </p:nvSpPr>
              <p:spPr>
                <a:xfrm>
                  <a:off x="4284000" y="3118957"/>
                  <a:ext cx="693720" cy="914040"/>
                </a:xfrm>
                <a:prstGeom prst="mathMinus">
                  <a:avLst>
                    <a:gd name="adj1" fmla="val 23520"/>
                  </a:avLst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</p:sp>
            <p:sp>
              <p:nvSpPr>
                <p:cNvPr id="80" name="CustomShape 8"/>
                <p:cNvSpPr/>
                <p:nvPr/>
              </p:nvSpPr>
              <p:spPr>
                <a:xfrm>
                  <a:off x="5691600" y="2991157"/>
                  <a:ext cx="693720" cy="1074960"/>
                </a:xfrm>
                <a:prstGeom prst="verticalScroll">
                  <a:avLst>
                    <a:gd name="adj" fmla="val 12500"/>
                  </a:avLst>
                </a:prstGeom>
                <a:ln>
                  <a:rou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81" name="CustomShape 9"/>
                <p:cNvSpPr/>
                <p:nvPr/>
              </p:nvSpPr>
              <p:spPr>
                <a:xfrm>
                  <a:off x="5691600" y="3118957"/>
                  <a:ext cx="693720" cy="914040"/>
                </a:xfrm>
                <a:prstGeom prst="mathMinus">
                  <a:avLst>
                    <a:gd name="adj1" fmla="val 23520"/>
                  </a:avLst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sp>
            <p:sp>
              <p:nvSpPr>
                <p:cNvPr id="82" name="CustomShape 11"/>
                <p:cNvSpPr/>
                <p:nvPr/>
              </p:nvSpPr>
              <p:spPr>
                <a:xfrm>
                  <a:off x="4228560" y="2142793"/>
                  <a:ext cx="1005840" cy="638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/>
                <a:lstStyle/>
                <a:p>
                  <a:pPr>
                    <a:lnSpc>
                      <a:spcPct val="100000"/>
                    </a:lnSpc>
                  </a:pPr>
                  <a:endParaRPr lang="en-US" sz="2400" strike="noStrike" dirty="0" smtClean="0">
                    <a:solidFill>
                      <a:srgbClr val="000000"/>
                    </a:solidFill>
                    <a:latin typeface="Calibri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lang="en-US" sz="2400" strike="noStrike" dirty="0" smtClean="0">
                      <a:solidFill>
                        <a:srgbClr val="000000"/>
                      </a:solidFill>
                      <a:latin typeface="Calibri"/>
                    </a:rPr>
                    <a:t>Bugs</a:t>
                  </a:r>
                  <a:endParaRPr sz="2400" dirty="0"/>
                </a:p>
              </p:txBody>
            </p:sp>
            <p:sp>
              <p:nvSpPr>
                <p:cNvPr id="83" name="CustomShape 12"/>
                <p:cNvSpPr/>
                <p:nvPr/>
              </p:nvSpPr>
              <p:spPr>
                <a:xfrm>
                  <a:off x="5699160" y="2159006"/>
                  <a:ext cx="844200" cy="638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/>
                <a:lstStyle/>
                <a:p>
                  <a:pPr>
                    <a:lnSpc>
                      <a:spcPct val="100000"/>
                    </a:lnSpc>
                  </a:pPr>
                  <a:endParaRPr lang="en-US" sz="2400" strike="noStrike" dirty="0" smtClean="0">
                    <a:solidFill>
                      <a:srgbClr val="000000"/>
                    </a:solidFill>
                    <a:latin typeface="Calibri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lang="en-US" sz="2400" strike="noStrike" dirty="0" smtClean="0">
                      <a:solidFill>
                        <a:srgbClr val="000000"/>
                      </a:solidFill>
                      <a:latin typeface="Calibri"/>
                    </a:rPr>
                    <a:t>Fixes </a:t>
                  </a:r>
                  <a:endParaRPr sz="2400" dirty="0"/>
                </a:p>
              </p:txBody>
            </p:sp>
          </p:grpSp>
        </p:grpSp>
        <p:sp>
          <p:nvSpPr>
            <p:cNvPr id="7" name="Left Brace 6"/>
            <p:cNvSpPr/>
            <p:nvPr/>
          </p:nvSpPr>
          <p:spPr>
            <a:xfrm rot="16200000">
              <a:off x="5157997" y="3647969"/>
              <a:ext cx="352015" cy="1625601"/>
            </a:xfrm>
            <a:prstGeom prst="leftBrace">
              <a:avLst/>
            </a:prstGeom>
            <a:ln w="57150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571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7"/>
    </mc:Choice>
    <mc:Fallback xmlns="">
      <p:transition spd="slow" advTm="20007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7628040" y="4322012"/>
            <a:ext cx="1171800" cy="619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93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  Project</a:t>
            </a:r>
            <a:endParaRPr sz="2400" dirty="0"/>
          </a:p>
          <a:p>
            <a:pPr>
              <a:lnSpc>
                <a:spcPct val="93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Time Line</a:t>
            </a:r>
            <a:endParaRPr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582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Methodology: Identify Buggy Lines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84536" y="5208333"/>
            <a:ext cx="1242131" cy="1167389"/>
            <a:chOff x="4684536" y="5208333"/>
            <a:chExt cx="1242131" cy="1167389"/>
          </a:xfrm>
        </p:grpSpPr>
        <p:grpSp>
          <p:nvGrpSpPr>
            <p:cNvPr id="3" name="Group 2"/>
            <p:cNvGrpSpPr/>
            <p:nvPr/>
          </p:nvGrpSpPr>
          <p:grpSpPr>
            <a:xfrm>
              <a:off x="4684536" y="5208333"/>
              <a:ext cx="1242131" cy="1167389"/>
              <a:chOff x="4684536" y="5168437"/>
              <a:chExt cx="1242131" cy="1167389"/>
            </a:xfrm>
          </p:grpSpPr>
          <p:pic>
            <p:nvPicPr>
              <p:cNvPr id="44" name="Picture 52"/>
              <p:cNvPicPr/>
              <p:nvPr/>
            </p:nvPicPr>
            <p:blipFill>
              <a:blip r:embed="rId3"/>
              <a:stretch/>
            </p:blipFill>
            <p:spPr>
              <a:xfrm>
                <a:off x="4913280" y="5168437"/>
                <a:ext cx="707760" cy="7873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9" name="TextShape 19"/>
              <p:cNvSpPr txBox="1"/>
              <p:nvPr/>
            </p:nvSpPr>
            <p:spPr>
              <a:xfrm>
                <a:off x="4684536" y="5989506"/>
                <a:ext cx="1242131" cy="346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 algn="r"/>
                <a:r>
                  <a:rPr lang="en-US" sz="2400" dirty="0">
                    <a:latin typeface="Arial"/>
                  </a:rPr>
                  <a:t>Bug-fix</a:t>
                </a:r>
                <a:endParaRPr sz="2400" dirty="0"/>
              </a:p>
            </p:txBody>
          </p:sp>
        </p:grpSp>
        <p:sp>
          <p:nvSpPr>
            <p:cNvPr id="37" name="CustomShape 5"/>
            <p:cNvSpPr/>
            <p:nvPr/>
          </p:nvSpPr>
          <p:spPr>
            <a:xfrm>
              <a:off x="4949280" y="5389117"/>
              <a:ext cx="666000" cy="566640"/>
            </a:xfrm>
            <a:prstGeom prst="mathMultiply">
              <a:avLst>
                <a:gd name="adj1" fmla="val 23520"/>
              </a:avLst>
            </a:prstGeom>
            <a:ln>
              <a:solidFill>
                <a:srgbClr val="F59240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</p:grpSp>
      <p:grpSp>
        <p:nvGrpSpPr>
          <p:cNvPr id="8" name="Group 7"/>
          <p:cNvGrpSpPr/>
          <p:nvPr/>
        </p:nvGrpSpPr>
        <p:grpSpPr>
          <a:xfrm>
            <a:off x="4228560" y="2227458"/>
            <a:ext cx="2314800" cy="2409319"/>
            <a:chOff x="4228560" y="2227458"/>
            <a:chExt cx="2314800" cy="2409319"/>
          </a:xfrm>
        </p:grpSpPr>
        <p:grpSp>
          <p:nvGrpSpPr>
            <p:cNvPr id="73" name="Group 72"/>
            <p:cNvGrpSpPr/>
            <p:nvPr/>
          </p:nvGrpSpPr>
          <p:grpSpPr>
            <a:xfrm>
              <a:off x="4228560" y="2227458"/>
              <a:ext cx="2314800" cy="1923324"/>
              <a:chOff x="4228560" y="2142793"/>
              <a:chExt cx="2314800" cy="1923324"/>
            </a:xfrm>
          </p:grpSpPr>
          <p:sp>
            <p:nvSpPr>
              <p:cNvPr id="74" name="CustomShape 10"/>
              <p:cNvSpPr/>
              <p:nvPr/>
            </p:nvSpPr>
            <p:spPr>
              <a:xfrm>
                <a:off x="4927320" y="3528997"/>
                <a:ext cx="855720" cy="360"/>
              </a:xfrm>
              <a:prstGeom prst="straightConnector1">
                <a:avLst/>
              </a:prstGeom>
              <a:noFill/>
              <a:ln w="28440">
                <a:custDash>
                  <a:ds d="400000" sp="300000"/>
                </a:custDash>
                <a:round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grpSp>
            <p:nvGrpSpPr>
              <p:cNvPr id="76" name="Group 75"/>
              <p:cNvGrpSpPr/>
              <p:nvPr/>
            </p:nvGrpSpPr>
            <p:grpSpPr>
              <a:xfrm>
                <a:off x="4228560" y="2142793"/>
                <a:ext cx="2314800" cy="1923324"/>
                <a:chOff x="4228560" y="2142793"/>
                <a:chExt cx="2314800" cy="1923324"/>
              </a:xfrm>
            </p:grpSpPr>
            <p:sp>
              <p:nvSpPr>
                <p:cNvPr id="78" name="CustomShape 6"/>
                <p:cNvSpPr/>
                <p:nvPr/>
              </p:nvSpPr>
              <p:spPr>
                <a:xfrm>
                  <a:off x="4284000" y="2991157"/>
                  <a:ext cx="693720" cy="1074960"/>
                </a:xfrm>
                <a:prstGeom prst="verticalScroll">
                  <a:avLst>
                    <a:gd name="adj" fmla="val 12500"/>
                  </a:avLst>
                </a:prstGeom>
                <a:ln>
                  <a:rou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79" name="CustomShape 7"/>
                <p:cNvSpPr/>
                <p:nvPr/>
              </p:nvSpPr>
              <p:spPr>
                <a:xfrm>
                  <a:off x="4284000" y="3118957"/>
                  <a:ext cx="693720" cy="914040"/>
                </a:xfrm>
                <a:prstGeom prst="mathMinus">
                  <a:avLst>
                    <a:gd name="adj1" fmla="val 23520"/>
                  </a:avLst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</p:sp>
            <p:sp>
              <p:nvSpPr>
                <p:cNvPr id="80" name="CustomShape 8"/>
                <p:cNvSpPr/>
                <p:nvPr/>
              </p:nvSpPr>
              <p:spPr>
                <a:xfrm>
                  <a:off x="5691600" y="2991157"/>
                  <a:ext cx="693720" cy="1074960"/>
                </a:xfrm>
                <a:prstGeom prst="verticalScroll">
                  <a:avLst>
                    <a:gd name="adj" fmla="val 12500"/>
                  </a:avLst>
                </a:prstGeom>
                <a:ln>
                  <a:rou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81" name="CustomShape 9"/>
                <p:cNvSpPr/>
                <p:nvPr/>
              </p:nvSpPr>
              <p:spPr>
                <a:xfrm>
                  <a:off x="5691600" y="3118957"/>
                  <a:ext cx="693720" cy="914040"/>
                </a:xfrm>
                <a:prstGeom prst="mathMinus">
                  <a:avLst>
                    <a:gd name="adj1" fmla="val 23520"/>
                  </a:avLst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sp>
            <p:sp>
              <p:nvSpPr>
                <p:cNvPr id="82" name="CustomShape 11"/>
                <p:cNvSpPr/>
                <p:nvPr/>
              </p:nvSpPr>
              <p:spPr>
                <a:xfrm>
                  <a:off x="4228560" y="2142793"/>
                  <a:ext cx="1005840" cy="638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/>
                <a:lstStyle/>
                <a:p>
                  <a:pPr>
                    <a:lnSpc>
                      <a:spcPct val="100000"/>
                    </a:lnSpc>
                  </a:pPr>
                  <a:endParaRPr lang="en-US" sz="2400" strike="noStrike" dirty="0" smtClean="0">
                    <a:solidFill>
                      <a:srgbClr val="000000"/>
                    </a:solidFill>
                    <a:latin typeface="Calibri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lang="en-US" sz="2400" strike="noStrike" dirty="0" smtClean="0">
                      <a:solidFill>
                        <a:srgbClr val="000000"/>
                      </a:solidFill>
                      <a:latin typeface="Calibri"/>
                    </a:rPr>
                    <a:t>Bugs</a:t>
                  </a:r>
                  <a:endParaRPr sz="2400" dirty="0"/>
                </a:p>
              </p:txBody>
            </p:sp>
            <p:sp>
              <p:nvSpPr>
                <p:cNvPr id="83" name="CustomShape 12"/>
                <p:cNvSpPr/>
                <p:nvPr/>
              </p:nvSpPr>
              <p:spPr>
                <a:xfrm>
                  <a:off x="5699160" y="2159006"/>
                  <a:ext cx="844200" cy="638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/>
                <a:lstStyle/>
                <a:p>
                  <a:pPr>
                    <a:lnSpc>
                      <a:spcPct val="100000"/>
                    </a:lnSpc>
                  </a:pPr>
                  <a:endParaRPr lang="en-US" sz="2400" strike="noStrike" dirty="0" smtClean="0">
                    <a:solidFill>
                      <a:srgbClr val="000000"/>
                    </a:solidFill>
                    <a:latin typeface="Calibri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lang="en-US" sz="2400" strike="noStrike" dirty="0" smtClean="0">
                      <a:solidFill>
                        <a:srgbClr val="000000"/>
                      </a:solidFill>
                      <a:latin typeface="Calibri"/>
                    </a:rPr>
                    <a:t>Fixes </a:t>
                  </a:r>
                  <a:endParaRPr sz="2400" dirty="0"/>
                </a:p>
              </p:txBody>
            </p:sp>
          </p:grpSp>
        </p:grpSp>
        <p:sp>
          <p:nvSpPr>
            <p:cNvPr id="7" name="Left Brace 6"/>
            <p:cNvSpPr/>
            <p:nvPr/>
          </p:nvSpPr>
          <p:spPr>
            <a:xfrm rot="16200000">
              <a:off x="5157997" y="3647969"/>
              <a:ext cx="352015" cy="1625601"/>
            </a:xfrm>
            <a:prstGeom prst="leftBrace">
              <a:avLst/>
            </a:prstGeom>
            <a:ln w="57150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0485" y="3793753"/>
            <a:ext cx="3993520" cy="2548106"/>
            <a:chOff x="290485" y="3793753"/>
            <a:chExt cx="3993520" cy="2548106"/>
          </a:xfrm>
        </p:grpSpPr>
        <p:grpSp>
          <p:nvGrpSpPr>
            <p:cNvPr id="85" name="Group 84"/>
            <p:cNvGrpSpPr/>
            <p:nvPr/>
          </p:nvGrpSpPr>
          <p:grpSpPr>
            <a:xfrm>
              <a:off x="290485" y="5236763"/>
              <a:ext cx="1242131" cy="1105096"/>
              <a:chOff x="4049608" y="5213797"/>
              <a:chExt cx="1242131" cy="1105096"/>
            </a:xfrm>
          </p:grpSpPr>
          <p:pic>
            <p:nvPicPr>
              <p:cNvPr id="87" name="Picture 52"/>
              <p:cNvPicPr/>
              <p:nvPr/>
            </p:nvPicPr>
            <p:blipFill>
              <a:blip r:embed="rId3"/>
              <a:stretch/>
            </p:blipFill>
            <p:spPr>
              <a:xfrm>
                <a:off x="4346380" y="5213797"/>
                <a:ext cx="707760" cy="7873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88" name="TextShape 19"/>
              <p:cNvSpPr txBox="1"/>
              <p:nvPr/>
            </p:nvSpPr>
            <p:spPr>
              <a:xfrm>
                <a:off x="4049608" y="5972573"/>
                <a:ext cx="1242131" cy="346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 algn="ctr"/>
                <a:r>
                  <a:rPr lang="en-US" sz="2400" dirty="0" smtClean="0">
                    <a:latin typeface="Arial"/>
                  </a:rPr>
                  <a:t>Bug</a:t>
                </a:r>
                <a:endParaRPr sz="2400" dirty="0"/>
              </a:p>
            </p:txBody>
          </p:sp>
        </p:grpSp>
        <p:cxnSp>
          <p:nvCxnSpPr>
            <p:cNvPr id="11" name="Curved Connector 10"/>
            <p:cNvCxnSpPr/>
            <p:nvPr/>
          </p:nvCxnSpPr>
          <p:spPr>
            <a:xfrm rot="10800000" flipV="1">
              <a:off x="1142320" y="3793753"/>
              <a:ext cx="3141685" cy="116876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chemeClr val="bg1">
                  <a:lumMod val="50000"/>
                </a:schemeClr>
              </a:solidFill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065944" y="3565436"/>
            <a:ext cx="1351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</a:t>
            </a:r>
            <a:r>
              <a:rPr lang="en-US" sz="2400" dirty="0" err="1" smtClean="0"/>
              <a:t>it</a:t>
            </a:r>
            <a:r>
              <a:rPr lang="en-US" sz="2400" dirty="0" smtClean="0"/>
              <a:t> blame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70960" y="4322012"/>
            <a:ext cx="8228880" cy="868745"/>
            <a:chOff x="570960" y="4322012"/>
            <a:chExt cx="8228880" cy="868745"/>
          </a:xfrm>
        </p:grpSpPr>
        <p:sp>
          <p:nvSpPr>
            <p:cNvPr id="54" name="Line 25"/>
            <p:cNvSpPr/>
            <p:nvPr/>
          </p:nvSpPr>
          <p:spPr>
            <a:xfrm>
              <a:off x="570960" y="5118757"/>
              <a:ext cx="804672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</p:sp>
        <p:sp>
          <p:nvSpPr>
            <p:cNvPr id="55" name="CustomShape 1"/>
            <p:cNvSpPr/>
            <p:nvPr/>
          </p:nvSpPr>
          <p:spPr>
            <a:xfrm>
              <a:off x="7628040" y="4322012"/>
              <a:ext cx="1171800" cy="6195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 dirty="0">
                  <a:solidFill>
                    <a:srgbClr val="000000"/>
                  </a:solidFill>
                  <a:latin typeface="Arial"/>
                </a:rPr>
                <a:t>  Project</a:t>
              </a:r>
              <a:endParaRPr sz="2400" dirty="0"/>
            </a:p>
            <a:p>
              <a:pPr>
                <a:lnSpc>
                  <a:spcPct val="93000"/>
                </a:lnSpc>
              </a:pPr>
              <a:r>
                <a:rPr lang="en-US" sz="2400" strike="noStrike" dirty="0">
                  <a:solidFill>
                    <a:srgbClr val="000000"/>
                  </a:solidFill>
                  <a:latin typeface="Arial"/>
                </a:rPr>
                <a:t>Time Line</a:t>
              </a:r>
              <a:endParaRPr sz="2400" dirty="0"/>
            </a:p>
          </p:txBody>
        </p:sp>
        <p:sp>
          <p:nvSpPr>
            <p:cNvPr id="57" name="CustomShape 2"/>
            <p:cNvSpPr/>
            <p:nvPr/>
          </p:nvSpPr>
          <p:spPr>
            <a:xfrm>
              <a:off x="6463440" y="4955317"/>
              <a:ext cx="203760" cy="2282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58" name="CustomShape 3"/>
            <p:cNvSpPr/>
            <p:nvPr/>
          </p:nvSpPr>
          <p:spPr>
            <a:xfrm>
              <a:off x="6337440" y="4589557"/>
              <a:ext cx="420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>
                  <a:solidFill>
                    <a:srgbClr val="000000"/>
                  </a:solidFill>
                  <a:latin typeface="Arial"/>
                </a:rPr>
                <a:t>c3</a:t>
              </a:r>
              <a:endParaRPr sz="2400"/>
            </a:p>
          </p:txBody>
        </p:sp>
        <p:sp>
          <p:nvSpPr>
            <p:cNvPr id="60" name="CustomShape 4"/>
            <p:cNvSpPr/>
            <p:nvPr/>
          </p:nvSpPr>
          <p:spPr>
            <a:xfrm>
              <a:off x="5096880" y="4589557"/>
              <a:ext cx="420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 dirty="0">
                  <a:solidFill>
                    <a:srgbClr val="000000"/>
                  </a:solidFill>
                  <a:latin typeface="Arial"/>
                </a:rPr>
                <a:t>c2</a:t>
              </a:r>
              <a:endParaRPr sz="2400" dirty="0"/>
            </a:p>
          </p:txBody>
        </p:sp>
        <p:sp>
          <p:nvSpPr>
            <p:cNvPr id="66" name="CustomShape 16"/>
            <p:cNvSpPr/>
            <p:nvPr/>
          </p:nvSpPr>
          <p:spPr>
            <a:xfrm>
              <a:off x="5167800" y="4955677"/>
              <a:ext cx="203760" cy="228240"/>
            </a:xfrm>
            <a:prstGeom prst="triangle">
              <a:avLst>
                <a:gd name="adj" fmla="val 50000"/>
              </a:avLst>
            </a:prstGeom>
            <a:solidFill>
              <a:srgbClr val="92D050"/>
            </a:solidFill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67" name="CustomShape 21"/>
            <p:cNvSpPr/>
            <p:nvPr/>
          </p:nvSpPr>
          <p:spPr>
            <a:xfrm>
              <a:off x="4016160" y="4956037"/>
              <a:ext cx="203760" cy="2282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68" name="CustomShape 22"/>
            <p:cNvSpPr/>
            <p:nvPr/>
          </p:nvSpPr>
          <p:spPr>
            <a:xfrm>
              <a:off x="3908880" y="4589557"/>
              <a:ext cx="420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>
                  <a:solidFill>
                    <a:srgbClr val="000000"/>
                  </a:solidFill>
                  <a:latin typeface="Arial"/>
                </a:rPr>
                <a:t>c1</a:t>
              </a:r>
              <a:endParaRPr sz="2400"/>
            </a:p>
          </p:txBody>
        </p:sp>
        <p:sp>
          <p:nvSpPr>
            <p:cNvPr id="69" name="CustomShape 23"/>
            <p:cNvSpPr/>
            <p:nvPr/>
          </p:nvSpPr>
          <p:spPr>
            <a:xfrm>
              <a:off x="829119" y="4962517"/>
              <a:ext cx="203760" cy="228240"/>
            </a:xfrm>
            <a:prstGeom prst="triangle">
              <a:avLst>
                <a:gd name="adj" fmla="val 50000"/>
              </a:avLst>
            </a:prstGeom>
            <a:solidFill>
              <a:srgbClr val="C0504D"/>
            </a:solidFill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70" name="CustomShape 24"/>
            <p:cNvSpPr/>
            <p:nvPr/>
          </p:nvSpPr>
          <p:spPr>
            <a:xfrm>
              <a:off x="721839" y="4596037"/>
              <a:ext cx="420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 dirty="0" smtClean="0">
                  <a:solidFill>
                    <a:srgbClr val="000000"/>
                  </a:solidFill>
                  <a:latin typeface="Arial"/>
                </a:rPr>
                <a:t>c0</a:t>
              </a: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253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81"/>
    </mc:Choice>
    <mc:Fallback xmlns="">
      <p:transition spd="slow" advTm="1258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582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Methodology: Identify Buggy Lines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13280" y="5208333"/>
            <a:ext cx="707760" cy="787320"/>
            <a:chOff x="4913280" y="5208333"/>
            <a:chExt cx="707760" cy="787320"/>
          </a:xfrm>
        </p:grpSpPr>
        <p:pic>
          <p:nvPicPr>
            <p:cNvPr id="44" name="Picture 52"/>
            <p:cNvPicPr/>
            <p:nvPr/>
          </p:nvPicPr>
          <p:blipFill>
            <a:blip r:embed="rId4"/>
            <a:stretch/>
          </p:blipFill>
          <p:spPr>
            <a:xfrm>
              <a:off x="4913280" y="5208333"/>
              <a:ext cx="707760" cy="787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" name="CustomShape 5"/>
            <p:cNvSpPr/>
            <p:nvPr/>
          </p:nvSpPr>
          <p:spPr>
            <a:xfrm>
              <a:off x="4949280" y="5389117"/>
              <a:ext cx="666000" cy="566640"/>
            </a:xfrm>
            <a:prstGeom prst="mathMultiply">
              <a:avLst>
                <a:gd name="adj1" fmla="val 23520"/>
              </a:avLst>
            </a:prstGeom>
            <a:ln>
              <a:solidFill>
                <a:srgbClr val="F59240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</p:grpSp>
      <p:grpSp>
        <p:nvGrpSpPr>
          <p:cNvPr id="8" name="Group 7"/>
          <p:cNvGrpSpPr/>
          <p:nvPr/>
        </p:nvGrpSpPr>
        <p:grpSpPr>
          <a:xfrm>
            <a:off x="4228560" y="2227458"/>
            <a:ext cx="2314800" cy="2409319"/>
            <a:chOff x="4228560" y="2227458"/>
            <a:chExt cx="2314800" cy="2409319"/>
          </a:xfrm>
        </p:grpSpPr>
        <p:grpSp>
          <p:nvGrpSpPr>
            <p:cNvPr id="73" name="Group 72"/>
            <p:cNvGrpSpPr/>
            <p:nvPr/>
          </p:nvGrpSpPr>
          <p:grpSpPr>
            <a:xfrm>
              <a:off x="4228560" y="2227458"/>
              <a:ext cx="2314800" cy="1923324"/>
              <a:chOff x="4228560" y="2142793"/>
              <a:chExt cx="2314800" cy="1923324"/>
            </a:xfrm>
          </p:grpSpPr>
          <p:sp>
            <p:nvSpPr>
              <p:cNvPr id="74" name="CustomShape 10"/>
              <p:cNvSpPr/>
              <p:nvPr/>
            </p:nvSpPr>
            <p:spPr>
              <a:xfrm>
                <a:off x="4927320" y="3528997"/>
                <a:ext cx="855720" cy="360"/>
              </a:xfrm>
              <a:prstGeom prst="straightConnector1">
                <a:avLst/>
              </a:prstGeom>
              <a:noFill/>
              <a:ln w="28440">
                <a:custDash>
                  <a:ds d="400000" sp="300000"/>
                </a:custDash>
                <a:round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grpSp>
            <p:nvGrpSpPr>
              <p:cNvPr id="76" name="Group 75"/>
              <p:cNvGrpSpPr/>
              <p:nvPr/>
            </p:nvGrpSpPr>
            <p:grpSpPr>
              <a:xfrm>
                <a:off x="4228560" y="2142793"/>
                <a:ext cx="2314800" cy="1923324"/>
                <a:chOff x="4228560" y="2142793"/>
                <a:chExt cx="2314800" cy="1923324"/>
              </a:xfrm>
            </p:grpSpPr>
            <p:sp>
              <p:nvSpPr>
                <p:cNvPr id="78" name="CustomShape 6"/>
                <p:cNvSpPr/>
                <p:nvPr/>
              </p:nvSpPr>
              <p:spPr>
                <a:xfrm>
                  <a:off x="4284000" y="2991157"/>
                  <a:ext cx="693720" cy="1074960"/>
                </a:xfrm>
                <a:prstGeom prst="verticalScroll">
                  <a:avLst>
                    <a:gd name="adj" fmla="val 12500"/>
                  </a:avLst>
                </a:prstGeom>
                <a:ln>
                  <a:rou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79" name="CustomShape 7"/>
                <p:cNvSpPr/>
                <p:nvPr/>
              </p:nvSpPr>
              <p:spPr>
                <a:xfrm>
                  <a:off x="4284000" y="3118957"/>
                  <a:ext cx="693720" cy="914040"/>
                </a:xfrm>
                <a:prstGeom prst="mathMinus">
                  <a:avLst>
                    <a:gd name="adj1" fmla="val 23520"/>
                  </a:avLst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</p:sp>
            <p:sp>
              <p:nvSpPr>
                <p:cNvPr id="80" name="CustomShape 8"/>
                <p:cNvSpPr/>
                <p:nvPr/>
              </p:nvSpPr>
              <p:spPr>
                <a:xfrm>
                  <a:off x="5691600" y="2991157"/>
                  <a:ext cx="693720" cy="1074960"/>
                </a:xfrm>
                <a:prstGeom prst="verticalScroll">
                  <a:avLst>
                    <a:gd name="adj" fmla="val 12500"/>
                  </a:avLst>
                </a:prstGeom>
                <a:ln>
                  <a:rou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81" name="CustomShape 9"/>
                <p:cNvSpPr/>
                <p:nvPr/>
              </p:nvSpPr>
              <p:spPr>
                <a:xfrm>
                  <a:off x="5691600" y="3118957"/>
                  <a:ext cx="693720" cy="914040"/>
                </a:xfrm>
                <a:prstGeom prst="mathMinus">
                  <a:avLst>
                    <a:gd name="adj1" fmla="val 23520"/>
                  </a:avLst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sp>
            <p:sp>
              <p:nvSpPr>
                <p:cNvPr id="82" name="CustomShape 11"/>
                <p:cNvSpPr/>
                <p:nvPr/>
              </p:nvSpPr>
              <p:spPr>
                <a:xfrm>
                  <a:off x="4228560" y="2142793"/>
                  <a:ext cx="1005840" cy="638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/>
                <a:lstStyle/>
                <a:p>
                  <a:pPr>
                    <a:lnSpc>
                      <a:spcPct val="100000"/>
                    </a:lnSpc>
                  </a:pPr>
                  <a:endParaRPr lang="en-US" sz="2400" strike="noStrike" dirty="0" smtClean="0">
                    <a:solidFill>
                      <a:srgbClr val="000000"/>
                    </a:solidFill>
                    <a:latin typeface="Calibri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lang="en-US" sz="2400" strike="noStrike" dirty="0" smtClean="0">
                      <a:solidFill>
                        <a:srgbClr val="000000"/>
                      </a:solidFill>
                      <a:latin typeface="Calibri"/>
                    </a:rPr>
                    <a:t>Bugs</a:t>
                  </a:r>
                  <a:endParaRPr sz="2400" dirty="0"/>
                </a:p>
              </p:txBody>
            </p:sp>
            <p:sp>
              <p:nvSpPr>
                <p:cNvPr id="83" name="CustomShape 12"/>
                <p:cNvSpPr/>
                <p:nvPr/>
              </p:nvSpPr>
              <p:spPr>
                <a:xfrm>
                  <a:off x="5699160" y="2159006"/>
                  <a:ext cx="844200" cy="638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/>
                <a:lstStyle/>
                <a:p>
                  <a:pPr>
                    <a:lnSpc>
                      <a:spcPct val="100000"/>
                    </a:lnSpc>
                  </a:pPr>
                  <a:endParaRPr lang="en-US" sz="2400" strike="noStrike" dirty="0" smtClean="0">
                    <a:solidFill>
                      <a:srgbClr val="000000"/>
                    </a:solidFill>
                    <a:latin typeface="Calibri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lang="en-US" sz="2400" strike="noStrike" dirty="0" smtClean="0">
                      <a:solidFill>
                        <a:srgbClr val="000000"/>
                      </a:solidFill>
                      <a:latin typeface="Calibri"/>
                    </a:rPr>
                    <a:t>Fixes </a:t>
                  </a:r>
                  <a:endParaRPr sz="2400" dirty="0"/>
                </a:p>
              </p:txBody>
            </p:sp>
          </p:grpSp>
        </p:grpSp>
        <p:sp>
          <p:nvSpPr>
            <p:cNvPr id="7" name="Left Brace 6"/>
            <p:cNvSpPr/>
            <p:nvPr/>
          </p:nvSpPr>
          <p:spPr>
            <a:xfrm rot="16200000">
              <a:off x="5157997" y="3647969"/>
              <a:ext cx="352015" cy="1625601"/>
            </a:xfrm>
            <a:prstGeom prst="leftBrace">
              <a:avLst/>
            </a:prstGeom>
            <a:ln w="57150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7" name="Picture 52"/>
          <p:cNvPicPr/>
          <p:nvPr/>
        </p:nvPicPr>
        <p:blipFill>
          <a:blip r:embed="rId4"/>
          <a:stretch/>
        </p:blipFill>
        <p:spPr>
          <a:xfrm>
            <a:off x="587257" y="5236763"/>
            <a:ext cx="707760" cy="78732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570960" y="4589557"/>
            <a:ext cx="8046720" cy="601200"/>
            <a:chOff x="570960" y="4589557"/>
            <a:chExt cx="8046720" cy="601200"/>
          </a:xfrm>
        </p:grpSpPr>
        <p:sp>
          <p:nvSpPr>
            <p:cNvPr id="54" name="Line 25"/>
            <p:cNvSpPr/>
            <p:nvPr/>
          </p:nvSpPr>
          <p:spPr>
            <a:xfrm>
              <a:off x="570960" y="5118757"/>
              <a:ext cx="804672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</p:sp>
        <p:sp>
          <p:nvSpPr>
            <p:cNvPr id="57" name="CustomShape 2"/>
            <p:cNvSpPr/>
            <p:nvPr/>
          </p:nvSpPr>
          <p:spPr>
            <a:xfrm>
              <a:off x="6463440" y="4955317"/>
              <a:ext cx="203760" cy="2282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58" name="CustomShape 3"/>
            <p:cNvSpPr/>
            <p:nvPr/>
          </p:nvSpPr>
          <p:spPr>
            <a:xfrm>
              <a:off x="6337440" y="4589557"/>
              <a:ext cx="420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>
                  <a:solidFill>
                    <a:srgbClr val="000000"/>
                  </a:solidFill>
                  <a:latin typeface="Arial"/>
                </a:rPr>
                <a:t>c3</a:t>
              </a:r>
              <a:endParaRPr sz="2400"/>
            </a:p>
          </p:txBody>
        </p:sp>
        <p:sp>
          <p:nvSpPr>
            <p:cNvPr id="60" name="CustomShape 4"/>
            <p:cNvSpPr/>
            <p:nvPr/>
          </p:nvSpPr>
          <p:spPr>
            <a:xfrm>
              <a:off x="5096880" y="4589557"/>
              <a:ext cx="420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 dirty="0">
                  <a:solidFill>
                    <a:srgbClr val="000000"/>
                  </a:solidFill>
                  <a:latin typeface="Arial"/>
                </a:rPr>
                <a:t>c2</a:t>
              </a:r>
              <a:endParaRPr sz="2400" dirty="0"/>
            </a:p>
          </p:txBody>
        </p:sp>
        <p:sp>
          <p:nvSpPr>
            <p:cNvPr id="66" name="CustomShape 16"/>
            <p:cNvSpPr/>
            <p:nvPr/>
          </p:nvSpPr>
          <p:spPr>
            <a:xfrm>
              <a:off x="5167800" y="4955677"/>
              <a:ext cx="203760" cy="228240"/>
            </a:xfrm>
            <a:prstGeom prst="triangle">
              <a:avLst>
                <a:gd name="adj" fmla="val 50000"/>
              </a:avLst>
            </a:prstGeom>
            <a:solidFill>
              <a:srgbClr val="92D050"/>
            </a:solidFill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67" name="CustomShape 21"/>
            <p:cNvSpPr/>
            <p:nvPr/>
          </p:nvSpPr>
          <p:spPr>
            <a:xfrm>
              <a:off x="4016160" y="4956037"/>
              <a:ext cx="203760" cy="2282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68" name="CustomShape 22"/>
            <p:cNvSpPr/>
            <p:nvPr/>
          </p:nvSpPr>
          <p:spPr>
            <a:xfrm>
              <a:off x="3908880" y="4589557"/>
              <a:ext cx="420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>
                  <a:solidFill>
                    <a:srgbClr val="000000"/>
                  </a:solidFill>
                  <a:latin typeface="Arial"/>
                </a:rPr>
                <a:t>c1</a:t>
              </a:r>
              <a:endParaRPr sz="2400"/>
            </a:p>
          </p:txBody>
        </p:sp>
        <p:sp>
          <p:nvSpPr>
            <p:cNvPr id="69" name="CustomShape 23"/>
            <p:cNvSpPr/>
            <p:nvPr/>
          </p:nvSpPr>
          <p:spPr>
            <a:xfrm>
              <a:off x="829119" y="4962517"/>
              <a:ext cx="203760" cy="228240"/>
            </a:xfrm>
            <a:prstGeom prst="triangle">
              <a:avLst>
                <a:gd name="adj" fmla="val 50000"/>
              </a:avLst>
            </a:prstGeom>
            <a:solidFill>
              <a:srgbClr val="C0504D"/>
            </a:solidFill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70" name="CustomShape 24"/>
            <p:cNvSpPr/>
            <p:nvPr/>
          </p:nvSpPr>
          <p:spPr>
            <a:xfrm>
              <a:off x="721839" y="4596037"/>
              <a:ext cx="420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2400" strike="noStrike" dirty="0" smtClean="0">
                  <a:solidFill>
                    <a:srgbClr val="000000"/>
                  </a:solidFill>
                  <a:latin typeface="Arial"/>
                </a:rPr>
                <a:t>c0</a:t>
              </a:r>
              <a:endParaRPr sz="2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13248" y="1754917"/>
            <a:ext cx="1871953" cy="4620805"/>
            <a:chOff x="2378320" y="1754917"/>
            <a:chExt cx="1871953" cy="4620805"/>
          </a:xfrm>
        </p:grpSpPr>
        <p:sp>
          <p:nvSpPr>
            <p:cNvPr id="39" name="Line 13"/>
            <p:cNvSpPr/>
            <p:nvPr/>
          </p:nvSpPr>
          <p:spPr>
            <a:xfrm flipH="1">
              <a:off x="3305520" y="1754917"/>
              <a:ext cx="8640" cy="4170960"/>
            </a:xfrm>
            <a:prstGeom prst="line">
              <a:avLst/>
            </a:prstGeom>
            <a:ln w="63500">
              <a:solidFill>
                <a:schemeClr val="tx2"/>
              </a:solidFill>
              <a:custDash>
                <a:ds d="100000" sp="100000"/>
              </a:custDash>
              <a:round/>
            </a:ln>
          </p:spPr>
        </p:sp>
        <p:sp>
          <p:nvSpPr>
            <p:cNvPr id="41" name="TextShape 18"/>
            <p:cNvSpPr txBox="1"/>
            <p:nvPr/>
          </p:nvSpPr>
          <p:spPr>
            <a:xfrm>
              <a:off x="2378320" y="5989506"/>
              <a:ext cx="1871953" cy="386216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r"/>
              <a:r>
                <a:rPr lang="en-US" sz="2400" dirty="0" smtClean="0">
                  <a:latin typeface="Arial"/>
                </a:rPr>
                <a:t>Snapshot 2</a:t>
              </a:r>
              <a:endParaRPr sz="24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063190" y="1754917"/>
            <a:ext cx="1853510" cy="4620805"/>
            <a:chOff x="6630090" y="1754917"/>
            <a:chExt cx="1853510" cy="4620805"/>
          </a:xfrm>
        </p:grpSpPr>
        <p:sp>
          <p:nvSpPr>
            <p:cNvPr id="43" name="TextShape 17"/>
            <p:cNvSpPr txBox="1"/>
            <p:nvPr/>
          </p:nvSpPr>
          <p:spPr>
            <a:xfrm>
              <a:off x="6630090" y="5989506"/>
              <a:ext cx="1853510" cy="386216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r"/>
              <a:r>
                <a:rPr lang="en-US" sz="2400" dirty="0" smtClean="0">
                  <a:latin typeface="Arial"/>
                </a:rPr>
                <a:t>Snapshot 3</a:t>
              </a:r>
              <a:endParaRPr sz="2400" dirty="0"/>
            </a:p>
          </p:txBody>
        </p:sp>
        <p:sp>
          <p:nvSpPr>
            <p:cNvPr id="45" name="Line 29"/>
            <p:cNvSpPr/>
            <p:nvPr/>
          </p:nvSpPr>
          <p:spPr>
            <a:xfrm flipH="1">
              <a:off x="7373520" y="1754917"/>
              <a:ext cx="8640" cy="4170960"/>
            </a:xfrm>
            <a:prstGeom prst="line">
              <a:avLst/>
            </a:prstGeom>
            <a:ln w="63500">
              <a:solidFill>
                <a:schemeClr val="tx2"/>
              </a:solidFill>
              <a:custDash>
                <a:ds d="100000" sp="100000"/>
              </a:custDash>
              <a:round/>
            </a:ln>
          </p:spPr>
        </p:sp>
      </p:grpSp>
      <p:grpSp>
        <p:nvGrpSpPr>
          <p:cNvPr id="46" name="Group 45"/>
          <p:cNvGrpSpPr/>
          <p:nvPr/>
        </p:nvGrpSpPr>
        <p:grpSpPr>
          <a:xfrm>
            <a:off x="693964" y="1748557"/>
            <a:ext cx="1871953" cy="4620805"/>
            <a:chOff x="2378320" y="1754917"/>
            <a:chExt cx="1871953" cy="4620805"/>
          </a:xfrm>
        </p:grpSpPr>
        <p:sp>
          <p:nvSpPr>
            <p:cNvPr id="47" name="Line 13"/>
            <p:cNvSpPr/>
            <p:nvPr/>
          </p:nvSpPr>
          <p:spPr>
            <a:xfrm flipH="1">
              <a:off x="3305520" y="1754917"/>
              <a:ext cx="8640" cy="4170960"/>
            </a:xfrm>
            <a:prstGeom prst="line">
              <a:avLst/>
            </a:prstGeom>
            <a:ln w="63500">
              <a:solidFill>
                <a:schemeClr val="tx2"/>
              </a:solidFill>
              <a:custDash>
                <a:ds d="100000" sp="100000"/>
              </a:custDash>
              <a:round/>
            </a:ln>
          </p:spPr>
        </p:sp>
        <p:sp>
          <p:nvSpPr>
            <p:cNvPr id="48" name="TextShape 18"/>
            <p:cNvSpPr txBox="1"/>
            <p:nvPr/>
          </p:nvSpPr>
          <p:spPr>
            <a:xfrm>
              <a:off x="2378320" y="5989506"/>
              <a:ext cx="1871953" cy="386216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r"/>
              <a:r>
                <a:rPr lang="en-US" sz="2400" dirty="0" smtClean="0">
                  <a:latin typeface="Arial"/>
                </a:rPr>
                <a:t>Snapshot 1</a:t>
              </a:r>
              <a:endParaRPr sz="2400" dirty="0"/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3010620" y="2881951"/>
            <a:ext cx="1206671" cy="10418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6600"/>
                </a:solidFill>
              </a:rPr>
              <a:t>Buggy lines</a:t>
            </a:r>
            <a:endParaRPr lang="en-US" sz="2400" b="1" dirty="0">
              <a:solidFill>
                <a:srgbClr val="FF6600"/>
              </a:solidFill>
            </a:endParaRPr>
          </a:p>
        </p:txBody>
      </p:sp>
      <p:cxnSp>
        <p:nvCxnSpPr>
          <p:cNvPr id="50" name="Curved Connector 49"/>
          <p:cNvCxnSpPr/>
          <p:nvPr/>
        </p:nvCxnSpPr>
        <p:spPr>
          <a:xfrm flipV="1">
            <a:off x="1142319" y="3614022"/>
            <a:ext cx="1868301" cy="1339498"/>
          </a:xfrm>
          <a:prstGeom prst="curvedConnector3">
            <a:avLst/>
          </a:prstGeom>
          <a:ln w="57150" cmpd="sng">
            <a:solidFill>
              <a:schemeClr val="bg1">
                <a:lumMod val="50000"/>
              </a:schemeClr>
            </a:solidFill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1142319" y="2257633"/>
            <a:ext cx="1206671" cy="10418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6600"/>
                </a:solidFill>
              </a:rPr>
              <a:t>Buggy lines</a:t>
            </a:r>
            <a:endParaRPr lang="en-US" sz="2400" b="1" dirty="0">
              <a:solidFill>
                <a:srgbClr val="FF6600"/>
              </a:solidFill>
            </a:endParaRPr>
          </a:p>
        </p:txBody>
      </p:sp>
      <p:cxnSp>
        <p:nvCxnSpPr>
          <p:cNvPr id="61" name="Curved Connector 60"/>
          <p:cNvCxnSpPr>
            <a:stCxn id="70" idx="1"/>
            <a:endCxn id="56" idx="1"/>
          </p:cNvCxnSpPr>
          <p:nvPr/>
        </p:nvCxnSpPr>
        <p:spPr>
          <a:xfrm rot="10800000" flipH="1">
            <a:off x="721839" y="2778553"/>
            <a:ext cx="420480" cy="1999464"/>
          </a:xfrm>
          <a:prstGeom prst="curvedConnector3">
            <a:avLst>
              <a:gd name="adj1" fmla="val -54366"/>
            </a:avLst>
          </a:prstGeom>
          <a:ln w="57150" cmpd="sng">
            <a:solidFill>
              <a:schemeClr val="bg1">
                <a:lumMod val="50000"/>
              </a:schemeClr>
            </a:solidFill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0362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45"/>
    </mc:Choice>
    <mc:Fallback xmlns="">
      <p:transition spd="slow" advTm="231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Measure Entropy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21087" y="2963891"/>
            <a:ext cx="3585108" cy="16175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Cache-based n-gram </a:t>
            </a:r>
          </a:p>
          <a:p>
            <a:pPr algn="ctr"/>
            <a:r>
              <a:rPr lang="en-US" sz="2400" dirty="0"/>
              <a:t>l</a:t>
            </a:r>
            <a:r>
              <a:rPr lang="en-US" sz="2400" dirty="0" smtClean="0"/>
              <a:t>anguage </a:t>
            </a:r>
            <a:r>
              <a:rPr lang="en-US" sz="2400" dirty="0"/>
              <a:t>m</a:t>
            </a:r>
            <a:r>
              <a:rPr lang="en-US" sz="2400" dirty="0" smtClean="0"/>
              <a:t>odel ($gram) [</a:t>
            </a:r>
            <a:r>
              <a:rPr lang="en-US" sz="2400" dirty="0" err="1" smtClean="0"/>
              <a:t>Tu</a:t>
            </a:r>
            <a:r>
              <a:rPr lang="en-US" sz="2400" dirty="0" smtClean="0"/>
              <a:t> et al., FSE 2014]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9729" y="4800989"/>
            <a:ext cx="3488004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u="sng"/>
            </a:lvl1pPr>
          </a:lstStyle>
          <a:p>
            <a:r>
              <a:rPr lang="en-US" dirty="0" smtClean="0"/>
              <a:t>Test: </a:t>
            </a:r>
            <a:endParaRPr lang="en-US" dirty="0"/>
          </a:p>
          <a:p>
            <a:r>
              <a:rPr lang="en-US" u="none" dirty="0" smtClean="0"/>
              <a:t>Single file </a:t>
            </a:r>
            <a:r>
              <a:rPr lang="en-US" u="none" dirty="0"/>
              <a:t>in a snapshot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29" y="1786302"/>
            <a:ext cx="3488004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u="sng" dirty="0" smtClean="0"/>
              <a:t>Training</a:t>
            </a:r>
            <a:r>
              <a:rPr lang="en-US" sz="2400" dirty="0" smtClean="0"/>
              <a:t>: </a:t>
            </a:r>
          </a:p>
          <a:p>
            <a:pPr algn="ctr"/>
            <a:r>
              <a:rPr lang="en-US" sz="2400" dirty="0" smtClean="0"/>
              <a:t>Other files </a:t>
            </a:r>
            <a:r>
              <a:rPr lang="en-US" sz="2400" dirty="0"/>
              <a:t>in the </a:t>
            </a:r>
            <a:r>
              <a:rPr lang="en-US" sz="2400" dirty="0" smtClean="0"/>
              <a:t>snapshot</a:t>
            </a:r>
            <a:endParaRPr lang="en-US" sz="2400" dirty="0"/>
          </a:p>
        </p:txBody>
      </p:sp>
      <p:cxnSp>
        <p:nvCxnSpPr>
          <p:cNvPr id="10" name="Elbow Connector 9"/>
          <p:cNvCxnSpPr/>
          <p:nvPr/>
        </p:nvCxnSpPr>
        <p:spPr>
          <a:xfrm>
            <a:off x="1763804" y="2721657"/>
            <a:ext cx="957283" cy="612372"/>
          </a:xfrm>
          <a:prstGeom prst="bentConnector3">
            <a:avLst>
              <a:gd name="adj1" fmla="val 256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1763802" y="4173202"/>
            <a:ext cx="957284" cy="627787"/>
          </a:xfrm>
          <a:prstGeom prst="bentConnector3">
            <a:avLst>
              <a:gd name="adj1" fmla="val -2113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22084" y="3145332"/>
            <a:ext cx="2857239" cy="12003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r>
              <a:rPr lang="en-US" sz="2400" dirty="0" smtClean="0"/>
              <a:t>:</a:t>
            </a:r>
          </a:p>
          <a:p>
            <a:pPr algn="ctr"/>
            <a:r>
              <a:rPr lang="en-US" sz="2400" dirty="0"/>
              <a:t>E</a:t>
            </a:r>
            <a:r>
              <a:rPr lang="en-US" sz="2400" dirty="0" smtClean="0"/>
              <a:t>ntropy </a:t>
            </a:r>
            <a:r>
              <a:rPr lang="en-US" sz="2400" dirty="0"/>
              <a:t>per </a:t>
            </a:r>
            <a:endParaRPr lang="en-US" sz="2400" dirty="0" smtClean="0"/>
          </a:p>
          <a:p>
            <a:pPr algn="ctr"/>
            <a:r>
              <a:rPr lang="en-US" sz="2400" dirty="0" smtClean="0"/>
              <a:t>program line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306195" y="3772669"/>
            <a:ext cx="81485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4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13"/>
    </mc:Choice>
    <mc:Fallback xmlns="">
      <p:transition spd="slow" advTm="45913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Subjects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1640417"/>
            <a:ext cx="9260997" cy="4130763"/>
            <a:chOff x="0" y="1881717"/>
            <a:chExt cx="9260997" cy="4130763"/>
          </a:xfrm>
        </p:grpSpPr>
        <p:pic>
          <p:nvPicPr>
            <p:cNvPr id="13" name="Picture 12" descr="apache.jp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26139">
              <a:off x="5547517" y="3715624"/>
              <a:ext cx="3713480" cy="2296856"/>
            </a:xfrm>
            <a:prstGeom prst="rect">
              <a:avLst/>
            </a:prstGeom>
          </p:spPr>
        </p:pic>
        <p:pic>
          <p:nvPicPr>
            <p:cNvPr id="9" name="Picture 8" descr="github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00" y="1881717"/>
              <a:ext cx="3937000" cy="2070100"/>
            </a:xfrm>
            <a:prstGeom prst="rect">
              <a:avLst/>
            </a:prstGeom>
          </p:spPr>
        </p:pic>
        <p:sp>
          <p:nvSpPr>
            <p:cNvPr id="8" name="Cloud 7"/>
            <p:cNvSpPr/>
            <p:nvPr/>
          </p:nvSpPr>
          <p:spPr>
            <a:xfrm>
              <a:off x="0" y="2942167"/>
              <a:ext cx="4775200" cy="2912532"/>
            </a:xfrm>
            <a:prstGeom prst="cloud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/>
                <a:t>GitHub</a:t>
              </a:r>
              <a:endParaRPr lang="en-US" sz="3200" b="1" dirty="0" smtClean="0"/>
            </a:p>
            <a:p>
              <a:pPr lvl="0" algn="ctr"/>
              <a:r>
                <a:rPr lang="en-US" sz="2400" dirty="0" smtClean="0"/>
                <a:t>Atmosphere, Presto, </a:t>
              </a:r>
              <a:r>
                <a:rPr lang="en-US" sz="2400" dirty="0" err="1" smtClean="0"/>
                <a:t>Elasticsearch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Netty</a:t>
              </a:r>
              <a:r>
                <a:rPr lang="en-US" sz="2400" dirty="0" smtClean="0"/>
                <a:t>, </a:t>
              </a:r>
              <a:endParaRPr lang="en-US" sz="2400" dirty="0"/>
            </a:p>
            <a:p>
              <a:pPr lvl="0" algn="ctr"/>
              <a:r>
                <a:rPr lang="en-US" sz="2400" dirty="0"/>
                <a:t>Facebook-android</a:t>
              </a:r>
              <a:r>
                <a:rPr lang="en-US" sz="2400" dirty="0" smtClean="0"/>
                <a:t>-</a:t>
              </a:r>
              <a:r>
                <a:rPr lang="en-US" sz="2400" dirty="0" err="1" smtClean="0"/>
                <a:t>sdk</a:t>
              </a:r>
              <a:endParaRPr lang="en-US" sz="3200" b="1" dirty="0"/>
            </a:p>
          </p:txBody>
        </p:sp>
        <p:sp>
          <p:nvSpPr>
            <p:cNvPr id="12" name="Cloud 11"/>
            <p:cNvSpPr/>
            <p:nvPr/>
          </p:nvSpPr>
          <p:spPr>
            <a:xfrm>
              <a:off x="4622800" y="2103967"/>
              <a:ext cx="4284130" cy="2912532"/>
            </a:xfrm>
            <a:prstGeom prst="clou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sz="3200" b="1" dirty="0" smtClean="0"/>
                <a:t>Apache</a:t>
              </a:r>
              <a:endParaRPr lang="en-US" sz="3200" dirty="0" smtClean="0"/>
            </a:p>
            <a:p>
              <a:pPr lvl="0" algn="ctr"/>
              <a:r>
                <a:rPr lang="en-US" sz="2400" dirty="0" smtClean="0"/>
                <a:t>Derby, </a:t>
              </a:r>
              <a:r>
                <a:rPr lang="en-US" sz="2400" dirty="0" err="1" smtClean="0"/>
                <a:t>Lucene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OpenJPA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Qpid</a:t>
              </a:r>
              <a:r>
                <a:rPr lang="en-US" sz="2400" dirty="0" smtClean="0"/>
                <a:t>, Wicket</a:t>
              </a:r>
              <a:endParaRPr lang="en-US" sz="2400" dirty="0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1841500" y="6108700"/>
            <a:ext cx="5651500" cy="65616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 projects, 120 versions, 113K Files, 35M Lines, 7K bugs</a:t>
            </a:r>
          </a:p>
        </p:txBody>
      </p:sp>
    </p:spTree>
    <p:extLst>
      <p:ext uri="{BB962C8B-B14F-4D97-AF65-F5344CB8AC3E}">
        <p14:creationId xmlns:p14="http://schemas.microsoft.com/office/powerpoint/2010/main" val="19201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59"/>
    </mc:Choice>
    <mc:Fallback xmlns="">
      <p:transition spd="slow" advTm="26659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tomfrenchcoaching.com/wp-content/uploads/2016/05/result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84474" cy="740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86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14"/>
    </mc:Choice>
    <mc:Fallback xmlns="">
      <p:transition spd="slow" advTm="6714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458200" cy="1252728"/>
          </a:xfrm>
        </p:spPr>
        <p:txBody>
          <a:bodyPr>
            <a:normAutofit fontScale="90000"/>
          </a:bodyPr>
          <a:lstStyle/>
          <a:p>
            <a:r>
              <a:rPr lang="en-US" sz="4300" dirty="0" smtClean="0"/>
              <a:t>RQ1</a:t>
            </a:r>
            <a:r>
              <a:rPr lang="en-US" dirty="0" smtClean="0"/>
              <a:t>. </a:t>
            </a:r>
            <a:r>
              <a:rPr lang="en-US" dirty="0"/>
              <a:t>Are buggy lines </a:t>
            </a:r>
            <a:r>
              <a:rPr lang="en-US" dirty="0" smtClean="0"/>
              <a:t>more “unnatural</a:t>
            </a:r>
            <a:r>
              <a:rPr lang="en-US" dirty="0"/>
              <a:t>" than non-buggy </a:t>
            </a:r>
            <a:r>
              <a:rPr lang="en-US" dirty="0" smtClean="0"/>
              <a:t>lines? </a:t>
            </a:r>
            <a:endParaRPr lang="en-US" dirty="0"/>
          </a:p>
        </p:txBody>
      </p:sp>
      <p:pic>
        <p:nvPicPr>
          <p:cNvPr id="5" name="Picture 4" descr="rq12_1month_color2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76" y="1615025"/>
            <a:ext cx="8229600" cy="457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04994" y="1791756"/>
            <a:ext cx="2881806" cy="408248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4418" y="6187025"/>
            <a:ext cx="6042572" cy="493175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difference is more for low latency </a:t>
            </a:r>
            <a:r>
              <a:rPr lang="en-US" dirty="0"/>
              <a:t>&amp; less scattered bugs</a:t>
            </a:r>
          </a:p>
        </p:txBody>
      </p:sp>
    </p:spTree>
    <p:extLst>
      <p:ext uri="{BB962C8B-B14F-4D97-AF65-F5344CB8AC3E}">
        <p14:creationId xmlns:p14="http://schemas.microsoft.com/office/powerpoint/2010/main" val="316855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684"/>
    </mc:Choice>
    <mc:Fallback xmlns="">
      <p:transition spd="slow" advTm="5268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http://www.comp.leeds.ac.uk/eric/pgrc/sawalha_quran_image.jp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8686800" cy="512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458200" cy="1252728"/>
          </a:xfrm>
        </p:spPr>
        <p:txBody>
          <a:bodyPr>
            <a:normAutofit fontScale="90000"/>
          </a:bodyPr>
          <a:lstStyle/>
          <a:p>
            <a:r>
              <a:rPr lang="en-US" sz="4300" dirty="0" smtClean="0"/>
              <a:t>RQ2: Do </a:t>
            </a:r>
            <a:r>
              <a:rPr lang="en-US" dirty="0" smtClean="0"/>
              <a:t>buggy </a:t>
            </a:r>
            <a:r>
              <a:rPr lang="en-US" dirty="0"/>
              <a:t>lines </a:t>
            </a:r>
            <a:r>
              <a:rPr lang="en-US" dirty="0" smtClean="0"/>
              <a:t>become more “natural</a:t>
            </a:r>
            <a:r>
              <a:rPr lang="en-US" dirty="0"/>
              <a:t>" </a:t>
            </a:r>
            <a:r>
              <a:rPr lang="en-US" dirty="0" smtClean="0"/>
              <a:t>after bug-fixes</a:t>
            </a:r>
            <a:r>
              <a:rPr lang="en-US" dirty="0"/>
              <a:t>?</a:t>
            </a:r>
          </a:p>
        </p:txBody>
      </p:sp>
      <p:pic>
        <p:nvPicPr>
          <p:cNvPr id="5" name="Picture 4" descr="rq12_1month_color2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76" y="1615025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5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78"/>
    </mc:Choice>
    <mc:Fallback xmlns="">
      <p:transition spd="slow" advTm="16678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458200" cy="1252728"/>
          </a:xfrm>
        </p:spPr>
        <p:txBody>
          <a:bodyPr>
            <a:normAutofit fontScale="90000"/>
          </a:bodyPr>
          <a:lstStyle/>
          <a:p>
            <a:r>
              <a:rPr lang="en-US" sz="4300" dirty="0"/>
              <a:t>RQ2. Do </a:t>
            </a:r>
            <a:r>
              <a:rPr lang="en-US" dirty="0"/>
              <a:t>buggy lines become more “natural" after bug-fixes?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082821"/>
              </p:ext>
            </p:extLst>
          </p:nvPr>
        </p:nvGraphicFramePr>
        <p:xfrm>
          <a:off x="254000" y="1774825"/>
          <a:ext cx="6223000" cy="1706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22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Netty</a:t>
                      </a:r>
                      <a:r>
                        <a:rPr lang="en-US" sz="2000" baseline="0" dirty="0" smtClean="0"/>
                        <a:t>: incorrect method call</a:t>
                      </a:r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000" kern="1200" dirty="0" smtClean="0">
                          <a:effectLst/>
                        </a:rPr>
                        <a:t>if (</a:t>
                      </a:r>
                      <a:r>
                        <a:rPr kumimoji="0" lang="en-US" sz="2000" kern="1200" dirty="0" err="1" smtClean="0">
                          <a:effectLst/>
                        </a:rPr>
                        <a:t>isTerminated</a:t>
                      </a:r>
                      <a:r>
                        <a:rPr kumimoji="0" lang="en-US" sz="2000" kern="1200" dirty="0" smtClean="0">
                          <a:effectLst/>
                        </a:rPr>
                        <a:t>()) { </a:t>
                      </a:r>
                    </a:p>
                    <a:p>
                      <a:r>
                        <a:rPr kumimoji="0" lang="en-US" sz="2000" kern="1200" dirty="0" smtClean="0">
                          <a:effectLst/>
                        </a:rPr>
                        <a:t>  -  </a:t>
                      </a:r>
                      <a:r>
                        <a:rPr kumimoji="0" lang="en-US" sz="2000" kern="1200" dirty="0" err="1" smtClean="0">
                          <a:effectLst/>
                        </a:rPr>
                        <a:t>terminationFuture.</a:t>
                      </a:r>
                      <a:r>
                        <a:rPr kumimoji="0" lang="en-US" sz="2000" b="1" kern="1200" dirty="0" err="1" smtClean="0">
                          <a:solidFill>
                            <a:srgbClr val="FF0000"/>
                          </a:solidFill>
                          <a:effectLst/>
                        </a:rPr>
                        <a:t>setSuccess</a:t>
                      </a:r>
                      <a:r>
                        <a:rPr kumimoji="0" lang="en-US" sz="2000" kern="1200" dirty="0" smtClean="0">
                          <a:effectLst/>
                        </a:rPr>
                        <a:t>(null);   // entropy = 5.96 </a:t>
                      </a:r>
                    </a:p>
                    <a:p>
                      <a:r>
                        <a:rPr kumimoji="0" lang="en-US" sz="2000" kern="1200" dirty="0" smtClean="0">
                          <a:effectLst/>
                        </a:rPr>
                        <a:t>  +  </a:t>
                      </a:r>
                      <a:r>
                        <a:rPr kumimoji="0" lang="en-US" sz="2000" kern="1200" dirty="0" err="1" smtClean="0">
                          <a:effectLst/>
                        </a:rPr>
                        <a:t>terminationFuture.</a:t>
                      </a:r>
                      <a:r>
                        <a:rPr kumimoji="0" lang="en-US" sz="2000" b="1" kern="1200" dirty="0" err="1" smtClean="0">
                          <a:solidFill>
                            <a:srgbClr val="008000"/>
                          </a:solidFill>
                          <a:effectLst/>
                        </a:rPr>
                        <a:t>trySuccess</a:t>
                      </a:r>
                      <a:r>
                        <a:rPr kumimoji="0" lang="en-US" sz="2000" kern="1200" dirty="0" smtClean="0">
                          <a:effectLst/>
                        </a:rPr>
                        <a:t>(null);   // entropy = 1.34</a:t>
                      </a:r>
                    </a:p>
                    <a:p>
                      <a:r>
                        <a:rPr kumimoji="0" lang="en-US" sz="2000" kern="1200" dirty="0" smtClean="0">
                          <a:effectLst/>
                        </a:rPr>
                        <a:t>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392110"/>
              </p:ext>
            </p:extLst>
          </p:nvPr>
        </p:nvGraphicFramePr>
        <p:xfrm>
          <a:off x="254000" y="3860800"/>
          <a:ext cx="6223000" cy="1706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22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0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effectLst/>
                        </a:rPr>
                        <a:t>Lucene</a:t>
                      </a:r>
                      <a:r>
                        <a:rPr lang="en-US" sz="2000" baseline="0" dirty="0" smtClean="0"/>
                        <a:t>: missing conditional check</a:t>
                      </a:r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 smtClean="0">
                          <a:effectLst/>
                        </a:rPr>
                        <a:t>if (!</a:t>
                      </a:r>
                      <a:r>
                        <a:rPr kumimoji="0" lang="en-US" sz="2000" kern="1200" dirty="0" err="1" smtClean="0">
                          <a:effectLst/>
                        </a:rPr>
                        <a:t>directory.exists</a:t>
                      </a:r>
                      <a:r>
                        <a:rPr kumimoji="0" lang="en-US" sz="2000" kern="1200" dirty="0" smtClean="0">
                          <a:effectLst/>
                        </a:rPr>
                        <a:t>())</a:t>
                      </a:r>
                      <a:br>
                        <a:rPr kumimoji="0" lang="en-US" sz="2000" kern="1200" dirty="0" smtClean="0">
                          <a:effectLst/>
                        </a:rPr>
                      </a:br>
                      <a:r>
                        <a:rPr kumimoji="0" lang="en-US" sz="2000" kern="1200" dirty="0" smtClean="0">
                          <a:effectLst/>
                        </a:rPr>
                        <a:t>  </a:t>
                      </a:r>
                      <a:r>
                        <a:rPr kumimoji="0" lang="en-US" sz="2000" kern="1200" baseline="0" dirty="0" smtClean="0">
                          <a:effectLst/>
                        </a:rPr>
                        <a:t>  </a:t>
                      </a:r>
                      <a:r>
                        <a:rPr kumimoji="0" lang="en-US" sz="2000" kern="1200" dirty="0" smtClean="0">
                          <a:effectLst/>
                        </a:rPr>
                        <a:t>- </a:t>
                      </a:r>
                      <a:r>
                        <a:rPr kumimoji="0" lang="en-US" sz="2000" b="1" kern="1200" dirty="0" err="1" smtClean="0">
                          <a:solidFill>
                            <a:srgbClr val="FF0000"/>
                          </a:solidFill>
                          <a:effectLst/>
                        </a:rPr>
                        <a:t>directory.mkdir</a:t>
                      </a:r>
                      <a:r>
                        <a:rPr kumimoji="0" lang="en-US" sz="2000" kern="1200" dirty="0" smtClean="0">
                          <a:effectLst/>
                        </a:rPr>
                        <a:t>();              // entropy = 9.21</a:t>
                      </a:r>
                      <a:endParaRPr lang="en-US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 smtClean="0">
                          <a:effectLst/>
                        </a:rPr>
                        <a:t>   + </a:t>
                      </a:r>
                      <a:r>
                        <a:rPr kumimoji="0" lang="en-US" sz="2000" b="1" kern="1200" dirty="0" smtClean="0">
                          <a:solidFill>
                            <a:srgbClr val="008000"/>
                          </a:solidFill>
                          <a:effectLst/>
                        </a:rPr>
                        <a:t>if (!</a:t>
                      </a:r>
                      <a:r>
                        <a:rPr kumimoji="0" lang="en-US" sz="2000" b="1" kern="1200" dirty="0" err="1" smtClean="0">
                          <a:solidFill>
                            <a:srgbClr val="008000"/>
                          </a:solidFill>
                          <a:effectLst/>
                        </a:rPr>
                        <a:t>directory.mkdir</a:t>
                      </a:r>
                      <a:r>
                        <a:rPr kumimoji="0" lang="en-US" sz="2000" b="1" kern="1200" dirty="0" smtClean="0">
                          <a:solidFill>
                            <a:srgbClr val="008000"/>
                          </a:solidFill>
                          <a:effectLst/>
                        </a:rPr>
                        <a:t>())      </a:t>
                      </a:r>
                      <a:r>
                        <a:rPr kumimoji="0" lang="en-US" sz="2000" kern="1200" dirty="0" smtClean="0">
                          <a:effectLst/>
                        </a:rPr>
                        <a:t>// entropy = 5.34</a:t>
                      </a:r>
                    </a:p>
                    <a:p>
                      <a:r>
                        <a:rPr kumimoji="0" lang="en-US" sz="2000" kern="1200" dirty="0" smtClean="0">
                          <a:effectLst/>
                        </a:rPr>
                        <a:t>         + </a:t>
                      </a:r>
                      <a:r>
                        <a:rPr kumimoji="0" lang="en-US" sz="2000" b="1" kern="1200" dirty="0" smtClean="0">
                          <a:solidFill>
                            <a:srgbClr val="008000"/>
                          </a:solidFill>
                          <a:effectLst/>
                        </a:rPr>
                        <a:t>throw new </a:t>
                      </a:r>
                      <a:r>
                        <a:rPr kumimoji="0" lang="en-US" sz="2000" b="1" kern="1200" dirty="0" err="1" smtClean="0">
                          <a:solidFill>
                            <a:srgbClr val="008000"/>
                          </a:solidFill>
                          <a:effectLst/>
                        </a:rPr>
                        <a:t>IOException</a:t>
                      </a:r>
                      <a:r>
                        <a:rPr kumimoji="0" lang="en-US" sz="2000" b="1" kern="1200" dirty="0" smtClean="0">
                          <a:solidFill>
                            <a:srgbClr val="008000"/>
                          </a:solidFill>
                          <a:effectLst/>
                        </a:rPr>
                        <a:t> (…)</a:t>
                      </a:r>
                      <a:endParaRPr lang="en-US" sz="2000" b="1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ounded Rectangular Callout 11"/>
          <p:cNvSpPr/>
          <p:nvPr/>
        </p:nvSpPr>
        <p:spPr>
          <a:xfrm>
            <a:off x="6667500" y="2463800"/>
            <a:ext cx="2476500" cy="774700"/>
          </a:xfrm>
          <a:prstGeom prst="wedgeRoundRectCallout">
            <a:avLst>
              <a:gd name="adj1" fmla="val -69878"/>
              <a:gd name="adj2" fmla="val -137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/>
              <a:t>Entropy dropped after </a:t>
            </a:r>
            <a:r>
              <a:rPr lang="en-US" dirty="0" err="1"/>
              <a:t>bugfix</a:t>
            </a:r>
            <a:r>
              <a:rPr lang="en-US" dirty="0"/>
              <a:t> : 4.63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6616700" y="4432300"/>
            <a:ext cx="2476500" cy="774700"/>
          </a:xfrm>
          <a:prstGeom prst="wedgeRoundRectCallout">
            <a:avLst>
              <a:gd name="adj1" fmla="val -69878"/>
              <a:gd name="adj2" fmla="val -137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/>
              <a:t>Entropy dropped after </a:t>
            </a:r>
            <a:r>
              <a:rPr lang="en-US" dirty="0" err="1"/>
              <a:t>bugfix</a:t>
            </a:r>
            <a:r>
              <a:rPr lang="en-US" dirty="0"/>
              <a:t> : </a:t>
            </a:r>
            <a:r>
              <a:rPr lang="en-US" dirty="0" smtClean="0"/>
              <a:t>3.87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511300" y="5969000"/>
            <a:ext cx="6591300" cy="685800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Buggy </a:t>
            </a:r>
            <a:r>
              <a:rPr lang="en-US" sz="2000" dirty="0">
                <a:solidFill>
                  <a:schemeClr val="tx1"/>
                </a:solidFill>
              </a:rPr>
              <a:t>lines have higher entropies than non-buggy </a:t>
            </a:r>
            <a:r>
              <a:rPr lang="en-US" sz="2000" dirty="0" smtClean="0">
                <a:solidFill>
                  <a:schemeClr val="tx1"/>
                </a:solidFill>
              </a:rPr>
              <a:t>lines; entropy </a:t>
            </a:r>
            <a:r>
              <a:rPr lang="en-US" sz="2000" dirty="0">
                <a:solidFill>
                  <a:schemeClr val="tx1"/>
                </a:solidFill>
              </a:rPr>
              <a:t>drops after bug-fixes.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977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710"/>
    </mc:Choice>
    <mc:Fallback xmlns="">
      <p:transition spd="slow" advTm="787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RQ3. </a:t>
            </a:r>
            <a:r>
              <a:rPr lang="en-US" dirty="0"/>
              <a:t>Is </a:t>
            </a:r>
            <a:r>
              <a:rPr lang="en-US" dirty="0" smtClean="0"/>
              <a:t>unnaturalness useful for defect prediction?</a:t>
            </a:r>
            <a:endParaRPr lang="en-US" dirty="0"/>
          </a:p>
        </p:txBody>
      </p:sp>
      <p:pic>
        <p:nvPicPr>
          <p:cNvPr id="8" name="Content Placeholder 7" descr="static-analysis-using-polyspace.png"/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" r="38477"/>
          <a:stretch/>
        </p:blipFill>
        <p:spPr>
          <a:xfrm>
            <a:off x="3243905" y="2302045"/>
            <a:ext cx="2774950" cy="2774838"/>
          </a:xfrm>
        </p:spPr>
      </p:pic>
      <p:sp>
        <p:nvSpPr>
          <p:cNvPr id="13" name="Down Arrow 12"/>
          <p:cNvSpPr/>
          <p:nvPr/>
        </p:nvSpPr>
        <p:spPr>
          <a:xfrm>
            <a:off x="6209355" y="2498782"/>
            <a:ext cx="381000" cy="24765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42755" y="2940000"/>
            <a:ext cx="196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dirty="0" smtClean="0"/>
              <a:t>rder lines </a:t>
            </a:r>
          </a:p>
          <a:p>
            <a:r>
              <a:rPr lang="en-US" sz="2400" dirty="0" smtClean="0"/>
              <a:t>by decreasing entropy</a:t>
            </a:r>
            <a:endParaRPr lang="en-US" sz="2400" dirty="0"/>
          </a:p>
        </p:txBody>
      </p:sp>
      <p:sp>
        <p:nvSpPr>
          <p:cNvPr id="10" name="Down Arrow 9"/>
          <p:cNvSpPr/>
          <p:nvPr/>
        </p:nvSpPr>
        <p:spPr>
          <a:xfrm>
            <a:off x="2726849" y="2498782"/>
            <a:ext cx="381000" cy="247650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0207" y="2940000"/>
            <a:ext cx="19685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Baseline:</a:t>
            </a:r>
          </a:p>
          <a:p>
            <a:r>
              <a:rPr lang="en-US" sz="2400" dirty="0" smtClean="0"/>
              <a:t>Order lines </a:t>
            </a:r>
          </a:p>
          <a:p>
            <a:r>
              <a:rPr lang="en-US" sz="2400" dirty="0" smtClean="0"/>
              <a:t>randomly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166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72"/>
    </mc:Choice>
    <mc:Fallback xmlns="">
      <p:transition spd="slow" advTm="321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0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RQ3. </a:t>
            </a:r>
            <a:r>
              <a:rPr lang="en-US" dirty="0"/>
              <a:t>Is </a:t>
            </a:r>
            <a:r>
              <a:rPr lang="en-US" dirty="0" smtClean="0"/>
              <a:t>unnaturalness useful for defect prediction?</a:t>
            </a:r>
            <a:endParaRPr lang="en-US" dirty="0"/>
          </a:p>
        </p:txBody>
      </p:sp>
      <p:pic>
        <p:nvPicPr>
          <p:cNvPr id="4" name="Content Placeholder 3" descr="cgram_5.pdf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" b="503"/>
          <a:stretch>
            <a:fillRect/>
          </a:stretch>
        </p:blipFill>
        <p:spPr>
          <a:xfrm>
            <a:off x="706636" y="1600200"/>
            <a:ext cx="7672866" cy="4219781"/>
          </a:xfrm>
        </p:spPr>
      </p:pic>
      <p:sp>
        <p:nvSpPr>
          <p:cNvPr id="7" name="Rounded Rectangular Callout 6"/>
          <p:cNvSpPr/>
          <p:nvPr/>
        </p:nvSpPr>
        <p:spPr>
          <a:xfrm>
            <a:off x="2533338" y="5956759"/>
            <a:ext cx="6153461" cy="743844"/>
          </a:xfrm>
          <a:prstGeom prst="wedgeRoundRectCallout">
            <a:avLst>
              <a:gd name="adj1" fmla="val 10897"/>
              <a:gd name="adj2" fmla="val -16057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AUCEC = Area under the cost-effectiveness curve. </a:t>
            </a:r>
            <a:endParaRPr lang="en-US" dirty="0" smtClean="0"/>
          </a:p>
          <a:p>
            <a:pPr algn="ctr"/>
            <a:r>
              <a:rPr lang="en-US" dirty="0" smtClean="0"/>
              <a:t>Cost </a:t>
            </a:r>
            <a:r>
              <a:rPr lang="en-US" dirty="0"/>
              <a:t>is inspection effort and payoff is number of bugs found</a:t>
            </a:r>
          </a:p>
        </p:txBody>
      </p:sp>
    </p:spTree>
    <p:extLst>
      <p:ext uri="{BB962C8B-B14F-4D97-AF65-F5344CB8AC3E}">
        <p14:creationId xmlns:p14="http://schemas.microsoft.com/office/powerpoint/2010/main" val="39558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44"/>
    </mc:Choice>
    <mc:Fallback xmlns="">
      <p:transition spd="slow" advTm="31444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RQ3. </a:t>
            </a:r>
            <a:r>
              <a:rPr lang="en-US" dirty="0"/>
              <a:t>Is </a:t>
            </a:r>
            <a:r>
              <a:rPr lang="en-US" dirty="0" smtClean="0"/>
              <a:t>unnaturalness useful for defect prediction?</a:t>
            </a:r>
            <a:endParaRPr lang="en-US" dirty="0"/>
          </a:p>
        </p:txBody>
      </p:sp>
      <p:pic>
        <p:nvPicPr>
          <p:cNvPr id="8" name="Content Placeholder 7" descr="static-analysis-using-polyspace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" r="38477"/>
          <a:stretch/>
        </p:blipFill>
        <p:spPr>
          <a:xfrm>
            <a:off x="1631950" y="1657463"/>
            <a:ext cx="2774950" cy="2774838"/>
          </a:xfrm>
        </p:spPr>
      </p:pic>
      <p:sp>
        <p:nvSpPr>
          <p:cNvPr id="13" name="Down Arrow 12"/>
          <p:cNvSpPr/>
          <p:nvPr/>
        </p:nvSpPr>
        <p:spPr>
          <a:xfrm>
            <a:off x="4597400" y="1854200"/>
            <a:ext cx="381000" cy="24765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30800" y="2295418"/>
            <a:ext cx="196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dirty="0" smtClean="0"/>
              <a:t>rder lines </a:t>
            </a:r>
          </a:p>
          <a:p>
            <a:r>
              <a:rPr lang="en-US" sz="2400" dirty="0" smtClean="0"/>
              <a:t>by decreasing entropy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4" y="5161696"/>
            <a:ext cx="6409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Problem: some </a:t>
            </a:r>
            <a:r>
              <a:rPr lang="en-US" sz="2400" dirty="0">
                <a:solidFill>
                  <a:srgbClr val="FF0000"/>
                </a:solidFill>
              </a:rPr>
              <a:t>line types are more </a:t>
            </a:r>
            <a:r>
              <a:rPr lang="en-US" sz="2400" dirty="0" smtClean="0">
                <a:solidFill>
                  <a:srgbClr val="FF0000"/>
                </a:solidFill>
              </a:rPr>
              <a:t>entropic </a:t>
            </a:r>
            <a:r>
              <a:rPr lang="en-US" sz="2400" dirty="0">
                <a:solidFill>
                  <a:srgbClr val="FF0000"/>
                </a:solidFill>
              </a:rPr>
              <a:t>than others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eg</a:t>
            </a:r>
            <a:r>
              <a:rPr lang="en-US" sz="2400" dirty="0">
                <a:solidFill>
                  <a:srgbClr val="FF0000"/>
                </a:solidFill>
              </a:rPr>
              <a:t>., import statement vs. for loop)</a:t>
            </a:r>
          </a:p>
        </p:txBody>
      </p:sp>
      <p:pic>
        <p:nvPicPr>
          <p:cNvPr id="18" name="Picture 17" descr="thinking.jpe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4679097"/>
            <a:ext cx="1713996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52"/>
    </mc:Choice>
    <mc:Fallback xmlns="">
      <p:transition spd="slow" advTm="33052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RQ3. </a:t>
            </a:r>
            <a:r>
              <a:rPr lang="en-US" dirty="0"/>
              <a:t>Is </a:t>
            </a:r>
            <a:r>
              <a:rPr lang="en-US" dirty="0" smtClean="0"/>
              <a:t>unnaturalness useful for defect prediction?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72354" y="2012096"/>
            <a:ext cx="6409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Problem: some </a:t>
            </a:r>
            <a:r>
              <a:rPr lang="en-US" sz="2400" dirty="0">
                <a:solidFill>
                  <a:srgbClr val="FF0000"/>
                </a:solidFill>
              </a:rPr>
              <a:t>line types are more </a:t>
            </a:r>
            <a:r>
              <a:rPr lang="en-US" sz="2400" dirty="0" smtClean="0">
                <a:solidFill>
                  <a:srgbClr val="FF0000"/>
                </a:solidFill>
              </a:rPr>
              <a:t>entropic </a:t>
            </a:r>
            <a:r>
              <a:rPr lang="en-US" sz="2400" dirty="0">
                <a:solidFill>
                  <a:srgbClr val="FF0000"/>
                </a:solidFill>
              </a:rPr>
              <a:t>than others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eg</a:t>
            </a:r>
            <a:r>
              <a:rPr lang="en-US" sz="2400" dirty="0">
                <a:solidFill>
                  <a:srgbClr val="FF0000"/>
                </a:solidFill>
              </a:rPr>
              <a:t>., import statement vs. for loop)</a:t>
            </a:r>
          </a:p>
        </p:txBody>
      </p:sp>
      <p:pic>
        <p:nvPicPr>
          <p:cNvPr id="18" name="Picture 17" descr="thinking.jpe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529497"/>
            <a:ext cx="1713996" cy="1752600"/>
          </a:xfrm>
          <a:prstGeom prst="rect">
            <a:avLst/>
          </a:prstGeom>
        </p:spPr>
      </p:pic>
      <p:pic>
        <p:nvPicPr>
          <p:cNvPr id="4" name="Picture 3" descr="solution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" y="4428974"/>
            <a:ext cx="1652242" cy="1387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3600" y="3282097"/>
            <a:ext cx="7073900" cy="52322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sz="2800" dirty="0" smtClean="0">
                <a:solidFill>
                  <a:srgbClr val="008000"/>
                </a:solidFill>
              </a:rPr>
              <a:t>Solution: can we leverage the line types?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4900" y="3933843"/>
            <a:ext cx="559840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$</a:t>
            </a:r>
            <a:r>
              <a:rPr lang="en-US" sz="2400" i="1" u="sng" dirty="0" err="1" smtClean="0"/>
              <a:t>gram+Type</a:t>
            </a:r>
            <a:r>
              <a:rPr lang="en-US" sz="2400" i="1" dirty="0" smtClean="0"/>
              <a:t>: </a:t>
            </a:r>
            <a:r>
              <a:rPr lang="en-US" sz="2400" dirty="0" smtClean="0"/>
              <a:t>how </a:t>
            </a:r>
            <a:r>
              <a:rPr lang="en-US" sz="2400" dirty="0"/>
              <a:t>much a line’s  </a:t>
            </a:r>
            <a:r>
              <a:rPr lang="en-US" sz="2400" dirty="0" smtClean="0"/>
              <a:t>entropy 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eviates from </a:t>
            </a:r>
            <a:r>
              <a:rPr lang="en-US" sz="2400" dirty="0"/>
              <a:t>the mean entropy of its </a:t>
            </a:r>
            <a:r>
              <a:rPr lang="en-US" sz="2400" dirty="0" smtClean="0"/>
              <a:t>own </a:t>
            </a:r>
          </a:p>
          <a:p>
            <a:r>
              <a:rPr lang="en-US" sz="2400" dirty="0" smtClean="0"/>
              <a:t>line</a:t>
            </a:r>
            <a:r>
              <a:rPr lang="en-US" sz="2400" dirty="0"/>
              <a:t>-</a:t>
            </a:r>
            <a:r>
              <a:rPr lang="en-US" sz="2400" dirty="0" smtClean="0"/>
              <a:t>type (</a:t>
            </a:r>
            <a:r>
              <a:rPr lang="en-US" sz="2400" dirty="0"/>
              <a:t>normalized Z-score)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3000" y="5292743"/>
            <a:ext cx="5666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i="1" u="sng" dirty="0"/>
              <a:t>$</a:t>
            </a:r>
            <a:r>
              <a:rPr lang="en-US" i="1" u="sng" dirty="0" err="1"/>
              <a:t>gram</a:t>
            </a:r>
            <a:r>
              <a:rPr lang="en-US" i="1" u="sng" dirty="0" err="1" smtClean="0"/>
              <a:t>+Type+History</a:t>
            </a:r>
            <a:r>
              <a:rPr lang="en-US" i="1" dirty="0" smtClean="0"/>
              <a:t>:</a:t>
            </a:r>
            <a:r>
              <a:rPr lang="en-US" dirty="0" smtClean="0"/>
              <a:t> how much a line-type</a:t>
            </a:r>
          </a:p>
          <a:p>
            <a:r>
              <a:rPr lang="en-US" dirty="0" smtClean="0"/>
              <a:t> was buggy in the past.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554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76"/>
    </mc:Choice>
    <mc:Fallback xmlns="">
      <p:transition spd="slow" advTm="413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RQ3. </a:t>
            </a:r>
            <a:r>
              <a:rPr lang="en-US" dirty="0"/>
              <a:t>Is </a:t>
            </a:r>
            <a:r>
              <a:rPr lang="en-US" dirty="0" smtClean="0"/>
              <a:t>unnaturalness useful for defect prediction?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841500" y="5854700"/>
            <a:ext cx="5867400" cy="774700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Entropy can be used to guide bug-finding </a:t>
            </a:r>
            <a:r>
              <a:rPr lang="en-US" sz="2000" dirty="0" smtClean="0">
                <a:solidFill>
                  <a:schemeClr val="tx1"/>
                </a:solidFill>
              </a:rPr>
              <a:t>efforts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at </a:t>
            </a:r>
            <a:r>
              <a:rPr lang="en-US" sz="2000" b="1" dirty="0" smtClean="0">
                <a:solidFill>
                  <a:schemeClr val="tx1"/>
                </a:solidFill>
              </a:rPr>
              <a:t>line level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cgram_5_all.pdf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" b="503"/>
          <a:stretch>
            <a:fillRect/>
          </a:stretch>
        </p:blipFill>
        <p:spPr>
          <a:xfrm>
            <a:off x="725182" y="1655673"/>
            <a:ext cx="8229600" cy="4130290"/>
          </a:xfrm>
        </p:spPr>
      </p:pic>
      <p:sp>
        <p:nvSpPr>
          <p:cNvPr id="3" name="Rectangle 2"/>
          <p:cNvSpPr/>
          <p:nvPr/>
        </p:nvSpPr>
        <p:spPr>
          <a:xfrm>
            <a:off x="7378176" y="3337814"/>
            <a:ext cx="1700234" cy="86069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$gram</a:t>
            </a:r>
          </a:p>
          <a:p>
            <a:r>
              <a:rPr lang="en-US" sz="1400" dirty="0" smtClean="0"/>
              <a:t>$</a:t>
            </a:r>
            <a:r>
              <a:rPr lang="en-US" sz="1400" dirty="0" err="1" smtClean="0"/>
              <a:t>gram+Type</a:t>
            </a:r>
            <a:endParaRPr lang="en-US" sz="1400" dirty="0" smtClean="0"/>
          </a:p>
          <a:p>
            <a:r>
              <a:rPr lang="en-US" sz="1400" dirty="0" smtClean="0"/>
              <a:t>$</a:t>
            </a:r>
            <a:r>
              <a:rPr lang="en-US" sz="1400" dirty="0" err="1" smtClean="0"/>
              <a:t>gram+Type+History</a:t>
            </a:r>
            <a:endParaRPr lang="en-US" sz="1400" dirty="0" smtClean="0"/>
          </a:p>
          <a:p>
            <a:r>
              <a:rPr lang="en-US" sz="1400" dirty="0" smtClean="0"/>
              <a:t>random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2317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91"/>
    </mc:Choice>
    <mc:Fallback xmlns="">
      <p:transition spd="slow" advTm="38791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1" y="274638"/>
            <a:ext cx="881421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RQ4. </a:t>
            </a:r>
            <a:r>
              <a:rPr lang="en-US" dirty="0"/>
              <a:t>How does </a:t>
            </a:r>
            <a:r>
              <a:rPr lang="en-US" dirty="0" smtClean="0"/>
              <a:t>unnaturalness </a:t>
            </a:r>
            <a:r>
              <a:rPr lang="en-US" dirty="0"/>
              <a:t>perform against static bug finding technique?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5678929" y="2444975"/>
            <a:ext cx="381000" cy="24765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38914" y="2665192"/>
            <a:ext cx="1968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decreasing warning</a:t>
            </a:r>
          </a:p>
          <a:p>
            <a:r>
              <a:rPr lang="en-US" sz="2000" dirty="0"/>
              <a:t>l</a:t>
            </a:r>
            <a:r>
              <a:rPr lang="en-US" sz="2000" dirty="0" smtClean="0"/>
              <a:t>evel of Static Bug Finder</a:t>
            </a:r>
            <a:endParaRPr lang="en-US" sz="2000" dirty="0"/>
          </a:p>
        </p:txBody>
      </p:sp>
      <p:sp>
        <p:nvSpPr>
          <p:cNvPr id="16" name="Down Arrow 15"/>
          <p:cNvSpPr/>
          <p:nvPr/>
        </p:nvSpPr>
        <p:spPr>
          <a:xfrm>
            <a:off x="3148204" y="2423462"/>
            <a:ext cx="381000" cy="24765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02164" y="2867869"/>
            <a:ext cx="196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decreasing entropy</a:t>
            </a:r>
            <a:endParaRPr lang="en-US" sz="2000" dirty="0"/>
          </a:p>
        </p:txBody>
      </p:sp>
      <p:pic>
        <p:nvPicPr>
          <p:cNvPr id="18" name="Content Placeholder 7" descr="static-analysis-using-polyspace.png"/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" r="38477"/>
          <a:stretch/>
        </p:blipFill>
        <p:spPr>
          <a:xfrm>
            <a:off x="3574891" y="2294063"/>
            <a:ext cx="2086875" cy="2774838"/>
          </a:xfrm>
        </p:spPr>
      </p:pic>
      <p:sp>
        <p:nvSpPr>
          <p:cNvPr id="3" name="Rounded Rectangle 2"/>
          <p:cNvSpPr/>
          <p:nvPr/>
        </p:nvSpPr>
        <p:spPr>
          <a:xfrm>
            <a:off x="884421" y="5651292"/>
            <a:ext cx="7225258" cy="91440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Compared against two popular static bug finding tools: </a:t>
            </a:r>
          </a:p>
          <a:p>
            <a:pPr algn="ctr"/>
            <a:r>
              <a:rPr lang="en-US" sz="2400" dirty="0" err="1" smtClean="0"/>
              <a:t>FindBugs</a:t>
            </a:r>
            <a:r>
              <a:rPr lang="en-US" sz="2400" dirty="0" smtClean="0"/>
              <a:t> and PMD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867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77"/>
    </mc:Choice>
    <mc:Fallback xmlns="">
      <p:transition spd="slow" advTm="348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RQ4. How does unnaturalness perform against static bug finding technique?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20800" y="5638801"/>
            <a:ext cx="6654800" cy="774700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Entropy </a:t>
            </a:r>
            <a:r>
              <a:rPr lang="en-US" sz="2000" dirty="0">
                <a:solidFill>
                  <a:schemeClr val="tx1"/>
                </a:solidFill>
              </a:rPr>
              <a:t>achieves comparable performance to commonly used Static Bug Finders in defect prediction.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2" name="Content Placeholder 11" descr="pmd_new1.pdf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" b="222"/>
          <a:stretch>
            <a:fillRect/>
          </a:stretch>
        </p:blipFill>
        <p:spPr>
          <a:xfrm>
            <a:off x="457200" y="1680810"/>
            <a:ext cx="7864475" cy="3479800"/>
          </a:xfrm>
        </p:spPr>
      </p:pic>
      <p:sp>
        <p:nvSpPr>
          <p:cNvPr id="3" name="Rectangle 2"/>
          <p:cNvSpPr/>
          <p:nvPr/>
        </p:nvSpPr>
        <p:spPr>
          <a:xfrm>
            <a:off x="3447738" y="1680810"/>
            <a:ext cx="1304144" cy="3428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03225" y="3067992"/>
            <a:ext cx="1700234" cy="86069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$</a:t>
            </a:r>
            <a:r>
              <a:rPr lang="en-US" sz="1400" dirty="0" err="1" smtClean="0"/>
              <a:t>gram+Type+History</a:t>
            </a:r>
            <a:endParaRPr lang="en-US" sz="1400" dirty="0" smtClean="0"/>
          </a:p>
          <a:p>
            <a:r>
              <a:rPr lang="en-US" sz="1400" dirty="0" smtClean="0"/>
              <a:t>PMD</a:t>
            </a:r>
          </a:p>
          <a:p>
            <a:r>
              <a:rPr lang="en-US" sz="1400" dirty="0" smtClean="0"/>
              <a:t>random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077492" y="2813160"/>
            <a:ext cx="1304144" cy="3428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8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94"/>
    </mc:Choice>
    <mc:Fallback xmlns="">
      <p:transition spd="slow" advTm="26794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74638"/>
            <a:ext cx="9009089" cy="1287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RQ5. Does unnaturalness boost inspection effort on Static Bug Finder’s warnings?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20800" y="5638801"/>
            <a:ext cx="6654800" cy="774700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Ordering </a:t>
            </a:r>
            <a:r>
              <a:rPr lang="en-US" sz="2000" dirty="0" smtClean="0">
                <a:solidFill>
                  <a:schemeClr val="tx1"/>
                </a:solidFill>
              </a:rPr>
              <a:t>Static Bug Finder’s warnings </a:t>
            </a:r>
            <a:r>
              <a:rPr lang="en-US" sz="2000" dirty="0">
                <a:solidFill>
                  <a:schemeClr val="tx1"/>
                </a:solidFill>
              </a:rPr>
              <a:t>by priority and entropy significantly improves </a:t>
            </a:r>
            <a:r>
              <a:rPr lang="en-US" sz="2000" dirty="0" smtClean="0">
                <a:solidFill>
                  <a:schemeClr val="tx1"/>
                </a:solidFill>
              </a:rPr>
              <a:t>SBF performance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32200" y="1923534"/>
            <a:ext cx="11811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72588" y="2055560"/>
            <a:ext cx="1304144" cy="3428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168068"/>
              </p:ext>
            </p:extLst>
          </p:nvPr>
        </p:nvGraphicFramePr>
        <p:xfrm>
          <a:off x="236488" y="1553169"/>
          <a:ext cx="8772599" cy="399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Acrobat Document" r:id="rId4" imgW="6172200" imgH="2743200" progId="AcroExch.Document.DC">
                  <p:embed/>
                </p:oleObj>
              </mc:Choice>
              <mc:Fallback>
                <p:oleObj name="Acrobat Document" r:id="rId4" imgW="6172200" imgH="27432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488" y="1553169"/>
                        <a:ext cx="8772599" cy="399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495036" y="1617746"/>
            <a:ext cx="1304144" cy="3428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1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70"/>
    </mc:Choice>
    <mc:Fallback xmlns="">
      <p:transition spd="slow" advTm="4637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www.publicdomainpictures.net/download-picture.php?adresar=20000&amp;soubor=book-textbook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03"/>
          <a:stretch/>
        </p:blipFill>
        <p:spPr bwMode="auto">
          <a:xfrm>
            <a:off x="-1" y="-4609"/>
            <a:ext cx="9144001" cy="685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86401" y="2514600"/>
            <a:ext cx="2819400" cy="7150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/>
              <a:t>Coffee </a:t>
            </a:r>
            <a:r>
              <a:rPr lang="en-US" sz="3600" dirty="0" smtClean="0"/>
              <a:t>or	…?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3399711"/>
            <a:ext cx="2819402" cy="7150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(	</a:t>
            </a:r>
            <a:r>
              <a:rPr lang="en-US" sz="3600" dirty="0" smtClean="0"/>
              <a:t>…?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8138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7655" y="2794881"/>
            <a:ext cx="3171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Unnatural code </a:t>
            </a:r>
            <a:endParaRPr lang="en-US" sz="3600" dirty="0"/>
          </a:p>
        </p:txBody>
      </p:sp>
      <p:grpSp>
        <p:nvGrpSpPr>
          <p:cNvPr id="8" name="Group 7"/>
          <p:cNvGrpSpPr/>
          <p:nvPr/>
        </p:nvGrpSpPr>
        <p:grpSpPr>
          <a:xfrm>
            <a:off x="3544985" y="1718429"/>
            <a:ext cx="4923276" cy="2862322"/>
            <a:chOff x="3544985" y="2238695"/>
            <a:chExt cx="4923276" cy="2862322"/>
          </a:xfrm>
        </p:grpSpPr>
        <p:sp>
          <p:nvSpPr>
            <p:cNvPr id="5" name="TextBox 4"/>
            <p:cNvSpPr txBox="1"/>
            <p:nvPr/>
          </p:nvSpPr>
          <p:spPr>
            <a:xfrm>
              <a:off x="3544985" y="2238695"/>
              <a:ext cx="4439805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1"/>
                  </a:solidFill>
                </a:rPr>
                <a:t>=&gt;</a:t>
              </a:r>
              <a:r>
                <a:rPr lang="en-US" sz="3600" dirty="0" smtClean="0">
                  <a:solidFill>
                    <a:srgbClr val="92D050"/>
                  </a:solidFill>
                </a:rPr>
                <a:t> </a:t>
              </a:r>
              <a:r>
                <a:rPr lang="en-US" sz="3600" dirty="0" smtClean="0"/>
                <a:t>Buggy lines of code </a:t>
              </a:r>
            </a:p>
            <a:p>
              <a:endParaRPr lang="en-US" sz="3600" dirty="0"/>
            </a:p>
            <a:p>
              <a:r>
                <a:rPr lang="en-US" sz="3600" b="1" dirty="0">
                  <a:solidFill>
                    <a:schemeClr val="accent1"/>
                  </a:solidFill>
                </a:rPr>
                <a:t>f</a:t>
              </a:r>
              <a:r>
                <a:rPr lang="en-US" sz="3600" b="1" dirty="0" smtClean="0">
                  <a:solidFill>
                    <a:schemeClr val="accent1"/>
                  </a:solidFill>
                </a:rPr>
                <a:t>or</a:t>
              </a:r>
              <a:r>
                <a:rPr lang="en-US" sz="3600" dirty="0" smtClean="0"/>
                <a:t> Defect prediction</a:t>
              </a:r>
            </a:p>
            <a:p>
              <a:endParaRPr lang="en-US" sz="3600" dirty="0"/>
            </a:p>
            <a:p>
              <a:r>
                <a:rPr lang="en-US" sz="3600" b="1" dirty="0" smtClean="0">
                  <a:solidFill>
                    <a:schemeClr val="accent1"/>
                  </a:solidFill>
                </a:rPr>
                <a:t>vs.</a:t>
              </a:r>
              <a:r>
                <a:rPr lang="en-US" sz="3600" dirty="0"/>
                <a:t> </a:t>
              </a:r>
              <a:r>
                <a:rPr lang="en-US" sz="3600" dirty="0" smtClean="0"/>
                <a:t>Static analysis tools</a:t>
              </a:r>
              <a:endParaRPr lang="en-US" sz="3600" dirty="0"/>
            </a:p>
          </p:txBody>
        </p:sp>
        <p:pic>
          <p:nvPicPr>
            <p:cNvPr id="3074" name="Picture 2" descr="http://www.iconsdb.com/icons/preview/red/check-mark-3-xxl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2082" y="2356946"/>
              <a:ext cx="425669" cy="425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www.iconsdb.com/icons/preview/red/check-mark-3-xxl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2082" y="3365085"/>
              <a:ext cx="425669" cy="425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iconsdb.com/icons/preview/red/check-mark-3-xxl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2592" y="4479201"/>
              <a:ext cx="425669" cy="425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ounded Rectangle 2"/>
          <p:cNvSpPr/>
          <p:nvPr/>
        </p:nvSpPr>
        <p:spPr>
          <a:xfrm>
            <a:off x="457200" y="5565228"/>
            <a:ext cx="8229599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Implications: </a:t>
            </a:r>
            <a:r>
              <a:rPr lang="en-US" sz="2400" dirty="0" smtClean="0"/>
              <a:t>Search-based </a:t>
            </a:r>
            <a:r>
              <a:rPr lang="en-US" sz="2400" dirty="0" smtClean="0"/>
              <a:t>bug repair may </a:t>
            </a:r>
            <a:r>
              <a:rPr lang="en-US" sz="2400" dirty="0"/>
              <a:t>benefit </a:t>
            </a:r>
            <a:r>
              <a:rPr lang="en-US" sz="2400" dirty="0" smtClean="0"/>
              <a:t>for both fault-localization </a:t>
            </a:r>
            <a:r>
              <a:rPr lang="en-US" sz="2400" dirty="0"/>
              <a:t>and searching for fixes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2324359"/>
      </p:ext>
    </p:extLst>
  </p:cSld>
  <p:clrMapOvr>
    <a:masterClrMapping/>
  </p:clrMapOvr>
  <p:transition spd="med" advTm="5057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101148" y="1951630"/>
            <a:ext cx="5299624" cy="11573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National Science Foundation </a:t>
            </a:r>
          </a:p>
          <a:p>
            <a:pPr algn="ctr"/>
            <a:r>
              <a:rPr lang="en-US" sz="2400" dirty="0" smtClean="0"/>
              <a:t>(Grant 1414172) </a:t>
            </a:r>
            <a:endParaRPr lang="en-US" sz="2400" dirty="0"/>
          </a:p>
        </p:txBody>
      </p:sp>
      <p:pic>
        <p:nvPicPr>
          <p:cNvPr id="2050" name="Picture 2" descr="http://www.cs.ucdavis.edu/~devanbu/pd_hnd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118" y="4233143"/>
            <a:ext cx="1339681" cy="127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edia.licdn.com/mpr/mpr/shrinknp_200_200/p/2/000/237/1f0/3fc9b0d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" y="4233143"/>
            <a:ext cx="1477588" cy="127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media.licdn.com/mpr/mpr/shrinknp_200_200/p/5/005/015/0c2/046a876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4233143"/>
            <a:ext cx="1477588" cy="127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www.zptu.net/images/head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1" y="4233143"/>
            <a:ext cx="1676400" cy="127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20" descr="Image result for alberto bacchell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70" name="Picture 22" descr="Related image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994" y="4233143"/>
            <a:ext cx="1616498" cy="127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64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70"/>
    </mc:Choice>
    <mc:Fallback xmlns="">
      <p:transition spd="slow" advTm="2617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655" y="2794881"/>
            <a:ext cx="3171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Unnatural code </a:t>
            </a:r>
            <a:endParaRPr lang="en-US" sz="3600" dirty="0"/>
          </a:p>
        </p:txBody>
      </p:sp>
      <p:grpSp>
        <p:nvGrpSpPr>
          <p:cNvPr id="8" name="Group 7"/>
          <p:cNvGrpSpPr/>
          <p:nvPr/>
        </p:nvGrpSpPr>
        <p:grpSpPr>
          <a:xfrm>
            <a:off x="3544985" y="1718429"/>
            <a:ext cx="4923276" cy="2862322"/>
            <a:chOff x="3544985" y="2238695"/>
            <a:chExt cx="4923276" cy="2862322"/>
          </a:xfrm>
        </p:grpSpPr>
        <p:sp>
          <p:nvSpPr>
            <p:cNvPr id="5" name="TextBox 4"/>
            <p:cNvSpPr txBox="1"/>
            <p:nvPr/>
          </p:nvSpPr>
          <p:spPr>
            <a:xfrm>
              <a:off x="3544985" y="2238695"/>
              <a:ext cx="4439805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1"/>
                  </a:solidFill>
                </a:rPr>
                <a:t>=&gt;</a:t>
              </a:r>
              <a:r>
                <a:rPr lang="en-US" sz="3600" dirty="0" smtClean="0">
                  <a:solidFill>
                    <a:srgbClr val="92D050"/>
                  </a:solidFill>
                </a:rPr>
                <a:t> </a:t>
              </a:r>
              <a:r>
                <a:rPr lang="en-US" sz="3600" dirty="0" smtClean="0"/>
                <a:t>Buggy lines of code </a:t>
              </a:r>
            </a:p>
            <a:p>
              <a:endParaRPr lang="en-US" sz="3600" dirty="0"/>
            </a:p>
            <a:p>
              <a:r>
                <a:rPr lang="en-US" sz="3600" b="1" dirty="0">
                  <a:solidFill>
                    <a:schemeClr val="accent1"/>
                  </a:solidFill>
                </a:rPr>
                <a:t>f</a:t>
              </a:r>
              <a:r>
                <a:rPr lang="en-US" sz="3600" b="1" dirty="0" smtClean="0">
                  <a:solidFill>
                    <a:schemeClr val="accent1"/>
                  </a:solidFill>
                </a:rPr>
                <a:t>or</a:t>
              </a:r>
              <a:r>
                <a:rPr lang="en-US" sz="3600" dirty="0" smtClean="0"/>
                <a:t> Defect prediction</a:t>
              </a:r>
            </a:p>
            <a:p>
              <a:endParaRPr lang="en-US" sz="3600" dirty="0"/>
            </a:p>
            <a:p>
              <a:r>
                <a:rPr lang="en-US" sz="3600" b="1" dirty="0" smtClean="0">
                  <a:solidFill>
                    <a:schemeClr val="accent1"/>
                  </a:solidFill>
                </a:rPr>
                <a:t>vs.</a:t>
              </a:r>
              <a:r>
                <a:rPr lang="en-US" sz="3600" dirty="0"/>
                <a:t> </a:t>
              </a:r>
              <a:r>
                <a:rPr lang="en-US" sz="3600" dirty="0" smtClean="0"/>
                <a:t>Static analysis tools</a:t>
              </a:r>
              <a:endParaRPr lang="en-US" sz="3600" dirty="0"/>
            </a:p>
          </p:txBody>
        </p:sp>
        <p:pic>
          <p:nvPicPr>
            <p:cNvPr id="3074" name="Picture 2" descr="http://www.iconsdb.com/icons/preview/red/check-mark-3-xxl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2082" y="2356946"/>
              <a:ext cx="425669" cy="425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www.iconsdb.com/icons/preview/red/check-mark-3-xxl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2082" y="3365085"/>
              <a:ext cx="425669" cy="425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iconsdb.com/icons/preview/red/check-mark-3-xxl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2592" y="4479201"/>
              <a:ext cx="425669" cy="425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ounded Rectangle 2"/>
          <p:cNvSpPr/>
          <p:nvPr/>
        </p:nvSpPr>
        <p:spPr>
          <a:xfrm>
            <a:off x="457200" y="5565228"/>
            <a:ext cx="8229599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Implications: </a:t>
            </a:r>
            <a:r>
              <a:rPr lang="en-US" sz="2400" dirty="0" smtClean="0"/>
              <a:t>Search-based </a:t>
            </a:r>
            <a:r>
              <a:rPr lang="en-US" sz="2400" dirty="0" smtClean="0"/>
              <a:t>bug repair may </a:t>
            </a:r>
            <a:r>
              <a:rPr lang="en-US" sz="2400" dirty="0"/>
              <a:t>benefit </a:t>
            </a:r>
            <a:r>
              <a:rPr lang="en-US" sz="2400" dirty="0" smtClean="0"/>
              <a:t>for both fault-localization </a:t>
            </a:r>
            <a:r>
              <a:rPr lang="en-US" sz="2400" dirty="0"/>
              <a:t>and searching for fixes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7104363"/>
      </p:ext>
    </p:extLst>
  </p:cSld>
  <p:clrMapOvr>
    <a:masterClrMapping/>
  </p:clrMapOvr>
  <p:transition spd="med" advTm="5057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978104" y="2263322"/>
            <a:ext cx="3703040" cy="1611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algn="l">
              <a:defRPr sz="2800">
                <a:latin typeface="Palatino"/>
                <a:ea typeface="Palatino"/>
                <a:cs typeface="Palatino"/>
                <a:sym typeface="Palatino"/>
              </a:defRPr>
            </a:pPr>
            <a:r>
              <a:rPr sz="2000" b="1" i="1" dirty="0">
                <a:solidFill>
                  <a:srgbClr val="E66C7D"/>
                </a:solidFill>
              </a:rPr>
              <a:t>for ( int i = start</a:t>
            </a:r>
            <a:r>
              <a:rPr sz="2000" dirty="0"/>
              <a:t>; i &lt; end; ++ i )</a:t>
            </a:r>
          </a:p>
          <a:p>
            <a:pPr algn="l">
              <a:defRPr sz="2800">
                <a:latin typeface="Palatino"/>
                <a:ea typeface="Palatino"/>
                <a:cs typeface="Palatino"/>
                <a:sym typeface="Palatino"/>
              </a:defRPr>
            </a:pPr>
            <a:r>
              <a:rPr sz="2000" dirty="0"/>
              <a:t>…</a:t>
            </a:r>
          </a:p>
          <a:p>
            <a:pPr algn="l">
              <a:defRPr sz="2800">
                <a:latin typeface="Palatino"/>
                <a:ea typeface="Palatino"/>
                <a:cs typeface="Palatino"/>
                <a:sym typeface="Palatino"/>
              </a:defRPr>
            </a:pPr>
            <a:r>
              <a:rPr sz="2000" b="1" i="1" dirty="0">
                <a:solidFill>
                  <a:srgbClr val="E66C7D"/>
                </a:solidFill>
              </a:rPr>
              <a:t>for ( int i = start</a:t>
            </a:r>
            <a:r>
              <a:rPr sz="2000" dirty="0"/>
              <a:t>; i &lt; end; ++ i )</a:t>
            </a:r>
          </a:p>
          <a:p>
            <a:pPr algn="l">
              <a:defRPr sz="2800">
                <a:latin typeface="Palatino"/>
                <a:ea typeface="Palatino"/>
                <a:cs typeface="Palatino"/>
                <a:sym typeface="Palatino"/>
              </a:defRPr>
            </a:pPr>
            <a:r>
              <a:rPr sz="2000" dirty="0"/>
              <a:t>…</a:t>
            </a:r>
          </a:p>
          <a:p>
            <a:pPr algn="l">
              <a:defRPr sz="2800" i="1">
                <a:latin typeface="Palatino"/>
                <a:ea typeface="Palatino"/>
                <a:cs typeface="Palatino"/>
                <a:sym typeface="Palatino"/>
              </a:defRPr>
            </a:pPr>
            <a:endParaRPr lang="en-US" sz="2000" dirty="0" smtClean="0"/>
          </a:p>
        </p:txBody>
      </p:sp>
      <p:sp>
        <p:nvSpPr>
          <p:cNvPr id="259" name="Shape 259"/>
          <p:cNvSpPr/>
          <p:nvPr/>
        </p:nvSpPr>
        <p:spPr>
          <a:xfrm>
            <a:off x="571500" y="2003882"/>
            <a:ext cx="3429533" cy="2092778"/>
          </a:xfrm>
          <a:prstGeom prst="roundRect">
            <a:avLst>
              <a:gd name="adj" fmla="val 6789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" name="Group 3"/>
          <p:cNvGrpSpPr/>
          <p:nvPr/>
        </p:nvGrpSpPr>
        <p:grpSpPr>
          <a:xfrm>
            <a:off x="736502" y="1581262"/>
            <a:ext cx="7863062" cy="3059540"/>
            <a:chOff x="736502" y="1530462"/>
            <a:chExt cx="7863062" cy="3059540"/>
          </a:xfrm>
        </p:grpSpPr>
        <p:sp>
          <p:nvSpPr>
            <p:cNvPr id="257" name="Shape 257"/>
            <p:cNvSpPr/>
            <p:nvPr/>
          </p:nvSpPr>
          <p:spPr>
            <a:xfrm>
              <a:off x="736502" y="2055658"/>
              <a:ext cx="3465252" cy="25343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/>
            <a:p>
              <a:pPr algn="l">
                <a:defRPr sz="2800"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sz="2000" b="1" i="1" dirty="0">
                  <a:solidFill>
                    <a:srgbClr val="E66C7D"/>
                  </a:solidFill>
                </a:rPr>
                <a:t>for ( int i = 0</a:t>
              </a:r>
              <a:r>
                <a:rPr sz="2000" dirty="0"/>
                <a:t>; i &lt; 10; ++ i )</a:t>
              </a:r>
            </a:p>
            <a:p>
              <a:pPr algn="l">
                <a:defRPr sz="2800"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sz="2000" dirty="0"/>
                <a:t>…</a:t>
              </a:r>
            </a:p>
            <a:p>
              <a:pPr algn="l">
                <a:defRPr sz="2800"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sz="2000" b="1" i="1" dirty="0">
                  <a:solidFill>
                    <a:srgbClr val="E66C7D"/>
                  </a:solidFill>
                </a:rPr>
                <a:t>for ( int i = 0</a:t>
              </a:r>
              <a:r>
                <a:rPr sz="2000" dirty="0"/>
                <a:t>; i &lt; 10; ++ i )</a:t>
              </a:r>
            </a:p>
            <a:p>
              <a:pPr algn="l">
                <a:defRPr sz="2800"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sz="2000" dirty="0" smtClean="0"/>
                <a:t>…</a:t>
              </a:r>
              <a:endParaRPr lang="en-US" sz="2000" dirty="0" smtClean="0"/>
            </a:p>
            <a:p>
              <a:pPr>
                <a:defRPr sz="2800"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lang="da-DK" sz="2000" b="1" i="1" dirty="0">
                  <a:solidFill>
                    <a:srgbClr val="E66C7D"/>
                  </a:solidFill>
                  <a:latin typeface="Palatino"/>
                  <a:ea typeface="Palatino"/>
                  <a:cs typeface="Palatino"/>
                </a:rPr>
                <a:t>for ( </a:t>
              </a:r>
              <a:r>
                <a:rPr lang="da-DK" sz="2000" b="1" i="1" dirty="0" err="1">
                  <a:solidFill>
                    <a:srgbClr val="E66C7D"/>
                  </a:solidFill>
                  <a:latin typeface="Palatino"/>
                  <a:ea typeface="Palatino"/>
                  <a:cs typeface="Palatino"/>
                </a:rPr>
                <a:t>int</a:t>
              </a:r>
              <a:r>
                <a:rPr lang="da-DK" sz="2000" b="1" i="1" dirty="0">
                  <a:solidFill>
                    <a:srgbClr val="E66C7D"/>
                  </a:solidFill>
                  <a:latin typeface="Palatino"/>
                  <a:ea typeface="Palatino"/>
                  <a:cs typeface="Palatino"/>
                </a:rPr>
                <a:t> i = 0</a:t>
              </a:r>
              <a:r>
                <a:rPr lang="da-DK" sz="2000" dirty="0"/>
                <a:t>; i &lt; 10; ++ i )</a:t>
              </a:r>
            </a:p>
            <a:p>
              <a:pPr>
                <a:defRPr sz="2800"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lang="da-DK" sz="2000" dirty="0"/>
                <a:t>…</a:t>
              </a:r>
            </a:p>
            <a:p>
              <a:pPr algn="l">
                <a:defRPr sz="2800">
                  <a:latin typeface="Palatino"/>
                  <a:ea typeface="Palatino"/>
                  <a:cs typeface="Palatino"/>
                  <a:sym typeface="Palatino"/>
                </a:defRPr>
              </a:pPr>
              <a:endParaRPr sz="2000" dirty="0"/>
            </a:p>
            <a:p>
              <a:pPr algn="l">
                <a:defRPr sz="2800" i="1">
                  <a:latin typeface="Palatino"/>
                  <a:ea typeface="Palatino"/>
                  <a:cs typeface="Palatino"/>
                  <a:sym typeface="Palatino"/>
                </a:defRPr>
              </a:pPr>
              <a:endParaRPr lang="en-US" sz="2000" dirty="0" smtClean="0"/>
            </a:p>
          </p:txBody>
        </p:sp>
        <p:sp>
          <p:nvSpPr>
            <p:cNvPr id="15" name="Shape 259"/>
            <p:cNvSpPr/>
            <p:nvPr/>
          </p:nvSpPr>
          <p:spPr>
            <a:xfrm>
              <a:off x="4901904" y="2237922"/>
              <a:ext cx="3697660" cy="1308100"/>
            </a:xfrm>
            <a:prstGeom prst="roundRect">
              <a:avLst>
                <a:gd name="adj" fmla="val 6789"/>
              </a:avLst>
            </a:prstGeom>
            <a:solidFill>
              <a:schemeClr val="lt1">
                <a:alpha val="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5717" tIns="35717" rIns="35717" bIns="35717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398114" y="1530462"/>
              <a:ext cx="1603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Global Context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10916" y="1536924"/>
              <a:ext cx="1493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Context</a:t>
              </a:r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1109739" y="4258608"/>
            <a:ext cx="7048500" cy="70788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i="1" dirty="0"/>
              <a:t>An</a:t>
            </a:r>
            <a:r>
              <a:rPr lang="en-US" sz="2000" dirty="0"/>
              <a:t> </a:t>
            </a:r>
            <a:r>
              <a:rPr lang="en-US" sz="2000" i="1" dirty="0"/>
              <a:t>additional cache component</a:t>
            </a:r>
            <a:r>
              <a:rPr lang="en-US" sz="2000" dirty="0"/>
              <a:t> that memorizes the n-grams in the locality to capture </a:t>
            </a:r>
            <a:r>
              <a:rPr lang="en-US" dirty="0" smtClean="0"/>
              <a:t>[</a:t>
            </a:r>
            <a:r>
              <a:rPr lang="en-US" dirty="0" err="1" smtClean="0"/>
              <a:t>Tu</a:t>
            </a:r>
            <a:r>
              <a:rPr lang="en-US" dirty="0" smtClean="0"/>
              <a:t> et al. FSE.14]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360599" y="5123870"/>
            <a:ext cx="6416136" cy="1071761"/>
            <a:chOff x="1927499" y="5391470"/>
            <a:chExt cx="6416136" cy="1071761"/>
          </a:xfrm>
        </p:grpSpPr>
        <p:grpSp>
          <p:nvGrpSpPr>
            <p:cNvPr id="5" name="Group 4"/>
            <p:cNvGrpSpPr/>
            <p:nvPr/>
          </p:nvGrpSpPr>
          <p:grpSpPr>
            <a:xfrm>
              <a:off x="1927499" y="5391470"/>
              <a:ext cx="6416136" cy="1071761"/>
              <a:chOff x="1927499" y="5505770"/>
              <a:chExt cx="6416136" cy="1071761"/>
            </a:xfrm>
          </p:grpSpPr>
          <p:sp>
            <p:nvSpPr>
              <p:cNvPr id="23" name="Shape 255"/>
              <p:cNvSpPr/>
              <p:nvPr/>
            </p:nvSpPr>
            <p:spPr>
              <a:xfrm>
                <a:off x="4863804" y="5505770"/>
                <a:ext cx="2272207" cy="4719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sz="2800" b="1" i="1">
                    <a:solidFill>
                      <a:schemeClr val="accent2">
                        <a:hueOff val="-554920"/>
                        <a:satOff val="-21482"/>
                        <a:lumOff val="-6228"/>
                      </a:schemeClr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rPr lang="en-US" sz="2400" dirty="0" smtClean="0">
                    <a:solidFill>
                      <a:schemeClr val="accent6"/>
                    </a:solidFill>
                  </a:rPr>
                  <a:t>0</a:t>
                </a:r>
                <a:r>
                  <a:rPr lang="en-US" sz="2400" b="0" dirty="0" smtClean="0">
                    <a:solidFill>
                      <a:schemeClr val="tx1"/>
                    </a:solidFill>
                  </a:rPr>
                  <a:t>: </a:t>
                </a:r>
                <a:r>
                  <a:rPr sz="2400" b="0" dirty="0" smtClean="0">
                    <a:solidFill>
                      <a:schemeClr val="tx1"/>
                    </a:solidFill>
                  </a:rPr>
                  <a:t>n</a:t>
                </a:r>
                <a:r>
                  <a:rPr sz="2400" b="0" dirty="0">
                    <a:solidFill>
                      <a:schemeClr val="tx1"/>
                    </a:solidFill>
                  </a:rPr>
                  <a:t>-gram model</a:t>
                </a:r>
              </a:p>
            </p:txBody>
          </p:sp>
          <p:sp>
            <p:nvSpPr>
              <p:cNvPr id="24" name="Shape 256"/>
              <p:cNvSpPr/>
              <p:nvPr/>
            </p:nvSpPr>
            <p:spPr>
              <a:xfrm>
                <a:off x="4763829" y="6105607"/>
                <a:ext cx="3579806" cy="4719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sz="2800" b="1" i="1">
                    <a:solidFill>
                      <a:schemeClr val="accent6">
                        <a:lumOff val="-8741"/>
                      </a:schemeClr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rPr lang="en-US" sz="2400" dirty="0">
                    <a:solidFill>
                      <a:srgbClr val="F79646"/>
                    </a:solidFill>
                  </a:rPr>
                  <a:t>start</a:t>
                </a:r>
                <a:r>
                  <a:rPr lang="en-US" sz="2400" b="0" dirty="0" smtClean="0">
                    <a:solidFill>
                      <a:srgbClr val="000000"/>
                    </a:solidFill>
                  </a:rPr>
                  <a:t>: </a:t>
                </a:r>
                <a:r>
                  <a:rPr sz="2400" b="0" dirty="0" smtClean="0">
                    <a:solidFill>
                      <a:srgbClr val="000000"/>
                    </a:solidFill>
                  </a:rPr>
                  <a:t>cache model</a:t>
                </a:r>
                <a:r>
                  <a:rPr lang="en-US" sz="2400" b="0" dirty="0" smtClean="0">
                    <a:solidFill>
                      <a:srgbClr val="000000"/>
                    </a:solidFill>
                  </a:rPr>
                  <a:t> ($gram) </a:t>
                </a:r>
                <a:endParaRPr sz="2400" b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Shape 252"/>
              <p:cNvSpPr/>
              <p:nvPr/>
            </p:nvSpPr>
            <p:spPr>
              <a:xfrm>
                <a:off x="1927499" y="5680479"/>
                <a:ext cx="2136502" cy="53860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>
                  <a:lnSpc>
                    <a:spcPct val="150000"/>
                  </a:lnSpc>
                  <a:defRPr sz="2800" b="1" i="1">
                    <a:solidFill>
                      <a:schemeClr val="accent5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  <a:r>
                  <a:rPr lang="da-DK" sz="2000" dirty="0">
                    <a:solidFill>
                      <a:srgbClr val="000000"/>
                    </a:solidFill>
                  </a:rPr>
                  <a:t>for (</a:t>
                </a:r>
                <a:r>
                  <a:rPr lang="da-DK" sz="2000" dirty="0" err="1">
                    <a:solidFill>
                      <a:srgbClr val="000000"/>
                    </a:solidFill>
                  </a:rPr>
                  <a:t>int</a:t>
                </a:r>
                <a:r>
                  <a:rPr lang="da-DK" sz="2000" dirty="0">
                    <a:solidFill>
                      <a:srgbClr val="000000"/>
                    </a:solidFill>
                  </a:rPr>
                  <a:t> i = </a:t>
                </a:r>
                <a:r>
                  <a:rPr lang="da-DK" sz="2000" dirty="0" smtClean="0">
                    <a:solidFill>
                      <a:srgbClr val="000000"/>
                    </a:solidFill>
                  </a:rPr>
                  <a:t>?</a:t>
                </a:r>
                <a:endParaRPr lang="da-DK" sz="2000" b="1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3721100" y="5655080"/>
              <a:ext cx="1131629" cy="195614"/>
            </a:xfrm>
            <a:prstGeom prst="straightConnector1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708401" y="5991307"/>
              <a:ext cx="1055428" cy="286762"/>
            </a:xfrm>
            <a:prstGeom prst="straightConnector1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114300" y="6249482"/>
            <a:ext cx="9042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baseline="30000" dirty="0" smtClean="0">
                <a:solidFill>
                  <a:srgbClr val="FF0000"/>
                </a:solidFill>
              </a:rPr>
              <a:t> </a:t>
            </a:r>
            <a:r>
              <a:rPr lang="en-US" sz="3200" b="1" baseline="30000" dirty="0">
                <a:solidFill>
                  <a:srgbClr val="FF0000"/>
                </a:solidFill>
              </a:rPr>
              <a:t>$gram 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is used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measure entropy </a:t>
            </a:r>
            <a:r>
              <a:rPr lang="en-US" sz="3200" b="1" baseline="30000" dirty="0">
                <a:solidFill>
                  <a:srgbClr val="FF0000"/>
                </a:solidFill>
              </a:rPr>
              <a:t>of 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each program statement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1" name="Shape 149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32146" rIns="91440" bIns="32146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 smtClean="0"/>
              <a:t>Naturalness of Code: </a:t>
            </a:r>
            <a:br>
              <a:rPr lang="en-US" sz="3900" dirty="0" smtClean="0"/>
            </a:br>
            <a:r>
              <a:rPr lang="en-US" sz="3900" i="1" dirty="0" smtClean="0"/>
              <a:t>Cache Language Model</a:t>
            </a:r>
            <a:endParaRPr lang="en-US" sz="39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1558757"/>
      </p:ext>
    </p:extLst>
  </p:cSld>
  <p:clrMapOvr>
    <a:masterClrMapping/>
  </p:clrMapOvr>
  <p:transition spd="slow" advTm="559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1" y="274638"/>
            <a:ext cx="881421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RQ4. </a:t>
            </a:r>
            <a:r>
              <a:rPr lang="en-US" dirty="0"/>
              <a:t>How does </a:t>
            </a:r>
            <a:r>
              <a:rPr lang="en-US" dirty="0" smtClean="0"/>
              <a:t>“unnaturalness</a:t>
            </a:r>
            <a:r>
              <a:rPr lang="en-US" dirty="0"/>
              <a:t>” perform against static bug finding technique?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940072" y="2624855"/>
            <a:ext cx="381000" cy="24765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00057" y="2845072"/>
            <a:ext cx="196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decreasing warning</a:t>
            </a:r>
          </a:p>
          <a:p>
            <a:r>
              <a:rPr lang="en-US" sz="2000" dirty="0"/>
              <a:t>l</a:t>
            </a:r>
            <a:r>
              <a:rPr lang="en-US" sz="2000" dirty="0" smtClean="0"/>
              <a:t>evel of SBF</a:t>
            </a:r>
            <a:endParaRPr lang="en-US" sz="2000" dirty="0"/>
          </a:p>
        </p:txBody>
      </p:sp>
      <p:sp>
        <p:nvSpPr>
          <p:cNvPr id="16" name="Down Arrow 15"/>
          <p:cNvSpPr/>
          <p:nvPr/>
        </p:nvSpPr>
        <p:spPr>
          <a:xfrm>
            <a:off x="1409347" y="2603342"/>
            <a:ext cx="381000" cy="24765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-536693" y="3047749"/>
            <a:ext cx="196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decreasing entropy</a:t>
            </a:r>
            <a:endParaRPr lang="en-US" sz="2000" dirty="0"/>
          </a:p>
        </p:txBody>
      </p:sp>
      <p:sp>
        <p:nvSpPr>
          <p:cNvPr id="19" name="Rounded Rectangle 18"/>
          <p:cNvSpPr/>
          <p:nvPr/>
        </p:nvSpPr>
        <p:spPr>
          <a:xfrm>
            <a:off x="6020969" y="2215090"/>
            <a:ext cx="2429348" cy="8195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There might be unwarned lines!!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591594" y="3047749"/>
            <a:ext cx="190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0 value to unwarned </a:t>
            </a:r>
            <a:r>
              <a:rPr lang="en-US" dirty="0" smtClean="0"/>
              <a:t>lines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068104" y="3845201"/>
            <a:ext cx="2429348" cy="8195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Some lines will have same warning level!!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020968" y="4847278"/>
            <a:ext cx="312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 random tie-breaker!!</a:t>
            </a:r>
            <a:endParaRPr lang="en-US" dirty="0"/>
          </a:p>
        </p:txBody>
      </p:sp>
      <p:pic>
        <p:nvPicPr>
          <p:cNvPr id="18" name="Content Placeholder 7" descr="static-analysis-using-polyspace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" r="38477"/>
          <a:stretch/>
        </p:blipFill>
        <p:spPr>
          <a:xfrm>
            <a:off x="1836034" y="2473943"/>
            <a:ext cx="2086875" cy="2774838"/>
          </a:xfrm>
        </p:spPr>
      </p:pic>
    </p:spTree>
    <p:extLst>
      <p:ext uri="{BB962C8B-B14F-4D97-AF65-F5344CB8AC3E}">
        <p14:creationId xmlns:p14="http://schemas.microsoft.com/office/powerpoint/2010/main" val="350010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9" grpId="0" animBg="1"/>
      <p:bldP spid="20" grpId="0"/>
      <p:bldP spid="21" grpId="0" animBg="1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5621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Unnatural </a:t>
            </a:r>
            <a:r>
              <a:rPr lang="en-US" sz="3600" dirty="0"/>
              <a:t>code is more likely to be </a:t>
            </a:r>
            <a:r>
              <a:rPr lang="en-US" sz="3600" dirty="0" smtClean="0"/>
              <a:t>buggy.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Can be effective for defect prediction, even at line granularity.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A </a:t>
            </a:r>
            <a:r>
              <a:rPr lang="en-US" sz="3600" dirty="0"/>
              <a:t>simple </a:t>
            </a:r>
            <a:r>
              <a:rPr lang="en-US" sz="3600" dirty="0" smtClean="0"/>
              <a:t>way to </a:t>
            </a:r>
            <a:r>
              <a:rPr lang="en-US" sz="3600" dirty="0"/>
              <a:t>complement static bug finding </a:t>
            </a:r>
            <a:r>
              <a:rPr lang="en-US" sz="3600" dirty="0" smtClean="0"/>
              <a:t>techniques. </a:t>
            </a:r>
          </a:p>
          <a:p>
            <a:pPr marL="0" indent="0">
              <a:buNone/>
            </a:pPr>
            <a:r>
              <a:rPr lang="en-US" sz="3600" dirty="0" smtClean="0"/>
              <a:t> </a:t>
            </a:r>
          </a:p>
          <a:p>
            <a:r>
              <a:rPr lang="en-US" sz="3600" dirty="0" smtClean="0"/>
              <a:t>Search-based bug-fixing methods may benefit from using entropy both for fault-localization and searching for fixes.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Check it out @ </a:t>
            </a:r>
            <a:r>
              <a:rPr lang="en-US" u="sng" dirty="0" smtClean="0">
                <a:solidFill>
                  <a:srgbClr val="0000FF"/>
                </a:solidFill>
              </a:rPr>
              <a:t>http</a:t>
            </a:r>
            <a:r>
              <a:rPr lang="en-US" u="sng" dirty="0">
                <a:solidFill>
                  <a:srgbClr val="0000FF"/>
                </a:solidFill>
              </a:rPr>
              <a:t>://odd-</a:t>
            </a:r>
            <a:r>
              <a:rPr lang="en-US" u="sng" dirty="0" smtClean="0">
                <a:solidFill>
                  <a:srgbClr val="0000FF"/>
                </a:solidFill>
              </a:rPr>
              <a:t>code.github.io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426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"/>
    </mc:Choice>
    <mc:Fallback xmlns="">
      <p:transition spd="slow" advTm="79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Programs are Natural!!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15100" y="4823108"/>
            <a:ext cx="7619300" cy="13232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  <a:r>
              <a:rPr lang="en-US" sz="2800" dirty="0" smtClean="0"/>
              <a:t>ighly </a:t>
            </a:r>
            <a:r>
              <a:rPr lang="en-US" sz="2800" dirty="0"/>
              <a:t>repetitive, predictable</a:t>
            </a:r>
            <a:r>
              <a:rPr lang="en-US" sz="2800" dirty="0" smtClean="0"/>
              <a:t>,</a:t>
            </a:r>
          </a:p>
          <a:p>
            <a:pPr algn="ctr"/>
            <a:r>
              <a:rPr lang="en-US" sz="2800" dirty="0" smtClean="0"/>
              <a:t> amenable </a:t>
            </a:r>
            <a:r>
              <a:rPr lang="en-US" sz="2800" dirty="0"/>
              <a:t>to large-sample statistical </a:t>
            </a:r>
            <a:r>
              <a:rPr lang="en-US" sz="2800" dirty="0" smtClean="0"/>
              <a:t>methods 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Hindle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Et al.,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Allamanis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et al.,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Nguyen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et al.]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6" descr="ex3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84" y="1531038"/>
            <a:ext cx="7796778" cy="30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9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819"/>
    </mc:Choice>
    <mc:Fallback xmlns="">
      <p:transition spd="slow" advTm="5081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246520" y="4329369"/>
            <a:ext cx="6896100" cy="9069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Is “unnatural” code more </a:t>
            </a:r>
            <a:r>
              <a:rPr lang="en-US" sz="3200" dirty="0"/>
              <a:t>defect-prone?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30338" y="3087101"/>
            <a:ext cx="5528441" cy="809297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What </a:t>
            </a:r>
            <a:r>
              <a:rPr lang="en-US" sz="3200" dirty="0" smtClean="0"/>
              <a:t>does it mean when code is  </a:t>
            </a:r>
            <a:r>
              <a:rPr lang="en-US" sz="3200" dirty="0" smtClean="0"/>
              <a:t>“unnatural” 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2050" name="Picture 2" descr="http://www.presentationsistersunion.org/_uploads/_cknw/images/2010_News/03%20March2010/gm_strawberries%20W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036" y="591570"/>
            <a:ext cx="2754237" cy="22446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383220" y="5316581"/>
            <a:ext cx="3106581" cy="1241525"/>
            <a:chOff x="1609980" y="2494847"/>
            <a:chExt cx="3106581" cy="1241525"/>
          </a:xfrm>
        </p:grpSpPr>
        <p:sp>
          <p:nvSpPr>
            <p:cNvPr id="6" name="TextBox 5"/>
            <p:cNvSpPr txBox="1"/>
            <p:nvPr/>
          </p:nvSpPr>
          <p:spPr>
            <a:xfrm>
              <a:off x="1650301" y="2905375"/>
              <a:ext cx="30662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What is unnatural</a:t>
              </a:r>
            </a:p>
            <a:p>
              <a:pPr algn="ctr"/>
              <a:r>
                <a:rPr lang="en-US" sz="2400" dirty="0" smtClean="0"/>
                <a:t> code?</a:t>
              </a:r>
              <a:endParaRPr lang="en-US" sz="2400" dirty="0"/>
            </a:p>
          </p:txBody>
        </p:sp>
        <p:sp>
          <p:nvSpPr>
            <p:cNvPr id="7" name="Left Brace 6"/>
            <p:cNvSpPr/>
            <p:nvPr/>
          </p:nvSpPr>
          <p:spPr>
            <a:xfrm rot="16200000">
              <a:off x="2935329" y="1169498"/>
              <a:ext cx="410528" cy="3061226"/>
            </a:xfrm>
            <a:prstGeom prst="leftBrace">
              <a:avLst>
                <a:gd name="adj1" fmla="val 8333"/>
                <a:gd name="adj2" fmla="val 50747"/>
              </a:avLst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21408" y="5271220"/>
            <a:ext cx="3066260" cy="1286886"/>
            <a:chOff x="5548168" y="2449486"/>
            <a:chExt cx="3066260" cy="1286886"/>
          </a:xfrm>
          <a:effectLst/>
        </p:grpSpPr>
        <p:sp>
          <p:nvSpPr>
            <p:cNvPr id="9" name="Left Brace 8"/>
            <p:cNvSpPr/>
            <p:nvPr/>
          </p:nvSpPr>
          <p:spPr>
            <a:xfrm rot="16200000">
              <a:off x="6834376" y="1420104"/>
              <a:ext cx="410529" cy="2469294"/>
            </a:xfrm>
            <a:prstGeom prst="leftBrace">
              <a:avLst>
                <a:gd name="adj1" fmla="val 8333"/>
                <a:gd name="adj2" fmla="val 50747"/>
              </a:avLst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48168" y="2905375"/>
              <a:ext cx="30662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How are they related to bugs?</a:t>
              </a:r>
              <a:endParaRPr lang="en-US" sz="24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190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53"/>
    </mc:Choice>
    <mc:Fallback xmlns="">
      <p:transition spd="slow" advTm="237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900" dirty="0"/>
              <a:t>Naturalness of Code : </a:t>
            </a:r>
            <a:r>
              <a:rPr lang="en-US" sz="3900" dirty="0" smtClean="0"/>
              <a:t/>
            </a:r>
            <a:br>
              <a:rPr lang="en-US" sz="3900" dirty="0" smtClean="0"/>
            </a:br>
            <a:r>
              <a:rPr lang="en-US" sz="3900" i="1" dirty="0" smtClean="0"/>
              <a:t>N</a:t>
            </a:r>
            <a:r>
              <a:rPr lang="en-US" sz="3900" i="1" dirty="0"/>
              <a:t>-Gram Language Model</a:t>
            </a:r>
            <a:endParaRPr sz="3900" dirty="0"/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xfrm>
            <a:off x="669727" y="1830586"/>
            <a:ext cx="8105973" cy="1287960"/>
          </a:xfrm>
          <a:prstGeom prst="rect">
            <a:avLst/>
          </a:prstGeom>
        </p:spPr>
        <p:txBody>
          <a:bodyPr anchor="t"/>
          <a:lstStyle/>
          <a:p>
            <a:pPr marL="0" indent="0">
              <a:buNone/>
            </a:pPr>
            <a:r>
              <a:rPr lang="en-US" i="1" dirty="0" smtClean="0"/>
              <a:t>G</a:t>
            </a:r>
            <a:r>
              <a:rPr dirty="0" smtClean="0"/>
              <a:t>iven </a:t>
            </a:r>
            <a:r>
              <a:rPr dirty="0"/>
              <a:t>the previous words, learn the </a:t>
            </a:r>
            <a:r>
              <a:rPr i="1" dirty="0" smtClean="0"/>
              <a:t>conditional </a:t>
            </a:r>
            <a:r>
              <a:rPr i="1" dirty="0"/>
              <a:t>distribution</a:t>
            </a:r>
            <a:r>
              <a:rPr dirty="0"/>
              <a:t> of the next </a:t>
            </a:r>
            <a:r>
              <a:rPr dirty="0" smtClean="0"/>
              <a:t>word</a:t>
            </a:r>
            <a:r>
              <a:rPr lang="en-US" dirty="0" smtClean="0"/>
              <a:t>.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1515241" y="3173044"/>
            <a:ext cx="7133696" cy="503019"/>
            <a:chOff x="1515241" y="5731382"/>
            <a:chExt cx="7133696" cy="503019"/>
          </a:xfrm>
        </p:grpSpPr>
        <p:sp>
          <p:nvSpPr>
            <p:cNvPr id="151" name="Shape 151"/>
            <p:cNvSpPr/>
            <p:nvPr/>
          </p:nvSpPr>
          <p:spPr>
            <a:xfrm>
              <a:off x="1515241" y="5731382"/>
              <a:ext cx="2383121" cy="5030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>
              <a:lvl1pPr>
                <a:defRPr sz="2800" i="1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>
                  <a:solidFill>
                    <a:srgbClr val="FF0000"/>
                  </a:solidFill>
                </a:rPr>
                <a:t>n-grams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4095965" y="5731382"/>
              <a:ext cx="2383121" cy="5030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>
              <a:lvl1pPr>
                <a:defRPr sz="2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/>
                <a:t>frequencies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6265816" y="5731382"/>
              <a:ext cx="2383121" cy="5030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>
              <a:lvl1pPr>
                <a:defRPr sz="2800" i="1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>
                  <a:solidFill>
                    <a:srgbClr val="000000"/>
                  </a:solidFill>
                </a:rPr>
                <a:t>probabilities</a:t>
              </a:r>
            </a:p>
          </p:txBody>
        </p:sp>
      </p:grpSp>
      <p:sp>
        <p:nvSpPr>
          <p:cNvPr id="154" name="Shape 154"/>
          <p:cNvSpPr/>
          <p:nvPr/>
        </p:nvSpPr>
        <p:spPr>
          <a:xfrm>
            <a:off x="733197" y="3734039"/>
            <a:ext cx="7505829" cy="1949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1">
              <a:lnSpc>
                <a:spcPct val="120000"/>
              </a:lnSpc>
              <a:spcBef>
                <a:spcPts val="2953"/>
              </a:spcBef>
              <a:defRPr>
                <a:latin typeface="Palatino"/>
                <a:ea typeface="Palatino"/>
                <a:cs typeface="Palatino"/>
                <a:sym typeface="Palatino"/>
              </a:defRPr>
            </a:pPr>
            <a:r>
              <a:rPr sz="2000" i="1" dirty="0" smtClean="0"/>
              <a:t>for </a:t>
            </a:r>
            <a:r>
              <a:rPr sz="2000" i="1" dirty="0"/>
              <a:t>( int i =</a:t>
            </a:r>
            <a:r>
              <a:rPr sz="2000" dirty="0"/>
              <a:t> </a:t>
            </a:r>
            <a:r>
              <a:rPr sz="2000" i="1" dirty="0" smtClean="0">
                <a:solidFill>
                  <a:srgbClr val="FF0000"/>
                </a:solidFill>
              </a:rPr>
              <a:t>0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smtClean="0"/>
              <a:t>…</a:t>
            </a:r>
            <a:r>
              <a:rPr sz="2000" dirty="0" smtClean="0">
                <a:solidFill>
                  <a:srgbClr val="FF0000"/>
                </a:solidFill>
              </a:rPr>
              <a:t> </a:t>
            </a:r>
            <a:r>
              <a:rPr sz="2000" i="1" dirty="0" smtClean="0"/>
              <a:t>      </a:t>
            </a:r>
            <a:r>
              <a:rPr sz="2000" dirty="0" smtClean="0"/>
              <a:t>                     1</a:t>
            </a:r>
            <a:r>
              <a:rPr lang="en-US" sz="2000" dirty="0" smtClean="0"/>
              <a:t>4</a:t>
            </a:r>
            <a:r>
              <a:rPr sz="2000" dirty="0" smtClean="0"/>
              <a:t>                            </a:t>
            </a:r>
            <a:r>
              <a:rPr sz="2000" b="1" dirty="0" smtClean="0">
                <a:solidFill>
                  <a:srgbClr val="3792AA"/>
                </a:solidFill>
              </a:rPr>
              <a:t>0.</a:t>
            </a:r>
            <a:r>
              <a:rPr lang="en-US" sz="2000" b="1" dirty="0" smtClean="0">
                <a:solidFill>
                  <a:srgbClr val="3792AA"/>
                </a:solidFill>
              </a:rPr>
              <a:t>70</a:t>
            </a:r>
            <a:endParaRPr lang="en-US" sz="2000" b="1" i="1" dirty="0">
              <a:solidFill>
                <a:srgbClr val="3792AA"/>
              </a:solidFill>
            </a:endParaRPr>
          </a:p>
          <a:p>
            <a:pPr lvl="1">
              <a:lnSpc>
                <a:spcPct val="120000"/>
              </a:lnSpc>
              <a:spcBef>
                <a:spcPts val="2953"/>
              </a:spcBef>
              <a:defRPr>
                <a:latin typeface="Palatino"/>
                <a:ea typeface="Palatino"/>
                <a:cs typeface="Palatino"/>
                <a:sym typeface="Palatino"/>
              </a:defRPr>
            </a:pPr>
            <a:r>
              <a:rPr sz="2000" i="1" dirty="0" smtClean="0"/>
              <a:t>for </a:t>
            </a:r>
            <a:r>
              <a:rPr sz="2000" i="1" dirty="0"/>
              <a:t>( int i =</a:t>
            </a:r>
            <a:r>
              <a:rPr sz="2000" dirty="0"/>
              <a:t> </a:t>
            </a:r>
            <a:r>
              <a:rPr sz="2000" i="1" dirty="0">
                <a:solidFill>
                  <a:srgbClr val="FF0000"/>
                </a:solidFill>
              </a:rPr>
              <a:t>start</a:t>
            </a:r>
            <a:r>
              <a:rPr sz="2000" dirty="0"/>
              <a:t> </a:t>
            </a:r>
            <a:r>
              <a:rPr lang="en-US" sz="2000" i="1" dirty="0"/>
              <a:t>…</a:t>
            </a:r>
            <a:r>
              <a:rPr sz="2000" dirty="0" smtClean="0"/>
              <a:t>                     </a:t>
            </a:r>
            <a:r>
              <a:rPr lang="en-US" sz="2000" dirty="0" smtClean="0"/>
              <a:t>  </a:t>
            </a:r>
            <a:r>
              <a:rPr sz="2000" dirty="0" smtClean="0"/>
              <a:t> </a:t>
            </a:r>
            <a:r>
              <a:rPr lang="en-US" sz="2000" dirty="0"/>
              <a:t>5</a:t>
            </a:r>
            <a:r>
              <a:rPr sz="2000" dirty="0" smtClean="0"/>
              <a:t>                             </a:t>
            </a:r>
            <a:r>
              <a:rPr sz="2000" b="1" dirty="0" smtClean="0">
                <a:solidFill>
                  <a:srgbClr val="3792AA"/>
                </a:solidFill>
              </a:rPr>
              <a:t>0.</a:t>
            </a:r>
            <a:r>
              <a:rPr lang="en-US" sz="2000" b="1" dirty="0" smtClean="0">
                <a:solidFill>
                  <a:srgbClr val="3792AA"/>
                </a:solidFill>
              </a:rPr>
              <a:t>25</a:t>
            </a:r>
            <a:r>
              <a:rPr sz="2000" b="1" dirty="0" smtClean="0">
                <a:solidFill>
                  <a:srgbClr val="3792AA"/>
                </a:solidFill>
              </a:rPr>
              <a:t> </a:t>
            </a:r>
            <a:endParaRPr lang="en-US" sz="2000" b="1" dirty="0" smtClean="0">
              <a:solidFill>
                <a:srgbClr val="3792AA"/>
              </a:solidFill>
            </a:endParaRPr>
          </a:p>
          <a:p>
            <a:pPr lvl="1">
              <a:lnSpc>
                <a:spcPct val="120000"/>
              </a:lnSpc>
              <a:spcBef>
                <a:spcPts val="2953"/>
              </a:spcBef>
              <a:defRPr>
                <a:latin typeface="Palatino"/>
                <a:ea typeface="Palatino"/>
                <a:cs typeface="Palatino"/>
                <a:sym typeface="Palatino"/>
              </a:defRPr>
            </a:pPr>
            <a:r>
              <a:rPr lang="da-DK" sz="2000" i="1" dirty="0"/>
              <a:t>for ( int i =</a:t>
            </a:r>
            <a:r>
              <a:rPr lang="da-DK" sz="2000" dirty="0"/>
              <a:t> </a:t>
            </a:r>
            <a:r>
              <a:rPr lang="da-DK" sz="2000" i="1" dirty="0" smtClean="0">
                <a:solidFill>
                  <a:srgbClr val="FF0000"/>
                </a:solidFill>
              </a:rPr>
              <a:t>end</a:t>
            </a:r>
            <a:r>
              <a:rPr lang="da-DK" sz="2000" i="1" dirty="0" smtClean="0"/>
              <a:t> …</a:t>
            </a:r>
            <a:r>
              <a:rPr lang="da-DK" sz="2000" dirty="0" smtClean="0"/>
              <a:t>                         1                             </a:t>
            </a:r>
            <a:r>
              <a:rPr lang="da-DK" sz="2000" b="1" dirty="0" smtClean="0">
                <a:solidFill>
                  <a:srgbClr val="31859C"/>
                </a:solidFill>
              </a:rPr>
              <a:t>0.05</a:t>
            </a:r>
            <a:r>
              <a:rPr lang="da-DK" sz="2000" b="1" dirty="0" smtClean="0"/>
              <a:t>          </a:t>
            </a:r>
            <a:r>
              <a:rPr sz="2000" b="1" dirty="0" smtClean="0"/>
              <a:t>         </a:t>
            </a:r>
            <a:endParaRPr sz="2000" b="1" i="1" dirty="0"/>
          </a:p>
        </p:txBody>
      </p:sp>
    </p:spTree>
    <p:extLst>
      <p:ext uri="{BB962C8B-B14F-4D97-AF65-F5344CB8AC3E}">
        <p14:creationId xmlns:p14="http://schemas.microsoft.com/office/powerpoint/2010/main" val="34769015"/>
      </p:ext>
    </p:extLst>
  </p:cSld>
  <p:clrMapOvr>
    <a:masterClrMapping/>
  </p:clrMapOvr>
  <p:transition spd="slow" advTm="53605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900" dirty="0" smtClean="0"/>
              <a:t>Naturalness of Code </a:t>
            </a:r>
            <a:r>
              <a:rPr lang="en-US" sz="3900" dirty="0"/>
              <a:t>: </a:t>
            </a:r>
            <a:r>
              <a:rPr lang="en-US" sz="3900" dirty="0" smtClean="0"/>
              <a:t/>
            </a:r>
            <a:br>
              <a:rPr lang="en-US" sz="3900" dirty="0" smtClean="0"/>
            </a:br>
            <a:r>
              <a:rPr lang="en-US" sz="3900" i="1" dirty="0" smtClean="0"/>
              <a:t>N</a:t>
            </a:r>
            <a:r>
              <a:rPr lang="en-US" sz="3900" i="1" dirty="0"/>
              <a:t>-Gram Language Model</a:t>
            </a:r>
            <a:endParaRPr sz="3900" dirty="0"/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xfrm>
            <a:off x="669727" y="1830586"/>
            <a:ext cx="8258373" cy="1287960"/>
          </a:xfrm>
          <a:prstGeom prst="rect">
            <a:avLst/>
          </a:prstGeom>
        </p:spPr>
        <p:txBody>
          <a:bodyPr anchor="t"/>
          <a:lstStyle/>
          <a:p>
            <a:pPr marL="0" indent="0">
              <a:buNone/>
            </a:pPr>
            <a:r>
              <a:rPr lang="en-US" i="1" dirty="0" smtClean="0"/>
              <a:t>G</a:t>
            </a:r>
            <a:r>
              <a:rPr dirty="0" smtClean="0"/>
              <a:t>iven </a:t>
            </a:r>
            <a:r>
              <a:rPr dirty="0"/>
              <a:t>the previous words, learn the </a:t>
            </a:r>
            <a:r>
              <a:rPr i="1" dirty="0"/>
              <a:t>conditional distribution</a:t>
            </a:r>
            <a:r>
              <a:rPr dirty="0"/>
              <a:t> of the next </a:t>
            </a:r>
            <a:r>
              <a:rPr dirty="0" smtClean="0"/>
              <a:t>word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9" name="Rounded Rectangle 8"/>
          <p:cNvSpPr/>
          <p:nvPr/>
        </p:nvSpPr>
        <p:spPr>
          <a:xfrm>
            <a:off x="1180460" y="5023286"/>
            <a:ext cx="6882941" cy="877675"/>
          </a:xfrm>
          <a:prstGeom prst="round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2778574" y="6113639"/>
            <a:ext cx="2408623" cy="625475"/>
          </a:xfrm>
          <a:prstGeom prst="wedgeRoundRectCallout">
            <a:avLst>
              <a:gd name="adj1" fmla="val -33051"/>
              <a:gd name="adj2" fmla="val -11908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Un-natural Code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8173" y="4825774"/>
            <a:ext cx="114310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Less seen token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2349618" y="5165974"/>
            <a:ext cx="612245" cy="618629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15241" y="3173044"/>
            <a:ext cx="7133696" cy="503019"/>
            <a:chOff x="1515241" y="5731382"/>
            <a:chExt cx="7133696" cy="503019"/>
          </a:xfrm>
        </p:grpSpPr>
        <p:sp>
          <p:nvSpPr>
            <p:cNvPr id="15" name="Shape 151"/>
            <p:cNvSpPr/>
            <p:nvPr/>
          </p:nvSpPr>
          <p:spPr>
            <a:xfrm>
              <a:off x="1515241" y="5731382"/>
              <a:ext cx="2383121" cy="5030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>
              <a:lvl1pPr>
                <a:defRPr sz="2800" i="1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>
                  <a:solidFill>
                    <a:srgbClr val="FF0000"/>
                  </a:solidFill>
                </a:rPr>
                <a:t>n-grams</a:t>
              </a:r>
            </a:p>
          </p:txBody>
        </p:sp>
        <p:sp>
          <p:nvSpPr>
            <p:cNvPr id="16" name="Shape 152"/>
            <p:cNvSpPr/>
            <p:nvPr/>
          </p:nvSpPr>
          <p:spPr>
            <a:xfrm>
              <a:off x="4095965" y="5731382"/>
              <a:ext cx="2383121" cy="5030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>
              <a:lvl1pPr>
                <a:defRPr sz="2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/>
                <a:t>frequencies</a:t>
              </a:r>
            </a:p>
          </p:txBody>
        </p:sp>
        <p:sp>
          <p:nvSpPr>
            <p:cNvPr id="17" name="Shape 153"/>
            <p:cNvSpPr/>
            <p:nvPr/>
          </p:nvSpPr>
          <p:spPr>
            <a:xfrm>
              <a:off x="6265816" y="5731382"/>
              <a:ext cx="2383121" cy="5030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>
              <a:lvl1pPr>
                <a:defRPr sz="2800" i="1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>
                  <a:solidFill>
                    <a:srgbClr val="000000"/>
                  </a:solidFill>
                </a:rPr>
                <a:t>probabilities</a:t>
              </a:r>
            </a:p>
          </p:txBody>
        </p:sp>
      </p:grpSp>
      <p:sp>
        <p:nvSpPr>
          <p:cNvPr id="18" name="Shape 154"/>
          <p:cNvSpPr/>
          <p:nvPr/>
        </p:nvSpPr>
        <p:spPr>
          <a:xfrm>
            <a:off x="733197" y="3734039"/>
            <a:ext cx="7505829" cy="1949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1">
              <a:lnSpc>
                <a:spcPct val="120000"/>
              </a:lnSpc>
              <a:spcBef>
                <a:spcPts val="2953"/>
              </a:spcBef>
              <a:defRPr>
                <a:latin typeface="Palatino"/>
                <a:ea typeface="Palatino"/>
                <a:cs typeface="Palatino"/>
                <a:sym typeface="Palatino"/>
              </a:defRPr>
            </a:pPr>
            <a:r>
              <a:rPr sz="2000" i="1" dirty="0" smtClean="0"/>
              <a:t>for </a:t>
            </a:r>
            <a:r>
              <a:rPr sz="2000" i="1" dirty="0"/>
              <a:t>( int i =</a:t>
            </a:r>
            <a:r>
              <a:rPr sz="2000" dirty="0"/>
              <a:t> </a:t>
            </a:r>
            <a:r>
              <a:rPr sz="2000" i="1" dirty="0" smtClean="0">
                <a:solidFill>
                  <a:srgbClr val="FF0000"/>
                </a:solidFill>
              </a:rPr>
              <a:t>0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smtClean="0"/>
              <a:t>…</a:t>
            </a:r>
            <a:r>
              <a:rPr sz="2000" dirty="0" smtClean="0">
                <a:solidFill>
                  <a:srgbClr val="FF0000"/>
                </a:solidFill>
              </a:rPr>
              <a:t> </a:t>
            </a:r>
            <a:r>
              <a:rPr sz="2000" i="1" dirty="0" smtClean="0"/>
              <a:t>      </a:t>
            </a:r>
            <a:r>
              <a:rPr sz="2000" dirty="0" smtClean="0"/>
              <a:t>                     1</a:t>
            </a:r>
            <a:r>
              <a:rPr lang="en-US" sz="2000" dirty="0" smtClean="0"/>
              <a:t>4</a:t>
            </a:r>
            <a:r>
              <a:rPr sz="2000" dirty="0" smtClean="0"/>
              <a:t>                            </a:t>
            </a:r>
            <a:r>
              <a:rPr sz="2000" b="1" dirty="0" smtClean="0">
                <a:solidFill>
                  <a:srgbClr val="3792AA"/>
                </a:solidFill>
              </a:rPr>
              <a:t>0.</a:t>
            </a:r>
            <a:r>
              <a:rPr lang="en-US" sz="2000" b="1" dirty="0" smtClean="0">
                <a:solidFill>
                  <a:srgbClr val="3792AA"/>
                </a:solidFill>
              </a:rPr>
              <a:t>70</a:t>
            </a:r>
            <a:endParaRPr lang="en-US" sz="2000" b="1" i="1" dirty="0">
              <a:solidFill>
                <a:srgbClr val="3792AA"/>
              </a:solidFill>
            </a:endParaRPr>
          </a:p>
          <a:p>
            <a:pPr lvl="1">
              <a:lnSpc>
                <a:spcPct val="120000"/>
              </a:lnSpc>
              <a:spcBef>
                <a:spcPts val="2953"/>
              </a:spcBef>
              <a:defRPr>
                <a:latin typeface="Palatino"/>
                <a:ea typeface="Palatino"/>
                <a:cs typeface="Palatino"/>
                <a:sym typeface="Palatino"/>
              </a:defRPr>
            </a:pPr>
            <a:r>
              <a:rPr sz="2000" i="1" dirty="0" smtClean="0"/>
              <a:t>for </a:t>
            </a:r>
            <a:r>
              <a:rPr sz="2000" i="1" dirty="0"/>
              <a:t>( int i =</a:t>
            </a:r>
            <a:r>
              <a:rPr sz="2000" dirty="0"/>
              <a:t> </a:t>
            </a:r>
            <a:r>
              <a:rPr sz="2000" i="1" dirty="0">
                <a:solidFill>
                  <a:srgbClr val="FF0000"/>
                </a:solidFill>
              </a:rPr>
              <a:t>start</a:t>
            </a:r>
            <a:r>
              <a:rPr sz="2000" dirty="0"/>
              <a:t> </a:t>
            </a:r>
            <a:r>
              <a:rPr lang="en-US" sz="2000" i="1" dirty="0"/>
              <a:t>…</a:t>
            </a:r>
            <a:r>
              <a:rPr sz="2000" dirty="0" smtClean="0"/>
              <a:t>                     </a:t>
            </a:r>
            <a:r>
              <a:rPr lang="en-US" sz="2000" dirty="0" smtClean="0"/>
              <a:t>  </a:t>
            </a:r>
            <a:r>
              <a:rPr sz="2000" dirty="0" smtClean="0"/>
              <a:t> </a:t>
            </a:r>
            <a:r>
              <a:rPr lang="en-US" sz="2000" dirty="0"/>
              <a:t>5</a:t>
            </a:r>
            <a:r>
              <a:rPr sz="2000" dirty="0" smtClean="0"/>
              <a:t>                             </a:t>
            </a:r>
            <a:r>
              <a:rPr sz="2000" b="1" dirty="0" smtClean="0">
                <a:solidFill>
                  <a:srgbClr val="3792AA"/>
                </a:solidFill>
              </a:rPr>
              <a:t>0.</a:t>
            </a:r>
            <a:r>
              <a:rPr lang="en-US" sz="2000" b="1" dirty="0" smtClean="0">
                <a:solidFill>
                  <a:srgbClr val="3792AA"/>
                </a:solidFill>
              </a:rPr>
              <a:t>25</a:t>
            </a:r>
            <a:r>
              <a:rPr sz="2000" b="1" dirty="0" smtClean="0">
                <a:solidFill>
                  <a:srgbClr val="3792AA"/>
                </a:solidFill>
              </a:rPr>
              <a:t> </a:t>
            </a:r>
            <a:endParaRPr lang="en-US" sz="2000" b="1" dirty="0" smtClean="0">
              <a:solidFill>
                <a:srgbClr val="3792AA"/>
              </a:solidFill>
            </a:endParaRPr>
          </a:p>
          <a:p>
            <a:pPr lvl="1">
              <a:lnSpc>
                <a:spcPct val="120000"/>
              </a:lnSpc>
              <a:spcBef>
                <a:spcPts val="2953"/>
              </a:spcBef>
              <a:defRPr>
                <a:latin typeface="Palatino"/>
                <a:ea typeface="Palatino"/>
                <a:cs typeface="Palatino"/>
                <a:sym typeface="Palatino"/>
              </a:defRPr>
            </a:pPr>
            <a:r>
              <a:rPr lang="da-DK" sz="2000" i="1" dirty="0"/>
              <a:t>for ( int i =</a:t>
            </a:r>
            <a:r>
              <a:rPr lang="da-DK" sz="2000" dirty="0"/>
              <a:t> </a:t>
            </a:r>
            <a:r>
              <a:rPr lang="da-DK" sz="2000" i="1" dirty="0" smtClean="0">
                <a:solidFill>
                  <a:srgbClr val="FF0000"/>
                </a:solidFill>
              </a:rPr>
              <a:t>end</a:t>
            </a:r>
            <a:r>
              <a:rPr lang="da-DK" sz="2000" i="1" dirty="0" smtClean="0"/>
              <a:t> …</a:t>
            </a:r>
            <a:r>
              <a:rPr lang="da-DK" sz="2000" dirty="0" smtClean="0"/>
              <a:t>                         1                             </a:t>
            </a:r>
            <a:r>
              <a:rPr lang="da-DK" sz="2000" b="1" dirty="0" smtClean="0">
                <a:solidFill>
                  <a:srgbClr val="31859C"/>
                </a:solidFill>
              </a:rPr>
              <a:t>0.05</a:t>
            </a:r>
            <a:r>
              <a:rPr lang="da-DK" sz="2000" b="1" dirty="0" smtClean="0"/>
              <a:t>          </a:t>
            </a:r>
            <a:r>
              <a:rPr sz="2000" b="1" dirty="0" smtClean="0"/>
              <a:t>         </a:t>
            </a:r>
            <a:endParaRPr sz="2000" b="1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5095400"/>
      </p:ext>
    </p:extLst>
  </p:cSld>
  <p:clrMapOvr>
    <a:masterClrMapping/>
  </p:clrMapOvr>
  <p:transition spd="slow" advTm="221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900" dirty="0"/>
              <a:t>Naturalness of Code : </a:t>
            </a:r>
            <a:r>
              <a:rPr lang="en-US" sz="3900" dirty="0" smtClean="0"/>
              <a:t/>
            </a:r>
            <a:br>
              <a:rPr lang="en-US" sz="3900" dirty="0" smtClean="0"/>
            </a:br>
            <a:r>
              <a:rPr lang="en-US" sz="3900" i="1" dirty="0" smtClean="0"/>
              <a:t>N</a:t>
            </a:r>
            <a:r>
              <a:rPr lang="en-US" sz="3900" i="1" dirty="0"/>
              <a:t>-Gram Language Model</a:t>
            </a:r>
            <a:endParaRPr sz="3900" dirty="0"/>
          </a:p>
        </p:txBody>
      </p:sp>
      <p:grpSp>
        <p:nvGrpSpPr>
          <p:cNvPr id="2" name="Group 1"/>
          <p:cNvGrpSpPr/>
          <p:nvPr/>
        </p:nvGrpSpPr>
        <p:grpSpPr>
          <a:xfrm>
            <a:off x="1515241" y="1698844"/>
            <a:ext cx="7133696" cy="503019"/>
            <a:chOff x="1515241" y="5731382"/>
            <a:chExt cx="7133696" cy="503019"/>
          </a:xfrm>
        </p:grpSpPr>
        <p:sp>
          <p:nvSpPr>
            <p:cNvPr id="151" name="Shape 151"/>
            <p:cNvSpPr/>
            <p:nvPr/>
          </p:nvSpPr>
          <p:spPr>
            <a:xfrm>
              <a:off x="1515241" y="5731382"/>
              <a:ext cx="2383121" cy="5030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>
              <a:lvl1pPr>
                <a:defRPr sz="2800" i="1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>
                  <a:solidFill>
                    <a:srgbClr val="FF0000"/>
                  </a:solidFill>
                </a:rPr>
                <a:t>n-grams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4095965" y="5731382"/>
              <a:ext cx="2383121" cy="5030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>
              <a:lvl1pPr>
                <a:defRPr sz="2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/>
                <a:t>frequencies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6265816" y="5731382"/>
              <a:ext cx="2383121" cy="5030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>
              <a:lvl1pPr>
                <a:defRPr sz="2800" i="1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>
                  <a:solidFill>
                    <a:srgbClr val="000000"/>
                  </a:solidFill>
                </a:rPr>
                <a:t>probabilities</a:t>
              </a:r>
            </a:p>
          </p:txBody>
        </p:sp>
      </p:grpSp>
      <p:sp>
        <p:nvSpPr>
          <p:cNvPr id="154" name="Shape 154"/>
          <p:cNvSpPr/>
          <p:nvPr/>
        </p:nvSpPr>
        <p:spPr>
          <a:xfrm>
            <a:off x="770975" y="2326012"/>
            <a:ext cx="7764582" cy="503019"/>
          </a:xfrm>
          <a:prstGeom prst="rect">
            <a:avLst/>
          </a:prstGeom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5717" tIns="35717" rIns="35717" bIns="35717" anchor="ctr">
            <a:spAutoFit/>
          </a:bodyPr>
          <a:lstStyle/>
          <a:p>
            <a:pPr lvl="1">
              <a:lnSpc>
                <a:spcPct val="120000"/>
              </a:lnSpc>
              <a:spcBef>
                <a:spcPts val="2953"/>
              </a:spcBef>
              <a:defRPr>
                <a:latin typeface="Palatino"/>
                <a:ea typeface="Palatino"/>
                <a:cs typeface="Palatino"/>
                <a:sym typeface="Palatino"/>
              </a:defRPr>
            </a:pPr>
            <a:r>
              <a:rPr lang="da-DK" sz="2400" i="1" dirty="0" smtClean="0">
                <a:solidFill>
                  <a:srgbClr val="000000"/>
                </a:solidFill>
              </a:rPr>
              <a:t>for ( </a:t>
            </a:r>
            <a:r>
              <a:rPr lang="da-DK" sz="2400" i="1" dirty="0" err="1" smtClean="0">
                <a:solidFill>
                  <a:srgbClr val="000000"/>
                </a:solidFill>
              </a:rPr>
              <a:t>int</a:t>
            </a:r>
            <a:r>
              <a:rPr lang="da-DK" sz="2400" i="1" dirty="0" smtClean="0">
                <a:solidFill>
                  <a:srgbClr val="000000"/>
                </a:solidFill>
              </a:rPr>
              <a:t> i =</a:t>
            </a:r>
            <a:r>
              <a:rPr lang="da-DK" sz="2400" dirty="0" smtClean="0">
                <a:solidFill>
                  <a:srgbClr val="000000"/>
                </a:solidFill>
              </a:rPr>
              <a:t> </a:t>
            </a:r>
            <a:r>
              <a:rPr lang="da-DK" sz="2400" b="1" i="1" dirty="0" smtClean="0">
                <a:solidFill>
                  <a:srgbClr val="FF0000"/>
                </a:solidFill>
              </a:rPr>
              <a:t>end</a:t>
            </a:r>
            <a:r>
              <a:rPr lang="da-DK" sz="2400" dirty="0" smtClean="0">
                <a:solidFill>
                  <a:srgbClr val="FF0000"/>
                </a:solidFill>
              </a:rPr>
              <a:t> </a:t>
            </a:r>
            <a:r>
              <a:rPr lang="da-DK" sz="2400" dirty="0" smtClean="0">
                <a:solidFill>
                  <a:srgbClr val="000000"/>
                </a:solidFill>
              </a:rPr>
              <a:t>…                   1                         </a:t>
            </a:r>
            <a:r>
              <a:rPr lang="da-DK" sz="2400" b="1" dirty="0" smtClean="0">
                <a:solidFill>
                  <a:srgbClr val="000000"/>
                </a:solidFill>
              </a:rPr>
              <a:t>0.05          </a:t>
            </a:r>
            <a:r>
              <a:rPr sz="2400" b="1" dirty="0" smtClean="0">
                <a:solidFill>
                  <a:srgbClr val="000000"/>
                </a:solidFill>
              </a:rPr>
              <a:t>         </a:t>
            </a:r>
            <a:endParaRPr sz="2400" b="1" i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082" y="3080226"/>
            <a:ext cx="8662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</a:t>
            </a:r>
            <a:r>
              <a:rPr lang="en-US" sz="2800" dirty="0" smtClean="0"/>
              <a:t>nnaturalness is measured by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entropy </a:t>
            </a:r>
            <a:r>
              <a:rPr lang="en-US" sz="2800" dirty="0" smtClean="0"/>
              <a:t>(</a:t>
            </a:r>
            <a:r>
              <a:rPr lang="en-US" sz="2800" dirty="0"/>
              <a:t>“improbability</a:t>
            </a:r>
            <a:r>
              <a:rPr lang="en-US" sz="2800" dirty="0" smtClean="0"/>
              <a:t>”) </a:t>
            </a:r>
            <a:endParaRPr lang="en-US" sz="28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380875"/>
              </p:ext>
            </p:extLst>
          </p:nvPr>
        </p:nvGraphicFramePr>
        <p:xfrm>
          <a:off x="2328863" y="4030663"/>
          <a:ext cx="46545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" name="Equation" r:id="rId4" imgW="1739900" imgH="241300" progId="Equation.3">
                  <p:embed/>
                </p:oleObj>
              </mc:Choice>
              <mc:Fallback>
                <p:oleObj name="Equation" r:id="rId4" imgW="1739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8863" y="4030663"/>
                        <a:ext cx="465455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204083" y="4837905"/>
            <a:ext cx="8662140" cy="18158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 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Higher entropy value = lower probability 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= less naturalness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6347254"/>
      </p:ext>
    </p:extLst>
  </p:cSld>
  <p:clrMapOvr>
    <a:masterClrMapping/>
  </p:clrMapOvr>
  <p:transition spd="slow" advTm="2247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</a:t>
            </a:r>
            <a:r>
              <a:rPr lang="en-US" dirty="0"/>
              <a:t>“unnatural” code </a:t>
            </a:r>
            <a:r>
              <a:rPr lang="en-US" dirty="0" smtClean="0"/>
              <a:t>relate to bugs?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346691"/>
            <a:ext cx="3171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Unnatural code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907595" y="2238695"/>
            <a:ext cx="44398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=&gt;</a:t>
            </a:r>
            <a:r>
              <a:rPr lang="en-US" sz="3600" dirty="0" smtClean="0">
                <a:solidFill>
                  <a:srgbClr val="92D050"/>
                </a:solidFill>
              </a:rPr>
              <a:t> </a:t>
            </a:r>
            <a:r>
              <a:rPr lang="en-US" sz="3600" dirty="0" smtClean="0"/>
              <a:t>Buggy lines of code</a:t>
            </a:r>
          </a:p>
          <a:p>
            <a:endParaRPr lang="en-US" sz="3600" dirty="0"/>
          </a:p>
          <a:p>
            <a:r>
              <a:rPr lang="en-US" sz="3600" b="1" dirty="0">
                <a:solidFill>
                  <a:schemeClr val="accent1"/>
                </a:solidFill>
              </a:rPr>
              <a:t>f</a:t>
            </a:r>
            <a:r>
              <a:rPr lang="en-US" sz="3600" b="1" dirty="0" smtClean="0">
                <a:solidFill>
                  <a:schemeClr val="accent1"/>
                </a:solidFill>
              </a:rPr>
              <a:t>or</a:t>
            </a:r>
            <a:r>
              <a:rPr lang="en-US" sz="3600" dirty="0" smtClean="0"/>
              <a:t> Defect prediction</a:t>
            </a:r>
          </a:p>
          <a:p>
            <a:endParaRPr lang="en-US" sz="3600" dirty="0"/>
          </a:p>
          <a:p>
            <a:r>
              <a:rPr lang="en-US" sz="3600" b="1" dirty="0" smtClean="0">
                <a:solidFill>
                  <a:schemeClr val="accent1"/>
                </a:solidFill>
              </a:rPr>
              <a:t>vs.</a:t>
            </a:r>
            <a:r>
              <a:rPr lang="en-US" sz="3600" dirty="0"/>
              <a:t> </a:t>
            </a:r>
            <a:r>
              <a:rPr lang="en-US" sz="3600" dirty="0" smtClean="0"/>
              <a:t>Static analysis tools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in defect prediction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88949659"/>
      </p:ext>
    </p:extLst>
  </p:cSld>
  <p:clrMapOvr>
    <a:masterClrMapping/>
  </p:clrMapOvr>
  <p:transition spd="med" advTm="44601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7.3|6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7|6.6|1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3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16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17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6.3|7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6984</TotalTime>
  <Words>2826</Words>
  <Application>Microsoft Office PowerPoint</Application>
  <PresentationFormat>On-screen Show (4:3)</PresentationFormat>
  <Paragraphs>373</Paragraphs>
  <Slides>35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Courier New</vt:lpstr>
      <vt:lpstr>Palatino</vt:lpstr>
      <vt:lpstr>Times New Roman</vt:lpstr>
      <vt:lpstr>Office Theme</vt:lpstr>
      <vt:lpstr>Equation</vt:lpstr>
      <vt:lpstr>Acrobat Document</vt:lpstr>
      <vt:lpstr>On the “Naturalness” of Buggy Code  </vt:lpstr>
      <vt:lpstr>PowerPoint Presentation</vt:lpstr>
      <vt:lpstr>PowerPoint Presentation</vt:lpstr>
      <vt:lpstr>Real Programs are Natural!!</vt:lpstr>
      <vt:lpstr>PowerPoint Presentation</vt:lpstr>
      <vt:lpstr>Naturalness of Code :  N-Gram Language Model</vt:lpstr>
      <vt:lpstr>Naturalness of Code :  N-Gram Language Model</vt:lpstr>
      <vt:lpstr>Naturalness of Code :  N-Gram Language Model</vt:lpstr>
      <vt:lpstr>How does “unnatural” code relate to bugs?</vt:lpstr>
      <vt:lpstr>Methodology</vt:lpstr>
      <vt:lpstr>Methodology: Identify Buggy Lines</vt:lpstr>
      <vt:lpstr>Methodology: Identify Buggy Lines</vt:lpstr>
      <vt:lpstr>Methodology: Identify Buggy Lines</vt:lpstr>
      <vt:lpstr>Methodology: Identify Buggy Lines</vt:lpstr>
      <vt:lpstr>Methodology: Identify Buggy Lines</vt:lpstr>
      <vt:lpstr>Methodology: Measure Entropy</vt:lpstr>
      <vt:lpstr>Study Subjects</vt:lpstr>
      <vt:lpstr>PowerPoint Presentation</vt:lpstr>
      <vt:lpstr>RQ1. Are buggy lines more “unnatural" than non-buggy lines? </vt:lpstr>
      <vt:lpstr>RQ2: Do buggy lines become more “natural" after bug-fixes?</vt:lpstr>
      <vt:lpstr>RQ2. Do buggy lines become more “natural" after bug-fixes?</vt:lpstr>
      <vt:lpstr>RQ3. Is unnaturalness useful for defect prediction?</vt:lpstr>
      <vt:lpstr>RQ3. Is unnaturalness useful for defect prediction?</vt:lpstr>
      <vt:lpstr>RQ3. Is unnaturalness useful for defect prediction?</vt:lpstr>
      <vt:lpstr>RQ3. Is unnaturalness useful for defect prediction?</vt:lpstr>
      <vt:lpstr>RQ3. Is unnaturalness useful for defect prediction?</vt:lpstr>
      <vt:lpstr>RQ4. How does unnaturalness perform against static bug finding technique?</vt:lpstr>
      <vt:lpstr>RQ4. How does unnaturalness perform against static bug finding technique?</vt:lpstr>
      <vt:lpstr>RQ5. Does unnaturalness boost inspection effort on Static Bug Finder’s warnings?</vt:lpstr>
      <vt:lpstr>Summary</vt:lpstr>
      <vt:lpstr>Acknowledgement</vt:lpstr>
      <vt:lpstr>Questions?</vt:lpstr>
      <vt:lpstr>PowerPoint Presentation</vt:lpstr>
      <vt:lpstr>RQ4. How does “unnaturalness” perform against static bug finding technique?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“Naturalness” of  Buggy Code</dc:title>
  <dc:creator>Baishakhi  Ray</dc:creator>
  <cp:lastModifiedBy>bray</cp:lastModifiedBy>
  <cp:revision>612</cp:revision>
  <dcterms:created xsi:type="dcterms:W3CDTF">2016-05-06T14:28:42Z</dcterms:created>
  <dcterms:modified xsi:type="dcterms:W3CDTF">2016-05-19T15:25:25Z</dcterms:modified>
</cp:coreProperties>
</file>