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62" r:id="rId5"/>
    <p:sldId id="288" r:id="rId6"/>
    <p:sldId id="261" r:id="rId7"/>
    <p:sldId id="270" r:id="rId8"/>
    <p:sldId id="289" r:id="rId9"/>
    <p:sldId id="290" r:id="rId10"/>
    <p:sldId id="292" r:id="rId11"/>
    <p:sldId id="296" r:id="rId12"/>
    <p:sldId id="291" r:id="rId13"/>
    <p:sldId id="266" r:id="rId14"/>
    <p:sldId id="269" r:id="rId15"/>
    <p:sldId id="272" r:id="rId16"/>
    <p:sldId id="273" r:id="rId17"/>
    <p:sldId id="274" r:id="rId18"/>
    <p:sldId id="293" r:id="rId19"/>
    <p:sldId id="294" r:id="rId20"/>
    <p:sldId id="275" r:id="rId21"/>
    <p:sldId id="277" r:id="rId22"/>
    <p:sldId id="295" r:id="rId23"/>
    <p:sldId id="278" r:id="rId24"/>
    <p:sldId id="280" r:id="rId25"/>
    <p:sldId id="281" r:id="rId26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8jr" initials="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79A926-264C-4ED2-9E11-34FE8487E2A9}">
  <a:tblStyle styleId="{8F79A926-264C-4ED2-9E11-34FE8487E2A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61" autoAdjust="0"/>
  </p:normalViewPr>
  <p:slideViewPr>
    <p:cSldViewPr snapToGrid="0">
      <p:cViewPr varScale="1">
        <p:scale>
          <a:sx n="85" d="100"/>
          <a:sy n="85" d="100"/>
        </p:scale>
        <p:origin x="1572" y="72"/>
      </p:cViewPr>
      <p:guideLst>
        <p:guide orient="horz" pos="1620"/>
        <p:guide pos="216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77756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65505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469544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095233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4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364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122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580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821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783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0257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99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64244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67446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84326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7596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26543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2811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baseline="0" dirty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33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4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799214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786978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7659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16058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18394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67657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33783" y="744578"/>
            <a:ext cx="6390449" cy="205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9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9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9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9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9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9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9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233777" y="2834125"/>
            <a:ext cx="6390449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4313" marR="0" lvl="0" indent="-21431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33777" y="1106125"/>
            <a:ext cx="6390449" cy="19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9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9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33777" y="3152225"/>
            <a:ext cx="639044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4313" marR="0" lvl="0" indent="-128588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3777" y="2150850"/>
            <a:ext cx="6390449" cy="84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2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33777" y="445028"/>
            <a:ext cx="639044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233777" y="1152475"/>
            <a:ext cx="639044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4313" marR="0" lvl="0" indent="-128588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33777" y="445028"/>
            <a:ext cx="639044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33776" y="1152475"/>
            <a:ext cx="2999924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4313" marR="0" lvl="0" indent="-147638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3624301" y="1152475"/>
            <a:ext cx="2999924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4313" marR="0" lvl="0" indent="-147638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•"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233777" y="445028"/>
            <a:ext cx="639044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233777" y="555601"/>
            <a:ext cx="2105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233777" y="1389600"/>
            <a:ext cx="2105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4313" marR="0" lvl="0" indent="-157163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67688" y="450150"/>
            <a:ext cx="477585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3429000" y="-125"/>
            <a:ext cx="3429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99127" y="1233175"/>
            <a:ext cx="3033899" cy="148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1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15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15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15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15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15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15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15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1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199127" y="2803075"/>
            <a:ext cx="3033899" cy="123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14313" marR="0" lvl="0" indent="-21431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57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704625" y="724078"/>
            <a:ext cx="287775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4313" marR="0" lvl="0" indent="-128588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233775" y="4230575"/>
            <a:ext cx="44991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14313" marR="0" lvl="0" indent="-214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3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mtClean="0"/>
              <a:pPr>
                <a:buClr>
                  <a:srgbClr val="000000"/>
                </a:buClr>
                <a:buSzPct val="25000"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3777" y="445028"/>
            <a:ext cx="639044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33777" y="1152475"/>
            <a:ext cx="639044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54343" y="4663216"/>
            <a:ext cx="411524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buClr>
                <a:schemeClr val="dk2"/>
              </a:buClr>
              <a:buSzPct val="25000"/>
            </a:pPr>
            <a:fld id="{00000000-1234-1234-1234-123412341234}" type="slidenum">
              <a:rPr lang="en" sz="750" smtClean="0">
                <a:solidFill>
                  <a:schemeClr val="dk2"/>
                </a:solidFill>
              </a:rPr>
              <a:pPr algn="r">
                <a:buClr>
                  <a:schemeClr val="dk2"/>
                </a:buClr>
                <a:buSzPct val="25000"/>
              </a:pPr>
              <a:t>‹#›</a:t>
            </a:fld>
            <a:endParaRPr lang="en" sz="75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jokang/APEx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233776" y="1386469"/>
            <a:ext cx="6390449" cy="9841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b" anchorCtr="0">
            <a:noAutofit/>
          </a:bodyPr>
          <a:lstStyle/>
          <a:p>
            <a:pPr>
              <a:buSzPct val="25000"/>
            </a:pPr>
            <a:r>
              <a:rPr lang="en" sz="3600" dirty="0">
                <a:solidFill>
                  <a:srgbClr val="FF6600"/>
                </a:solidFill>
              </a:rPr>
              <a:t>APEx: Automated Inference of Error Specifications for C APIs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33776" y="2597081"/>
            <a:ext cx="6390449" cy="139198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lvl="0">
              <a:buClr>
                <a:schemeClr val="dk1"/>
              </a:buClr>
              <a:buSzPct val="25000"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Yuan Kang</a:t>
            </a:r>
            <a:r>
              <a:rPr lang="en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Suman Jana</a:t>
            </a:r>
            <a:r>
              <a:rPr lang="en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Baishakhi Ray</a:t>
            </a:r>
            <a:r>
              <a:rPr lang="en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>
              <a:buClr>
                <a:srgbClr val="000000"/>
              </a:buClr>
              <a:buSzPct val="25000"/>
            </a:pPr>
            <a:r>
              <a:rPr lang="en" sz="1500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Columbia University</a:t>
            </a:r>
          </a:p>
          <a:p>
            <a:pPr>
              <a:buClr>
                <a:srgbClr val="000000"/>
              </a:buClr>
              <a:buSzPct val="25000"/>
            </a:pPr>
            <a:r>
              <a:rPr lang="en" sz="1500" baseline="30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5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University of Virginia</a:t>
            </a:r>
          </a:p>
          <a:p>
            <a:pPr>
              <a:buClr>
                <a:srgbClr val="000000"/>
              </a:buClr>
              <a:buSzPct val="25000"/>
            </a:pPr>
            <a:endParaRPr lang="e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 2016, September 6, 2016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</a:t>
            </a:fld>
            <a:endParaRPr lang="en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2"/>
          <p:cNvSpPr txBox="1">
            <a:spLocks noGrp="1"/>
          </p:cNvSpPr>
          <p:nvPr>
            <p:ph type="title"/>
          </p:nvPr>
        </p:nvSpPr>
        <p:spPr>
          <a:xfrm>
            <a:off x="233775" y="245256"/>
            <a:ext cx="6390450" cy="6339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What matters?</a:t>
            </a:r>
          </a:p>
        </p:txBody>
      </p:sp>
      <p:pic>
        <p:nvPicPr>
          <p:cNvPr id="3" name="Picture 2" descr="stmt.pdf - Adobe Acrobat Reader DC"/>
          <p:cNvPicPr>
            <a:picLocks noChangeAspect="1"/>
          </p:cNvPicPr>
          <p:nvPr/>
        </p:nvPicPr>
        <p:blipFill rotWithShape="1">
          <a:blip r:embed="rId3"/>
          <a:srcRect l="2361" t="18913" r="20416" b="7560"/>
          <a:stretch/>
        </p:blipFill>
        <p:spPr>
          <a:xfrm>
            <a:off x="638175" y="1366838"/>
            <a:ext cx="2731569" cy="1400175"/>
          </a:xfrm>
          <a:prstGeom prst="rect">
            <a:avLst/>
          </a:prstGeom>
        </p:spPr>
      </p:pic>
      <p:pic>
        <p:nvPicPr>
          <p:cNvPr id="5" name="Picture 4" descr="func-1.pdf - Adobe Acrobat Reader DC"/>
          <p:cNvPicPr>
            <a:picLocks noChangeAspect="1"/>
          </p:cNvPicPr>
          <p:nvPr/>
        </p:nvPicPr>
        <p:blipFill rotWithShape="1">
          <a:blip r:embed="rId4"/>
          <a:srcRect l="2361" t="18913" r="20694" b="6787"/>
          <a:stretch/>
        </p:blipFill>
        <p:spPr>
          <a:xfrm>
            <a:off x="3457575" y="1377081"/>
            <a:ext cx="2655369" cy="1380409"/>
          </a:xfrm>
          <a:prstGeom prst="rect">
            <a:avLst/>
          </a:prstGeom>
        </p:spPr>
      </p:pic>
      <p:pic>
        <p:nvPicPr>
          <p:cNvPr id="6" name="Picture 5" descr="path_count.pdf - Adobe Acrobat Reader DC"/>
          <p:cNvPicPr>
            <a:picLocks noChangeAspect="1"/>
          </p:cNvPicPr>
          <p:nvPr/>
        </p:nvPicPr>
        <p:blipFill rotWithShape="1">
          <a:blip r:embed="rId5"/>
          <a:srcRect l="2083" t="19944" r="21111" b="6787"/>
          <a:stretch/>
        </p:blipFill>
        <p:spPr>
          <a:xfrm>
            <a:off x="1933575" y="2938369"/>
            <a:ext cx="2724150" cy="13990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8175" y="1366838"/>
            <a:ext cx="2819400" cy="139065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Rectangle 11"/>
          <p:cNvSpPr/>
          <p:nvPr/>
        </p:nvSpPr>
        <p:spPr>
          <a:xfrm>
            <a:off x="1924050" y="2919413"/>
            <a:ext cx="2819400" cy="139065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9344" r="5527" b="17405"/>
          <a:stretch/>
        </p:blipFill>
        <p:spPr>
          <a:xfrm>
            <a:off x="4552950" y="1550195"/>
            <a:ext cx="781050" cy="8588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10</a:t>
            </a:fld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230561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2"/>
          <p:cNvSpPr txBox="1">
            <a:spLocks noGrp="1"/>
          </p:cNvSpPr>
          <p:nvPr>
            <p:ph type="title"/>
          </p:nvPr>
        </p:nvSpPr>
        <p:spPr>
          <a:xfrm>
            <a:off x="233775" y="245256"/>
            <a:ext cx="6390450" cy="6339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Identifying error constraints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11</a:t>
            </a:fld>
            <a:endParaRPr lang="en" sz="120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24253" y="1152475"/>
            <a:ext cx="3287945" cy="341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Gather path features</a:t>
            </a:r>
          </a:p>
          <a:p>
            <a:pPr marL="6858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Statement count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Combine path features of constraints</a:t>
            </a:r>
          </a:p>
          <a:p>
            <a:pPr marL="685800" lvl="1" indent="-3429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Path count</a:t>
            </a:r>
          </a:p>
          <a:p>
            <a:pPr marL="6858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Median statement count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53560" y="1258480"/>
            <a:ext cx="2494914" cy="253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inflateInit2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!= 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while(1)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inflateEnd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 </a:t>
            </a:r>
          </a:p>
        </p:txBody>
      </p:sp>
      <p:sp>
        <p:nvSpPr>
          <p:cNvPr id="12" name="Shape 312"/>
          <p:cNvSpPr txBox="1"/>
          <p:nvPr/>
        </p:nvSpPr>
        <p:spPr>
          <a:xfrm>
            <a:off x="1160145" y="4047825"/>
            <a:ext cx="4537710" cy="5210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  <a:latin typeface="Calibri" panose="020F0502020204030204" pitchFamily="34" charset="0"/>
              </a:rPr>
              <a:t>!= 0 is the inferred error constraint</a:t>
            </a:r>
          </a:p>
        </p:txBody>
      </p:sp>
    </p:spTree>
    <p:extLst>
      <p:ext uri="{BB962C8B-B14F-4D97-AF65-F5344CB8AC3E}">
        <p14:creationId xmlns:p14="http://schemas.microsoft.com/office/powerpoint/2010/main" val="253707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12"/>
          <p:cNvSpPr txBox="1">
            <a:spLocks noGrp="1"/>
          </p:cNvSpPr>
          <p:nvPr>
            <p:ph type="title"/>
          </p:nvPr>
        </p:nvSpPr>
        <p:spPr>
          <a:xfrm>
            <a:off x="233775" y="219856"/>
            <a:ext cx="6390450" cy="4295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What about mistakes?</a:t>
            </a:r>
          </a:p>
        </p:txBody>
      </p:sp>
      <p:pic>
        <p:nvPicPr>
          <p:cNvPr id="2050" name="Picture 2" descr="http://whatareyouchasing.com/img/wrong-way-go-b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3" y="1187235"/>
            <a:ext cx="5554054" cy="31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3.gstatic.com/images?q=tbn:ANd9GcR-QWHID9O9pWhkODluWrXnbb_u39pZCgYaCiEBdURZaZZIiX4JIQ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78" y="1115799"/>
            <a:ext cx="3402421" cy="340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1.bp.blogspot.com/-1iXyWgQ0PYI/UeQG4JB9fKI/AAAAAAAAAGE/zExap1GZinY/s1600/ID-10027208+%281%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25" y="1069643"/>
            <a:ext cx="4157743" cy="276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41508" y="3950676"/>
            <a:ext cx="2441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libri" panose="020F0502020204030204" pitchFamily="34" charset="0"/>
              </a:rPr>
              <a:t>No error spec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12</a:t>
            </a:fld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283567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4" descr="https://encrypted-tbn3.gstatic.com/images?q=tbn:ANd9GcR-QWHID9O9pWhkODluWrXnbb_u39pZCgYaCiEBdURZaZZIiX4JI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47" y="2070436"/>
            <a:ext cx="1227150" cy="12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hape 165"/>
          <p:cNvSpPr/>
          <p:nvPr/>
        </p:nvSpPr>
        <p:spPr>
          <a:xfrm>
            <a:off x="1655469" y="1644159"/>
            <a:ext cx="3570638" cy="247114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33775" y="289012"/>
            <a:ext cx="6390450" cy="58503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APEx architecture</a:t>
            </a:r>
          </a:p>
        </p:txBody>
      </p:sp>
      <p:pic>
        <p:nvPicPr>
          <p:cNvPr id="167" name="Shape 167" descr="http://www.stdicon.com/nuvola/text/x-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354" y="2051384"/>
            <a:ext cx="466408" cy="46640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573357" y="3099719"/>
            <a:ext cx="1084017" cy="646627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350" dirty="0">
                <a:latin typeface="Calibri"/>
                <a:ea typeface="Calibri"/>
                <a:cs typeface="Calibri"/>
                <a:sym typeface="Calibri"/>
              </a:rPr>
              <a:t>Application source codes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5312099" y="2798703"/>
            <a:ext cx="1446680" cy="37371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350" dirty="0">
                <a:latin typeface="Calibri"/>
                <a:ea typeface="Calibri"/>
                <a:cs typeface="Calibri"/>
                <a:sym typeface="Calibri"/>
              </a:rPr>
              <a:t>     Error spec</a:t>
            </a:r>
          </a:p>
        </p:txBody>
      </p:sp>
      <p:pic>
        <p:nvPicPr>
          <p:cNvPr id="177" name="Shape 177" descr="https://www.drawshop.com/graphics/1223/watermarks/3d-man-with-multiple-arrow-paths-isolated-on-white-262897-3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7261" y="2064372"/>
            <a:ext cx="1009900" cy="75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9" name="Shape 179"/>
          <p:cNvSpPr txBox="1"/>
          <p:nvPr/>
        </p:nvSpPr>
        <p:spPr>
          <a:xfrm rot="60268">
            <a:off x="1662417" y="3131130"/>
            <a:ext cx="1752193" cy="65808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1500" dirty="0">
                <a:latin typeface="Calibri"/>
                <a:ea typeface="Calibri"/>
                <a:cs typeface="Calibri"/>
                <a:sym typeface="Calibri"/>
              </a:rPr>
              <a:t>Gathering path features</a:t>
            </a:r>
          </a:p>
        </p:txBody>
      </p:sp>
      <p:cxnSp>
        <p:nvCxnSpPr>
          <p:cNvPr id="181" name="Shape 181"/>
          <p:cNvCxnSpPr/>
          <p:nvPr/>
        </p:nvCxnSpPr>
        <p:spPr>
          <a:xfrm>
            <a:off x="3120133" y="2180214"/>
            <a:ext cx="670833" cy="119477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2" name="Shape 182"/>
          <p:cNvSpPr txBox="1"/>
          <p:nvPr/>
        </p:nvSpPr>
        <p:spPr>
          <a:xfrm rot="60268">
            <a:off x="3903299" y="3229109"/>
            <a:ext cx="956158" cy="4174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Voting</a:t>
            </a:r>
            <a:endParaRPr sz="15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Shape 184"/>
          <p:cNvSpPr txBox="1"/>
          <p:nvPr/>
        </p:nvSpPr>
        <p:spPr>
          <a:xfrm>
            <a:off x="2572211" y="3703590"/>
            <a:ext cx="1503768" cy="37371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APEx</a:t>
            </a:r>
          </a:p>
        </p:txBody>
      </p:sp>
      <p:pic>
        <p:nvPicPr>
          <p:cNvPr id="22" name="Shape 174" descr="http://allendatagraph.com/wp-content/uploads/2014/01/Specs-Icon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3831" y="2180215"/>
            <a:ext cx="698714" cy="69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Shape 177" descr="https://www.drawshop.com/graphics/1223/watermarks/3d-man-with-multiple-arrow-paths-isolated-on-white-262897-3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3444" y="2233136"/>
            <a:ext cx="1009900" cy="75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4" name="Shape 177" descr="https://www.drawshop.com/graphics/1223/watermarks/3d-man-with-multiple-arrow-paths-isolated-on-white-262897-3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811" y="2397747"/>
            <a:ext cx="1009900" cy="75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25" name="Shape 167" descr="http://www.stdicon.com/nuvola/text/x-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179" y="2279984"/>
            <a:ext cx="466408" cy="466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67" descr="http://www.stdicon.com/nuvola/text/x-c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004" y="2546684"/>
            <a:ext cx="466408" cy="466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" name="Shape 171"/>
          <p:cNvCxnSpPr/>
          <p:nvPr/>
        </p:nvCxnSpPr>
        <p:spPr>
          <a:xfrm flipV="1">
            <a:off x="3338510" y="2865162"/>
            <a:ext cx="399605" cy="14793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6" name="Shape 171"/>
          <p:cNvCxnSpPr/>
          <p:nvPr/>
        </p:nvCxnSpPr>
        <p:spPr>
          <a:xfrm flipV="1">
            <a:off x="3286711" y="2512972"/>
            <a:ext cx="504255" cy="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9" name="Shape 171"/>
          <p:cNvCxnSpPr/>
          <p:nvPr/>
        </p:nvCxnSpPr>
        <p:spPr>
          <a:xfrm>
            <a:off x="4853408" y="2512972"/>
            <a:ext cx="66443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1" name="Shape 171"/>
          <p:cNvCxnSpPr/>
          <p:nvPr/>
        </p:nvCxnSpPr>
        <p:spPr>
          <a:xfrm>
            <a:off x="1531644" y="2727652"/>
            <a:ext cx="72984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71"/>
          <p:cNvCxnSpPr/>
          <p:nvPr/>
        </p:nvCxnSpPr>
        <p:spPr>
          <a:xfrm>
            <a:off x="1286277" y="2499051"/>
            <a:ext cx="85014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0" name="Shape 171"/>
          <p:cNvCxnSpPr/>
          <p:nvPr/>
        </p:nvCxnSpPr>
        <p:spPr>
          <a:xfrm>
            <a:off x="1126857" y="2232351"/>
            <a:ext cx="92322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13</a:t>
            </a:fld>
            <a:endParaRPr lang="en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233775" y="969986"/>
            <a:ext cx="6390450" cy="343300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indent="-214313">
              <a:lnSpc>
                <a:spcPct val="100000"/>
              </a:lnSpc>
              <a:spcBef>
                <a:spcPts val="1000"/>
              </a:spcBef>
              <a:spcAft>
                <a:spcPts val="750"/>
              </a:spcAft>
              <a:buClr>
                <a:srgbClr val="0C0C0C"/>
              </a:buClr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Used Clang static analyzer for under-constrained symbolic execution</a:t>
            </a:r>
          </a:p>
          <a:p>
            <a:pPr indent="-214313">
              <a:lnSpc>
                <a:spcPct val="100000"/>
              </a:lnSpc>
              <a:spcBef>
                <a:spcPts val="1000"/>
              </a:spcBef>
              <a:spcAft>
                <a:spcPts val="750"/>
              </a:spcAft>
              <a:buClr>
                <a:srgbClr val="0C0C0C"/>
              </a:buClr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Implemented as a custom checker</a:t>
            </a:r>
          </a:p>
          <a:p>
            <a:pPr indent="-21259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1180 lines of C++ code and 7063 lines of Python code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33775" y="252806"/>
            <a:ext cx="6390450" cy="4295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Implementing APEx in Clang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14</a:t>
            </a:fld>
            <a:endParaRPr lang="en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233775" y="289940"/>
            <a:ext cx="6390450" cy="4295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Evaluation subjects</a:t>
            </a:r>
          </a:p>
        </p:txBody>
      </p:sp>
      <p:pic>
        <p:nvPicPr>
          <p:cNvPr id="245" name="Shape 245" descr="OpenSSL 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53" y="1355079"/>
            <a:ext cx="1892262" cy="512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 descr="GNUTLS-logo.sv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381" y="1015620"/>
            <a:ext cx="721990" cy="65430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2957622" y="1748741"/>
            <a:ext cx="1088864" cy="37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800" b="1" dirty="0"/>
              <a:t>GnuTLS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2251400" y="3348597"/>
            <a:ext cx="2371725" cy="130321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257175" indent="-2571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 libraries</a:t>
            </a:r>
          </a:p>
          <a:p>
            <a:pPr marL="257175" indent="-2571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28 applications</a:t>
            </a:r>
          </a:p>
          <a:p>
            <a:pPr marL="257175" indent="-2571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67 combinations</a:t>
            </a:r>
          </a:p>
        </p:txBody>
      </p:sp>
      <p:pic>
        <p:nvPicPr>
          <p:cNvPr id="6146" name="Picture 2" descr="GTK+ logo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584" y="1001011"/>
            <a:ext cx="653073" cy="70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247"/>
          <p:cNvSpPr txBox="1"/>
          <p:nvPr/>
        </p:nvSpPr>
        <p:spPr>
          <a:xfrm>
            <a:off x="4959045" y="1748741"/>
            <a:ext cx="674033" cy="3752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800" b="1" dirty="0"/>
              <a:t>GTK</a:t>
            </a:r>
          </a:p>
        </p:txBody>
      </p:sp>
      <p:pic>
        <p:nvPicPr>
          <p:cNvPr id="6148" name="Picture 4" descr="Text in light blue serif capital letters on white background and very large light blue sans-serif letter C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08" y="2139168"/>
            <a:ext cx="736052" cy="78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hape 247"/>
          <p:cNvSpPr txBox="1"/>
          <p:nvPr/>
        </p:nvSpPr>
        <p:spPr>
          <a:xfrm>
            <a:off x="1200475" y="2862425"/>
            <a:ext cx="577526" cy="322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800" b="1" dirty="0"/>
              <a:t>libc</a:t>
            </a:r>
          </a:p>
        </p:txBody>
      </p:sp>
      <p:pic>
        <p:nvPicPr>
          <p:cNvPr id="6150" name="Picture 6" descr="zlib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27" y="2343634"/>
            <a:ext cx="1240159" cy="6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hape 247"/>
          <p:cNvSpPr txBox="1"/>
          <p:nvPr/>
        </p:nvSpPr>
        <p:spPr>
          <a:xfrm>
            <a:off x="4623125" y="2922538"/>
            <a:ext cx="1218875" cy="3379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" sz="1800" b="1" dirty="0"/>
              <a:t>libgcrypt</a:t>
            </a:r>
          </a:p>
        </p:txBody>
      </p:sp>
      <p:pic>
        <p:nvPicPr>
          <p:cNvPr id="6152" name="Picture 8" descr="[image of the Head of a GNU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21" y="2139168"/>
            <a:ext cx="831370" cy="78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15</a:t>
            </a:fld>
            <a:endParaRPr lang="en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233775" y="290906"/>
            <a:ext cx="6390450" cy="62349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Precision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33733"/>
              </p:ext>
            </p:extLst>
          </p:nvPr>
        </p:nvGraphicFramePr>
        <p:xfrm>
          <a:off x="1710691" y="2094617"/>
          <a:ext cx="3436617" cy="1051560"/>
        </p:xfrm>
        <a:graphic>
          <a:graphicData uri="http://schemas.openxmlformats.org/drawingml/2006/table">
            <a:tbl>
              <a:tblPr firstRow="1" bandRow="1">
                <a:tableStyleId>{8F79A926-264C-4ED2-9E11-34FE8487E2A9}</a:tableStyleId>
              </a:tblPr>
              <a:tblGrid>
                <a:gridCol w="1818620">
                  <a:extLst>
                    <a:ext uri="{9D8B030D-6E8A-4147-A177-3AD203B41FA5}">
                      <a16:colId xmlns:a16="http://schemas.microsoft.com/office/drawing/2014/main" val="2327335632"/>
                    </a:ext>
                  </a:extLst>
                </a:gridCol>
                <a:gridCol w="1617997">
                  <a:extLst>
                    <a:ext uri="{9D8B030D-6E8A-4147-A177-3AD203B41FA5}">
                      <a16:colId xmlns:a16="http://schemas.microsoft.com/office/drawing/2014/main" val="2614987739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3000" b="1" dirty="0" err="1">
                          <a:latin typeface="Calibri" panose="020F0502020204030204" pitchFamily="34" charset="0"/>
                        </a:rPr>
                        <a:t>APEx</a:t>
                      </a:r>
                      <a:endParaRPr lang="en-US" sz="3000" b="1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 dirty="0"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003344"/>
                  </a:ext>
                </a:extLst>
              </a:tr>
              <a:tr h="341234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9799590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16</a:t>
            </a:fld>
            <a:endParaRPr lang="en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/>
          </p:nvPr>
        </p:nvSpPr>
        <p:spPr>
          <a:xfrm>
            <a:off x="233775" y="329006"/>
            <a:ext cx="6390450" cy="60884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Running time</a:t>
            </a:r>
          </a:p>
        </p:txBody>
      </p:sp>
      <p:graphicFrame>
        <p:nvGraphicFramePr>
          <p:cNvPr id="273" name="Shape 273"/>
          <p:cNvGraphicFramePr/>
          <p:nvPr>
            <p:extLst>
              <p:ext uri="{D42A27DB-BD31-4B8C-83A1-F6EECF244321}">
                <p14:modId xmlns:p14="http://schemas.microsoft.com/office/powerpoint/2010/main" val="3077171222"/>
              </p:ext>
            </p:extLst>
          </p:nvPr>
        </p:nvGraphicFramePr>
        <p:xfrm>
          <a:off x="761999" y="1350866"/>
          <a:ext cx="5545017" cy="2514490"/>
        </p:xfrm>
        <a:graphic>
          <a:graphicData uri="http://schemas.openxmlformats.org/drawingml/2006/table">
            <a:tbl>
              <a:tblPr>
                <a:noFill/>
                <a:tableStyleId>{8F79A926-264C-4ED2-9E11-34FE8487E2A9}</a:tableStyleId>
              </a:tblPr>
              <a:tblGrid>
                <a:gridCol w="166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</a:t>
                      </a: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ClamAV</a:t>
                      </a:r>
                    </a:p>
                  </a:txBody>
                  <a:tcPr marL="68569" marR="68569" marT="68569" marB="68569"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575104</a:t>
                      </a:r>
                    </a:p>
                  </a:txBody>
                  <a:tcPr marL="68569" marR="68569" marT="68569" marB="68569"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1h</a:t>
                      </a:r>
                      <a:r>
                        <a:rPr lang="en" sz="2400" baseline="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3m 39s</a:t>
                      </a:r>
                      <a:endParaRPr lang="en" sz="2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69" marR="68569" marT="68569" marB="68569"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Pidgin</a:t>
                      </a:r>
                    </a:p>
                  </a:txBody>
                  <a:tcPr marL="68569" marR="68569" marT="68569" marB="68569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343416</a:t>
                      </a:r>
                    </a:p>
                  </a:txBody>
                  <a:tcPr marL="68569" marR="68569" marT="68569" marB="68569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1h 37m 50s</a:t>
                      </a:r>
                    </a:p>
                  </a:txBody>
                  <a:tcPr marL="68569" marR="68569" marT="68569" marB="68569"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Grep</a:t>
                      </a:r>
                    </a:p>
                  </a:txBody>
                  <a:tcPr marL="68569" marR="68569" marT="68569" marB="68569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285705</a:t>
                      </a:r>
                    </a:p>
                  </a:txBody>
                  <a:tcPr marL="68569" marR="68569" marT="68569" marB="68569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6m 59s</a:t>
                      </a:r>
                    </a:p>
                  </a:txBody>
                  <a:tcPr marL="68569" marR="68569" marT="68569" marB="68569"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8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GnuTLS</a:t>
                      </a:r>
                    </a:p>
                  </a:txBody>
                  <a:tcPr marL="68569" marR="68569" marT="68569" marB="68569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179322</a:t>
                      </a:r>
                    </a:p>
                  </a:txBody>
                  <a:tcPr marL="68569" marR="68569" marT="68569" marB="68569"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2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59m 18s</a:t>
                      </a:r>
                    </a:p>
                  </a:txBody>
                  <a:tcPr marL="68569" marR="68569" marT="68569" marB="68569">
                    <a:lnT w="9525" cap="flat" cmpd="sng" algn="ctr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17</a:t>
            </a:fld>
            <a:endParaRPr lang="en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233775" y="1015804"/>
            <a:ext cx="6390450" cy="250463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indent="-214313">
              <a:lnSpc>
                <a:spcPct val="100000"/>
              </a:lnSpc>
              <a:buClr>
                <a:srgbClr val="0C0C0C"/>
              </a:buClr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Is fallible function checked?</a:t>
            </a:r>
          </a:p>
          <a:p>
            <a:pPr marL="6858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If not, it’s a bug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endParaRPr lang="en-US" sz="1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-214313">
              <a:lnSpc>
                <a:spcPct val="100000"/>
              </a:lnSpc>
              <a:buClr>
                <a:srgbClr val="0C0C0C"/>
              </a:buClr>
            </a:pPr>
            <a:r>
              <a:rPr lang="en" sz="24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Ignore if majority does not check</a:t>
            </a:r>
          </a:p>
          <a:p>
            <a:pPr marL="6858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Probably not a critical error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33775" y="290906"/>
            <a:ext cx="6390450" cy="57660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A simple application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18</a:t>
            </a:fld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320773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33775" y="290906"/>
            <a:ext cx="6390450" cy="4295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Bug finding accuracy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739079"/>
              </p:ext>
            </p:extLst>
          </p:nvPr>
        </p:nvGraphicFramePr>
        <p:xfrm>
          <a:off x="1013429" y="2166043"/>
          <a:ext cx="4831142" cy="1051560"/>
        </p:xfrm>
        <a:graphic>
          <a:graphicData uri="http://schemas.openxmlformats.org/drawingml/2006/table">
            <a:tbl>
              <a:tblPr firstRow="1" bandRow="1">
                <a:tableStyleId>{8F79A926-264C-4ED2-9E11-34FE8487E2A9}</a:tableStyleId>
              </a:tblPr>
              <a:tblGrid>
                <a:gridCol w="1627566">
                  <a:extLst>
                    <a:ext uri="{9D8B030D-6E8A-4147-A177-3AD203B41FA5}">
                      <a16:colId xmlns:a16="http://schemas.microsoft.com/office/drawing/2014/main" val="2327335632"/>
                    </a:ext>
                  </a:extLst>
                </a:gridCol>
                <a:gridCol w="1277077">
                  <a:extLst>
                    <a:ext uri="{9D8B030D-6E8A-4147-A177-3AD203B41FA5}">
                      <a16:colId xmlns:a16="http://schemas.microsoft.com/office/drawing/2014/main" val="2614987739"/>
                    </a:ext>
                  </a:extLst>
                </a:gridCol>
                <a:gridCol w="802525">
                  <a:extLst>
                    <a:ext uri="{9D8B030D-6E8A-4147-A177-3AD203B41FA5}">
                      <a16:colId xmlns:a16="http://schemas.microsoft.com/office/drawing/2014/main" val="3272947175"/>
                    </a:ext>
                  </a:extLst>
                </a:gridCol>
                <a:gridCol w="1123974">
                  <a:extLst>
                    <a:ext uri="{9D8B030D-6E8A-4147-A177-3AD203B41FA5}">
                      <a16:colId xmlns:a16="http://schemas.microsoft.com/office/drawing/2014/main" val="3208372816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</a:rPr>
                        <a:t>Unfiltered</a:t>
                      </a:r>
                      <a:r>
                        <a:rPr lang="en-US" sz="2000" b="1" baseline="0" dirty="0">
                          <a:latin typeface="Calibri" panose="020F0502020204030204" pitchFamily="34" charset="0"/>
                        </a:rPr>
                        <a:t> bugs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</a:rPr>
                        <a:t>Filtered</a:t>
                      </a:r>
                      <a:r>
                        <a:rPr lang="en-US" sz="2000" b="1" baseline="0" dirty="0">
                          <a:latin typeface="Calibri" panose="020F0502020204030204" pitchFamily="34" charset="0"/>
                        </a:rPr>
                        <a:t> bugs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</a:rPr>
                        <a:t>Real</a:t>
                      </a:r>
                      <a:r>
                        <a:rPr lang="en-US" sz="2000" b="1" baseline="0" dirty="0">
                          <a:latin typeface="Calibri" panose="020F0502020204030204" pitchFamily="34" charset="0"/>
                        </a:rPr>
                        <a:t> bugs</a:t>
                      </a:r>
                      <a:endParaRPr lang="en-US" sz="2000" b="1" dirty="0"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003344"/>
                  </a:ext>
                </a:extLst>
              </a:tr>
              <a:tr h="34123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3256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9799590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19</a:t>
            </a:fld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93240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 descr="http://vignette3.wikia.nocookie.net/disney-crap/images/c/c3/Toy_story_everywhere.jpg/revision/latest?cb=20140211015732"/>
          <p:cNvPicPr preferRelativeResize="0"/>
          <p:nvPr/>
        </p:nvPicPr>
        <p:blipFill rotWithShape="1">
          <a:blip r:embed="rId3">
            <a:alphaModFix/>
          </a:blip>
          <a:srcRect l="14691" r="8266"/>
          <a:stretch/>
        </p:blipFill>
        <p:spPr>
          <a:xfrm>
            <a:off x="336818" y="2162834"/>
            <a:ext cx="3458219" cy="244777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233776" y="252808"/>
            <a:ext cx="6390449" cy="42952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buSzPct val="25000"/>
            </a:pPr>
            <a:r>
              <a:rPr lang="en" sz="3200" dirty="0">
                <a:solidFill>
                  <a:srgbClr val="FF6600"/>
                </a:solidFill>
              </a:rPr>
              <a:t>Incorrect error handling: a serious source of bugs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5061037" y="3233241"/>
            <a:ext cx="1275525" cy="2769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" sz="135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CVE-2014-0092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3916059" y="2077744"/>
            <a:ext cx="1305450" cy="2769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" sz="135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CVE-2015-0208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916059" y="2475240"/>
            <a:ext cx="1305450" cy="27697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CVE-2015-0288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3913455" y="3237150"/>
            <a:ext cx="1275525" cy="2769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" sz="135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CVE-2015-0285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522559" y="3615163"/>
            <a:ext cx="1275525" cy="2769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" sz="135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CVE-2015-0292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30519" y="1505031"/>
            <a:ext cx="5352300" cy="323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/>
            <a:r>
              <a:rPr lang="en" sz="16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One of OWASP’s top 10 sources of security vulnerabilities</a:t>
            </a:r>
          </a:p>
        </p:txBody>
      </p:sp>
      <p:sp>
        <p:nvSpPr>
          <p:cNvPr id="68" name="Shape 68"/>
          <p:cNvSpPr/>
          <p:nvPr/>
        </p:nvSpPr>
        <p:spPr>
          <a:xfrm>
            <a:off x="5058274" y="2077732"/>
            <a:ext cx="1225350" cy="2769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CVE-2015-8617</a:t>
            </a:r>
          </a:p>
        </p:txBody>
      </p:sp>
      <p:sp>
        <p:nvSpPr>
          <p:cNvPr id="69" name="Shape 69"/>
          <p:cNvSpPr/>
          <p:nvPr/>
        </p:nvSpPr>
        <p:spPr>
          <a:xfrm>
            <a:off x="5058508" y="2471961"/>
            <a:ext cx="1224900" cy="2769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" sz="135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CVE-2015-7941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3913455" y="2850757"/>
            <a:ext cx="1305450" cy="2769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CVE-2014-9826</a:t>
            </a:r>
          </a:p>
        </p:txBody>
      </p:sp>
      <p:sp>
        <p:nvSpPr>
          <p:cNvPr id="71" name="Shape 71"/>
          <p:cNvSpPr/>
          <p:nvPr/>
        </p:nvSpPr>
        <p:spPr>
          <a:xfrm>
            <a:off x="5059869" y="2848537"/>
            <a:ext cx="1224900" cy="2769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" sz="13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CVE-2015-8340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4414574" y="3998404"/>
            <a:ext cx="1275525" cy="2769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rgbClr val="FF0000"/>
              </a:buClr>
              <a:buSzPct val="25000"/>
            </a:pPr>
            <a:r>
              <a:rPr lang="en" sz="135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2</a:t>
            </a:fld>
            <a:endParaRPr lang="en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/>
        </p:nvSpPr>
        <p:spPr>
          <a:xfrm>
            <a:off x="339969" y="1444146"/>
            <a:ext cx="6284255" cy="244791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ssl_socket_open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(CONNECTION *conn)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data-&gt;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SSL_CTX_new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(SSLv23_client_method ());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if (!option(OPTTLSV1))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SSL_CTX_set_options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(data-&gt;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SSL_OP_NO_TLSv1);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233776" y="252808"/>
            <a:ext cx="6390449" cy="656512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Exhibit 1: OpenSSL &amp; Mutt</a:t>
            </a:r>
          </a:p>
        </p:txBody>
      </p:sp>
      <p:sp>
        <p:nvSpPr>
          <p:cNvPr id="280" name="Shape 280"/>
          <p:cNvSpPr/>
          <p:nvPr/>
        </p:nvSpPr>
        <p:spPr>
          <a:xfrm>
            <a:off x="1934308" y="2257979"/>
            <a:ext cx="4168285" cy="26269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050">
              <a:solidFill>
                <a:schemeClr val="lt1"/>
              </a:solidFill>
            </a:endParaRPr>
          </a:p>
        </p:txBody>
      </p:sp>
      <p:sp>
        <p:nvSpPr>
          <p:cNvPr id="281" name="Shape 281"/>
          <p:cNvSpPr txBox="1"/>
          <p:nvPr/>
        </p:nvSpPr>
        <p:spPr>
          <a:xfrm>
            <a:off x="3102634" y="3202667"/>
            <a:ext cx="871488" cy="3824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Crash</a:t>
            </a:r>
          </a:p>
        </p:txBody>
      </p:sp>
      <p:sp>
        <p:nvSpPr>
          <p:cNvPr id="7" name="Shape 280"/>
          <p:cNvSpPr/>
          <p:nvPr/>
        </p:nvSpPr>
        <p:spPr>
          <a:xfrm>
            <a:off x="3027114" y="2756302"/>
            <a:ext cx="1075963" cy="21073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050">
              <a:solidFill>
                <a:schemeClr val="lt1"/>
              </a:solidFill>
            </a:endParaRPr>
          </a:p>
        </p:txBody>
      </p:sp>
      <p:cxnSp>
        <p:nvCxnSpPr>
          <p:cNvPr id="9" name="Shape 303"/>
          <p:cNvCxnSpPr/>
          <p:nvPr/>
        </p:nvCxnSpPr>
        <p:spPr>
          <a:xfrm flipV="1">
            <a:off x="3511777" y="2967037"/>
            <a:ext cx="0" cy="23563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20</a:t>
            </a:fld>
            <a:endParaRPr lang="en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33775" y="265506"/>
            <a:ext cx="6390450" cy="57304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Exhibit 2: GnuTLS &amp; Pidgin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550983" y="1418493"/>
            <a:ext cx="6307701" cy="266113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static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PurpleCertificate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x509_import_from_datum(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gnutls_datum_t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	      gnutls_x509_crt_fmt_tmode)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gnutls_x509_crt_init(&amp;(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certdat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0" name="Shape 300"/>
          <p:cNvSpPr/>
          <p:nvPr/>
        </p:nvSpPr>
        <p:spPr>
          <a:xfrm>
            <a:off x="797168" y="2708032"/>
            <a:ext cx="4278923" cy="24839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1050">
              <a:solidFill>
                <a:schemeClr val="lt1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1841021" y="3179441"/>
            <a:ext cx="2062765" cy="4429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Invalid </a:t>
            </a:r>
            <a:r>
              <a:rPr lang="en-US" sz="1800" dirty="0">
                <a:solidFill>
                  <a:srgbClr val="FFFFFF"/>
                </a:solidFill>
                <a:latin typeface="Calibri" panose="020F0502020204030204" pitchFamily="34" charset="0"/>
              </a:rPr>
              <a:t>c</a:t>
            </a:r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ertificate</a:t>
            </a:r>
          </a:p>
        </p:txBody>
      </p:sp>
      <p:cxnSp>
        <p:nvCxnSpPr>
          <p:cNvPr id="303" name="Shape 303"/>
          <p:cNvCxnSpPr/>
          <p:nvPr/>
        </p:nvCxnSpPr>
        <p:spPr>
          <a:xfrm flipV="1">
            <a:off x="2875066" y="2969235"/>
            <a:ext cx="0" cy="20912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21</a:t>
            </a:fld>
            <a:endParaRPr lang="en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33775" y="265506"/>
            <a:ext cx="6390450" cy="573046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Exhibit 2: GnuTLS &amp; Pidgin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22</a:t>
            </a:fld>
            <a:endParaRPr lang="en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409" t="10375" r="59500" b="77566"/>
          <a:stretch/>
        </p:blipFill>
        <p:spPr>
          <a:xfrm>
            <a:off x="2145712" y="1059896"/>
            <a:ext cx="2543715" cy="464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09" t="40323" r="48889" b="7838"/>
          <a:stretch/>
        </p:blipFill>
        <p:spPr>
          <a:xfrm>
            <a:off x="563218" y="1554247"/>
            <a:ext cx="5742609" cy="30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641621" y="2171757"/>
            <a:ext cx="5387440" cy="62763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gcry_control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(GCRYCTL_SET_THREAD_CBS, ...);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gcry_control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(GCRYCTL_INIT_SECMEM, ..., ...);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233775" y="238294"/>
            <a:ext cx="6390450" cy="96005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Exhibit 3: libgcrypt &amp; misc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2137562" y="1495971"/>
            <a:ext cx="2304017" cy="4170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Missing thread safety</a:t>
            </a:r>
          </a:p>
        </p:txBody>
      </p:sp>
      <p:sp>
        <p:nvSpPr>
          <p:cNvPr id="8" name="Shape 312"/>
          <p:cNvSpPr txBox="1"/>
          <p:nvPr/>
        </p:nvSpPr>
        <p:spPr>
          <a:xfrm>
            <a:off x="1483267" y="3373533"/>
            <a:ext cx="3733503" cy="4094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1800" dirty="0">
                <a:solidFill>
                  <a:srgbClr val="FFFFFF"/>
                </a:solidFill>
                <a:latin typeface="Calibri" panose="020F0502020204030204" pitchFamily="34" charset="0"/>
              </a:rPr>
              <a:t>Insecure memory and user privileges</a:t>
            </a:r>
          </a:p>
        </p:txBody>
      </p:sp>
      <p:cxnSp>
        <p:nvCxnSpPr>
          <p:cNvPr id="9" name="Shape 303"/>
          <p:cNvCxnSpPr>
            <a:stCxn id="8" idx="0"/>
          </p:cNvCxnSpPr>
          <p:nvPr/>
        </p:nvCxnSpPr>
        <p:spPr>
          <a:xfrm flipH="1" flipV="1">
            <a:off x="3335130" y="3036964"/>
            <a:ext cx="14889" cy="336569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2" name="Shape 303"/>
          <p:cNvCxnSpPr>
            <a:stCxn id="312" idx="2"/>
          </p:cNvCxnSpPr>
          <p:nvPr/>
        </p:nvCxnSpPr>
        <p:spPr>
          <a:xfrm flipH="1">
            <a:off x="3279913" y="1913049"/>
            <a:ext cx="9658" cy="37295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23</a:t>
            </a:fld>
            <a:endParaRPr lang="e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233775" y="256523"/>
            <a:ext cx="6390450" cy="62270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Limitations</a:t>
            </a:r>
          </a:p>
        </p:txBody>
      </p:sp>
      <p:sp>
        <p:nvSpPr>
          <p:cNvPr id="13" name="Shape 344"/>
          <p:cNvSpPr txBox="1">
            <a:spLocks noGrp="1"/>
          </p:cNvSpPr>
          <p:nvPr>
            <p:ph type="body" idx="1"/>
          </p:nvPr>
        </p:nvSpPr>
        <p:spPr>
          <a:xfrm>
            <a:off x="300033" y="1269333"/>
            <a:ext cx="6105184" cy="3545624"/>
          </a:xfrm>
          <a:prstGeom prst="rect">
            <a:avLst/>
          </a:prstGeom>
          <a:noFill/>
          <a:ln w="9525" cap="flat" cmpd="sng">
            <a:solidFill>
              <a:srgbClr val="00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t" anchorCtr="0">
            <a:noAutofit/>
          </a:bodyPr>
          <a:lstStyle/>
          <a:p>
            <a:pPr indent="-212598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</a:pP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Cleanup functions are always</a:t>
            </a:r>
            <a:r>
              <a:rPr lang="en-US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followed by simple code</a:t>
            </a:r>
            <a:endParaRPr lang="en-US" sz="20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5" indent="0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  <a:buNone/>
            </a:pPr>
            <a:endParaRPr lang="en-US" sz="20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5" indent="0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  <a:buNone/>
            </a:pPr>
            <a:endParaRPr lang="en-US" sz="20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5" indent="0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  <a:buNone/>
            </a:pPr>
            <a:endParaRPr lang="en-US" sz="20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5" indent="0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  <a:buNone/>
            </a:pPr>
            <a:endParaRPr lang="en-US" sz="20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5" indent="0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  <a:buNone/>
            </a:pPr>
            <a:endParaRPr lang="en" sz="20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2598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</a:pP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Can the caller </a:t>
            </a:r>
            <a:r>
              <a:rPr lang="en-US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safely </a:t>
            </a: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avoid </a:t>
            </a:r>
            <a:r>
              <a:rPr lang="en-US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an error</a:t>
            </a: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some cases</a:t>
            </a:r>
            <a:r>
              <a:rPr lang="en" sz="20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947700" y="2212116"/>
            <a:ext cx="2677656" cy="1300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inflateEnd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24</a:t>
            </a:fld>
            <a:endParaRPr lang="en" sz="1200" dirty="0"/>
          </a:p>
        </p:txBody>
      </p:sp>
      <p:cxnSp>
        <p:nvCxnSpPr>
          <p:cNvPr id="7" name="Shape 303"/>
          <p:cNvCxnSpPr>
            <a:stCxn id="8" idx="2"/>
          </p:cNvCxnSpPr>
          <p:nvPr/>
        </p:nvCxnSpPr>
        <p:spPr>
          <a:xfrm>
            <a:off x="3340901" y="2503445"/>
            <a:ext cx="12208" cy="35455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52"/>
          <p:cNvSpPr txBox="1"/>
          <p:nvPr/>
        </p:nvSpPr>
        <p:spPr>
          <a:xfrm>
            <a:off x="2347368" y="2043339"/>
            <a:ext cx="1987065" cy="46010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leanup </a:t>
            </a:r>
            <a:r>
              <a:rPr lang="en-US" sz="2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</a:t>
            </a:r>
            <a:r>
              <a:rPr lang="en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233775" y="969107"/>
            <a:ext cx="6390450" cy="3974820"/>
          </a:xfrm>
          <a:prstGeom prst="rect">
            <a:avLst/>
          </a:prstGeom>
          <a:noFill/>
          <a:ln w="9525" cap="flat" cmpd="sng">
            <a:solidFill>
              <a:srgbClr val="00FFFF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t" anchorCtr="0">
            <a:noAutofit/>
          </a:bodyPr>
          <a:lstStyle/>
          <a:p>
            <a:pPr indent="-212598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</a:pPr>
            <a:r>
              <a:rPr lang="en" sz="2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Error spec</a:t>
            </a:r>
            <a:r>
              <a:rPr lang="en-US" sz="2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2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are needed for correct error handling and finding bugs</a:t>
            </a:r>
          </a:p>
          <a:p>
            <a:pPr indent="-212598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</a:pPr>
            <a:r>
              <a:rPr lang="en" sz="2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APEx can automatically identify error paths and </a:t>
            </a:r>
            <a:r>
              <a:rPr lang="en-US" sz="2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error spec</a:t>
            </a:r>
            <a:r>
              <a:rPr lang="en-US" sz="2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  <a:p>
            <a:pPr marL="685800" lvl="1" indent="-342900">
              <a:lnSpc>
                <a:spcPct val="1000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Error paths have less statements</a:t>
            </a:r>
          </a:p>
          <a:p>
            <a:pPr marL="685800" lvl="1" indent="-3429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</a:rPr>
              <a:t>Error return values lead to less paths</a:t>
            </a:r>
          </a:p>
          <a:p>
            <a:pPr indent="-212598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</a:pPr>
            <a:r>
              <a:rPr lang="en" sz="2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APEx can successfully find error handling bugs</a:t>
            </a:r>
          </a:p>
          <a:p>
            <a:pPr marL="1715" indent="0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  <a:buNone/>
            </a:pPr>
            <a:endParaRPr lang="en" sz="10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5" indent="0">
              <a:lnSpc>
                <a:spcPct val="100000"/>
              </a:lnSpc>
              <a:spcAft>
                <a:spcPts val="1000"/>
              </a:spcAft>
              <a:buClr>
                <a:srgbClr val="0C0C0C"/>
              </a:buClr>
              <a:buNone/>
            </a:pPr>
            <a:r>
              <a:rPr lang="en" sz="2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Check us out on: </a:t>
            </a:r>
            <a:r>
              <a:rPr lang="en-US" sz="2200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https://github.com/yujokang/APEx</a:t>
            </a:r>
            <a:endParaRPr lang="en" sz="2200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233775" y="244991"/>
            <a:ext cx="6390450" cy="61079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Conclusions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25</a:t>
            </a:fld>
            <a:endParaRPr lang="en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233776" y="240108"/>
            <a:ext cx="6390449" cy="42952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" sz="3200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Error handling is especially problematic in C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406296" y="1390606"/>
            <a:ext cx="3851504" cy="326650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ret = func1(...); </a:t>
            </a:r>
          </a:p>
          <a:p>
            <a:pPr>
              <a:buClr>
                <a:srgbClr val="000000"/>
              </a:buClr>
              <a:buSzPct val="25000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if (ret == 0) {</a:t>
            </a:r>
          </a:p>
          <a:p>
            <a:pPr>
              <a:buClr>
                <a:srgbClr val="000000"/>
              </a:buClr>
              <a:buSzPct val="25000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 /* pass the error upstream or exit */   </a:t>
            </a:r>
          </a:p>
          <a:p>
            <a:pPr>
              <a:buClr>
                <a:srgbClr val="000000"/>
              </a:buClr>
              <a:buSzPct val="25000"/>
            </a:pP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>
              <a:buClr>
                <a:schemeClr val="dk1"/>
              </a:buClr>
              <a:buSzPct val="25000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*ptr = func2(...); </a:t>
            </a:r>
          </a:p>
          <a:p>
            <a:pPr>
              <a:buClr>
                <a:schemeClr val="dk1"/>
              </a:buClr>
              <a:buSzPct val="25000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(!ptr) {</a:t>
            </a:r>
          </a:p>
          <a:p>
            <a:pPr>
              <a:buClr>
                <a:schemeClr val="dk1"/>
              </a:buClr>
              <a:buSzPct val="25000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/* pass the error upstream or exit */ </a:t>
            </a:r>
          </a:p>
          <a:p>
            <a:pPr>
              <a:buClr>
                <a:schemeClr val="dk1"/>
              </a:buClr>
              <a:buSzPct val="25000"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" sz="1800" dirty="0"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165101" y="3782082"/>
            <a:ext cx="6484524" cy="676888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14313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built-in exception reporting mechanism</a:t>
            </a:r>
          </a:p>
          <a:p>
            <a:pPr marL="214313" indent="-214313"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Developers design custom error protocols (e.g., 0 means error)</a:t>
            </a:r>
          </a:p>
        </p:txBody>
      </p:sp>
      <p:sp>
        <p:nvSpPr>
          <p:cNvPr id="82" name="Shape 82"/>
          <p:cNvSpPr/>
          <p:nvPr/>
        </p:nvSpPr>
        <p:spPr>
          <a:xfrm>
            <a:off x="1664629" y="1727200"/>
            <a:ext cx="820761" cy="215900"/>
          </a:xfrm>
          <a:prstGeom prst="rect">
            <a:avLst/>
          </a:pr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7" name="Shape 82"/>
          <p:cNvSpPr/>
          <p:nvPr/>
        </p:nvSpPr>
        <p:spPr>
          <a:xfrm>
            <a:off x="1690030" y="2847633"/>
            <a:ext cx="418330" cy="215900"/>
          </a:xfrm>
          <a:prstGeom prst="rect">
            <a:avLst/>
          </a:prstGeom>
          <a:noFill/>
          <a:ln w="28575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3</a:t>
            </a:fld>
            <a:endParaRPr lang="e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Walking obliviou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3"/>
          <a:stretch/>
        </p:blipFill>
        <p:spPr bwMode="auto">
          <a:xfrm>
            <a:off x="2671634" y="1047750"/>
            <a:ext cx="2530476" cy="226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3775" y="240106"/>
            <a:ext cx="6390450" cy="661594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3200" dirty="0">
                <a:solidFill>
                  <a:srgbClr val="FF6600"/>
                </a:solidFill>
              </a:rPr>
              <a:t>We need error specs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1572804" y="1116014"/>
            <a:ext cx="2148649" cy="876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Where are the errors?</a:t>
            </a:r>
          </a:p>
        </p:txBody>
      </p:sp>
      <p:sp>
        <p:nvSpPr>
          <p:cNvPr id="7" name="Shape 116"/>
          <p:cNvSpPr txBox="1"/>
          <p:nvPr/>
        </p:nvSpPr>
        <p:spPr>
          <a:xfrm>
            <a:off x="1572804" y="1116013"/>
            <a:ext cx="2148649" cy="8769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are the errors?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47762" y="3173980"/>
            <a:ext cx="45624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Dynamic analysis: Fault injection</a:t>
            </a:r>
            <a:r>
              <a:rPr lang="en-US" sz="3200" dirty="0"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[</a:t>
            </a:r>
            <a:r>
              <a:rPr lang="en-US" sz="1800" dirty="0" err="1">
                <a:latin typeface="Calibri" panose="020F0502020204030204" pitchFamily="34" charset="0"/>
              </a:rPr>
              <a:t>Marinescu</a:t>
            </a:r>
            <a:r>
              <a:rPr lang="en-US" sz="1800" dirty="0">
                <a:latin typeface="Calibri" panose="020F0502020204030204" pitchFamily="34" charset="0"/>
              </a:rPr>
              <a:t> et al.]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Static analysis: </a:t>
            </a:r>
            <a:r>
              <a:rPr lang="en-US" sz="2400" dirty="0" err="1">
                <a:latin typeface="Calibri" panose="020F0502020204030204" pitchFamily="34" charset="0"/>
              </a:rPr>
              <a:t>EPEx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[Jana et al.]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4</a:t>
            </a:fld>
            <a:endParaRPr lang="en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21075" y="278206"/>
            <a:ext cx="6390450" cy="429525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3200" dirty="0">
                <a:solidFill>
                  <a:srgbClr val="FF6600"/>
                </a:solidFill>
              </a:rPr>
              <a:t>Automated, accurate &amp; relevant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7777" y="1410071"/>
            <a:ext cx="2508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Manually from documentation and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67906" y="1476407"/>
            <a:ext cx="2414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Apply general intuition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776" y="2728131"/>
            <a:ext cx="225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Not Automated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57650" y="2728130"/>
            <a:ext cx="212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Not Accurate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2443" y="3673854"/>
            <a:ext cx="266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Is the error critical?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5</a:t>
            </a:fld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279130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33775" y="2062556"/>
            <a:ext cx="6390450" cy="637782"/>
          </a:xfrm>
          <a:prstGeom prst="rect">
            <a:avLst/>
          </a:prstGeom>
        </p:spPr>
        <p:txBody>
          <a:bodyPr lIns="68569" tIns="68569" rIns="68569" bIns="68569" anchor="t" anchorCtr="0">
            <a:noAutofit/>
          </a:bodyPr>
          <a:lstStyle/>
          <a:p>
            <a:pPr algn="ctr"/>
            <a:r>
              <a:rPr lang="en" sz="3600" dirty="0">
                <a:solidFill>
                  <a:srgbClr val="FF6600"/>
                </a:solidFill>
              </a:rPr>
              <a:t>APEx: automated error path exploration</a:t>
            </a:r>
            <a:endParaRPr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6</a:t>
            </a:fld>
            <a:endParaRPr lang="e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84" y="2310195"/>
            <a:ext cx="1301922" cy="130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33775" y="261295"/>
            <a:ext cx="6390450" cy="55023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Non-error paths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045972" y="1024192"/>
            <a:ext cx="3557705" cy="31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inflateInit2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 != 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while(1)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status = inflate(...);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(status == 0) {...}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inflateEnd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</p:txBody>
      </p:sp>
      <p:sp>
        <p:nvSpPr>
          <p:cNvPr id="19" name="Shape 229"/>
          <p:cNvSpPr/>
          <p:nvPr/>
        </p:nvSpPr>
        <p:spPr>
          <a:xfrm>
            <a:off x="1815911" y="1116098"/>
            <a:ext cx="264351" cy="70254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>
              <a:solidFill>
                <a:srgbClr val="00B050"/>
              </a:solidFill>
            </a:endParaRPr>
          </a:p>
        </p:txBody>
      </p:sp>
      <p:sp>
        <p:nvSpPr>
          <p:cNvPr id="20" name="Shape 229"/>
          <p:cNvSpPr/>
          <p:nvPr/>
        </p:nvSpPr>
        <p:spPr>
          <a:xfrm rot="19452011">
            <a:off x="1980292" y="1911800"/>
            <a:ext cx="254927" cy="56425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>
              <a:solidFill>
                <a:srgbClr val="00B050"/>
              </a:solidFill>
            </a:endParaRPr>
          </a:p>
        </p:txBody>
      </p:sp>
      <p:sp>
        <p:nvSpPr>
          <p:cNvPr id="21" name="Shape 229"/>
          <p:cNvSpPr/>
          <p:nvPr/>
        </p:nvSpPr>
        <p:spPr>
          <a:xfrm rot="21381837">
            <a:off x="2126034" y="2591213"/>
            <a:ext cx="482278" cy="666237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>
              <a:solidFill>
                <a:srgbClr val="00B050"/>
              </a:solidFill>
            </a:endParaRPr>
          </a:p>
        </p:txBody>
      </p:sp>
      <p:sp>
        <p:nvSpPr>
          <p:cNvPr id="22" name="Shape 229"/>
          <p:cNvSpPr/>
          <p:nvPr/>
        </p:nvSpPr>
        <p:spPr>
          <a:xfrm rot="1649503">
            <a:off x="1863588" y="3032336"/>
            <a:ext cx="464388" cy="1084009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00B05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7</a:t>
            </a:fld>
            <a:endParaRPr lang="en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045972" y="1024192"/>
            <a:ext cx="3557705" cy="31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inflateInit2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 != 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while(1)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status = inflate(...);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(status == 0) {...}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else break;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inflateEnd</a:t>
            </a:r>
            <a:r>
              <a:rPr lang="en-US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33775" y="207156"/>
            <a:ext cx="6390450" cy="42952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Error paths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3973" y="1031818"/>
            <a:ext cx="602417" cy="310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1026" name="Picture 2" descr="Image result for sad 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12" y="2283057"/>
            <a:ext cx="1304388" cy="12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U-Turn Arrow 4"/>
          <p:cNvSpPr/>
          <p:nvPr/>
        </p:nvSpPr>
        <p:spPr>
          <a:xfrm rot="10800000">
            <a:off x="2622864" y="1342390"/>
            <a:ext cx="2482317" cy="543565"/>
          </a:xfrm>
          <a:prstGeom prst="uturnArrow">
            <a:avLst>
              <a:gd name="adj1" fmla="val 14905"/>
              <a:gd name="adj2" fmla="val 16450"/>
              <a:gd name="adj3" fmla="val 34143"/>
              <a:gd name="adj4" fmla="val 43750"/>
              <a:gd name="adj5" fmla="val 60234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lang="en-US"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8</a:t>
            </a:fld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335297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82" y="1152475"/>
            <a:ext cx="6390449" cy="34164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Error paths are less complex</a:t>
            </a:r>
          </a:p>
          <a:p>
            <a:pPr marL="557213" lvl="1" indent="-21431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Less statements</a:t>
            </a:r>
          </a:p>
          <a:p>
            <a:pPr marL="557213" lvl="1" indent="-21431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Less function calls</a:t>
            </a:r>
          </a:p>
          <a:p>
            <a:pPr marL="557213" lvl="1" indent="-21431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Less branches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Error constraints:</a:t>
            </a:r>
          </a:p>
          <a:p>
            <a:pPr marL="557213" lvl="1" indent="-21431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Less paths</a:t>
            </a:r>
          </a:p>
        </p:txBody>
      </p:sp>
      <p:sp>
        <p:nvSpPr>
          <p:cNvPr id="4" name="Shape 212"/>
          <p:cNvSpPr txBox="1">
            <a:spLocks noGrp="1"/>
          </p:cNvSpPr>
          <p:nvPr>
            <p:ph type="title"/>
          </p:nvPr>
        </p:nvSpPr>
        <p:spPr>
          <a:xfrm>
            <a:off x="233776" y="230164"/>
            <a:ext cx="6390450" cy="570724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" sz="3200" dirty="0">
                <a:solidFill>
                  <a:srgbClr val="FF6600"/>
                </a:solidFill>
              </a:rPr>
              <a:t>Error vs. non-error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6274333" y="4663216"/>
            <a:ext cx="411524" cy="393600"/>
          </a:xfrm>
        </p:spPr>
        <p:txBody>
          <a:bodyPr/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 sz="1200" smtClean="0"/>
              <a:pPr>
                <a:buClr>
                  <a:srgbClr val="000000"/>
                </a:buClr>
                <a:buSzPct val="25000"/>
              </a:pPr>
              <a:t>9</a:t>
            </a:fld>
            <a:endParaRPr lang="en" sz="12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3560" y="1269910"/>
            <a:ext cx="2494914" cy="2531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inflateInit2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!= 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while(1)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inflateEnd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 </a:t>
            </a:r>
          </a:p>
        </p:txBody>
      </p:sp>
    </p:spTree>
    <p:extLst>
      <p:ext uri="{BB962C8B-B14F-4D97-AF65-F5344CB8AC3E}">
        <p14:creationId xmlns:p14="http://schemas.microsoft.com/office/powerpoint/2010/main" val="133234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729</Words>
  <Application>Microsoft Office PowerPoint</Application>
  <PresentationFormat>Custom</PresentationFormat>
  <Paragraphs>231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simple-light-2</vt:lpstr>
      <vt:lpstr>APEx: Automated Inference of Error Specifications for C APIs</vt:lpstr>
      <vt:lpstr>Incorrect error handling: a serious source of bugs</vt:lpstr>
      <vt:lpstr>PowerPoint Presentation</vt:lpstr>
      <vt:lpstr>We need error specs</vt:lpstr>
      <vt:lpstr>Automated, accurate &amp; relevant</vt:lpstr>
      <vt:lpstr>APEx: automated error path exploration</vt:lpstr>
      <vt:lpstr>Non-error paths</vt:lpstr>
      <vt:lpstr>Error paths</vt:lpstr>
      <vt:lpstr>Error vs. non-error paths</vt:lpstr>
      <vt:lpstr>What matters?</vt:lpstr>
      <vt:lpstr>Identifying error constraints</vt:lpstr>
      <vt:lpstr>What about mistakes?</vt:lpstr>
      <vt:lpstr>APEx architecture</vt:lpstr>
      <vt:lpstr>Implementing APEx in Clang</vt:lpstr>
      <vt:lpstr>Evaluation subjects</vt:lpstr>
      <vt:lpstr>Precision</vt:lpstr>
      <vt:lpstr>Running time</vt:lpstr>
      <vt:lpstr>A simple application</vt:lpstr>
      <vt:lpstr>Bug finding accuracy</vt:lpstr>
      <vt:lpstr>Exhibit 1: OpenSSL &amp; Mutt</vt:lpstr>
      <vt:lpstr>Exhibit 2: GnuTLS &amp; Pidgin</vt:lpstr>
      <vt:lpstr>Exhibit 2: GnuTLS &amp; Pidgin</vt:lpstr>
      <vt:lpstr>Exhibit 3: libgcrypt &amp; misc</vt:lpstr>
      <vt:lpstr>Limitations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Detecting Error Handling Bugs using Error Specifications</dc:title>
  <dc:creator>Jochen Kang</dc:creator>
  <cp:lastModifiedBy>Yuan Kang</cp:lastModifiedBy>
  <cp:revision>754</cp:revision>
  <dcterms:modified xsi:type="dcterms:W3CDTF">2016-09-10T23:42:30Z</dcterms:modified>
</cp:coreProperties>
</file>