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0" r:id="rId1"/>
  </p:sldMasterIdLst>
  <p:notesMasterIdLst>
    <p:notesMasterId r:id="rId41"/>
  </p:notesMasterIdLst>
  <p:handoutMasterIdLst>
    <p:handoutMasterId r:id="rId42"/>
  </p:handoutMasterIdLst>
  <p:sldIdLst>
    <p:sldId id="366" r:id="rId2"/>
    <p:sldId id="802" r:id="rId3"/>
    <p:sldId id="577" r:id="rId4"/>
    <p:sldId id="882" r:id="rId5"/>
    <p:sldId id="881" r:id="rId6"/>
    <p:sldId id="923" r:id="rId7"/>
    <p:sldId id="926" r:id="rId8"/>
    <p:sldId id="883" r:id="rId9"/>
    <p:sldId id="890" r:id="rId10"/>
    <p:sldId id="891" r:id="rId11"/>
    <p:sldId id="892" r:id="rId12"/>
    <p:sldId id="893" r:id="rId13"/>
    <p:sldId id="894" r:id="rId14"/>
    <p:sldId id="927" r:id="rId15"/>
    <p:sldId id="915" r:id="rId16"/>
    <p:sldId id="875" r:id="rId17"/>
    <p:sldId id="899" r:id="rId18"/>
    <p:sldId id="900" r:id="rId19"/>
    <p:sldId id="901" r:id="rId20"/>
    <p:sldId id="903" r:id="rId21"/>
    <p:sldId id="905" r:id="rId22"/>
    <p:sldId id="907" r:id="rId23"/>
    <p:sldId id="908" r:id="rId24"/>
    <p:sldId id="909" r:id="rId25"/>
    <p:sldId id="910" r:id="rId26"/>
    <p:sldId id="911" r:id="rId27"/>
    <p:sldId id="912" r:id="rId28"/>
    <p:sldId id="928" r:id="rId29"/>
    <p:sldId id="916" r:id="rId30"/>
    <p:sldId id="860" r:id="rId31"/>
    <p:sldId id="932" r:id="rId32"/>
    <p:sldId id="933" r:id="rId33"/>
    <p:sldId id="861" r:id="rId34"/>
    <p:sldId id="929" r:id="rId35"/>
    <p:sldId id="930" r:id="rId36"/>
    <p:sldId id="864" r:id="rId37"/>
    <p:sldId id="914" r:id="rId38"/>
    <p:sldId id="931" r:id="rId39"/>
    <p:sldId id="934" r:id="rId40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yung Kim" initials="MK" lastIdx="7" clrIdx="0"/>
  <p:cmAuthor id="1" name="Miryung Ki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DFA"/>
    <a:srgbClr val="FADB46"/>
    <a:srgbClr val="FF8000"/>
    <a:srgbClr val="A2075E"/>
    <a:srgbClr val="FFF2E5"/>
    <a:srgbClr val="002300"/>
    <a:srgbClr val="2F002F"/>
    <a:srgbClr val="A90000"/>
    <a:srgbClr val="40AA23"/>
    <a:srgbClr val="BDC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71260" autoAdjust="0"/>
  </p:normalViewPr>
  <p:slideViewPr>
    <p:cSldViewPr>
      <p:cViewPr varScale="1">
        <p:scale>
          <a:sx n="62" d="100"/>
          <a:sy n="62" d="100"/>
        </p:scale>
        <p:origin x="-2440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2953412073491"/>
          <c:y val="0.0787037037037037"/>
          <c:w val="0.762340113735783"/>
          <c:h val="0.719012831729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Sheet1!$B$2:$C$2</c:f>
              <c:numCache>
                <c:formatCode>0</c:formatCode>
                <c:ptCount val="2"/>
                <c:pt idx="0">
                  <c:v>65.11</c:v>
                </c:pt>
                <c:pt idx="1">
                  <c:v>90.32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Jiang's Tool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Sheet1!$B$3:$C$3</c:f>
              <c:numCache>
                <c:formatCode>0</c:formatCode>
                <c:ptCount val="2"/>
                <c:pt idx="0">
                  <c:v>48.21</c:v>
                </c:pt>
                <c:pt idx="1">
                  <c:v>87.09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564040"/>
        <c:axId val="-2082351192"/>
      </c:barChart>
      <c:catAx>
        <c:axId val="-20855640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2351192"/>
        <c:crosses val="autoZero"/>
        <c:auto val="1"/>
        <c:lblAlgn val="ctr"/>
        <c:lblOffset val="100"/>
        <c:noMultiLvlLbl val="0"/>
      </c:catAx>
      <c:valAx>
        <c:axId val="-208235119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-2085564040"/>
        <c:crosses val="autoZero"/>
        <c:crossBetween val="between"/>
        <c:majorUnit val="20.0"/>
      </c:valAx>
    </c:plotArea>
    <c:legend>
      <c:legendPos val="r"/>
      <c:layout>
        <c:manualLayout>
          <c:xMode val="edge"/>
          <c:yMode val="edge"/>
          <c:x val="0.145849081364829"/>
          <c:y val="7.39680267239322E-5"/>
          <c:w val="0.534706474190726"/>
          <c:h val="0.29783172936716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647856517935"/>
          <c:y val="0.0787037037037037"/>
          <c:w val="0.772610236220472"/>
          <c:h val="0.719012831729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SPA</c:v>
                </c:pt>
              </c:strCache>
            </c:strRef>
          </c:tx>
          <c:invertIfNegative val="0"/>
          <c:cat>
            <c:strRef>
              <c:f>Sheet1!$B$5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73.53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Dejavu</c:v>
                </c:pt>
              </c:strCache>
            </c:strRef>
          </c:tx>
          <c:invertIfNegative val="0"/>
          <c:cat>
            <c:strRef>
              <c:f>Sheet1!$B$5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59.52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-2055399448"/>
        <c:axId val="-2143687480"/>
      </c:barChart>
      <c:catAx>
        <c:axId val="-20553994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3687480"/>
        <c:crosses val="autoZero"/>
        <c:auto val="1"/>
        <c:lblAlgn val="ctr"/>
        <c:lblOffset val="100"/>
        <c:noMultiLvlLbl val="0"/>
      </c:catAx>
      <c:valAx>
        <c:axId val="-2143687480"/>
        <c:scaling>
          <c:orientation val="minMax"/>
          <c:max val="100.0"/>
        </c:scaling>
        <c:delete val="1"/>
        <c:axPos val="l"/>
        <c:numFmt formatCode="General" sourceLinked="1"/>
        <c:majorTickMark val="out"/>
        <c:minorTickMark val="none"/>
        <c:tickLblPos val="nextTo"/>
        <c:crossAx val="-2055399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00043015456401"/>
          <c:y val="0.0320235491396909"/>
          <c:w val="0.499956984543599"/>
          <c:h val="0.241971456692913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9138-C166-3F44-A344-B1EA66E52CE6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0838-626A-8D4D-AA13-B1AC3B0EA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5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ED9DEC5D-0E67-2B45-841A-96178EDB0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5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David for the introduction</a:t>
            </a:r>
            <a:r>
              <a:rPr lang="en-US" baseline="0" dirty="0" smtClean="0"/>
              <a:t>. 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morning everyone</a:t>
            </a:r>
            <a:r>
              <a:rPr lang="en-US" dirty="0" smtClean="0"/>
              <a:t>, I am </a:t>
            </a:r>
            <a:r>
              <a:rPr lang="en-US" baseline="0" dirty="0" smtClean="0"/>
              <a:t>Baishakhi. </a:t>
            </a:r>
          </a:p>
          <a:p>
            <a:r>
              <a:rPr lang="en-US" baseline="0" dirty="0" smtClean="0"/>
              <a:t>I am a postdoctoral researcher at University of California Davis.</a:t>
            </a:r>
          </a:p>
          <a:p>
            <a:r>
              <a:rPr lang="en-US" baseline="0" dirty="0" smtClean="0"/>
              <a:t>Today I’ll talk about our paper on “</a:t>
            </a:r>
            <a:r>
              <a:rPr lang="en-US" dirty="0" smtClean="0"/>
              <a:t>Detecting and Characterizing Semantic Inconsistencies in Ported Code ”</a:t>
            </a:r>
          </a:p>
          <a:p>
            <a:r>
              <a:rPr lang="en-US" dirty="0" smtClean="0"/>
              <a:t>This is</a:t>
            </a:r>
            <a:r>
              <a:rPr lang="en-US" baseline="0" dirty="0" smtClean="0"/>
              <a:t> part of my PhD thesis </a:t>
            </a:r>
            <a:r>
              <a:rPr lang="en-US" dirty="0" smtClean="0"/>
              <a:t>with my advisor </a:t>
            </a:r>
            <a:r>
              <a:rPr lang="en-US" dirty="0" err="1" smtClean="0"/>
              <a:t>Miryung</a:t>
            </a:r>
            <a:r>
              <a:rPr lang="en-US" dirty="0" smtClean="0"/>
              <a:t> Kim from</a:t>
            </a:r>
            <a:r>
              <a:rPr lang="en-US" baseline="0" dirty="0" smtClean="0"/>
              <a:t> </a:t>
            </a:r>
            <a:r>
              <a:rPr lang="en-US" dirty="0" smtClean="0"/>
              <a:t>University of Texas</a:t>
            </a:r>
            <a:r>
              <a:rPr lang="en-US" baseline="0" dirty="0" smtClean="0"/>
              <a:t> at Austin,</a:t>
            </a:r>
          </a:p>
          <a:p>
            <a:r>
              <a:rPr lang="en-US" baseline="0" dirty="0" smtClean="0"/>
              <a:t>And Suzette Person and </a:t>
            </a:r>
            <a:r>
              <a:rPr lang="en-US" baseline="0" dirty="0" err="1" smtClean="0"/>
              <a:t>Neha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Rungta</a:t>
            </a:r>
            <a:r>
              <a:rPr lang="en-US" baseline="0" dirty="0" smtClean="0"/>
              <a:t> from NASA.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Sometimes,</a:t>
            </a:r>
            <a:r>
              <a:rPr lang="en-US" baseline="0" dirty="0" smtClean="0"/>
              <a:t> developers consistently update some identifiers.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 forget to update the relate identifiers.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For example, here developers update the OFDM_RATE to CCK_RATE correctly, as marked in green.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 forget to update other </a:t>
            </a:r>
            <a:r>
              <a:rPr lang="en-US" baseline="0" dirty="0" err="1" smtClean="0"/>
              <a:t>ofdm</a:t>
            </a:r>
            <a:r>
              <a:rPr lang="en-US" baseline="0" dirty="0" smtClean="0"/>
              <a:t> related identifiers as shown in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Errors often arise as</a:t>
            </a:r>
            <a:r>
              <a:rPr lang="en-US" baseline="0" dirty="0" smtClean="0"/>
              <a:t> developers port code in different data initialization context.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highlighted variable </a:t>
            </a:r>
            <a:r>
              <a:rPr lang="en-US" baseline="0" dirty="0" err="1" smtClean="0"/>
              <a:t>optarg</a:t>
            </a:r>
            <a:r>
              <a:rPr lang="en-US" baseline="0" dirty="0" smtClean="0"/>
              <a:t> is an environment variable.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C, it gets initialized by the </a:t>
            </a:r>
            <a:r>
              <a:rPr lang="en-US" baseline="0" dirty="0" err="1" smtClean="0"/>
              <a:t>getopt</a:t>
            </a:r>
            <a:r>
              <a:rPr lang="en-US" baseline="0" dirty="0" smtClean="0"/>
              <a:t>() library call.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Hence they always occur in pair, as you can see in the reference.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When developers port this code in the target there is no </a:t>
            </a:r>
            <a:r>
              <a:rPr lang="en-US" baseline="0" dirty="0" err="1" smtClean="0"/>
              <a:t>getopt</a:t>
            </a:r>
            <a:r>
              <a:rPr lang="en-US" baseline="0" dirty="0" smtClean="0"/>
              <a:t> call.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Hence </a:t>
            </a:r>
            <a:r>
              <a:rPr lang="en-US" baseline="0" dirty="0" err="1" smtClean="0"/>
              <a:t>optarg</a:t>
            </a:r>
            <a:r>
              <a:rPr lang="en-US" baseline="0" dirty="0" smtClean="0"/>
              <a:t> remains uninitialized.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Which raises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 last but not least of the error</a:t>
            </a:r>
            <a:r>
              <a:rPr lang="en-US" baseline="0" dirty="0" smtClean="0"/>
              <a:t> categories is due to redundant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Developer often port in wrong place or forget to update after porting,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This raises redundancy,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As here the blue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statement was already present.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 developer mistakenly copy the same statement giving a double memory allocation error.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Here</a:t>
            </a:r>
            <a:r>
              <a:rPr lang="en-US" baseline="0" dirty="0" smtClean="0"/>
              <a:t> we see the distribution of these errors in Linux and FreeBSD.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Even though the inconsistent renaming is most common, the others are frequent as well.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Also these errors are not mutually exclusive.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For example, inconsistent renaming often shows data flow inconsistency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200" dirty="0" smtClean="0"/>
              <a:t>Now I will discuss how we automatically detect and categorize</a:t>
            </a:r>
            <a:r>
              <a:rPr lang="en-US" sz="1200" baseline="0" dirty="0" smtClean="0"/>
              <a:t> the porting errors using SPA, a </a:t>
            </a:r>
            <a:r>
              <a:rPr lang="en-US" dirty="0" smtClean="0"/>
              <a:t>Semantic Porting Analysis</a:t>
            </a:r>
            <a:r>
              <a:rPr lang="en-US" baseline="0" dirty="0" smtClean="0"/>
              <a:t> tool.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SPA takes a reference program patch</a:t>
            </a:r>
            <a:r>
              <a:rPr lang="en-US" baseline="0" dirty="0" smtClean="0"/>
              <a:t> and a target program patch</a:t>
            </a:r>
            <a:r>
              <a:rPr lang="en-US" dirty="0" smtClean="0"/>
              <a:t> as input.</a:t>
            </a:r>
          </a:p>
          <a:p>
            <a:r>
              <a:rPr lang="en-US" baseline="0" dirty="0" smtClean="0"/>
              <a:t>2. A program patch is basically the difference between a old and new program version, before and after the ported edits respectively. </a:t>
            </a:r>
          </a:p>
          <a:p>
            <a:r>
              <a:rPr lang="en-US" baseline="0" dirty="0" smtClean="0"/>
              <a:t>3. SPA analyzes how does semantics of a ported edit in its target differ from its reference </a:t>
            </a:r>
          </a:p>
          <a:p>
            <a:r>
              <a:rPr lang="en-US" baseline="0" dirty="0" smtClean="0"/>
              <a:t>4. And outputs different types of potential porting errors.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an example where the green lines show the ported code.</a:t>
            </a:r>
          </a:p>
          <a:p>
            <a:r>
              <a:rPr lang="en-US" baseline="0" dirty="0" smtClean="0"/>
              <a:t>Now we will see how SPA detects porting inconsistencies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7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using AST differencing algorithm we compare the old and new versions of reference implementation, and identify the edited nodes.</a:t>
            </a:r>
          </a:p>
          <a:p>
            <a:r>
              <a:rPr lang="en-US" baseline="0" dirty="0" smtClean="0"/>
              <a:t>Similarly, we identify the edited nodes in the target implementation.</a:t>
            </a:r>
          </a:p>
          <a:p>
            <a:r>
              <a:rPr lang="en-US" baseline="0" dirty="0" smtClean="0"/>
              <a:t>The gray nodes show the edits.</a:t>
            </a:r>
          </a:p>
          <a:p>
            <a:r>
              <a:rPr lang="en-US" baseline="0" dirty="0" smtClean="0"/>
              <a:t>However all the edited nodes may not be ported as developers may perform some further modification after porting.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then compare the edited nodes in the reference and</a:t>
            </a:r>
            <a:r>
              <a:rPr lang="en-US" baseline="0" dirty="0" smtClean="0"/>
              <a:t> target ASTs to find one-to-one correspondence between them, </a:t>
            </a:r>
          </a:p>
          <a:p>
            <a:r>
              <a:rPr lang="en-US" baseline="0" dirty="0" smtClean="0"/>
              <a:t>And mark them as ported node,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Next  we</a:t>
            </a:r>
            <a:r>
              <a:rPr lang="en-US" baseline="0" dirty="0" smtClean="0"/>
              <a:t> identify the nodes that can impact or impacted by the ported nodes and thus change the semantics  of porting.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do that we perform a co</a:t>
            </a:r>
            <a:r>
              <a:rPr lang="en-US" dirty="0" smtClean="0"/>
              <a:t>nservative static intra-procedural</a:t>
            </a:r>
            <a:r>
              <a:rPr lang="en-US" baseline="0" dirty="0" smtClean="0"/>
              <a:t> control and data flow analysis.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is basically program slicing </a:t>
            </a:r>
            <a:r>
              <a:rPr lang="en-US" baseline="0" dirty="0" err="1" smtClean="0"/>
              <a:t>w.r.t</a:t>
            </a:r>
            <a:r>
              <a:rPr lang="en-US" baseline="0" dirty="0" smtClean="0"/>
              <a:t>. ported nodes.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E214F5-6501-D149-B49F-C040DBC2D3C9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ln/>
        </p:spPr>
        <p:txBody>
          <a:bodyPr wrap="none" anchor="ctr"/>
          <a:lstStyle/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baseline="0" dirty="0" smtClean="0"/>
              <a:t>Developers frequently port si</a:t>
            </a:r>
            <a:r>
              <a:rPr lang="en-US" sz="900" dirty="0" smtClean="0"/>
              <a:t>milar features and bug fixes from a reference implementation </a:t>
            </a:r>
            <a:r>
              <a:rPr lang="en-US" sz="900" baseline="0" dirty="0" smtClean="0"/>
              <a:t>to</a:t>
            </a:r>
            <a:r>
              <a:rPr lang="en-US" sz="900" dirty="0" smtClean="0"/>
              <a:t> a target.</a:t>
            </a:r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dirty="0" smtClean="0"/>
              <a:t>Porting can take</a:t>
            </a:r>
            <a:r>
              <a:rPr lang="en-US" sz="900" baseline="0" dirty="0" smtClean="0"/>
              <a:t> place in various form.</a:t>
            </a:r>
            <a:endParaRPr lang="en-US" sz="900" dirty="0" smtClean="0"/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dirty="0" smtClean="0"/>
              <a:t>Most common</a:t>
            </a:r>
            <a:r>
              <a:rPr lang="en-US" sz="900" baseline="0" dirty="0" smtClean="0"/>
              <a:t> example is copy-paste. We all copy-paste code across different implementations all the time.</a:t>
            </a:r>
            <a:endParaRPr lang="en-US" sz="900" dirty="0" smtClean="0"/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baseline="0" dirty="0" smtClean="0"/>
              <a:t>Also, when a project family like</a:t>
            </a:r>
            <a:r>
              <a:rPr lang="en-US" sz="900" b="0" dirty="0" smtClean="0"/>
              <a:t> OpenBSD, NetBSD, and FreeBSD</a:t>
            </a:r>
            <a:r>
              <a:rPr lang="en-US" sz="900" b="0" baseline="0" dirty="0" smtClean="0"/>
              <a:t> evolve in parallel, </a:t>
            </a:r>
            <a:r>
              <a:rPr lang="en-US" sz="900" b="0" dirty="0" smtClean="0"/>
              <a:t>lot of changes are ported from one project to another.</a:t>
            </a:r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dirty="0" smtClean="0"/>
              <a:t>Also</a:t>
            </a:r>
            <a:r>
              <a:rPr lang="en-US" sz="900" baseline="0" dirty="0" smtClean="0"/>
              <a:t> when </a:t>
            </a:r>
            <a:r>
              <a:rPr lang="en-US" sz="900" b="0" dirty="0" smtClean="0"/>
              <a:t>libraries and frameworks update</a:t>
            </a:r>
            <a:r>
              <a:rPr lang="en-US" sz="900" b="0" baseline="0" dirty="0" smtClean="0"/>
              <a:t> </a:t>
            </a:r>
            <a:r>
              <a:rPr lang="en-US" sz="900" b="0" dirty="0" smtClean="0"/>
              <a:t>their APIs, client applications make similar updates to use the new APIs correctly.</a:t>
            </a:r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b="0" dirty="0" smtClean="0"/>
              <a:t>Moreover,</a:t>
            </a:r>
            <a:r>
              <a:rPr lang="en-US" sz="900" b="0" baseline="0" dirty="0" smtClean="0"/>
              <a:t> </a:t>
            </a:r>
            <a:r>
              <a:rPr lang="en-US" sz="900" b="0" dirty="0" smtClean="0"/>
              <a:t>clone code often change similarly.</a:t>
            </a:r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r>
              <a:rPr lang="en-US" sz="900" b="0" dirty="0" smtClean="0"/>
              <a:t>In this</a:t>
            </a:r>
            <a:r>
              <a:rPr lang="en-US" sz="900" b="0" baseline="0" dirty="0" smtClean="0"/>
              <a:t> work by porting we mean all such similar changes that take place in a project.</a:t>
            </a:r>
            <a:endParaRPr lang="en-US" sz="900" b="0" dirty="0" smtClean="0"/>
          </a:p>
          <a:p>
            <a: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AutoNum type="arabicParenBoth"/>
              <a:tabLst/>
              <a:defRPr/>
            </a:pPr>
            <a:endParaRPr lang="en-US" sz="900" b="0" dirty="0" smtClean="0"/>
          </a:p>
          <a:p>
            <a:pPr marL="457200" indent="-457200">
              <a:buAutoNum type="arabicParenBoth"/>
            </a:pPr>
            <a:r>
              <a:rPr lang="en-US" sz="900" b="0" dirty="0" smtClean="0"/>
              <a:t>When developers port code</a:t>
            </a:r>
            <a:r>
              <a:rPr lang="en-US" sz="900" b="0" baseline="0" dirty="0" smtClean="0"/>
              <a:t> from a reference to target implementation, the context of the ported change often vary.</a:t>
            </a:r>
          </a:p>
          <a:p>
            <a:pPr marL="457200" indent="-457200">
              <a:buAutoNum type="arabicParenBoth"/>
            </a:pPr>
            <a:r>
              <a:rPr lang="en-US" sz="900" b="0" baseline="0" dirty="0" smtClean="0"/>
              <a:t>Developers need to adapt the ported code to fit the target context.</a:t>
            </a:r>
            <a:endParaRPr lang="en-US" sz="900" b="0" dirty="0" smtClean="0"/>
          </a:p>
          <a:p>
            <a:pPr marL="457200" indent="-457200">
              <a:buAutoNum type="arabicParenBoth"/>
            </a:pPr>
            <a:r>
              <a:rPr lang="en-US" sz="900" b="0" dirty="0" smtClean="0"/>
              <a:t>A</a:t>
            </a:r>
            <a:r>
              <a:rPr lang="en-US" sz="900" b="0" baseline="0" dirty="0" smtClean="0"/>
              <a:t> faulty adaptation may </a:t>
            </a:r>
            <a:r>
              <a:rPr lang="en-US" sz="900" b="0" dirty="0" smtClean="0"/>
              <a:t>introduce subtle inconsistencies and porting errors</a:t>
            </a:r>
            <a:r>
              <a:rPr lang="en-US" sz="900" b="0" baseline="0" dirty="0" smtClean="0"/>
              <a:t> in the codebase.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find control flow inconsistency in target, we identify the target nodes</a:t>
            </a:r>
            <a:r>
              <a:rPr lang="en-US" baseline="0" dirty="0" smtClean="0"/>
              <a:t> that have control dependence on ported nodes, but do not have any correspondence in the reference.</a:t>
            </a:r>
          </a:p>
          <a:p>
            <a:r>
              <a:rPr lang="en-US" baseline="0" dirty="0" smtClean="0"/>
              <a:t>Here, the ported nodes in blue are control dependent on the if node. However no such if node is present in the reference.</a:t>
            </a:r>
          </a:p>
          <a:p>
            <a:r>
              <a:rPr lang="en-US" baseline="0" dirty="0" smtClean="0"/>
              <a:t>Hence, the if node is marked as inconsistent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4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r>
              <a:rPr lang="en-US" baseline="0" dirty="0" smtClean="0"/>
              <a:t> marks the corresponding statement as inconsistent control flow in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7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To detect inconsistent</a:t>
            </a:r>
            <a:r>
              <a:rPr lang="en-US" baseline="0" dirty="0" smtClean="0"/>
              <a:t> renaming, we align the ported nodes as well as the </a:t>
            </a:r>
            <a:r>
              <a:rPr lang="en-US" dirty="0" smtClean="0"/>
              <a:t>similar</a:t>
            </a:r>
            <a:r>
              <a:rPr lang="en-US" baseline="0" dirty="0" smtClean="0"/>
              <a:t> control dependent nodes.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For example, here ported nodes R2 and T3 are aligned, showing </a:t>
            </a:r>
            <a:r>
              <a:rPr lang="en-US" baseline="0" dirty="0" err="1" smtClean="0"/>
              <a:t>ostatfs</a:t>
            </a:r>
            <a:r>
              <a:rPr lang="en-US" baseline="0" dirty="0" smtClean="0"/>
              <a:t> is mapped to stat.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However, after aligning R1 and T2, SPA detects </a:t>
            </a:r>
            <a:r>
              <a:rPr lang="en-US" baseline="0" dirty="0" err="1" smtClean="0"/>
              <a:t>ostatfs</a:t>
            </a:r>
            <a:r>
              <a:rPr lang="en-US" baseline="0" dirty="0" smtClean="0"/>
              <a:t> is mapped to </a:t>
            </a:r>
            <a:r>
              <a:rPr lang="en-US" baseline="0" dirty="0" err="1" smtClean="0"/>
              <a:t>ostatfs</a:t>
            </a:r>
            <a:r>
              <a:rPr lang="en-US" baseline="0" dirty="0" smtClean="0"/>
              <a:t> 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Thus, a mismatch occurs showing inconsistent renaming.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4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highlights the mismatched identifier in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7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find data flow inconsistency in target, we identify the target nodes</a:t>
            </a:r>
            <a:r>
              <a:rPr lang="en-US" baseline="0" dirty="0" smtClean="0"/>
              <a:t> that have data </a:t>
            </a:r>
          </a:p>
          <a:p>
            <a:r>
              <a:rPr lang="en-US" baseline="0" dirty="0" smtClean="0"/>
              <a:t>dependence on ported nodes, but do not have any correspondence in the reference.</a:t>
            </a:r>
          </a:p>
          <a:p>
            <a:r>
              <a:rPr lang="en-US" baseline="0" dirty="0" smtClean="0"/>
              <a:t>For example, the target graph shows some extra data dependence that are not present in the reference.</a:t>
            </a:r>
          </a:p>
          <a:p>
            <a:r>
              <a:rPr lang="en-US" baseline="0" dirty="0" smtClean="0"/>
              <a:t>Hence SPA marked them as inconsistent.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4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highlight</a:t>
            </a:r>
            <a:r>
              <a:rPr lang="en-US" baseline="0" dirty="0" smtClean="0"/>
              <a:t> the corresponding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7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to identify</a:t>
            </a:r>
            <a:r>
              <a:rPr lang="en-US" baseline="0" dirty="0" smtClean="0"/>
              <a:t> redundant operations spa checks whether </a:t>
            </a:r>
            <a:r>
              <a:rPr lang="en-US" dirty="0" smtClean="0"/>
              <a:t>two identical nodes are present in same control context.</a:t>
            </a:r>
          </a:p>
          <a:p>
            <a:r>
              <a:rPr lang="en-US" dirty="0" smtClean="0"/>
              <a:t>Here 2</a:t>
            </a:r>
            <a:r>
              <a:rPr lang="en-US" baseline="0" dirty="0" smtClean="0"/>
              <a:t> exact same statement </a:t>
            </a:r>
            <a:r>
              <a:rPr lang="en-US" baseline="0" dirty="0" err="1" smtClean="0"/>
              <a:t>corr</a:t>
            </a:r>
            <a:r>
              <a:rPr lang="en-US" baseline="0" dirty="0" smtClean="0"/>
              <a:t> to err code is present in the true if context.</a:t>
            </a:r>
          </a:p>
          <a:p>
            <a:r>
              <a:rPr lang="en-US" baseline="0" dirty="0" smtClean="0"/>
              <a:t>Hence spa marks them as redundant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4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highlight the </a:t>
            </a:r>
            <a:r>
              <a:rPr lang="en-US" dirty="0" err="1" smtClean="0"/>
              <a:t>corr</a:t>
            </a:r>
            <a:r>
              <a:rPr lang="en-US" baseline="0" dirty="0" smtClean="0"/>
              <a:t>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7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200" dirty="0" smtClean="0"/>
              <a:t>Now we will</a:t>
            </a:r>
            <a:r>
              <a:rPr lang="en-US" sz="1200" baseline="0" dirty="0" smtClean="0"/>
              <a:t> see how SPA performs.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basically ask 2 research questions:</a:t>
            </a:r>
          </a:p>
          <a:p>
            <a:r>
              <a:rPr lang="en-US" dirty="0" smtClean="0"/>
              <a:t>1. </a:t>
            </a:r>
          </a:p>
          <a:p>
            <a:r>
              <a:rPr lang="en-US" dirty="0" smtClean="0"/>
              <a:t>2.</a:t>
            </a:r>
          </a:p>
          <a:p>
            <a:endParaRPr lang="en-US" dirty="0" smtClean="0"/>
          </a:p>
          <a:p>
            <a:r>
              <a:rPr lang="en-US" dirty="0" smtClean="0"/>
              <a:t>The current</a:t>
            </a:r>
            <a:r>
              <a:rPr lang="en-US" baseline="0" dirty="0" smtClean="0"/>
              <a:t> prototype of SPA is a Java static analysis framework.</a:t>
            </a:r>
          </a:p>
          <a:p>
            <a:r>
              <a:rPr lang="en-US" baseline="0" dirty="0" smtClean="0"/>
              <a:t>It extends existing tool set LASE and </a:t>
            </a:r>
            <a:r>
              <a:rPr lang="en-US" baseline="0" dirty="0" err="1" smtClean="0"/>
              <a:t>Sydit</a:t>
            </a:r>
            <a:r>
              <a:rPr lang="en-US" baseline="0" dirty="0" smtClean="0"/>
              <a:t> to identify ported nodes and their impacts and use crystal framework for control and data dependence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In this work, using an empirical study first we will show that common  porting errors is a frequent problem in practice,</a:t>
            </a:r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And then we present a method to automatically detect such errors.</a:t>
            </a:r>
            <a:endParaRPr lang="en-US" sz="1200" b="0" dirty="0" smtClean="0"/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 smtClean="0"/>
              <a:t>In</a:t>
            </a:r>
            <a:r>
              <a:rPr lang="en-US" sz="1400" baseline="0" dirty="0" smtClean="0"/>
              <a:t> the top figure, though the context is apparently different in the target, </a:t>
            </a:r>
          </a:p>
          <a:p>
            <a:pPr algn="l"/>
            <a:r>
              <a:rPr lang="en-US" sz="1400" baseline="0" dirty="0" smtClean="0"/>
              <a:t>SPA correctly did not mark it as inconsistency, since x value was reinitialized similarly to 5 before the ported code.</a:t>
            </a:r>
          </a:p>
          <a:p>
            <a:pPr algn="l"/>
            <a:endParaRPr lang="en-US" sz="1400" baseline="0" dirty="0" smtClean="0"/>
          </a:p>
          <a:p>
            <a:pPr algn="l"/>
            <a:endParaRPr lang="en-US" sz="1400" baseline="0" dirty="0" smtClean="0"/>
          </a:p>
          <a:p>
            <a:pPr algn="l"/>
            <a:r>
              <a:rPr lang="en-US" sz="1400" baseline="0" dirty="0" smtClean="0"/>
              <a:t>On the other hand, in the bottom, code was ported from a for loop to an equivalent while loop.</a:t>
            </a:r>
          </a:p>
          <a:p>
            <a:pPr algn="l"/>
            <a:r>
              <a:rPr lang="en-US" sz="1400" baseline="0" dirty="0" smtClean="0"/>
              <a:t>However, SPA detects it as inconsistency. </a:t>
            </a:r>
          </a:p>
          <a:p>
            <a:pPr algn="l"/>
            <a:r>
              <a:rPr lang="en-US" sz="1400" baseline="0" dirty="0" smtClean="0"/>
              <a:t>Here, </a:t>
            </a:r>
            <a:r>
              <a:rPr lang="en-US" sz="1400" dirty="0" smtClean="0"/>
              <a:t>SPA incorrectly reports inconsistency due to lack of deeper semantic reasoning</a:t>
            </a:r>
          </a:p>
          <a:p>
            <a:pPr algn="l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2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400" baseline="0" dirty="0" smtClean="0"/>
              <a:t>We test SPA on 63 porting examples of Eclipse CDT and 42 examples of Mozilla.</a:t>
            </a:r>
            <a:endParaRPr lang="en-US" sz="1400" dirty="0" smtClean="0"/>
          </a:p>
          <a:p>
            <a:pPr algn="l"/>
            <a:r>
              <a:rPr lang="en-US" sz="1400" dirty="0" smtClean="0"/>
              <a:t>We</a:t>
            </a:r>
            <a:r>
              <a:rPr lang="en-US" sz="1400" baseline="0" dirty="0" smtClean="0"/>
              <a:t> find that SPA detects 43 inconsistencies in eclipse CDT.</a:t>
            </a:r>
          </a:p>
          <a:p>
            <a:pPr algn="l"/>
            <a:r>
              <a:rPr lang="en-US" sz="1400" baseline="0" dirty="0" smtClean="0"/>
              <a:t>After a manual investigation we find that 15 of them are  false +</a:t>
            </a:r>
            <a:r>
              <a:rPr lang="en-US" sz="1400" baseline="0" dirty="0" err="1" smtClean="0"/>
              <a:t>ve</a:t>
            </a:r>
            <a:r>
              <a:rPr lang="en-US" sz="1400" baseline="0" dirty="0" smtClean="0"/>
              <a:t>, and 3 are false –</a:t>
            </a:r>
            <a:r>
              <a:rPr lang="en-US" sz="1400" baseline="0" dirty="0" err="1" smtClean="0"/>
              <a:t>ve</a:t>
            </a:r>
            <a:r>
              <a:rPr lang="en-US" sz="1400" baseline="0" dirty="0" smtClean="0"/>
              <a:t>.</a:t>
            </a:r>
          </a:p>
          <a:p>
            <a:pPr algn="l"/>
            <a:r>
              <a:rPr lang="en-US" sz="1400" baseline="0" dirty="0" smtClean="0"/>
              <a:t>Similarly we find accuracy for Mozilla.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400" baseline="0" dirty="0" smtClean="0"/>
              <a:t>So we can conclude, SPA detects </a:t>
            </a:r>
            <a:r>
              <a:rPr lang="en-US" sz="1400" dirty="0" smtClean="0"/>
              <a:t>inconsistencies with 65% to 73% precision and 90% recall</a:t>
            </a:r>
            <a:r>
              <a:rPr lang="en-US" sz="1400" smtClean="0"/>
              <a:t>. 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2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 smtClean="0"/>
              <a:t>We </a:t>
            </a:r>
            <a:r>
              <a:rPr lang="en-US" sz="1400" dirty="0" smtClean="0"/>
              <a:t>compare SPA’s accuracy with </a:t>
            </a:r>
            <a:r>
              <a:rPr lang="en-US" sz="1400" dirty="0" err="1" smtClean="0"/>
              <a:t>Dejavu</a:t>
            </a:r>
            <a:r>
              <a:rPr lang="en-US" sz="1400" dirty="0" smtClean="0"/>
              <a:t> and Jiang et al.’s error detection tool.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400" dirty="0" smtClean="0"/>
              <a:t>They detect porting inconsistencies comparing physical proximity</a:t>
            </a:r>
            <a:r>
              <a:rPr lang="en-US" sz="1400" baseline="0" dirty="0" smtClean="0"/>
              <a:t> of the ported code.</a:t>
            </a:r>
          </a:p>
          <a:p>
            <a:pPr algn="l"/>
            <a:r>
              <a:rPr lang="en-US" sz="1400" dirty="0" smtClean="0"/>
              <a:t>We find that SPA improves precision by 17 percentage point </a:t>
            </a:r>
            <a:r>
              <a:rPr lang="en-US" sz="1400" dirty="0" err="1" smtClean="0"/>
              <a:t>w.r.t</a:t>
            </a:r>
            <a:r>
              <a:rPr lang="en-US" sz="1400" dirty="0" smtClean="0"/>
              <a:t>.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Jianj</a:t>
            </a:r>
            <a:r>
              <a:rPr lang="en-US" sz="1400" baseline="0" dirty="0" smtClean="0"/>
              <a:t> et </a:t>
            </a:r>
            <a:r>
              <a:rPr lang="en-US" sz="1400" baseline="0" dirty="0" err="1" smtClean="0"/>
              <a:t>al’s</a:t>
            </a:r>
            <a:r>
              <a:rPr lang="en-US" sz="1400" baseline="0" dirty="0" smtClean="0"/>
              <a:t> tool and 14 percentage point </a:t>
            </a:r>
            <a:r>
              <a:rPr lang="en-US" sz="1400" baseline="0" dirty="0" err="1" smtClean="0"/>
              <a:t>w.r.t</a:t>
            </a:r>
            <a:r>
              <a:rPr lang="en-US" sz="1400" baseline="0" dirty="0" smtClean="0"/>
              <a:t>. </a:t>
            </a:r>
            <a:r>
              <a:rPr lang="en-US" sz="1400" baseline="0" dirty="0" err="1" smtClean="0"/>
              <a:t>Dejavu</a:t>
            </a:r>
            <a:r>
              <a:rPr lang="en-US" sz="1400" baseline="0" dirty="0" smtClean="0"/>
              <a:t>.</a:t>
            </a:r>
            <a:endParaRPr lang="en-US" sz="1400" dirty="0" smtClean="0"/>
          </a:p>
          <a:p>
            <a:pPr algn="l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2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Next we check how accurately SPA</a:t>
            </a:r>
            <a:r>
              <a:rPr lang="en-US" sz="10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 categorizes different types of porting inconsistencies.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This results are from eclipse CDT data set.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SPA did not do perform that great while detecting IDF.</a:t>
            </a:r>
          </a:p>
          <a:p>
            <a:pPr marL="0" indent="0">
              <a:buFont typeface="+mj-lt"/>
              <a:buNone/>
            </a:pPr>
            <a:endParaRPr lang="en-US" sz="1000" kern="1200" baseline="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1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4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One of the reason behind IDF not performing so well is specific to the way how SPA matches AST nodes.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While searching for similar nodes in the reference, SPA checks for identical AST type as well.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4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For example, here in the target, x is d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eclared and defined in</a:t>
            </a:r>
            <a:r>
              <a:rPr lang="en-US" sz="12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 single statement, in reference they are split up in different lines.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Hence SPA mistakenly mark is as data flow inconsistency.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endParaRPr lang="en-US" sz="1400" kern="1200" baseline="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2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SPA did a good job in </a:t>
            </a:r>
            <a:r>
              <a:rPr lang="en-US" sz="1000" kern="1200" baseline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finding ICF</a:t>
            </a:r>
            <a:endParaRPr lang="en-US" sz="1000" kern="1200" baseline="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kern="1200" baseline="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In total, SPA categorizes inconsistencies with 58% to 63% precision and 92%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1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thank Na </a:t>
            </a:r>
            <a:r>
              <a:rPr lang="en-US" dirty="0" err="1" smtClean="0"/>
              <a:t>Meng</a:t>
            </a:r>
            <a:r>
              <a:rPr lang="en-US" dirty="0" smtClean="0"/>
              <a:t> for her help.</a:t>
            </a:r>
          </a:p>
          <a:p>
            <a:r>
              <a:rPr lang="en-US" dirty="0" smtClean="0"/>
              <a:t>We also want to thanks </a:t>
            </a:r>
            <a:r>
              <a:rPr lang="en-US" dirty="0" err="1" smtClean="0"/>
              <a:t>google</a:t>
            </a:r>
            <a:r>
              <a:rPr lang="en-US" dirty="0" smtClean="0"/>
              <a:t> summer code and NSF funds</a:t>
            </a:r>
            <a:r>
              <a:rPr lang="en-US" baseline="0" dirty="0" smtClean="0"/>
              <a:t> for funding this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0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400" baseline="0" dirty="0" smtClean="0"/>
              <a:t>We test SPA on 63 porting examples of Eclipse CDT and 42 examples of Mozilla.</a:t>
            </a:r>
            <a:endParaRPr lang="en-US" sz="1400" dirty="0" smtClean="0"/>
          </a:p>
          <a:p>
            <a:pPr algn="l"/>
            <a:r>
              <a:rPr lang="en-US" sz="1400" dirty="0" smtClean="0"/>
              <a:t>We</a:t>
            </a:r>
            <a:r>
              <a:rPr lang="en-US" sz="1400" baseline="0" dirty="0" smtClean="0"/>
              <a:t> find that SPA detects 43 inconsistencies in eclipse CDT.</a:t>
            </a:r>
          </a:p>
          <a:p>
            <a:pPr algn="l"/>
            <a:r>
              <a:rPr lang="en-US" sz="1400" baseline="0" dirty="0" smtClean="0"/>
              <a:t>After a manual investigation we find that 15 of them are  false +</a:t>
            </a:r>
            <a:r>
              <a:rPr lang="en-US" sz="1400" baseline="0" dirty="0" err="1" smtClean="0"/>
              <a:t>ve</a:t>
            </a:r>
            <a:r>
              <a:rPr lang="en-US" sz="1400" baseline="0" dirty="0" smtClean="0"/>
              <a:t>, and 3 are false –</a:t>
            </a:r>
            <a:r>
              <a:rPr lang="en-US" sz="1400" baseline="0" dirty="0" err="1" smtClean="0"/>
              <a:t>ve</a:t>
            </a:r>
            <a:r>
              <a:rPr lang="en-US" sz="1400" baseline="0" dirty="0" smtClean="0"/>
              <a:t>.</a:t>
            </a:r>
          </a:p>
          <a:p>
            <a:pPr algn="l"/>
            <a:r>
              <a:rPr lang="en-US" sz="1400" baseline="0" dirty="0" smtClean="0"/>
              <a:t>Similarly we find accuracy for Mozilla.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400" baseline="0" dirty="0" smtClean="0"/>
              <a:t>So we can conclude, SPA detects </a:t>
            </a:r>
            <a:r>
              <a:rPr lang="en-US" sz="1400" dirty="0" smtClean="0"/>
              <a:t>inconsistencies with 65% to 73% precision and 90% recall.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We compare SPA’s accuracy with </a:t>
            </a:r>
            <a:r>
              <a:rPr lang="en-US" sz="1400" dirty="0" err="1" smtClean="0"/>
              <a:t>Dejavu</a:t>
            </a:r>
            <a:r>
              <a:rPr lang="en-US" sz="1400" dirty="0" smtClean="0"/>
              <a:t> and Jiang et al.’s error detection tool.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400" dirty="0" smtClean="0"/>
              <a:t>They detect porting inconsistencies comparing physical proximity</a:t>
            </a:r>
            <a:r>
              <a:rPr lang="en-US" sz="1400" baseline="0" dirty="0" smtClean="0"/>
              <a:t> of the ported code.</a:t>
            </a:r>
          </a:p>
          <a:p>
            <a:pPr algn="l"/>
            <a:r>
              <a:rPr lang="en-US" sz="1400" dirty="0" smtClean="0"/>
              <a:t>We find that SPA improves precision by 17 percentage point </a:t>
            </a:r>
            <a:r>
              <a:rPr lang="en-US" sz="1400" dirty="0" err="1" smtClean="0"/>
              <a:t>w.r.t</a:t>
            </a:r>
            <a:r>
              <a:rPr lang="en-US" sz="1400" dirty="0" smtClean="0"/>
              <a:t>.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Jianj</a:t>
            </a:r>
            <a:r>
              <a:rPr lang="en-US" sz="1400" baseline="0" dirty="0" smtClean="0"/>
              <a:t> et </a:t>
            </a:r>
            <a:r>
              <a:rPr lang="en-US" sz="1400" baseline="0" dirty="0" err="1" smtClean="0"/>
              <a:t>al’s</a:t>
            </a:r>
            <a:r>
              <a:rPr lang="en-US" sz="1400" baseline="0" dirty="0" smtClean="0"/>
              <a:t> tool and 14 percentage point </a:t>
            </a:r>
            <a:r>
              <a:rPr lang="en-US" sz="1400" baseline="0" dirty="0" err="1" smtClean="0"/>
              <a:t>w.r.t</a:t>
            </a:r>
            <a:r>
              <a:rPr lang="en-US" sz="1400" baseline="0" dirty="0" smtClean="0"/>
              <a:t>. </a:t>
            </a:r>
            <a:r>
              <a:rPr lang="en-US" sz="1400" baseline="0" dirty="0" err="1" smtClean="0"/>
              <a:t>Dejavu</a:t>
            </a:r>
            <a:r>
              <a:rPr lang="en-US" sz="1400" baseline="0" dirty="0" smtClean="0"/>
              <a:t>.</a:t>
            </a:r>
            <a:endParaRPr lang="en-US" sz="1400" dirty="0" smtClean="0"/>
          </a:p>
          <a:p>
            <a:pPr algn="l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Before we begin, let</a:t>
            </a:r>
            <a:r>
              <a:rPr lang="fr-FR" sz="1000" baseline="0" dirty="0" smtClean="0"/>
              <a:t>’s </a:t>
            </a:r>
            <a:r>
              <a:rPr lang="fr-FR" sz="1000" baseline="0" dirty="0" err="1" smtClean="0"/>
              <a:t>see</a:t>
            </a:r>
            <a:r>
              <a:rPr lang="fr-FR" sz="1000" baseline="0" dirty="0" smtClean="0"/>
              <a:t> how are </a:t>
            </a:r>
            <a:r>
              <a:rPr lang="fr-FR" sz="1000" baseline="0" dirty="0" err="1" smtClean="0"/>
              <a:t>porting</a:t>
            </a:r>
            <a:r>
              <a:rPr lang="fr-FR" sz="1000" baseline="0" dirty="0" smtClean="0"/>
              <a:t> </a:t>
            </a:r>
            <a:r>
              <a:rPr lang="fr-FR" sz="1000" baseline="0" dirty="0" err="1" smtClean="0"/>
              <a:t>errors</a:t>
            </a:r>
            <a:r>
              <a:rPr lang="fr-FR" sz="1000" baseline="0" dirty="0" smtClean="0"/>
              <a:t> </a:t>
            </a:r>
            <a:r>
              <a:rPr lang="fr-FR" sz="1000" baseline="0" dirty="0" err="1" smtClean="0"/>
              <a:t>actually</a:t>
            </a:r>
            <a:r>
              <a:rPr lang="fr-FR" sz="1000" baseline="0" dirty="0" smtClean="0"/>
              <a:t> </a:t>
            </a:r>
            <a:r>
              <a:rPr lang="fr-FR" sz="1000" baseline="0" dirty="0" err="1" smtClean="0"/>
              <a:t>introduced</a:t>
            </a:r>
            <a:r>
              <a:rPr lang="fr-FR" sz="1000" baseline="0" dirty="0" smtClean="0"/>
              <a:t> in the </a:t>
            </a:r>
            <a:r>
              <a:rPr lang="fr-FR" sz="1000" baseline="0" dirty="0" err="1" smtClean="0"/>
              <a:t>codebase</a:t>
            </a:r>
            <a:r>
              <a:rPr lang="fr-FR" sz="1000" baseline="0" dirty="0" smtClean="0"/>
              <a:t>.</a:t>
            </a:r>
            <a:endParaRPr lang="en-US" sz="1000" baseline="0" dirty="0" smtClean="0"/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This is a sample example from eclipse CDT.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The developer took the if block from reference file </a:t>
            </a:r>
            <a:r>
              <a:rPr lang="en-US" sz="1000" baseline="0" dirty="0" err="1" smtClean="0"/>
              <a:t>ExportMemory.Dialog.java</a:t>
            </a:r>
            <a:r>
              <a:rPr lang="en-US" sz="1000" baseline="0" dirty="0" smtClean="0"/>
              <a:t>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And use it in file </a:t>
            </a:r>
            <a:r>
              <a:rPr lang="en-US" sz="1000" baseline="0" dirty="0" err="1" smtClean="0"/>
              <a:t>ImportMemory.Dialog.java</a:t>
            </a:r>
            <a:r>
              <a:rPr lang="en-US" sz="1000" baseline="0" dirty="0" smtClean="0"/>
              <a:t> 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However developer forgot to update Export related variables to Import related variables.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This raised porting error.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aseline="0" dirty="0" smtClean="0"/>
              <a:t>Which was fixed in later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aseline="0" dirty="0" smtClean="0"/>
              <a:t>To identify such porting errors in the codebase we walk backward. 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aseline="0" dirty="0" smtClean="0"/>
              <a:t>First, we search the commit messages to look for porting related error message.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aseline="0" dirty="0" smtClean="0"/>
              <a:t>Here, developers mentioned: </a:t>
            </a: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Fix </a:t>
            </a:r>
            <a:r>
              <a:rPr lang="en-US" b="0" u="sng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copy&amp;paste</a:t>
            </a:r>
            <a:r>
              <a:rPr lang="en-US" b="0" u="sng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error in last commit</a:t>
            </a:r>
            <a:endParaRPr lang="en-US" b="0" baseline="0" dirty="0" smtClean="0"/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aseline="0" dirty="0" smtClean="0"/>
              <a:t>The green box shows the associated fixed patch.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aseline="0" dirty="0" smtClean="0"/>
              <a:t>Then using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blame we identify the error introducing change in the target.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aseline="0" dirty="0" smtClean="0"/>
              <a:t>Then using our previous tool Repertoire, which identifies similar changes in the code base, we identify the Reference Patch.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Using this</a:t>
            </a:r>
            <a:r>
              <a:rPr lang="en-US" baseline="0" dirty="0" smtClean="0"/>
              <a:t> method we analyze all the changes in FreeBSD and last three years change in Linux.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find 113 porting errors in FreeBSD and 182 errors in Linux.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shows developers often introduce porting errors in the codebase.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manually analyze the </a:t>
            </a:r>
            <a:r>
              <a:rPr lang="en-US" dirty="0" smtClean="0"/>
              <a:t>reference,</a:t>
            </a:r>
            <a:r>
              <a:rPr lang="en-US" baseline="0" dirty="0" smtClean="0"/>
              <a:t> target, and fixed patch and classify different types of porting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First, porting</a:t>
            </a:r>
            <a:r>
              <a:rPr lang="en-US" baseline="0" dirty="0" smtClean="0"/>
              <a:t> error may occur when code is ported in different control flow.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example, here developer ported code from two nested for loop context to one for loop.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reference, the continue statement was matching the inner for loop.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However in the target, since there is no inner loop, the continuous statement mistakenly match the outer p loop.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error was fixed in the subsequent release.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Please see our paper to check out the corresponding fixes.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Developers often forget to rename</a:t>
            </a:r>
            <a:r>
              <a:rPr lang="en-US" baseline="0" dirty="0" smtClean="0"/>
              <a:t> the identifiers consistently after porting.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example, here in 1</a:t>
            </a:r>
            <a:r>
              <a:rPr lang="en-US" baseline="30000" dirty="0" smtClean="0"/>
              <a:t>st</a:t>
            </a:r>
            <a:r>
              <a:rPr lang="en-US" baseline="0" dirty="0" smtClean="0"/>
              <a:t> two statements the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identifiers are updated to </a:t>
            </a:r>
            <a:r>
              <a:rPr lang="en-US" baseline="0" dirty="0" err="1" smtClean="0"/>
              <a:t>rabp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However, the developers forget to update it in the last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D9DEC5D-0E67-2B45-841A-96178EDB0C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3876-BB45-3841-A86B-8A29B420D75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60-04DC-D540-BF74-FBF21EB67E5E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55DC-477E-0840-9F2C-425BFBA3FED8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9EF-86AE-7948-8F0C-30621BADB750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A69E-F6DB-DF40-BA3C-E01C350C3FA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AD6-C6EC-D746-B95E-C0ADAF0EE39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F29-83A3-7C42-A2D9-4A8D7337CFB8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944E-DCC4-024F-8B6B-8242B5C2D1C9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6916-2ECB-124B-A131-6814B96A6E25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1D7A-5BC9-694C-882B-B4E2F2DAA3F3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BCBD89-C497-FA47-AA5B-07ABF79F095B}" type="datetime1">
              <a:rPr lang="en-US" smtClean="0"/>
              <a:pPr/>
              <a:t>11/14/13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6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6C0943-F4B0-C743-AD87-4FA9E94D3B54}" type="datetime1">
              <a:rPr lang="en-US" smtClean="0"/>
              <a:pPr/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6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6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charset="2"/>
        <a:buChar char="Ø"/>
        <a:defRPr kumimoji="0" sz="2800" kern="1200">
          <a:solidFill>
            <a:schemeClr val="tx1"/>
          </a:solidFill>
          <a:latin typeface="Cambria"/>
          <a:ea typeface="+mn-ea"/>
          <a:cs typeface="Cambria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charset="2"/>
        <a:buChar char="§"/>
        <a:defRPr kumimoji="0" sz="2400" kern="1200">
          <a:solidFill>
            <a:schemeClr val="tx1"/>
          </a:solidFill>
          <a:latin typeface="Cambria"/>
          <a:ea typeface="+mn-ea"/>
          <a:cs typeface="Cambria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kumimoji="0"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Wingdings" charset="2"/>
        <a:buChar char="§"/>
        <a:defRPr kumimoji="0"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kumimoji="0" lang="en-US" sz="2000" kern="1200" smtClean="0">
          <a:solidFill>
            <a:schemeClr val="tx1"/>
          </a:solidFill>
          <a:latin typeface="Cambria"/>
          <a:ea typeface="+mn-ea"/>
          <a:cs typeface="Cambria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685800" y="1755648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Detecting and Characterizing Semantic Inconsistencies in Ported Code </a:t>
            </a:r>
          </a:p>
        </p:txBody>
      </p:sp>
      <p:sp>
        <p:nvSpPr>
          <p:cNvPr id="27651" name="Subtitle 4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8153400" cy="66141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200" b="1" dirty="0" smtClean="0">
                <a:solidFill>
                  <a:srgbClr val="FFF2E5"/>
                </a:solidFill>
              </a:rPr>
              <a:t>Baishakhi Ray</a:t>
            </a:r>
            <a:r>
              <a:rPr lang="en-US" sz="2200" b="1" baseline="30000" dirty="0" smtClean="0">
                <a:solidFill>
                  <a:srgbClr val="FFF2E5"/>
                </a:solidFill>
              </a:rPr>
              <a:t>*</a:t>
            </a:r>
            <a:r>
              <a:rPr lang="en-US" sz="2200" b="1" dirty="0" smtClean="0">
                <a:solidFill>
                  <a:srgbClr val="FFF2E5"/>
                </a:solidFill>
              </a:rPr>
              <a:t>,  Miryung Kim</a:t>
            </a:r>
            <a:r>
              <a:rPr lang="en-US" sz="2200" b="1" baseline="30000" dirty="0" smtClean="0">
                <a:solidFill>
                  <a:srgbClr val="FFF2E5"/>
                </a:solidFill>
              </a:rPr>
              <a:t>*</a:t>
            </a:r>
            <a:r>
              <a:rPr lang="en-US" sz="2200" b="1" dirty="0" smtClean="0">
                <a:solidFill>
                  <a:srgbClr val="FFF2E5"/>
                </a:solidFill>
              </a:rPr>
              <a:t>,  Suzette Person</a:t>
            </a:r>
            <a:r>
              <a:rPr lang="en-US" sz="2200" b="1" baseline="30000" dirty="0" smtClean="0">
                <a:solidFill>
                  <a:srgbClr val="FFF2E5"/>
                </a:solidFill>
              </a:rPr>
              <a:t>+</a:t>
            </a:r>
            <a:r>
              <a:rPr lang="en-US" sz="2200" b="1" dirty="0" smtClean="0">
                <a:solidFill>
                  <a:srgbClr val="FFF2E5"/>
                </a:solidFill>
              </a:rPr>
              <a:t>, Neha Rungta</a:t>
            </a:r>
            <a:r>
              <a:rPr lang="en-US" sz="2200" b="1" baseline="30000" dirty="0" smtClean="0">
                <a:solidFill>
                  <a:srgbClr val="FFF2E5"/>
                </a:solidFill>
              </a:rPr>
              <a:t>!</a:t>
            </a:r>
            <a:endParaRPr lang="en-US" sz="2200" b="1" baseline="30000" dirty="0">
              <a:solidFill>
                <a:srgbClr val="FFF2E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0844" y="5169590"/>
            <a:ext cx="4033793" cy="1527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sz="2000" baseline="30000" dirty="0" smtClean="0"/>
              <a:t>*</a:t>
            </a:r>
            <a:r>
              <a:rPr lang="en-US" sz="2000" dirty="0" smtClean="0"/>
              <a:t> The University of Texas at Austin</a:t>
            </a:r>
          </a:p>
          <a:p>
            <a:pPr algn="ctr"/>
            <a:r>
              <a:rPr lang="en-US" sz="2000" baseline="30000" dirty="0" smtClean="0"/>
              <a:t>+</a:t>
            </a:r>
            <a:r>
              <a:rPr lang="en-US" sz="2000" dirty="0" smtClean="0"/>
              <a:t> NASA </a:t>
            </a:r>
            <a:r>
              <a:rPr lang="en-US" sz="2000" dirty="0"/>
              <a:t>Langley Research Center </a:t>
            </a:r>
          </a:p>
          <a:p>
            <a:pPr algn="ctr"/>
            <a:r>
              <a:rPr lang="en-US" sz="2000" baseline="30000" dirty="0" smtClean="0"/>
              <a:t>! </a:t>
            </a:r>
            <a:r>
              <a:rPr lang="en-US" sz="2000" dirty="0" smtClean="0"/>
              <a:t>NASA </a:t>
            </a:r>
            <a:r>
              <a:rPr lang="en-US" sz="2000" dirty="0"/>
              <a:t>Ames Research Center 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3600" dirty="0"/>
              <a:t>Inconsistent </a:t>
            </a:r>
            <a:r>
              <a:rPr lang="en-US" sz="3600" dirty="0" err="1" smtClean="0"/>
              <a:t>Renamings</a:t>
            </a:r>
            <a:r>
              <a:rPr lang="en-US" sz="3600" dirty="0" smtClean="0"/>
              <a:t> of Related Identifiers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13361"/>
              </p:ext>
            </p:extLst>
          </p:nvPr>
        </p:nvGraphicFramePr>
        <p:xfrm>
          <a:off x="457200" y="2438400"/>
          <a:ext cx="8229600" cy="2377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</a:t>
                      </a:r>
                    </a:p>
                    <a:p>
                      <a:r>
                        <a:rPr lang="en-US" sz="2400" dirty="0" smtClean="0"/>
                        <a:t>+   if (INDEX &lt; </a:t>
                      </a:r>
                      <a:r>
                        <a:rPr lang="en-US" sz="2400" dirty="0" err="1" smtClean="0"/>
                        <a:t>lowest_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ofdm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r>
                        <a:rPr lang="en-US" sz="2400" dirty="0" smtClean="0"/>
                        <a:t>+        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ofdm</a:t>
                      </a:r>
                      <a:r>
                        <a:rPr lang="en-US" sz="2400" dirty="0" smtClean="0"/>
                        <a:t>  |= RATE &gt;&gt; 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OFDM</a:t>
                      </a:r>
                      <a:r>
                        <a:rPr lang="en-US" sz="2400" dirty="0" smtClean="0"/>
                        <a:t>_RATE;</a:t>
                      </a:r>
                    </a:p>
                    <a:p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</a:t>
                      </a:r>
                    </a:p>
                    <a:p>
                      <a:r>
                        <a:rPr lang="en-US" sz="2400" dirty="0" smtClean="0"/>
                        <a:t>+ if (INDEX &lt; </a:t>
                      </a:r>
                      <a:r>
                        <a:rPr lang="en-US" sz="2400" dirty="0" err="1" smtClean="0"/>
                        <a:t>lowest_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ofdm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r>
                        <a:rPr lang="en-US" sz="2400" dirty="0" smtClean="0"/>
                        <a:t>+   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ofdm</a:t>
                      </a:r>
                      <a:r>
                        <a:rPr lang="en-US" sz="2400" dirty="0" smtClean="0"/>
                        <a:t>  |= RATE &gt;&gt; </a:t>
                      </a:r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CCK</a:t>
                      </a:r>
                      <a:r>
                        <a:rPr lang="en-US" sz="2400" dirty="0" smtClean="0"/>
                        <a:t>_RATE;</a:t>
                      </a:r>
                    </a:p>
                    <a:p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3352800"/>
            <a:ext cx="8001000" cy="1066800"/>
          </a:xfrm>
          <a:prstGeom prst="round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Inconsistent Data 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890809"/>
              </p:ext>
            </p:extLst>
          </p:nvPr>
        </p:nvGraphicFramePr>
        <p:xfrm>
          <a:off x="457200" y="1905000"/>
          <a:ext cx="8229600" cy="4572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while ((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getopt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argc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argv</a:t>
                      </a:r>
                      <a:r>
                        <a:rPr lang="en-US" sz="2400" dirty="0" smtClean="0"/>
                        <a:t>,...)) != -1)</a:t>
                      </a:r>
                    </a:p>
                    <a:p>
                      <a:r>
                        <a:rPr lang="en-US" sz="2400" dirty="0" smtClean="0"/>
                        <a:t>…</a:t>
                      </a:r>
                    </a:p>
                    <a:p>
                      <a:r>
                        <a:rPr lang="en-US" sz="2400" dirty="0" smtClean="0"/>
                        <a:t>    switch (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) {</a:t>
                      </a:r>
                    </a:p>
                    <a:p>
                      <a:r>
                        <a:rPr lang="en-US" sz="2400" dirty="0" smtClean="0"/>
                        <a:t>    ...</a:t>
                      </a:r>
                    </a:p>
                    <a:p>
                      <a:r>
                        <a:rPr lang="en-US" sz="2400" dirty="0" smtClean="0"/>
                        <a:t>+    case 'o':</a:t>
                      </a:r>
                    </a:p>
                    <a:p>
                      <a:r>
                        <a:rPr lang="en-US" sz="2400" dirty="0" smtClean="0"/>
                        <a:t>+      if (</a:t>
                      </a:r>
                      <a:r>
                        <a:rPr lang="en-US" sz="2400" dirty="0" err="1" smtClean="0"/>
                        <a:t>strcmp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optarg</a:t>
                      </a:r>
                      <a:r>
                        <a:rPr lang="en-US" sz="2400" dirty="0" smtClean="0"/>
                        <a:t>, "space") == 0) {</a:t>
                      </a:r>
                    </a:p>
                    <a:p>
                      <a:r>
                        <a:rPr lang="en-US" sz="2400" dirty="0" smtClean="0"/>
                        <a:t>+        opt = FS_OPTSPACE;</a:t>
                      </a:r>
                    </a:p>
                    <a:p>
                      <a:r>
                        <a:rPr lang="en-US" sz="2400" dirty="0" smtClean="0"/>
                        <a:t> 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parse_uuid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char *s, </a:t>
                      </a:r>
                      <a:r>
                        <a:rPr lang="en-US" sz="2400" dirty="0" err="1" smtClean="0"/>
                        <a:t>uuid_t</a:t>
                      </a:r>
                      <a:r>
                        <a:rPr lang="en-US" sz="2400" dirty="0" smtClean="0"/>
                        <a:t> *</a:t>
                      </a:r>
                      <a:r>
                        <a:rPr lang="en-US" sz="2400" dirty="0" err="1" smtClean="0"/>
                        <a:t>uuid</a:t>
                      </a:r>
                      <a:r>
                        <a:rPr lang="en-US" sz="2400" dirty="0" smtClean="0"/>
                        <a:t>) {</a:t>
                      </a:r>
                    </a:p>
                    <a:p>
                      <a:r>
                        <a:rPr lang="en-US" sz="2400" dirty="0" smtClean="0"/>
                        <a:t>  ...</a:t>
                      </a:r>
                    </a:p>
                    <a:p>
                      <a:r>
                        <a:rPr lang="en-US" sz="2400" dirty="0" smtClean="0"/>
                        <a:t>  switch (*s) </a:t>
                      </a:r>
                    </a:p>
                    <a:p>
                      <a:r>
                        <a:rPr lang="en-US" sz="2400" dirty="0" smtClean="0"/>
                        <a:t>…</a:t>
                      </a:r>
                    </a:p>
                    <a:p>
                      <a:r>
                        <a:rPr lang="en-US" sz="2400" dirty="0" smtClean="0"/>
                        <a:t>+    case 'e':</a:t>
                      </a:r>
                    </a:p>
                    <a:p>
                      <a:r>
                        <a:rPr lang="en-US" sz="2400" dirty="0" smtClean="0"/>
                        <a:t>+     if (</a:t>
                      </a:r>
                      <a:r>
                        <a:rPr lang="en-US" sz="2400" dirty="0" err="1" smtClean="0"/>
                        <a:t>strcmp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optarg</a:t>
                      </a:r>
                      <a:r>
                        <a:rPr lang="en-US" sz="2400" dirty="0" smtClean="0"/>
                        <a:t>, "</a:t>
                      </a:r>
                      <a:r>
                        <a:rPr lang="en-US" sz="2400" dirty="0" err="1" smtClean="0"/>
                        <a:t>efi</a:t>
                      </a:r>
                      <a:r>
                        <a:rPr lang="en-US" sz="2400" dirty="0" smtClean="0"/>
                        <a:t>") == 0) {</a:t>
                      </a:r>
                    </a:p>
                    <a:p>
                      <a:r>
                        <a:rPr lang="en-US" sz="2400" dirty="0" smtClean="0"/>
                        <a:t>+        </a:t>
                      </a:r>
                      <a:r>
                        <a:rPr lang="en-US" sz="2400" dirty="0" err="1" smtClean="0"/>
                        <a:t>uuid_t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efi</a:t>
                      </a:r>
                      <a:r>
                        <a:rPr lang="en-US" sz="2400" dirty="0" smtClean="0"/>
                        <a:t> = GPT_ENT_TYPE_EFI;</a:t>
                      </a:r>
                    </a:p>
                    <a:p>
                      <a:r>
                        <a:rPr lang="en-US" sz="2400" dirty="0" smtClean="0"/>
                        <a:t> …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4267200"/>
            <a:ext cx="8001000" cy="1828800"/>
          </a:xfrm>
          <a:prstGeom prst="round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4038600"/>
            <a:ext cx="8001000" cy="533400"/>
          </a:xfrm>
          <a:prstGeom prst="round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Redundant Operation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57882"/>
              </p:ext>
            </p:extLst>
          </p:nvPr>
        </p:nvGraphicFramePr>
        <p:xfrm>
          <a:off x="533400" y="2362200"/>
          <a:ext cx="8229600" cy="310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memset</a:t>
                      </a:r>
                      <a:r>
                        <a:rPr lang="en-US" sz="2400" dirty="0" smtClean="0"/>
                        <a:t>(&amp;</a:t>
                      </a:r>
                      <a:r>
                        <a:rPr lang="en-US" sz="2400" dirty="0" err="1" smtClean="0"/>
                        <a:t>tsf_tlv</a:t>
                      </a:r>
                      <a:r>
                        <a:rPr lang="en-US" sz="2400" dirty="0" smtClean="0"/>
                        <a:t>, …));</a:t>
                      </a:r>
                    </a:p>
                    <a:p>
                      <a:r>
                        <a:rPr lang="en-US" sz="2400" dirty="0" smtClean="0"/>
                        <a:t>...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...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memcpy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(*buffer, &amp;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tsf_tlv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memcpy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(*buffer, &amp;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tsf_val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memcpy</a:t>
                      </a:r>
                      <a:r>
                        <a:rPr lang="en-US" sz="2400" dirty="0" smtClean="0"/>
                        <a:t>(&amp;</a:t>
                      </a:r>
                      <a:r>
                        <a:rPr lang="en-US" sz="2400" dirty="0" err="1" smtClean="0"/>
                        <a:t>tsf_val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time_stamp</a:t>
                      </a:r>
                      <a:r>
                        <a:rPr lang="en-US" sz="2400" dirty="0" smtClean="0"/>
                        <a:t>, …);</a:t>
                      </a:r>
                    </a:p>
                    <a:p>
                      <a:r>
                        <a:rPr lang="en-US" sz="2400" dirty="0" smtClean="0"/>
                        <a:t>  ..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memcpy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(*buffer, &amp;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tsf_val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4648200"/>
            <a:ext cx="8001000" cy="457200"/>
          </a:xfrm>
          <a:prstGeom prst="round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of Porting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57921"/>
              </p:ext>
            </p:extLst>
          </p:nvPr>
        </p:nvGraphicFramePr>
        <p:xfrm>
          <a:off x="1143000" y="1737360"/>
          <a:ext cx="6553200" cy="466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159000"/>
                <a:gridCol w="21844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FreeBSD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Linux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Inconsistent</a:t>
                      </a:r>
                    </a:p>
                    <a:p>
                      <a:pPr algn="l"/>
                      <a:r>
                        <a:rPr lang="en-US" sz="2400" b="1" dirty="0" smtClean="0"/>
                        <a:t>Control</a:t>
                      </a:r>
                      <a:r>
                        <a:rPr lang="en-US" sz="2400" b="1" baseline="0" dirty="0" smtClean="0"/>
                        <a:t> Flow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13%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Inconsistent Renaming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Inconsistent</a:t>
                      </a:r>
                    </a:p>
                    <a:p>
                      <a:pPr algn="l"/>
                      <a:r>
                        <a:rPr lang="en-US" sz="2400" b="1" dirty="0" smtClean="0"/>
                        <a:t>Data </a:t>
                      </a:r>
                      <a:r>
                        <a:rPr lang="en-US" sz="2400" b="1" baseline="0" dirty="0" smtClean="0"/>
                        <a:t>Flow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14%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Redundant Operations </a:t>
                      </a:r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1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mpirical study of porting errors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Classification scheme for porting errors </a:t>
            </a:r>
          </a:p>
          <a:p>
            <a:r>
              <a:rPr lang="en-US" dirty="0"/>
              <a:t>SPA: Semantic Porting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020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Input: </a:t>
            </a:r>
            <a:r>
              <a:rPr lang="en-US" smtClean="0"/>
              <a:t>Reference and </a:t>
            </a:r>
            <a:r>
              <a:rPr lang="en-US" dirty="0" smtClean="0"/>
              <a:t>Target patches</a:t>
            </a:r>
          </a:p>
          <a:p>
            <a:endParaRPr lang="en-US" dirty="0" smtClean="0"/>
          </a:p>
          <a:p>
            <a:r>
              <a:rPr lang="en-US" dirty="0" smtClean="0"/>
              <a:t>Analyze </a:t>
            </a:r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semantic differences between ported edits in reference and target context.</a:t>
            </a:r>
          </a:p>
          <a:p>
            <a:pPr marL="118872" indent="0">
              <a:buNone/>
            </a:pPr>
            <a:endParaRPr lang="en-US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dirty="0" smtClean="0"/>
              <a:t>Output: Types of  potential porting inconsistencies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629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68139"/>
              </p:ext>
            </p:extLst>
          </p:nvPr>
        </p:nvGraphicFramePr>
        <p:xfrm>
          <a:off x="685800" y="2286000"/>
          <a:ext cx="8001000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38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R(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</a:t>
                      </a:r>
                      <a:r>
                        <a:rPr lang="en-US" sz="1800" b="1" dirty="0" err="1" smtClean="0"/>
                        <a:t>ostatfs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 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R1.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sp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R4.  </a:t>
                      </a:r>
                      <a:r>
                        <a:rPr lang="en-US" sz="1800" dirty="0" smtClean="0"/>
                        <a:t>return  error 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T(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stat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T1.  </a:t>
                      </a:r>
                      <a:r>
                        <a:rPr lang="en-US" sz="1800" dirty="0" smtClean="0"/>
                        <a:t>if (flags == 3) { return 0; }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size(stat)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 T4.  </a:t>
                      </a:r>
                      <a:r>
                        <a:rPr lang="en-US" sz="1800" dirty="0" smtClean="0"/>
                        <a:t>+ if(size)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T5.  </a:t>
                      </a:r>
                      <a:r>
                        <a:rPr lang="en-US" sz="1800" dirty="0" smtClean="0"/>
                        <a:t>+        </a:t>
                      </a:r>
                      <a:r>
                        <a:rPr lang="en-US" sz="1800" dirty="0" err="1" smtClean="0"/>
                        <a:t>buf</a:t>
                      </a:r>
                      <a:r>
                        <a:rPr lang="en-US" sz="1800" dirty="0" smtClean="0"/>
                        <a:t> = new stat();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T6.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</a:t>
                      </a:r>
                      <a:r>
                        <a:rPr lang="en-US" sz="1800" dirty="0" smtClean="0"/>
                        <a:t>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T7.  </a:t>
                      </a:r>
                      <a:r>
                        <a:rPr lang="en-US" sz="1800" dirty="0" smtClean="0"/>
                        <a:t>+ err = copy(</a:t>
                      </a:r>
                      <a:r>
                        <a:rPr lang="en-US" sz="1800" dirty="0" err="1" smtClean="0"/>
                        <a:t>osb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buf</a:t>
                      </a:r>
                      <a:r>
                        <a:rPr lang="en-US" sz="1800" dirty="0" smtClean="0"/>
                        <a:t>, size);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T8.   </a:t>
                      </a:r>
                      <a:r>
                        <a:rPr lang="en-US" sz="1800" dirty="0" smtClean="0"/>
                        <a:t>return (err);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43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Identify Edited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1752600"/>
            <a:ext cx="4495800" cy="2286000"/>
            <a:chOff x="76200" y="1981200"/>
            <a:chExt cx="4495800" cy="2286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85800" y="35814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76200" y="1981200"/>
              <a:ext cx="4495800" cy="2286000"/>
              <a:chOff x="76200" y="2216400"/>
              <a:chExt cx="4495800" cy="2286000"/>
            </a:xfrm>
          </p:grpSpPr>
          <p:sp>
            <p:nvSpPr>
              <p:cNvPr id="42" name="Line 130"/>
              <p:cNvSpPr>
                <a:spLocks noChangeShapeType="1"/>
              </p:cNvSpPr>
              <p:nvPr/>
            </p:nvSpPr>
            <p:spPr bwMode="auto">
              <a:xfrm flipH="1" flipV="1">
                <a:off x="685800" y="38100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4" name="Rectangle 198"/>
              <p:cNvSpPr>
                <a:spLocks noChangeArrowheads="1"/>
              </p:cNvSpPr>
              <p:nvPr/>
            </p:nvSpPr>
            <p:spPr bwMode="auto">
              <a:xfrm>
                <a:off x="1328403" y="2216400"/>
                <a:ext cx="2185167" cy="596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500" b="1" dirty="0" smtClean="0">
                    <a:latin typeface="Cambria" charset="0"/>
                    <a:ea typeface="Times New Roman" charset="0"/>
                  </a:rPr>
                  <a:t>Reference</a:t>
                </a:r>
                <a:endParaRPr kumimoji="0" lang="en-US" sz="25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76200" y="4114800"/>
                <a:ext cx="3394561" cy="387600"/>
                <a:chOff x="3810000" y="4260600"/>
                <a:chExt cx="3394561" cy="387600"/>
              </a:xfrm>
            </p:grpSpPr>
            <p:sp>
              <p:nvSpPr>
                <p:cNvPr id="52" name="AutoShape 123"/>
                <p:cNvSpPr>
                  <a:spLocks noChangeArrowheads="1"/>
                </p:cNvSpPr>
                <p:nvPr/>
              </p:nvSpPr>
              <p:spPr bwMode="auto">
                <a:xfrm>
                  <a:off x="3810000" y="4260600"/>
                  <a:ext cx="1032361" cy="360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25400" dir="5400000" algn="ctr" rotWithShape="0">
                    <a:srgbClr val="000000">
                      <a:alpha val="35001"/>
                    </a:srgbClr>
                  </a:outerShdw>
                </a:effectLst>
              </p:spPr>
              <p:txBody>
                <a:bodyPr vert="horz" wrap="square" lIns="54000" tIns="36000" rIns="54000" bIns="360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mbria" charset="0"/>
                      <a:ea typeface="Times New Roman" charset="0"/>
                    </a:rPr>
                    <a:t>+ </a:t>
                  </a:r>
                  <a:r>
                    <a:rPr lang="en-US" sz="1600" dirty="0" err="1" smtClean="0">
                      <a:latin typeface="Cambria" charset="0"/>
                      <a:ea typeface="Times New Roman" charset="0"/>
                    </a:rPr>
                    <a:t>cnt</a:t>
                  </a:r>
                  <a:r>
                    <a:rPr lang="en-US" sz="1600" dirty="0" smtClean="0">
                      <a:latin typeface="Cambria" charset="0"/>
                      <a:ea typeface="Times New Roman" charset="0"/>
                    </a:rPr>
                    <a:t> = .. </a:t>
                  </a: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Times New Roman" charset="0"/>
                  </a:endParaRPr>
                </a:p>
              </p:txBody>
            </p:sp>
            <p:sp>
              <p:nvSpPr>
                <p:cNvPr id="53" name="AutoShape 124"/>
                <p:cNvSpPr>
                  <a:spLocks noChangeArrowheads="1"/>
                </p:cNvSpPr>
                <p:nvPr/>
              </p:nvSpPr>
              <p:spPr bwMode="auto">
                <a:xfrm>
                  <a:off x="4953000" y="4260600"/>
                  <a:ext cx="1032361" cy="387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25400" dir="5400000" algn="ctr" rotWithShape="0">
                    <a:srgbClr val="000000">
                      <a:alpha val="35001"/>
                    </a:srgbClr>
                  </a:outerShdw>
                </a:effectLst>
              </p:spPr>
              <p:txBody>
                <a:bodyPr vert="horz" wrap="square" lIns="54000" tIns="36000" rIns="54000" bIns="360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mbria" charset="0"/>
                      <a:ea typeface="Times New Roman" charset="0"/>
                    </a:rPr>
                    <a:t>+ size = .. </a:t>
                  </a: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Times New Roman" charset="0"/>
                  </a:endParaRPr>
                </a:p>
              </p:txBody>
            </p:sp>
            <p:sp>
              <p:nvSpPr>
                <p:cNvPr id="54" name="AutoShape 125"/>
                <p:cNvSpPr>
                  <a:spLocks noChangeArrowheads="1"/>
                </p:cNvSpPr>
                <p:nvPr/>
              </p:nvSpPr>
              <p:spPr bwMode="auto">
                <a:xfrm>
                  <a:off x="6172200" y="4260600"/>
                  <a:ext cx="1032361" cy="360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38100" dist="25400" dir="5400000" algn="ctr" rotWithShape="0">
                    <a:srgbClr val="000000">
                      <a:alpha val="35001"/>
                    </a:srgbClr>
                  </a:outerShdw>
                </a:effectLst>
              </p:spPr>
              <p:txBody>
                <a:bodyPr vert="horz" wrap="square" lIns="54000" tIns="36000" rIns="54000" bIns="360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mbria" charset="0"/>
                      <a:ea typeface="Times New Roman" charset="0"/>
                    </a:rPr>
                    <a:t>+ err = ..</a:t>
                  </a: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Times New Roman" charset="0"/>
                  </a:endParaRPr>
                </a:p>
              </p:txBody>
            </p:sp>
          </p:grpSp>
          <p:sp>
            <p:nvSpPr>
              <p:cNvPr id="46" name="AutoShape 125"/>
              <p:cNvSpPr>
                <a:spLocks noChangeArrowheads="1"/>
              </p:cNvSpPr>
              <p:nvPr/>
            </p:nvSpPr>
            <p:spPr bwMode="auto">
              <a:xfrm>
                <a:off x="3636001" y="4135800"/>
                <a:ext cx="935999" cy="360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54000" tIns="36000" rIns="54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mbria" charset="0"/>
                    <a:ea typeface="Times New Roman" charset="0"/>
                  </a:rPr>
                  <a:t>r</a:t>
                </a:r>
                <a:r>
                  <a:rPr lang="en-US" sz="1600" dirty="0" smtClean="0">
                    <a:latin typeface="Cambria" charset="0"/>
                    <a:ea typeface="Times New Roman" charset="0"/>
                  </a:rPr>
                  <a:t>et err 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endParaRPr>
              </a:p>
            </p:txBody>
          </p:sp>
          <p:sp>
            <p:nvSpPr>
              <p:cNvPr id="47" name="Line 129"/>
              <p:cNvSpPr>
                <a:spLocks noChangeShapeType="1"/>
              </p:cNvSpPr>
              <p:nvPr/>
            </p:nvSpPr>
            <p:spPr bwMode="auto">
              <a:xfrm flipH="1">
                <a:off x="2362200" y="2819400"/>
                <a:ext cx="0" cy="990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8" name="AutoShape 122"/>
              <p:cNvSpPr>
                <a:spLocks noChangeArrowheads="1"/>
              </p:cNvSpPr>
              <p:nvPr/>
            </p:nvSpPr>
            <p:spPr bwMode="auto">
              <a:xfrm>
                <a:off x="1511659" y="2826000"/>
                <a:ext cx="1764941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54000" tIns="36000" rIns="5400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Times New Roman" charset="0"/>
                  </a:rPr>
                  <a:t>method_decl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endParaRPr>
              </a:p>
            </p:txBody>
          </p:sp>
          <p:sp>
            <p:nvSpPr>
              <p:cNvPr id="49" name="Line 130"/>
              <p:cNvSpPr>
                <a:spLocks noChangeShapeType="1"/>
              </p:cNvSpPr>
              <p:nvPr/>
            </p:nvSpPr>
            <p:spPr bwMode="auto">
              <a:xfrm flipH="1" flipV="1">
                <a:off x="1752600" y="38100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0" name="Line 130"/>
              <p:cNvSpPr>
                <a:spLocks noChangeShapeType="1"/>
              </p:cNvSpPr>
              <p:nvPr/>
            </p:nvSpPr>
            <p:spPr bwMode="auto">
              <a:xfrm flipH="1" flipV="1">
                <a:off x="2895600" y="38100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1" name="Line 130"/>
              <p:cNvSpPr>
                <a:spLocks noChangeShapeType="1"/>
              </p:cNvSpPr>
              <p:nvPr/>
            </p:nvSpPr>
            <p:spPr bwMode="auto">
              <a:xfrm flipH="1" flipV="1">
                <a:off x="4114800" y="38100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sp>
        <p:nvSpPr>
          <p:cNvPr id="80" name="Line 129"/>
          <p:cNvSpPr>
            <a:spLocks noChangeShapeType="1"/>
          </p:cNvSpPr>
          <p:nvPr/>
        </p:nvSpPr>
        <p:spPr bwMode="auto">
          <a:xfrm flipH="1">
            <a:off x="6781800" y="4495800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1" name="Line 130"/>
          <p:cNvSpPr>
            <a:spLocks noChangeShapeType="1"/>
          </p:cNvSpPr>
          <p:nvPr/>
        </p:nvSpPr>
        <p:spPr bwMode="auto">
          <a:xfrm flipH="1" flipV="1">
            <a:off x="6248400" y="56388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994761" y="4495800"/>
            <a:ext cx="342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Line 130"/>
          <p:cNvSpPr>
            <a:spLocks noChangeShapeType="1"/>
          </p:cNvSpPr>
          <p:nvPr/>
        </p:nvSpPr>
        <p:spPr bwMode="auto">
          <a:xfrm flipH="1" flipV="1">
            <a:off x="4994761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" name="Rectangle 198"/>
          <p:cNvSpPr>
            <a:spLocks noChangeArrowheads="1"/>
          </p:cNvSpPr>
          <p:nvPr/>
        </p:nvSpPr>
        <p:spPr bwMode="auto">
          <a:xfrm>
            <a:off x="5637364" y="1752600"/>
            <a:ext cx="2185167" cy="5961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b="1" dirty="0" smtClean="0">
                <a:latin typeface="Cambria" charset="0"/>
                <a:ea typeface="Times New Roman" charset="0"/>
              </a:rPr>
              <a:t>Target</a:t>
            </a:r>
            <a:endParaRPr kumimoji="0" lang="en-US" sz="25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495800" y="4800600"/>
            <a:ext cx="3436322" cy="387600"/>
            <a:chOff x="3920639" y="5410200"/>
            <a:chExt cx="3436322" cy="387600"/>
          </a:xfrm>
        </p:grpSpPr>
        <p:sp>
          <p:nvSpPr>
            <p:cNvPr id="75" name="AutoShape 123"/>
            <p:cNvSpPr>
              <a:spLocks noChangeArrowheads="1"/>
            </p:cNvSpPr>
            <p:nvPr/>
          </p:nvSpPr>
          <p:spPr bwMode="auto">
            <a:xfrm>
              <a:off x="3920639" y="54102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6" name="AutoShape 124"/>
            <p:cNvSpPr>
              <a:spLocks noChangeArrowheads="1"/>
            </p:cNvSpPr>
            <p:nvPr/>
          </p:nvSpPr>
          <p:spPr bwMode="auto">
            <a:xfrm>
              <a:off x="4987439" y="5410200"/>
              <a:ext cx="1032361" cy="3876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7" name="AutoShape 125"/>
            <p:cNvSpPr>
              <a:spLocks noChangeArrowheads="1"/>
            </p:cNvSpPr>
            <p:nvPr/>
          </p:nvSpPr>
          <p:spPr bwMode="auto">
            <a:xfrm>
              <a:off x="6324600" y="54102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</p:grpSp>
      <p:sp>
        <p:nvSpPr>
          <p:cNvPr id="64" name="AutoShape 125"/>
          <p:cNvSpPr>
            <a:spLocks noChangeArrowheads="1"/>
          </p:cNvSpPr>
          <p:nvPr/>
        </p:nvSpPr>
        <p:spPr bwMode="auto">
          <a:xfrm>
            <a:off x="7944962" y="4800600"/>
            <a:ext cx="935999" cy="36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mbria" charset="0"/>
                <a:ea typeface="Times New Roman" charset="0"/>
              </a:rPr>
              <a:t>e</a:t>
            </a:r>
            <a:r>
              <a:rPr lang="en-US" sz="1600" dirty="0" smtClean="0">
                <a:latin typeface="Cambria" charset="0"/>
                <a:ea typeface="Times New Roman" charset="0"/>
              </a:rPr>
              <a:t>rr = ..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65" name="Line 129"/>
          <p:cNvSpPr>
            <a:spLocks noChangeShapeType="1"/>
          </p:cNvSpPr>
          <p:nvPr/>
        </p:nvSpPr>
        <p:spPr bwMode="auto">
          <a:xfrm flipH="1">
            <a:off x="6671161" y="3733800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66" name="Group 65"/>
          <p:cNvGrpSpPr/>
          <p:nvPr/>
        </p:nvGrpSpPr>
        <p:grpSpPr>
          <a:xfrm>
            <a:off x="5201762" y="2362200"/>
            <a:ext cx="2383799" cy="1966800"/>
            <a:chOff x="4626601" y="2971800"/>
            <a:chExt cx="2383799" cy="1966800"/>
          </a:xfrm>
        </p:grpSpPr>
        <p:sp>
          <p:nvSpPr>
            <p:cNvPr id="70" name="AutoShape 122"/>
            <p:cNvSpPr>
              <a:spLocks noChangeArrowheads="1"/>
            </p:cNvSpPr>
            <p:nvPr/>
          </p:nvSpPr>
          <p:spPr bwMode="auto">
            <a:xfrm>
              <a:off x="5245459" y="29718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1" name="AutoShape 123"/>
            <p:cNvSpPr>
              <a:spLocks noChangeArrowheads="1"/>
            </p:cNvSpPr>
            <p:nvPr/>
          </p:nvSpPr>
          <p:spPr bwMode="auto">
            <a:xfrm>
              <a:off x="5334000" y="38862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if (flags == 3)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6096000" y="34290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130"/>
            <p:cNvSpPr>
              <a:spLocks noChangeShapeType="1"/>
            </p:cNvSpPr>
            <p:nvPr/>
          </p:nvSpPr>
          <p:spPr bwMode="auto">
            <a:xfrm flipV="1">
              <a:off x="5486400" y="4356600"/>
              <a:ext cx="381000" cy="29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AutoShape 123"/>
            <p:cNvSpPr>
              <a:spLocks noChangeArrowheads="1"/>
            </p:cNvSpPr>
            <p:nvPr/>
          </p:nvSpPr>
          <p:spPr bwMode="auto">
            <a:xfrm>
              <a:off x="4626601" y="45786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ret 0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</p:grpSp>
      <p:sp>
        <p:nvSpPr>
          <p:cNvPr id="67" name="Line 130"/>
          <p:cNvSpPr>
            <a:spLocks noChangeShapeType="1"/>
          </p:cNvSpPr>
          <p:nvPr/>
        </p:nvSpPr>
        <p:spPr bwMode="auto">
          <a:xfrm flipH="1" flipV="1">
            <a:off x="6061561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8" name="Line 130"/>
          <p:cNvSpPr>
            <a:spLocks noChangeShapeType="1"/>
          </p:cNvSpPr>
          <p:nvPr/>
        </p:nvSpPr>
        <p:spPr bwMode="auto">
          <a:xfrm flipH="1" flipV="1">
            <a:off x="7509361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9" name="Line 130"/>
          <p:cNvSpPr>
            <a:spLocks noChangeShapeType="1"/>
          </p:cNvSpPr>
          <p:nvPr/>
        </p:nvSpPr>
        <p:spPr bwMode="auto">
          <a:xfrm flipH="1" flipV="1">
            <a:off x="8423761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7" name="Line 130"/>
          <p:cNvSpPr>
            <a:spLocks noChangeShapeType="1"/>
          </p:cNvSpPr>
          <p:nvPr/>
        </p:nvSpPr>
        <p:spPr bwMode="auto">
          <a:xfrm flipH="1" flipV="1">
            <a:off x="6899761" y="3740400"/>
            <a:ext cx="38100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AutoShape 123"/>
          <p:cNvSpPr>
            <a:spLocks noChangeArrowheads="1"/>
          </p:cNvSpPr>
          <p:nvPr/>
        </p:nvSpPr>
        <p:spPr bwMode="auto">
          <a:xfrm>
            <a:off x="7259162" y="3969000"/>
            <a:ext cx="935999" cy="36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mbria" charset="0"/>
                <a:ea typeface="Times New Roman" charset="0"/>
              </a:rPr>
              <a:t>r</a:t>
            </a:r>
            <a:r>
              <a:rPr lang="en-US" sz="1600" dirty="0" smtClean="0">
                <a:latin typeface="Cambria" charset="0"/>
                <a:ea typeface="Times New Roman" charset="0"/>
              </a:rPr>
              <a:t>et err 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78" name="AutoShape 123"/>
          <p:cNvSpPr>
            <a:spLocks noChangeArrowheads="1"/>
          </p:cNvSpPr>
          <p:nvPr/>
        </p:nvSpPr>
        <p:spPr bwMode="auto">
          <a:xfrm>
            <a:off x="5985361" y="5257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mbria" charset="0"/>
                <a:ea typeface="Times New Roman" charset="0"/>
              </a:rPr>
              <a:t>+ if (size) 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79" name="AutoShape 125"/>
          <p:cNvSpPr>
            <a:spLocks noChangeArrowheads="1"/>
          </p:cNvSpPr>
          <p:nvPr/>
        </p:nvSpPr>
        <p:spPr bwMode="auto">
          <a:xfrm>
            <a:off x="6019800" y="5867400"/>
            <a:ext cx="1032361" cy="36000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mbria" charset="0"/>
                <a:ea typeface="Times New Roman" charset="0"/>
              </a:rPr>
              <a:t>+ </a:t>
            </a:r>
            <a:r>
              <a:rPr lang="en-US" sz="1600" dirty="0" err="1" smtClean="0">
                <a:latin typeface="Cambria" charset="0"/>
                <a:ea typeface="Times New Roman" charset="0"/>
              </a:rPr>
              <a:t>buf</a:t>
            </a:r>
            <a:r>
              <a:rPr lang="en-US" sz="1600" dirty="0" smtClean="0">
                <a:latin typeface="Cambria" charset="0"/>
                <a:ea typeface="Times New Roman" charset="0"/>
              </a:rPr>
              <a:t> = ..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493" y="3657600"/>
            <a:ext cx="32566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747361" y="3837826"/>
            <a:ext cx="325730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735831" y="5562600"/>
            <a:ext cx="325730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9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Compute Ported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" y="1752600"/>
            <a:ext cx="8804761" cy="4474800"/>
            <a:chOff x="76200" y="1752600"/>
            <a:chExt cx="8804761" cy="44748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85800" y="33462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 flipH="1" flipV="1">
              <a:off x="6858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198"/>
            <p:cNvSpPr>
              <a:spLocks noChangeArrowheads="1"/>
            </p:cNvSpPr>
            <p:nvPr/>
          </p:nvSpPr>
          <p:spPr bwMode="auto">
            <a:xfrm>
              <a:off x="1328403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Reference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2" name="AutoShape 123"/>
            <p:cNvSpPr>
              <a:spLocks noChangeArrowheads="1"/>
            </p:cNvSpPr>
            <p:nvPr/>
          </p:nvSpPr>
          <p:spPr bwMode="auto">
            <a:xfrm>
              <a:off x="76200" y="36510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3" name="AutoShape 124"/>
            <p:cNvSpPr>
              <a:spLocks noChangeArrowheads="1"/>
            </p:cNvSpPr>
            <p:nvPr/>
          </p:nvSpPr>
          <p:spPr bwMode="auto">
            <a:xfrm>
              <a:off x="1219200" y="36510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4" name="AutoShape 125"/>
            <p:cNvSpPr>
              <a:spLocks noChangeArrowheads="1"/>
            </p:cNvSpPr>
            <p:nvPr/>
          </p:nvSpPr>
          <p:spPr bwMode="auto">
            <a:xfrm>
              <a:off x="2438400" y="36510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6" name="AutoShape 125"/>
            <p:cNvSpPr>
              <a:spLocks noChangeArrowheads="1"/>
            </p:cNvSpPr>
            <p:nvPr/>
          </p:nvSpPr>
          <p:spPr bwMode="auto">
            <a:xfrm>
              <a:off x="3636001" y="3672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mbria" charset="0"/>
                  <a:ea typeface="Times New Roman" charset="0"/>
                </a:rPr>
                <a:t>r</a:t>
              </a:r>
              <a:r>
                <a:rPr lang="en-US" sz="1600" dirty="0" smtClean="0">
                  <a:latin typeface="Cambria" charset="0"/>
                  <a:ea typeface="Times New Roman" charset="0"/>
                </a:rPr>
                <a:t>et err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7" name="Line 129"/>
            <p:cNvSpPr>
              <a:spLocks noChangeShapeType="1"/>
            </p:cNvSpPr>
            <p:nvPr/>
          </p:nvSpPr>
          <p:spPr bwMode="auto">
            <a:xfrm flipH="1">
              <a:off x="2362200" y="23556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AutoShape 122"/>
            <p:cNvSpPr>
              <a:spLocks noChangeArrowheads="1"/>
            </p:cNvSpPr>
            <p:nvPr/>
          </p:nvSpPr>
          <p:spPr bwMode="auto">
            <a:xfrm>
              <a:off x="1511659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 flipV="1">
              <a:off x="17526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130"/>
            <p:cNvSpPr>
              <a:spLocks noChangeShapeType="1"/>
            </p:cNvSpPr>
            <p:nvPr/>
          </p:nvSpPr>
          <p:spPr bwMode="auto">
            <a:xfrm flipH="1" flipV="1">
              <a:off x="28956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Line 130"/>
            <p:cNvSpPr>
              <a:spLocks noChangeShapeType="1"/>
            </p:cNvSpPr>
            <p:nvPr/>
          </p:nvSpPr>
          <p:spPr bwMode="auto">
            <a:xfrm flipH="1" flipV="1">
              <a:off x="41148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Line 129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1" name="Line 130"/>
            <p:cNvSpPr>
              <a:spLocks noChangeShapeType="1"/>
            </p:cNvSpPr>
            <p:nvPr/>
          </p:nvSpPr>
          <p:spPr bwMode="auto">
            <a:xfrm flipH="1" flipV="1">
              <a:off x="6248400" y="5638800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94761" y="44958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Line 130"/>
            <p:cNvSpPr>
              <a:spLocks noChangeShapeType="1"/>
            </p:cNvSpPr>
            <p:nvPr/>
          </p:nvSpPr>
          <p:spPr bwMode="auto">
            <a:xfrm flipH="1" flipV="1">
              <a:off x="4994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5637364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Target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75" name="AutoShape 123"/>
            <p:cNvSpPr>
              <a:spLocks noChangeArrowheads="1"/>
            </p:cNvSpPr>
            <p:nvPr/>
          </p:nvSpPr>
          <p:spPr bwMode="auto">
            <a:xfrm>
              <a:off x="4495800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6" name="AutoShape 124"/>
            <p:cNvSpPr>
              <a:spLocks noChangeArrowheads="1"/>
            </p:cNvSpPr>
            <p:nvPr/>
          </p:nvSpPr>
          <p:spPr bwMode="auto">
            <a:xfrm>
              <a:off x="5562600" y="48006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7" name="AutoShape 125"/>
            <p:cNvSpPr>
              <a:spLocks noChangeArrowheads="1"/>
            </p:cNvSpPr>
            <p:nvPr/>
          </p:nvSpPr>
          <p:spPr bwMode="auto">
            <a:xfrm>
              <a:off x="6899761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4" name="AutoShape 125"/>
            <p:cNvSpPr>
              <a:spLocks noChangeArrowheads="1"/>
            </p:cNvSpPr>
            <p:nvPr/>
          </p:nvSpPr>
          <p:spPr bwMode="auto">
            <a:xfrm>
              <a:off x="7944962" y="48006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mbria" charset="0"/>
                  <a:ea typeface="Times New Roman" charset="0"/>
                </a:rPr>
                <a:t>e</a:t>
              </a:r>
              <a:r>
                <a:rPr lang="en-US" sz="1600" dirty="0" smtClean="0">
                  <a:latin typeface="Cambria" charset="0"/>
                  <a:ea typeface="Times New Roman" charset="0"/>
                </a:rPr>
                <a:t>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>
              <a:off x="6671161" y="3733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AutoShape 122"/>
            <p:cNvSpPr>
              <a:spLocks noChangeArrowheads="1"/>
            </p:cNvSpPr>
            <p:nvPr/>
          </p:nvSpPr>
          <p:spPr bwMode="auto">
            <a:xfrm>
              <a:off x="5820620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1" name="AutoShape 123"/>
            <p:cNvSpPr>
              <a:spLocks noChangeArrowheads="1"/>
            </p:cNvSpPr>
            <p:nvPr/>
          </p:nvSpPr>
          <p:spPr bwMode="auto">
            <a:xfrm>
              <a:off x="5909161" y="3276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if (flags == 3)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6671161" y="28194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130"/>
            <p:cNvSpPr>
              <a:spLocks noChangeShapeType="1"/>
            </p:cNvSpPr>
            <p:nvPr/>
          </p:nvSpPr>
          <p:spPr bwMode="auto">
            <a:xfrm flipV="1">
              <a:off x="6061561" y="3747000"/>
              <a:ext cx="381000" cy="29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AutoShape 123"/>
            <p:cNvSpPr>
              <a:spLocks noChangeArrowheads="1"/>
            </p:cNvSpPr>
            <p:nvPr/>
          </p:nvSpPr>
          <p:spPr bwMode="auto">
            <a:xfrm>
              <a:off x="52017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ret 0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7" name="Line 130"/>
            <p:cNvSpPr>
              <a:spLocks noChangeShapeType="1"/>
            </p:cNvSpPr>
            <p:nvPr/>
          </p:nvSpPr>
          <p:spPr bwMode="auto">
            <a:xfrm flipH="1" flipV="1">
              <a:off x="60615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Line 130"/>
            <p:cNvSpPr>
              <a:spLocks noChangeShapeType="1"/>
            </p:cNvSpPr>
            <p:nvPr/>
          </p:nvSpPr>
          <p:spPr bwMode="auto">
            <a:xfrm flipH="1" flipV="1">
              <a:off x="75093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 flipH="1" flipV="1">
              <a:off x="8423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flipH="1" flipV="1">
              <a:off x="6899761" y="3740400"/>
              <a:ext cx="38100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AutoShape 123"/>
            <p:cNvSpPr>
              <a:spLocks noChangeArrowheads="1"/>
            </p:cNvSpPr>
            <p:nvPr/>
          </p:nvSpPr>
          <p:spPr bwMode="auto">
            <a:xfrm>
              <a:off x="72591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mbria" charset="0"/>
                  <a:ea typeface="Times New Roman" charset="0"/>
                </a:rPr>
                <a:t>r</a:t>
              </a:r>
              <a:r>
                <a:rPr lang="en-US" sz="1600" dirty="0" smtClean="0">
                  <a:latin typeface="Cambria" charset="0"/>
                  <a:ea typeface="Times New Roman" charset="0"/>
                </a:rPr>
                <a:t>et err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8" name="AutoShape 123"/>
            <p:cNvSpPr>
              <a:spLocks noChangeArrowheads="1"/>
            </p:cNvSpPr>
            <p:nvPr/>
          </p:nvSpPr>
          <p:spPr bwMode="auto">
            <a:xfrm>
              <a:off x="5985361" y="5257800"/>
              <a:ext cx="15240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+ if (size)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9" name="AutoShape 125"/>
            <p:cNvSpPr>
              <a:spLocks noChangeArrowheads="1"/>
            </p:cNvSpPr>
            <p:nvPr/>
          </p:nvSpPr>
          <p:spPr bwMode="auto">
            <a:xfrm>
              <a:off x="6019800" y="58674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latin typeface="Cambria" charset="0"/>
                  <a:ea typeface="Times New Roman" charset="0"/>
                </a:rPr>
                <a:t>buf</a:t>
              </a:r>
              <a:r>
                <a:rPr lang="en-US" sz="1600" dirty="0" smtClean="0">
                  <a:latin typeface="Cambria" charset="0"/>
                  <a:ea typeface="Times New Roman" charset="0"/>
                </a:rPr>
                <a:t>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4493" y="3657600"/>
              <a:ext cx="325668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47361" y="3837826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5831" y="5562600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83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Detect Impacted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" y="1752600"/>
            <a:ext cx="8804761" cy="4474800"/>
            <a:chOff x="76200" y="1752600"/>
            <a:chExt cx="8804761" cy="44748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85800" y="33462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 flipH="1" flipV="1">
              <a:off x="6858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198"/>
            <p:cNvSpPr>
              <a:spLocks noChangeArrowheads="1"/>
            </p:cNvSpPr>
            <p:nvPr/>
          </p:nvSpPr>
          <p:spPr bwMode="auto">
            <a:xfrm>
              <a:off x="1328403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Reference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2" name="AutoShape 123"/>
            <p:cNvSpPr>
              <a:spLocks noChangeArrowheads="1"/>
            </p:cNvSpPr>
            <p:nvPr/>
          </p:nvSpPr>
          <p:spPr bwMode="auto">
            <a:xfrm>
              <a:off x="76200" y="36510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3" name="AutoShape 124"/>
            <p:cNvSpPr>
              <a:spLocks noChangeArrowheads="1"/>
            </p:cNvSpPr>
            <p:nvPr/>
          </p:nvSpPr>
          <p:spPr bwMode="auto">
            <a:xfrm>
              <a:off x="1219200" y="36510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4" name="AutoShape 125"/>
            <p:cNvSpPr>
              <a:spLocks noChangeArrowheads="1"/>
            </p:cNvSpPr>
            <p:nvPr/>
          </p:nvSpPr>
          <p:spPr bwMode="auto">
            <a:xfrm>
              <a:off x="2438400" y="36510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6" name="AutoShape 125"/>
            <p:cNvSpPr>
              <a:spLocks noChangeArrowheads="1"/>
            </p:cNvSpPr>
            <p:nvPr/>
          </p:nvSpPr>
          <p:spPr bwMode="auto">
            <a:xfrm>
              <a:off x="3636001" y="3672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</a:t>
              </a:r>
            </a:p>
          </p:txBody>
        </p:sp>
        <p:sp>
          <p:nvSpPr>
            <p:cNvPr id="47" name="Line 129"/>
            <p:cNvSpPr>
              <a:spLocks noChangeShapeType="1"/>
            </p:cNvSpPr>
            <p:nvPr/>
          </p:nvSpPr>
          <p:spPr bwMode="auto">
            <a:xfrm flipH="1">
              <a:off x="2362200" y="23556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AutoShape 122"/>
            <p:cNvSpPr>
              <a:spLocks noChangeArrowheads="1"/>
            </p:cNvSpPr>
            <p:nvPr/>
          </p:nvSpPr>
          <p:spPr bwMode="auto">
            <a:xfrm>
              <a:off x="1511659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 flipV="1">
              <a:off x="17526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130"/>
            <p:cNvSpPr>
              <a:spLocks noChangeShapeType="1"/>
            </p:cNvSpPr>
            <p:nvPr/>
          </p:nvSpPr>
          <p:spPr bwMode="auto">
            <a:xfrm flipH="1" flipV="1">
              <a:off x="28956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Line 130"/>
            <p:cNvSpPr>
              <a:spLocks noChangeShapeType="1"/>
            </p:cNvSpPr>
            <p:nvPr/>
          </p:nvSpPr>
          <p:spPr bwMode="auto">
            <a:xfrm flipH="1" flipV="1">
              <a:off x="41148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Line 129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1" name="Line 130"/>
            <p:cNvSpPr>
              <a:spLocks noChangeShapeType="1"/>
            </p:cNvSpPr>
            <p:nvPr/>
          </p:nvSpPr>
          <p:spPr bwMode="auto">
            <a:xfrm flipH="1" flipV="1">
              <a:off x="6248400" y="5638800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94761" y="44958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Line 130"/>
            <p:cNvSpPr>
              <a:spLocks noChangeShapeType="1"/>
            </p:cNvSpPr>
            <p:nvPr/>
          </p:nvSpPr>
          <p:spPr bwMode="auto">
            <a:xfrm flipH="1" flipV="1">
              <a:off x="4994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5637364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Target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75" name="AutoShape 123"/>
            <p:cNvSpPr>
              <a:spLocks noChangeArrowheads="1"/>
            </p:cNvSpPr>
            <p:nvPr/>
          </p:nvSpPr>
          <p:spPr bwMode="auto">
            <a:xfrm>
              <a:off x="4495800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6" name="AutoShape 124"/>
            <p:cNvSpPr>
              <a:spLocks noChangeArrowheads="1"/>
            </p:cNvSpPr>
            <p:nvPr/>
          </p:nvSpPr>
          <p:spPr bwMode="auto">
            <a:xfrm>
              <a:off x="5562600" y="48006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7" name="AutoShape 125"/>
            <p:cNvSpPr>
              <a:spLocks noChangeArrowheads="1"/>
            </p:cNvSpPr>
            <p:nvPr/>
          </p:nvSpPr>
          <p:spPr bwMode="auto">
            <a:xfrm>
              <a:off x="6899761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4" name="AutoShape 125"/>
            <p:cNvSpPr>
              <a:spLocks noChangeArrowheads="1"/>
            </p:cNvSpPr>
            <p:nvPr/>
          </p:nvSpPr>
          <p:spPr bwMode="auto">
            <a:xfrm>
              <a:off x="7944962" y="48006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err = ..</a:t>
              </a: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>
              <a:off x="6671161" y="3733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AutoShape 122"/>
            <p:cNvSpPr>
              <a:spLocks noChangeArrowheads="1"/>
            </p:cNvSpPr>
            <p:nvPr/>
          </p:nvSpPr>
          <p:spPr bwMode="auto">
            <a:xfrm>
              <a:off x="5820620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1" name="AutoShape 123"/>
            <p:cNvSpPr>
              <a:spLocks noChangeArrowheads="1"/>
            </p:cNvSpPr>
            <p:nvPr/>
          </p:nvSpPr>
          <p:spPr bwMode="auto">
            <a:xfrm>
              <a:off x="5909161" y="3276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if (flags == 3)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6671161" y="28194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130"/>
            <p:cNvSpPr>
              <a:spLocks noChangeShapeType="1"/>
            </p:cNvSpPr>
            <p:nvPr/>
          </p:nvSpPr>
          <p:spPr bwMode="auto">
            <a:xfrm flipV="1">
              <a:off x="6061561" y="3747000"/>
              <a:ext cx="381000" cy="29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AutoShape 123"/>
            <p:cNvSpPr>
              <a:spLocks noChangeArrowheads="1"/>
            </p:cNvSpPr>
            <p:nvPr/>
          </p:nvSpPr>
          <p:spPr bwMode="auto">
            <a:xfrm>
              <a:off x="52017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ret 0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7" name="Line 130"/>
            <p:cNvSpPr>
              <a:spLocks noChangeShapeType="1"/>
            </p:cNvSpPr>
            <p:nvPr/>
          </p:nvSpPr>
          <p:spPr bwMode="auto">
            <a:xfrm flipH="1" flipV="1">
              <a:off x="60615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Line 130"/>
            <p:cNvSpPr>
              <a:spLocks noChangeShapeType="1"/>
            </p:cNvSpPr>
            <p:nvPr/>
          </p:nvSpPr>
          <p:spPr bwMode="auto">
            <a:xfrm flipH="1" flipV="1">
              <a:off x="75093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 flipH="1" flipV="1">
              <a:off x="8423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flipH="1" flipV="1">
              <a:off x="6899761" y="3740400"/>
              <a:ext cx="38100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AutoShape 123"/>
            <p:cNvSpPr>
              <a:spLocks noChangeArrowheads="1"/>
            </p:cNvSpPr>
            <p:nvPr/>
          </p:nvSpPr>
          <p:spPr bwMode="auto">
            <a:xfrm>
              <a:off x="72591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 </a:t>
              </a:r>
            </a:p>
          </p:txBody>
        </p:sp>
        <p:sp>
          <p:nvSpPr>
            <p:cNvPr id="78" name="AutoShape 123"/>
            <p:cNvSpPr>
              <a:spLocks noChangeArrowheads="1"/>
            </p:cNvSpPr>
            <p:nvPr/>
          </p:nvSpPr>
          <p:spPr bwMode="auto">
            <a:xfrm>
              <a:off x="5985361" y="5257800"/>
              <a:ext cx="15240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if (size)  </a:t>
              </a:r>
            </a:p>
          </p:txBody>
        </p:sp>
        <p:sp>
          <p:nvSpPr>
            <p:cNvPr id="79" name="AutoShape 125"/>
            <p:cNvSpPr>
              <a:spLocks noChangeArrowheads="1"/>
            </p:cNvSpPr>
            <p:nvPr/>
          </p:nvSpPr>
          <p:spPr bwMode="auto">
            <a:xfrm>
              <a:off x="6019800" y="58674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>
                  <a:latin typeface="Cambria" charset="0"/>
                  <a:ea typeface="Times New Roman" charset="0"/>
                </a:rPr>
                <a:t>buf</a:t>
              </a:r>
              <a:r>
                <a:rPr lang="en-US" sz="1600" dirty="0">
                  <a:latin typeface="Cambria" charset="0"/>
                  <a:ea typeface="Times New Roman" charset="0"/>
                </a:rPr>
                <a:t> = ..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4493" y="3657600"/>
              <a:ext cx="325668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47361" y="3837826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5831" y="5562600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0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4876800" cy="4623816"/>
          </a:xfrm>
        </p:spPr>
        <p:txBody>
          <a:bodyPr>
            <a:normAutofit/>
          </a:bodyPr>
          <a:lstStyle/>
          <a:p>
            <a:r>
              <a:rPr lang="en-US" dirty="0" smtClean="0"/>
              <a:t>Port code from </a:t>
            </a:r>
            <a:r>
              <a:rPr lang="en-US" dirty="0"/>
              <a:t>a reference to a target </a:t>
            </a:r>
            <a:r>
              <a:rPr lang="en-US" dirty="0" smtClean="0"/>
              <a:t>implementation.              </a:t>
            </a:r>
            <a:r>
              <a:rPr lang="en-US" sz="1600" dirty="0"/>
              <a:t>[Ray et al., Al-</a:t>
            </a:r>
            <a:r>
              <a:rPr lang="en-US" sz="1600" dirty="0" err="1"/>
              <a:t>Ekram</a:t>
            </a:r>
            <a:r>
              <a:rPr lang="en-US" sz="1600" dirty="0"/>
              <a:t> </a:t>
            </a:r>
            <a:r>
              <a:rPr lang="en-US" sz="1600" dirty="0" smtClean="0"/>
              <a:t>et </a:t>
            </a:r>
            <a:r>
              <a:rPr lang="en-US" sz="1600" dirty="0"/>
              <a:t>al., Kim et al.</a:t>
            </a:r>
            <a:r>
              <a:rPr lang="en-US" sz="1600" dirty="0" smtClean="0"/>
              <a:t>]</a:t>
            </a:r>
          </a:p>
          <a:p>
            <a:endParaRPr lang="en-US" sz="1400" dirty="0"/>
          </a:p>
          <a:p>
            <a:r>
              <a:rPr lang="en-US" dirty="0" smtClean="0"/>
              <a:t>Adapt ported changes to </a:t>
            </a:r>
            <a:r>
              <a:rPr lang="en-US" dirty="0"/>
              <a:t>fit the </a:t>
            </a:r>
            <a:r>
              <a:rPr lang="en-US" dirty="0" smtClean="0"/>
              <a:t>target context.               </a:t>
            </a:r>
            <a:r>
              <a:rPr lang="en-US" sz="1600" dirty="0" smtClean="0"/>
              <a:t>[</a:t>
            </a:r>
            <a:r>
              <a:rPr lang="en-US" sz="1600" dirty="0"/>
              <a:t>Kim et al.</a:t>
            </a:r>
            <a:r>
              <a:rPr lang="en-US" sz="1600" dirty="0" smtClean="0"/>
              <a:t>]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Faulty adaptation often leads to </a:t>
            </a:r>
            <a:r>
              <a:rPr lang="en-US" i="1" dirty="0" smtClean="0"/>
              <a:t>porting-error.        </a:t>
            </a:r>
            <a:r>
              <a:rPr lang="en-US" sz="1600" dirty="0" smtClean="0"/>
              <a:t>[</a:t>
            </a:r>
            <a:r>
              <a:rPr lang="en-US" sz="1600" dirty="0"/>
              <a:t>Chou et al., </a:t>
            </a:r>
            <a:r>
              <a:rPr lang="en-US" sz="1600" dirty="0" err="1"/>
              <a:t>J</a:t>
            </a:r>
            <a:r>
              <a:rPr lang="en-US" sz="1600" dirty="0" err="1" smtClean="0"/>
              <a:t>uergens</a:t>
            </a:r>
            <a:r>
              <a:rPr lang="en-US" sz="1600" dirty="0" smtClean="0"/>
              <a:t> </a:t>
            </a:r>
            <a:r>
              <a:rPr lang="en-US" sz="1600" dirty="0"/>
              <a:t>et al., Li et al., Jiang et al.].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10200" y="3048000"/>
            <a:ext cx="3276600" cy="1752600"/>
            <a:chOff x="5334000" y="2743202"/>
            <a:chExt cx="3429000" cy="2133604"/>
          </a:xfrm>
        </p:grpSpPr>
        <p:grpSp>
          <p:nvGrpSpPr>
            <p:cNvPr id="22" name="Group 21"/>
            <p:cNvGrpSpPr/>
            <p:nvPr/>
          </p:nvGrpSpPr>
          <p:grpSpPr>
            <a:xfrm>
              <a:off x="5334000" y="2743202"/>
              <a:ext cx="3429000" cy="2133604"/>
              <a:chOff x="1905000" y="4269261"/>
              <a:chExt cx="5715000" cy="1614619"/>
            </a:xfrm>
          </p:grpSpPr>
          <p:sp>
            <p:nvSpPr>
              <p:cNvPr id="26" name="Internal Storage 25"/>
              <p:cNvSpPr/>
              <p:nvPr/>
            </p:nvSpPr>
            <p:spPr>
              <a:xfrm>
                <a:off x="1905000" y="4269262"/>
                <a:ext cx="2286000" cy="1614618"/>
              </a:xfrm>
              <a:prstGeom prst="flowChartInternalStorage">
                <a:avLst/>
              </a:prstGeom>
              <a:solidFill>
                <a:schemeClr val="tx2">
                  <a:lumMod val="40000"/>
                  <a:lumOff val="60000"/>
                  <a:alpha val="18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nternal Storage 26"/>
              <p:cNvSpPr/>
              <p:nvPr/>
            </p:nvSpPr>
            <p:spPr>
              <a:xfrm>
                <a:off x="5334000" y="4269261"/>
                <a:ext cx="2286000" cy="1556950"/>
              </a:xfrm>
              <a:prstGeom prst="flowChartInternalStorage">
                <a:avLst/>
              </a:prstGeom>
              <a:solidFill>
                <a:schemeClr val="tx2">
                  <a:lumMod val="40000"/>
                  <a:lumOff val="60000"/>
                  <a:alpha val="18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05000" y="4876800"/>
                <a:ext cx="2286000" cy="45720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reference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34000" y="4619368"/>
                <a:ext cx="2286000" cy="45720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target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81200" y="4419600"/>
                <a:ext cx="1066800" cy="457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1200" y="4572000"/>
                <a:ext cx="1066800" cy="457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0200" y="4384589"/>
                <a:ext cx="1066800" cy="457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5334000" y="5595552"/>
                <a:ext cx="1397000" cy="57665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09800" y="5669281"/>
                <a:ext cx="1066800" cy="457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391400" y="4145281"/>
              <a:ext cx="1219200" cy="1219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Curved Connector 2"/>
            <p:cNvCxnSpPr>
              <a:endCxn id="29" idx="1"/>
            </p:cNvCxnSpPr>
            <p:nvPr/>
          </p:nvCxnSpPr>
          <p:spPr>
            <a:xfrm flipV="1">
              <a:off x="6705600" y="3507922"/>
              <a:ext cx="685800" cy="481908"/>
            </a:xfrm>
            <a:prstGeom prst="curvedConnector3">
              <a:avLst/>
            </a:prstGeom>
            <a:ln w="76200" cmpd="sng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249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Find Inconsistent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" y="1676400"/>
            <a:ext cx="8804761" cy="4551000"/>
            <a:chOff x="76200" y="1676400"/>
            <a:chExt cx="8804761" cy="4551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85800" y="32700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 flipH="1" flipV="1">
              <a:off x="685800" y="32700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198"/>
            <p:cNvSpPr>
              <a:spLocks noChangeArrowheads="1"/>
            </p:cNvSpPr>
            <p:nvPr/>
          </p:nvSpPr>
          <p:spPr bwMode="auto">
            <a:xfrm>
              <a:off x="1328403" y="16764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Reference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2" name="AutoShape 123"/>
            <p:cNvSpPr>
              <a:spLocks noChangeArrowheads="1"/>
            </p:cNvSpPr>
            <p:nvPr/>
          </p:nvSpPr>
          <p:spPr bwMode="auto">
            <a:xfrm>
              <a:off x="76200" y="35748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3" name="AutoShape 124"/>
            <p:cNvSpPr>
              <a:spLocks noChangeArrowheads="1"/>
            </p:cNvSpPr>
            <p:nvPr/>
          </p:nvSpPr>
          <p:spPr bwMode="auto">
            <a:xfrm>
              <a:off x="1219200" y="35748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4" name="AutoShape 125"/>
            <p:cNvSpPr>
              <a:spLocks noChangeArrowheads="1"/>
            </p:cNvSpPr>
            <p:nvPr/>
          </p:nvSpPr>
          <p:spPr bwMode="auto">
            <a:xfrm>
              <a:off x="2438400" y="35748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6" name="AutoShape 125"/>
            <p:cNvSpPr>
              <a:spLocks noChangeArrowheads="1"/>
            </p:cNvSpPr>
            <p:nvPr/>
          </p:nvSpPr>
          <p:spPr bwMode="auto">
            <a:xfrm>
              <a:off x="3636001" y="35958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mbria" charset="0"/>
                  <a:ea typeface="Times New Roman" charset="0"/>
                </a:rPr>
                <a:t>r</a:t>
              </a:r>
              <a:r>
                <a:rPr lang="en-US" sz="1600" dirty="0" smtClean="0">
                  <a:latin typeface="Cambria" charset="0"/>
                  <a:ea typeface="Times New Roman" charset="0"/>
                </a:rPr>
                <a:t>et err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7" name="Line 129"/>
            <p:cNvSpPr>
              <a:spLocks noChangeShapeType="1"/>
            </p:cNvSpPr>
            <p:nvPr/>
          </p:nvSpPr>
          <p:spPr bwMode="auto">
            <a:xfrm flipH="1">
              <a:off x="2362200" y="22794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AutoShape 122"/>
            <p:cNvSpPr>
              <a:spLocks noChangeArrowheads="1"/>
            </p:cNvSpPr>
            <p:nvPr/>
          </p:nvSpPr>
          <p:spPr bwMode="auto">
            <a:xfrm>
              <a:off x="1511659" y="22860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 flipV="1">
              <a:off x="1752600" y="32700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130"/>
            <p:cNvSpPr>
              <a:spLocks noChangeShapeType="1"/>
            </p:cNvSpPr>
            <p:nvPr/>
          </p:nvSpPr>
          <p:spPr bwMode="auto">
            <a:xfrm flipH="1" flipV="1">
              <a:off x="2895600" y="32700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Line 130"/>
            <p:cNvSpPr>
              <a:spLocks noChangeShapeType="1"/>
            </p:cNvSpPr>
            <p:nvPr/>
          </p:nvSpPr>
          <p:spPr bwMode="auto">
            <a:xfrm flipH="1" flipV="1">
              <a:off x="4114800" y="32700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Line 129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1" name="Line 130"/>
            <p:cNvSpPr>
              <a:spLocks noChangeShapeType="1"/>
            </p:cNvSpPr>
            <p:nvPr/>
          </p:nvSpPr>
          <p:spPr bwMode="auto">
            <a:xfrm flipH="1" flipV="1">
              <a:off x="6248400" y="5638800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94761" y="44958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Line 130"/>
            <p:cNvSpPr>
              <a:spLocks noChangeShapeType="1"/>
            </p:cNvSpPr>
            <p:nvPr/>
          </p:nvSpPr>
          <p:spPr bwMode="auto">
            <a:xfrm flipH="1" flipV="1">
              <a:off x="4994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5637364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Target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75" name="AutoShape 123"/>
            <p:cNvSpPr>
              <a:spLocks noChangeArrowheads="1"/>
            </p:cNvSpPr>
            <p:nvPr/>
          </p:nvSpPr>
          <p:spPr bwMode="auto">
            <a:xfrm>
              <a:off x="4495800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6" name="AutoShape 124"/>
            <p:cNvSpPr>
              <a:spLocks noChangeArrowheads="1"/>
            </p:cNvSpPr>
            <p:nvPr/>
          </p:nvSpPr>
          <p:spPr bwMode="auto">
            <a:xfrm>
              <a:off x="5562600" y="48006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7" name="AutoShape 125"/>
            <p:cNvSpPr>
              <a:spLocks noChangeArrowheads="1"/>
            </p:cNvSpPr>
            <p:nvPr/>
          </p:nvSpPr>
          <p:spPr bwMode="auto">
            <a:xfrm>
              <a:off x="6899761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4" name="AutoShape 125"/>
            <p:cNvSpPr>
              <a:spLocks noChangeArrowheads="1"/>
            </p:cNvSpPr>
            <p:nvPr/>
          </p:nvSpPr>
          <p:spPr bwMode="auto">
            <a:xfrm>
              <a:off x="7944962" y="48006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err = ..</a:t>
              </a: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>
              <a:off x="6671161" y="3733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AutoShape 122"/>
            <p:cNvSpPr>
              <a:spLocks noChangeArrowheads="1"/>
            </p:cNvSpPr>
            <p:nvPr/>
          </p:nvSpPr>
          <p:spPr bwMode="auto">
            <a:xfrm>
              <a:off x="5820620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1" name="AutoShape 123"/>
            <p:cNvSpPr>
              <a:spLocks noChangeArrowheads="1"/>
            </p:cNvSpPr>
            <p:nvPr/>
          </p:nvSpPr>
          <p:spPr bwMode="auto">
            <a:xfrm>
              <a:off x="5909161" y="3276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E66C7D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if (flags == 3)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6671161" y="28194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130"/>
            <p:cNvSpPr>
              <a:spLocks noChangeShapeType="1"/>
            </p:cNvSpPr>
            <p:nvPr/>
          </p:nvSpPr>
          <p:spPr bwMode="auto">
            <a:xfrm flipV="1">
              <a:off x="6061561" y="3747000"/>
              <a:ext cx="381000" cy="29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AutoShape 123"/>
            <p:cNvSpPr>
              <a:spLocks noChangeArrowheads="1"/>
            </p:cNvSpPr>
            <p:nvPr/>
          </p:nvSpPr>
          <p:spPr bwMode="auto">
            <a:xfrm>
              <a:off x="52017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ret 0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7" name="Line 130"/>
            <p:cNvSpPr>
              <a:spLocks noChangeShapeType="1"/>
            </p:cNvSpPr>
            <p:nvPr/>
          </p:nvSpPr>
          <p:spPr bwMode="auto">
            <a:xfrm flipH="1" flipV="1">
              <a:off x="60615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Line 130"/>
            <p:cNvSpPr>
              <a:spLocks noChangeShapeType="1"/>
            </p:cNvSpPr>
            <p:nvPr/>
          </p:nvSpPr>
          <p:spPr bwMode="auto">
            <a:xfrm flipH="1" flipV="1">
              <a:off x="75093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 flipH="1" flipV="1">
              <a:off x="8423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flipH="1" flipV="1">
              <a:off x="6899761" y="3740400"/>
              <a:ext cx="38100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AutoShape 123"/>
            <p:cNvSpPr>
              <a:spLocks noChangeArrowheads="1"/>
            </p:cNvSpPr>
            <p:nvPr/>
          </p:nvSpPr>
          <p:spPr bwMode="auto">
            <a:xfrm>
              <a:off x="72591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 </a:t>
              </a:r>
            </a:p>
          </p:txBody>
        </p:sp>
        <p:sp>
          <p:nvSpPr>
            <p:cNvPr id="78" name="AutoShape 123"/>
            <p:cNvSpPr>
              <a:spLocks noChangeArrowheads="1"/>
            </p:cNvSpPr>
            <p:nvPr/>
          </p:nvSpPr>
          <p:spPr bwMode="auto">
            <a:xfrm>
              <a:off x="5985361" y="5257800"/>
              <a:ext cx="15240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if (size)  </a:t>
              </a:r>
            </a:p>
          </p:txBody>
        </p:sp>
        <p:sp>
          <p:nvSpPr>
            <p:cNvPr id="79" name="AutoShape 125"/>
            <p:cNvSpPr>
              <a:spLocks noChangeArrowheads="1"/>
            </p:cNvSpPr>
            <p:nvPr/>
          </p:nvSpPr>
          <p:spPr bwMode="auto">
            <a:xfrm>
              <a:off x="6019800" y="58674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>
                  <a:latin typeface="Cambria" charset="0"/>
                  <a:ea typeface="Times New Roman" charset="0"/>
                </a:rPr>
                <a:t>buf</a:t>
              </a:r>
              <a:r>
                <a:rPr lang="en-US" sz="1600" dirty="0">
                  <a:latin typeface="Cambria" charset="0"/>
                  <a:ea typeface="Times New Roman" charset="0"/>
                </a:rPr>
                <a:t> = ..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4493" y="3657600"/>
              <a:ext cx="325668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47361" y="3837826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5831" y="5562600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31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73265"/>
              </p:ext>
            </p:extLst>
          </p:nvPr>
        </p:nvGraphicFramePr>
        <p:xfrm>
          <a:off x="685800" y="2286000"/>
          <a:ext cx="8001000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38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R(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</a:t>
                      </a:r>
                      <a:r>
                        <a:rPr lang="en-US" sz="1800" b="1" dirty="0" err="1" smtClean="0"/>
                        <a:t>ostatfs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 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R1.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sp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R4.  </a:t>
                      </a:r>
                      <a:r>
                        <a:rPr lang="en-US" sz="1800" dirty="0" smtClean="0"/>
                        <a:t>return  error 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T(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stat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T1.  </a:t>
                      </a:r>
                      <a:r>
                        <a:rPr lang="en-US" sz="1800" dirty="0" smtClean="0"/>
                        <a:t>if (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flags == 3</a:t>
                      </a:r>
                      <a:r>
                        <a:rPr lang="en-US" sz="1800" dirty="0" smtClean="0"/>
                        <a:t>) { return 0; }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size(stat)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 T4.  </a:t>
                      </a:r>
                      <a:r>
                        <a:rPr lang="en-US" sz="1800" dirty="0" smtClean="0"/>
                        <a:t>+ if(size)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T5.  </a:t>
                      </a:r>
                      <a:r>
                        <a:rPr lang="en-US" sz="1800" dirty="0" smtClean="0"/>
                        <a:t>+        </a:t>
                      </a:r>
                      <a:r>
                        <a:rPr lang="en-US" sz="1800" dirty="0" err="1" smtClean="0"/>
                        <a:t>buf</a:t>
                      </a:r>
                      <a:r>
                        <a:rPr lang="en-US" sz="1800" dirty="0" smtClean="0"/>
                        <a:t> = new stat();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T6.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</a:t>
                      </a:r>
                      <a:r>
                        <a:rPr lang="en-US" sz="1800" dirty="0" smtClean="0"/>
                        <a:t>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T7.  </a:t>
                      </a:r>
                      <a:r>
                        <a:rPr lang="en-US" sz="1800" dirty="0" smtClean="0"/>
                        <a:t>+ err = copy(</a:t>
                      </a:r>
                      <a:r>
                        <a:rPr lang="en-US" sz="1800" dirty="0" err="1" smtClean="0"/>
                        <a:t>osb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buf</a:t>
                      </a:r>
                      <a:r>
                        <a:rPr lang="en-US" sz="1800" dirty="0" smtClean="0"/>
                        <a:t>, size);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T8.   </a:t>
                      </a:r>
                      <a:r>
                        <a:rPr lang="en-US" sz="1800" dirty="0" smtClean="0"/>
                        <a:t>return (err);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4. Find Inconsistent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Detect Inconsistent </a:t>
            </a:r>
            <a:r>
              <a:rPr lang="en-US" dirty="0" err="1" smtClean="0"/>
              <a:t>Renamings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" y="1752600"/>
            <a:ext cx="8804761" cy="4474800"/>
            <a:chOff x="76200" y="1752600"/>
            <a:chExt cx="8804761" cy="44748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85800" y="34290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 flipH="1" flipV="1">
              <a:off x="685800" y="3422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198"/>
            <p:cNvSpPr>
              <a:spLocks noChangeArrowheads="1"/>
            </p:cNvSpPr>
            <p:nvPr/>
          </p:nvSpPr>
          <p:spPr bwMode="auto">
            <a:xfrm>
              <a:off x="1328403" y="18288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Reference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2" name="AutoShape 123"/>
            <p:cNvSpPr>
              <a:spLocks noChangeArrowheads="1"/>
            </p:cNvSpPr>
            <p:nvPr/>
          </p:nvSpPr>
          <p:spPr bwMode="auto">
            <a:xfrm>
              <a:off x="76200" y="37272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3" name="AutoShape 124"/>
            <p:cNvSpPr>
              <a:spLocks noChangeArrowheads="1"/>
            </p:cNvSpPr>
            <p:nvPr/>
          </p:nvSpPr>
          <p:spPr bwMode="auto">
            <a:xfrm>
              <a:off x="1219200" y="37272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4" name="AutoShape 125"/>
            <p:cNvSpPr>
              <a:spLocks noChangeArrowheads="1"/>
            </p:cNvSpPr>
            <p:nvPr/>
          </p:nvSpPr>
          <p:spPr bwMode="auto">
            <a:xfrm>
              <a:off x="2438400" y="37272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6" name="AutoShape 125"/>
            <p:cNvSpPr>
              <a:spLocks noChangeArrowheads="1"/>
            </p:cNvSpPr>
            <p:nvPr/>
          </p:nvSpPr>
          <p:spPr bwMode="auto">
            <a:xfrm>
              <a:off x="3636001" y="37482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</a:t>
              </a:r>
            </a:p>
          </p:txBody>
        </p:sp>
        <p:sp>
          <p:nvSpPr>
            <p:cNvPr id="47" name="Line 129"/>
            <p:cNvSpPr>
              <a:spLocks noChangeShapeType="1"/>
            </p:cNvSpPr>
            <p:nvPr/>
          </p:nvSpPr>
          <p:spPr bwMode="auto">
            <a:xfrm flipH="1">
              <a:off x="2362200" y="24318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AutoShape 122"/>
            <p:cNvSpPr>
              <a:spLocks noChangeArrowheads="1"/>
            </p:cNvSpPr>
            <p:nvPr/>
          </p:nvSpPr>
          <p:spPr bwMode="auto">
            <a:xfrm>
              <a:off x="1511659" y="24384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 flipV="1">
              <a:off x="1752600" y="3422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130"/>
            <p:cNvSpPr>
              <a:spLocks noChangeShapeType="1"/>
            </p:cNvSpPr>
            <p:nvPr/>
          </p:nvSpPr>
          <p:spPr bwMode="auto">
            <a:xfrm flipH="1" flipV="1">
              <a:off x="2895600" y="3422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Line 130"/>
            <p:cNvSpPr>
              <a:spLocks noChangeShapeType="1"/>
            </p:cNvSpPr>
            <p:nvPr/>
          </p:nvSpPr>
          <p:spPr bwMode="auto">
            <a:xfrm flipH="1" flipV="1">
              <a:off x="4114800" y="3422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Line 129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1" name="Line 130"/>
            <p:cNvSpPr>
              <a:spLocks noChangeShapeType="1"/>
            </p:cNvSpPr>
            <p:nvPr/>
          </p:nvSpPr>
          <p:spPr bwMode="auto">
            <a:xfrm flipH="1" flipV="1">
              <a:off x="6248400" y="5638800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94761" y="44958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Line 130"/>
            <p:cNvSpPr>
              <a:spLocks noChangeShapeType="1"/>
            </p:cNvSpPr>
            <p:nvPr/>
          </p:nvSpPr>
          <p:spPr bwMode="auto">
            <a:xfrm flipH="1" flipV="1">
              <a:off x="4994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5637364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Target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75" name="AutoShape 123"/>
            <p:cNvSpPr>
              <a:spLocks noChangeArrowheads="1"/>
            </p:cNvSpPr>
            <p:nvPr/>
          </p:nvSpPr>
          <p:spPr bwMode="auto">
            <a:xfrm>
              <a:off x="4495800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6" name="AutoShape 124"/>
            <p:cNvSpPr>
              <a:spLocks noChangeArrowheads="1"/>
            </p:cNvSpPr>
            <p:nvPr/>
          </p:nvSpPr>
          <p:spPr bwMode="auto">
            <a:xfrm>
              <a:off x="5562600" y="48006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7" name="AutoShape 125"/>
            <p:cNvSpPr>
              <a:spLocks noChangeArrowheads="1"/>
            </p:cNvSpPr>
            <p:nvPr/>
          </p:nvSpPr>
          <p:spPr bwMode="auto">
            <a:xfrm>
              <a:off x="6899761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4" name="AutoShape 125"/>
            <p:cNvSpPr>
              <a:spLocks noChangeArrowheads="1"/>
            </p:cNvSpPr>
            <p:nvPr/>
          </p:nvSpPr>
          <p:spPr bwMode="auto">
            <a:xfrm>
              <a:off x="7944962" y="48006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err = ..</a:t>
              </a: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>
              <a:off x="6671161" y="3733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AutoShape 122"/>
            <p:cNvSpPr>
              <a:spLocks noChangeArrowheads="1"/>
            </p:cNvSpPr>
            <p:nvPr/>
          </p:nvSpPr>
          <p:spPr bwMode="auto">
            <a:xfrm>
              <a:off x="5820620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1" name="AutoShape 123"/>
            <p:cNvSpPr>
              <a:spLocks noChangeArrowheads="1"/>
            </p:cNvSpPr>
            <p:nvPr/>
          </p:nvSpPr>
          <p:spPr bwMode="auto">
            <a:xfrm>
              <a:off x="5909161" y="3276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if (flags == 3)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6671161" y="28194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130"/>
            <p:cNvSpPr>
              <a:spLocks noChangeShapeType="1"/>
            </p:cNvSpPr>
            <p:nvPr/>
          </p:nvSpPr>
          <p:spPr bwMode="auto">
            <a:xfrm flipV="1">
              <a:off x="6061561" y="3747000"/>
              <a:ext cx="381000" cy="29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AutoShape 123"/>
            <p:cNvSpPr>
              <a:spLocks noChangeArrowheads="1"/>
            </p:cNvSpPr>
            <p:nvPr/>
          </p:nvSpPr>
          <p:spPr bwMode="auto">
            <a:xfrm>
              <a:off x="52017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ret 0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7" name="Line 130"/>
            <p:cNvSpPr>
              <a:spLocks noChangeShapeType="1"/>
            </p:cNvSpPr>
            <p:nvPr/>
          </p:nvSpPr>
          <p:spPr bwMode="auto">
            <a:xfrm flipH="1" flipV="1">
              <a:off x="60615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Line 130"/>
            <p:cNvSpPr>
              <a:spLocks noChangeShapeType="1"/>
            </p:cNvSpPr>
            <p:nvPr/>
          </p:nvSpPr>
          <p:spPr bwMode="auto">
            <a:xfrm flipH="1" flipV="1">
              <a:off x="75093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 flipH="1" flipV="1">
              <a:off x="8423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flipH="1" flipV="1">
              <a:off x="6899761" y="3740400"/>
              <a:ext cx="38100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AutoShape 123"/>
            <p:cNvSpPr>
              <a:spLocks noChangeArrowheads="1"/>
            </p:cNvSpPr>
            <p:nvPr/>
          </p:nvSpPr>
          <p:spPr bwMode="auto">
            <a:xfrm>
              <a:off x="72591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 </a:t>
              </a:r>
            </a:p>
          </p:txBody>
        </p:sp>
        <p:sp>
          <p:nvSpPr>
            <p:cNvPr id="78" name="AutoShape 123"/>
            <p:cNvSpPr>
              <a:spLocks noChangeArrowheads="1"/>
            </p:cNvSpPr>
            <p:nvPr/>
          </p:nvSpPr>
          <p:spPr bwMode="auto">
            <a:xfrm>
              <a:off x="5985361" y="5257800"/>
              <a:ext cx="15240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if (size)  </a:t>
              </a:r>
            </a:p>
          </p:txBody>
        </p:sp>
        <p:sp>
          <p:nvSpPr>
            <p:cNvPr id="79" name="AutoShape 125"/>
            <p:cNvSpPr>
              <a:spLocks noChangeArrowheads="1"/>
            </p:cNvSpPr>
            <p:nvPr/>
          </p:nvSpPr>
          <p:spPr bwMode="auto">
            <a:xfrm>
              <a:off x="6019800" y="58674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>
                  <a:latin typeface="Cambria" charset="0"/>
                  <a:ea typeface="Times New Roman" charset="0"/>
                </a:rPr>
                <a:t>buf</a:t>
              </a:r>
              <a:r>
                <a:rPr lang="en-US" sz="1600" dirty="0">
                  <a:latin typeface="Cambria" charset="0"/>
                  <a:ea typeface="Times New Roman" charset="0"/>
                </a:rPr>
                <a:t> = ..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4493" y="3657600"/>
              <a:ext cx="325668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47361" y="3837826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5831" y="5562600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81000" y="4572000"/>
            <a:ext cx="4572000" cy="1813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 indent="0" algn="just"/>
            <a:endParaRPr lang="en-US" sz="2000" dirty="0">
              <a:solidFill>
                <a:srgbClr val="000000"/>
              </a:solidFill>
            </a:endParaRPr>
          </a:p>
          <a:p>
            <a:pPr marL="457200" lvl="1" indent="0" algn="just"/>
            <a:r>
              <a:rPr lang="en-US" sz="2000" dirty="0" smtClean="0">
                <a:solidFill>
                  <a:srgbClr val="000000"/>
                </a:solidFill>
              </a:rPr>
              <a:t>- R2. size   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 + size(</a:t>
            </a:r>
            <a:r>
              <a:rPr lang="en-US" sz="2000" dirty="0" err="1">
                <a:solidFill>
                  <a:srgbClr val="3366FF"/>
                </a:solidFill>
              </a:rPr>
              <a:t>ostatfs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marL="457200" lvl="1" indent="0"/>
            <a:r>
              <a:rPr lang="en-US" sz="2000" dirty="0" smtClean="0">
                <a:solidFill>
                  <a:srgbClr val="000000"/>
                </a:solidFill>
              </a:rPr>
              <a:t>- T3. size   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 + size(</a:t>
            </a:r>
            <a:r>
              <a:rPr lang="en-US" sz="2000" dirty="0">
                <a:solidFill>
                  <a:srgbClr val="40AA23"/>
                </a:solidFill>
              </a:rPr>
              <a:t>stat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marL="457200" lvl="1" indent="0"/>
            <a:endParaRPr lang="en-US" sz="2000" dirty="0">
              <a:solidFill>
                <a:srgbClr val="000000"/>
              </a:solidFill>
            </a:endParaRPr>
          </a:p>
          <a:p>
            <a:pPr marL="457200" lvl="1" indent="0"/>
            <a:r>
              <a:rPr lang="en-US" sz="2000" dirty="0" smtClean="0">
                <a:solidFill>
                  <a:srgbClr val="000000"/>
                </a:solidFill>
              </a:rPr>
              <a:t>- R1. </a:t>
            </a:r>
            <a:r>
              <a:rPr lang="en-US" sz="2000" dirty="0" err="1" smtClean="0">
                <a:solidFill>
                  <a:srgbClr val="000000"/>
                </a:solidFill>
              </a:rPr>
              <a:t>cnt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bufsize</a:t>
            </a:r>
            <a:r>
              <a:rPr lang="en-US" sz="2000" dirty="0">
                <a:solidFill>
                  <a:srgbClr val="000000"/>
                </a:solidFill>
              </a:rPr>
              <a:t> /size(</a:t>
            </a:r>
            <a:r>
              <a:rPr lang="en-US" sz="2000" dirty="0" err="1">
                <a:solidFill>
                  <a:srgbClr val="3366FF"/>
                </a:solidFill>
              </a:rPr>
              <a:t>ostatfs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marL="457200" lvl="1" indent="0"/>
            <a:r>
              <a:rPr lang="en-US" sz="2000" dirty="0" smtClean="0">
                <a:solidFill>
                  <a:srgbClr val="000000"/>
                </a:solidFill>
              </a:rPr>
              <a:t>- T2. </a:t>
            </a:r>
            <a:r>
              <a:rPr lang="en-US" sz="2000" dirty="0" err="1" smtClean="0">
                <a:solidFill>
                  <a:srgbClr val="000000"/>
                </a:solidFill>
              </a:rPr>
              <a:t>cnt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bufsize</a:t>
            </a:r>
            <a:r>
              <a:rPr lang="en-US" sz="2000" dirty="0">
                <a:solidFill>
                  <a:srgbClr val="000000"/>
                </a:solidFill>
              </a:rPr>
              <a:t> / size(</a:t>
            </a:r>
            <a:r>
              <a:rPr lang="en-US" sz="2000" dirty="0" err="1">
                <a:solidFill>
                  <a:srgbClr val="FF0000"/>
                </a:solidFill>
              </a:rPr>
              <a:t>ostatfs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49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Detect Inconsistent </a:t>
            </a:r>
            <a:r>
              <a:rPr lang="en-US" dirty="0" err="1" smtClean="0"/>
              <a:t>Renamings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16178"/>
              </p:ext>
            </p:extLst>
          </p:nvPr>
        </p:nvGraphicFramePr>
        <p:xfrm>
          <a:off x="685800" y="1981200"/>
          <a:ext cx="8001000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38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R(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</a:t>
                      </a:r>
                      <a:r>
                        <a:rPr lang="en-US" sz="1800" b="1" dirty="0" err="1" smtClean="0"/>
                        <a:t>ostatfs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 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R1.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sp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R4.  </a:t>
                      </a:r>
                      <a:r>
                        <a:rPr lang="en-US" sz="1800" dirty="0" smtClean="0"/>
                        <a:t>return  error 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T(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stat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T1.  </a:t>
                      </a:r>
                      <a:r>
                        <a:rPr lang="en-US" sz="1800" dirty="0" smtClean="0"/>
                        <a:t>if 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lags == 3</a:t>
                      </a:r>
                      <a:r>
                        <a:rPr lang="en-US" sz="1800" dirty="0" smtClean="0"/>
                        <a:t>) { return 0; }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size(stat)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 T4.  </a:t>
                      </a:r>
                      <a:r>
                        <a:rPr lang="en-US" sz="1800" dirty="0" smtClean="0"/>
                        <a:t>+ if(size)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T5.  </a:t>
                      </a:r>
                      <a:r>
                        <a:rPr lang="en-US" sz="1800" dirty="0" smtClean="0"/>
                        <a:t>+        </a:t>
                      </a:r>
                      <a:r>
                        <a:rPr lang="en-US" sz="1800" dirty="0" err="1" smtClean="0"/>
                        <a:t>buf</a:t>
                      </a:r>
                      <a:r>
                        <a:rPr lang="en-US" sz="1800" dirty="0" smtClean="0"/>
                        <a:t> = new stat();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T6.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</a:t>
                      </a:r>
                      <a:r>
                        <a:rPr lang="en-US" sz="1800" dirty="0" smtClean="0"/>
                        <a:t>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T7.  </a:t>
                      </a:r>
                      <a:r>
                        <a:rPr lang="en-US" sz="1800" dirty="0" smtClean="0"/>
                        <a:t>+ err = copy(</a:t>
                      </a:r>
                      <a:r>
                        <a:rPr lang="en-US" sz="1800" dirty="0" err="1" smtClean="0"/>
                        <a:t>osb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buf</a:t>
                      </a:r>
                      <a:r>
                        <a:rPr lang="en-US" sz="1800" dirty="0" smtClean="0"/>
                        <a:t>, size);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T8.   </a:t>
                      </a:r>
                      <a:r>
                        <a:rPr lang="en-US" sz="1800" dirty="0" smtClean="0"/>
                        <a:t>return (err);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2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Identify Inconsistent 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" y="1752600"/>
            <a:ext cx="8804761" cy="4474800"/>
            <a:chOff x="76200" y="1752600"/>
            <a:chExt cx="8804761" cy="44748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85800" y="33462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 flipH="1" flipV="1">
              <a:off x="6858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198"/>
            <p:cNvSpPr>
              <a:spLocks noChangeArrowheads="1"/>
            </p:cNvSpPr>
            <p:nvPr/>
          </p:nvSpPr>
          <p:spPr bwMode="auto">
            <a:xfrm>
              <a:off x="1328403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Reference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2" name="AutoShape 123"/>
            <p:cNvSpPr>
              <a:spLocks noChangeArrowheads="1"/>
            </p:cNvSpPr>
            <p:nvPr/>
          </p:nvSpPr>
          <p:spPr bwMode="auto">
            <a:xfrm>
              <a:off x="76200" y="36510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3" name="AutoShape 124"/>
            <p:cNvSpPr>
              <a:spLocks noChangeArrowheads="1"/>
            </p:cNvSpPr>
            <p:nvPr/>
          </p:nvSpPr>
          <p:spPr bwMode="auto">
            <a:xfrm>
              <a:off x="1219200" y="36510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54" name="AutoShape 125"/>
            <p:cNvSpPr>
              <a:spLocks noChangeArrowheads="1"/>
            </p:cNvSpPr>
            <p:nvPr/>
          </p:nvSpPr>
          <p:spPr bwMode="auto">
            <a:xfrm>
              <a:off x="2438400" y="36510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6" name="AutoShape 125"/>
            <p:cNvSpPr>
              <a:spLocks noChangeArrowheads="1"/>
            </p:cNvSpPr>
            <p:nvPr/>
          </p:nvSpPr>
          <p:spPr bwMode="auto">
            <a:xfrm>
              <a:off x="3636001" y="3672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</a:t>
              </a:r>
            </a:p>
          </p:txBody>
        </p:sp>
        <p:sp>
          <p:nvSpPr>
            <p:cNvPr id="47" name="Line 129"/>
            <p:cNvSpPr>
              <a:spLocks noChangeShapeType="1"/>
            </p:cNvSpPr>
            <p:nvPr/>
          </p:nvSpPr>
          <p:spPr bwMode="auto">
            <a:xfrm flipH="1">
              <a:off x="2362200" y="2355600"/>
              <a:ext cx="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AutoShape 122"/>
            <p:cNvSpPr>
              <a:spLocks noChangeArrowheads="1"/>
            </p:cNvSpPr>
            <p:nvPr/>
          </p:nvSpPr>
          <p:spPr bwMode="auto">
            <a:xfrm>
              <a:off x="1511659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 flipV="1">
              <a:off x="17526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130"/>
            <p:cNvSpPr>
              <a:spLocks noChangeShapeType="1"/>
            </p:cNvSpPr>
            <p:nvPr/>
          </p:nvSpPr>
          <p:spPr bwMode="auto">
            <a:xfrm flipH="1" flipV="1">
              <a:off x="28956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Line 130"/>
            <p:cNvSpPr>
              <a:spLocks noChangeShapeType="1"/>
            </p:cNvSpPr>
            <p:nvPr/>
          </p:nvSpPr>
          <p:spPr bwMode="auto">
            <a:xfrm flipH="1" flipV="1">
              <a:off x="4114800" y="3346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Line 129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1" name="Line 130"/>
            <p:cNvSpPr>
              <a:spLocks noChangeShapeType="1"/>
            </p:cNvSpPr>
            <p:nvPr/>
          </p:nvSpPr>
          <p:spPr bwMode="auto">
            <a:xfrm flipH="1" flipV="1">
              <a:off x="6248400" y="5638800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94761" y="4495800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Line 130"/>
            <p:cNvSpPr>
              <a:spLocks noChangeShapeType="1"/>
            </p:cNvSpPr>
            <p:nvPr/>
          </p:nvSpPr>
          <p:spPr bwMode="auto">
            <a:xfrm flipH="1" flipV="1">
              <a:off x="4994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5637364" y="1752600"/>
              <a:ext cx="2185167" cy="596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500" b="1" dirty="0" smtClean="0">
                  <a:latin typeface="Cambria" charset="0"/>
                  <a:ea typeface="Times New Roman" charset="0"/>
                </a:rPr>
                <a:t>Target</a:t>
              </a:r>
              <a:endParaRPr kumimoji="0" lang="en-US" sz="25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75" name="AutoShape 123"/>
            <p:cNvSpPr>
              <a:spLocks noChangeArrowheads="1"/>
            </p:cNvSpPr>
            <p:nvPr/>
          </p:nvSpPr>
          <p:spPr bwMode="auto">
            <a:xfrm>
              <a:off x="4495800" y="4800600"/>
              <a:ext cx="1032361" cy="360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cnt</a:t>
              </a: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6" name="AutoShape 124"/>
            <p:cNvSpPr>
              <a:spLocks noChangeArrowheads="1"/>
            </p:cNvSpPr>
            <p:nvPr/>
          </p:nvSpPr>
          <p:spPr bwMode="auto">
            <a:xfrm>
              <a:off x="5562600" y="4800600"/>
              <a:ext cx="1032361" cy="387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size = ..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7" name="AutoShape 125"/>
            <p:cNvSpPr>
              <a:spLocks noChangeArrowheads="1"/>
            </p:cNvSpPr>
            <p:nvPr/>
          </p:nvSpPr>
          <p:spPr bwMode="auto">
            <a:xfrm>
              <a:off x="6899761" y="48006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rgbClr val="E66C7D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Cambria" charset="0"/>
                  <a:ea typeface="Times New Roman" charset="0"/>
                </a:rPr>
                <a:t>+ err = ..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4" name="AutoShape 125"/>
            <p:cNvSpPr>
              <a:spLocks noChangeArrowheads="1"/>
            </p:cNvSpPr>
            <p:nvPr/>
          </p:nvSpPr>
          <p:spPr bwMode="auto">
            <a:xfrm>
              <a:off x="7944962" y="48006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E66C7D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err = ..</a:t>
              </a: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>
              <a:off x="6671161" y="3733800"/>
              <a:ext cx="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AutoShape 122"/>
            <p:cNvSpPr>
              <a:spLocks noChangeArrowheads="1"/>
            </p:cNvSpPr>
            <p:nvPr/>
          </p:nvSpPr>
          <p:spPr bwMode="auto">
            <a:xfrm>
              <a:off x="5820620" y="2362200"/>
              <a:ext cx="1764941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Times New Roman" charset="0"/>
                </a:rPr>
                <a:t>method_decl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1" name="AutoShape 123"/>
            <p:cNvSpPr>
              <a:spLocks noChangeArrowheads="1"/>
            </p:cNvSpPr>
            <p:nvPr/>
          </p:nvSpPr>
          <p:spPr bwMode="auto">
            <a:xfrm>
              <a:off x="5909161" y="3276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if (flags == 3)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72" name="Line 127"/>
            <p:cNvSpPr>
              <a:spLocks noChangeShapeType="1"/>
            </p:cNvSpPr>
            <p:nvPr/>
          </p:nvSpPr>
          <p:spPr bwMode="auto">
            <a:xfrm>
              <a:off x="6671161" y="28194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Line 130"/>
            <p:cNvSpPr>
              <a:spLocks noChangeShapeType="1"/>
            </p:cNvSpPr>
            <p:nvPr/>
          </p:nvSpPr>
          <p:spPr bwMode="auto">
            <a:xfrm flipV="1">
              <a:off x="6061561" y="3747000"/>
              <a:ext cx="381000" cy="29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AutoShape 123"/>
            <p:cNvSpPr>
              <a:spLocks noChangeArrowheads="1"/>
            </p:cNvSpPr>
            <p:nvPr/>
          </p:nvSpPr>
          <p:spPr bwMode="auto">
            <a:xfrm>
              <a:off x="52017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mbria" charset="0"/>
                  <a:ea typeface="Times New Roman" charset="0"/>
                </a:rPr>
                <a:t>ret 0 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endParaRPr>
            </a:p>
          </p:txBody>
        </p:sp>
        <p:sp>
          <p:nvSpPr>
            <p:cNvPr id="67" name="Line 130"/>
            <p:cNvSpPr>
              <a:spLocks noChangeShapeType="1"/>
            </p:cNvSpPr>
            <p:nvPr/>
          </p:nvSpPr>
          <p:spPr bwMode="auto">
            <a:xfrm flipH="1" flipV="1">
              <a:off x="60615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Line 130"/>
            <p:cNvSpPr>
              <a:spLocks noChangeShapeType="1"/>
            </p:cNvSpPr>
            <p:nvPr/>
          </p:nvSpPr>
          <p:spPr bwMode="auto">
            <a:xfrm flipH="1" flipV="1">
              <a:off x="75093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 flipH="1" flipV="1">
              <a:off x="8423761" y="44958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flipH="1" flipV="1">
              <a:off x="6899761" y="3740400"/>
              <a:ext cx="38100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AutoShape 123"/>
            <p:cNvSpPr>
              <a:spLocks noChangeArrowheads="1"/>
            </p:cNvSpPr>
            <p:nvPr/>
          </p:nvSpPr>
          <p:spPr bwMode="auto">
            <a:xfrm>
              <a:off x="7259162" y="3969000"/>
              <a:ext cx="935999" cy="3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ret err  </a:t>
              </a:r>
            </a:p>
          </p:txBody>
        </p:sp>
        <p:sp>
          <p:nvSpPr>
            <p:cNvPr id="78" name="AutoShape 123"/>
            <p:cNvSpPr>
              <a:spLocks noChangeArrowheads="1"/>
            </p:cNvSpPr>
            <p:nvPr/>
          </p:nvSpPr>
          <p:spPr bwMode="auto">
            <a:xfrm>
              <a:off x="5985361" y="5257800"/>
              <a:ext cx="1524000" cy="381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if (size)  </a:t>
              </a:r>
            </a:p>
          </p:txBody>
        </p:sp>
        <p:sp>
          <p:nvSpPr>
            <p:cNvPr id="79" name="AutoShape 125"/>
            <p:cNvSpPr>
              <a:spLocks noChangeArrowheads="1"/>
            </p:cNvSpPr>
            <p:nvPr/>
          </p:nvSpPr>
          <p:spPr bwMode="auto">
            <a:xfrm>
              <a:off x="6019800" y="5867400"/>
              <a:ext cx="1032361" cy="360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444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vert="horz" wrap="square" lIns="54000" tIns="36000" rIns="54000" bIns="36000" numCol="1" anchor="t" anchorCtr="0" compatLnSpc="1">
              <a:prstTxWarp prst="textNoShape">
                <a:avLst/>
              </a:prstTxWarp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latin typeface="Cambria" charset="0"/>
                  <a:ea typeface="Times New Roman" charset="0"/>
                </a:rPr>
                <a:t>+ </a:t>
              </a:r>
              <a:r>
                <a:rPr lang="en-US" sz="1600" dirty="0" err="1">
                  <a:latin typeface="Cambria" charset="0"/>
                  <a:ea typeface="Times New Roman" charset="0"/>
                </a:rPr>
                <a:t>buf</a:t>
              </a:r>
              <a:r>
                <a:rPr lang="en-US" sz="1600" dirty="0">
                  <a:latin typeface="Cambria" charset="0"/>
                  <a:ea typeface="Times New Roman" charset="0"/>
                </a:rPr>
                <a:t> = ..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4493" y="3657600"/>
              <a:ext cx="325668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47361" y="3837826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5831" y="5562600"/>
              <a:ext cx="325730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0" name="Curved Connector 9"/>
          <p:cNvCxnSpPr>
            <a:stCxn id="79" idx="3"/>
          </p:cNvCxnSpPr>
          <p:nvPr/>
        </p:nvCxnSpPr>
        <p:spPr>
          <a:xfrm flipV="1">
            <a:off x="7052161" y="5181600"/>
            <a:ext cx="720239" cy="865800"/>
          </a:xfrm>
          <a:prstGeom prst="curvedConnector2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9" idx="3"/>
            <a:endCxn id="64" idx="2"/>
          </p:cNvCxnSpPr>
          <p:nvPr/>
        </p:nvCxnSpPr>
        <p:spPr>
          <a:xfrm flipV="1">
            <a:off x="7052161" y="5160600"/>
            <a:ext cx="1360801" cy="886800"/>
          </a:xfrm>
          <a:prstGeom prst="curvedConnector2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76" idx="1"/>
            <a:endCxn id="78" idx="1"/>
          </p:cNvCxnSpPr>
          <p:nvPr/>
        </p:nvCxnSpPr>
        <p:spPr>
          <a:xfrm rot="10800000" flipH="1" flipV="1">
            <a:off x="5562599" y="4994400"/>
            <a:ext cx="422761" cy="453900"/>
          </a:xfrm>
          <a:prstGeom prst="curvedConnector3">
            <a:avLst>
              <a:gd name="adj1" fmla="val -54073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9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/>
              <a:t>Identify Inconsistent </a:t>
            </a:r>
            <a:r>
              <a:rPr lang="en-US" dirty="0" smtClean="0"/>
              <a:t>Data Flow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26547"/>
              </p:ext>
            </p:extLst>
          </p:nvPr>
        </p:nvGraphicFramePr>
        <p:xfrm>
          <a:off x="685800" y="2286000"/>
          <a:ext cx="8001000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38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R(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</a:t>
                      </a:r>
                      <a:r>
                        <a:rPr lang="en-US" sz="1800" b="1" dirty="0" err="1" smtClean="0"/>
                        <a:t>ostatfs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 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R1.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sp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R4.  </a:t>
                      </a:r>
                      <a:r>
                        <a:rPr lang="en-US" sz="1800" dirty="0" smtClean="0"/>
                        <a:t>return  error 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T(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stat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T1.  </a:t>
                      </a:r>
                      <a:r>
                        <a:rPr lang="en-US" sz="1800" dirty="0" smtClean="0"/>
                        <a:t>if 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flags == 3</a:t>
                      </a:r>
                      <a:r>
                        <a:rPr lang="en-US" sz="1800" dirty="0" smtClean="0"/>
                        <a:t>) { return 0; }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size(stat)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 T4.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if(size)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T5.  </a:t>
                      </a:r>
                      <a:r>
                        <a:rPr lang="en-US" sz="1800" dirty="0" smtClean="0"/>
                        <a:t>+       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 = new stat();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T6.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size)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T7.  </a:t>
                      </a:r>
                      <a:r>
                        <a:rPr lang="en-US" sz="1800" dirty="0" smtClean="0"/>
                        <a:t>+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size);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T8.   </a:t>
                      </a:r>
                      <a:r>
                        <a:rPr lang="en-US" sz="1800" dirty="0" smtClean="0"/>
                        <a:t>return (err);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Detect Redundant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80" name="Line 129"/>
          <p:cNvSpPr>
            <a:spLocks noChangeShapeType="1"/>
          </p:cNvSpPr>
          <p:nvPr/>
        </p:nvSpPr>
        <p:spPr bwMode="auto">
          <a:xfrm flipH="1">
            <a:off x="4517763" y="4495800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1" name="Line 130"/>
          <p:cNvSpPr>
            <a:spLocks noChangeShapeType="1"/>
          </p:cNvSpPr>
          <p:nvPr/>
        </p:nvSpPr>
        <p:spPr bwMode="auto">
          <a:xfrm flipH="1" flipV="1">
            <a:off x="3641419" y="56388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581764" y="4495800"/>
            <a:ext cx="56336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Line 130"/>
          <p:cNvSpPr>
            <a:spLocks noChangeShapeType="1"/>
          </p:cNvSpPr>
          <p:nvPr/>
        </p:nvSpPr>
        <p:spPr bwMode="auto">
          <a:xfrm flipH="1" flipV="1">
            <a:off x="1581764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" name="Rectangle 198"/>
          <p:cNvSpPr>
            <a:spLocks noChangeArrowheads="1"/>
          </p:cNvSpPr>
          <p:nvPr/>
        </p:nvSpPr>
        <p:spPr bwMode="auto">
          <a:xfrm>
            <a:off x="2637522" y="1752600"/>
            <a:ext cx="3590101" cy="5961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b="1" dirty="0" smtClean="0">
                <a:latin typeface="Cambria" charset="0"/>
                <a:ea typeface="Times New Roman" charset="0"/>
              </a:rPr>
              <a:t>Target</a:t>
            </a:r>
            <a:endParaRPr kumimoji="0" lang="en-US" sz="25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AutoShape 123"/>
          <p:cNvSpPr>
            <a:spLocks noChangeArrowheads="1"/>
          </p:cNvSpPr>
          <p:nvPr/>
        </p:nvSpPr>
        <p:spPr bwMode="auto">
          <a:xfrm>
            <a:off x="762000" y="4800600"/>
            <a:ext cx="1696108" cy="36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mbria" charset="0"/>
                <a:ea typeface="Times New Roman" charset="0"/>
              </a:rPr>
              <a:t>+ </a:t>
            </a:r>
            <a:r>
              <a:rPr lang="en-US" sz="1600" dirty="0" err="1" smtClean="0">
                <a:solidFill>
                  <a:schemeClr val="tx1"/>
                </a:solidFill>
                <a:latin typeface="Cambria" charset="0"/>
                <a:ea typeface="Times New Roman" charset="0"/>
              </a:rPr>
              <a:t>cnt</a:t>
            </a:r>
            <a:r>
              <a:rPr lang="en-US" sz="1600" dirty="0" smtClean="0">
                <a:solidFill>
                  <a:schemeClr val="tx1"/>
                </a:solidFill>
                <a:latin typeface="Cambria" charset="0"/>
                <a:ea typeface="Times New Roman" charset="0"/>
              </a:rPr>
              <a:t> = ..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76" name="AutoShape 124"/>
          <p:cNvSpPr>
            <a:spLocks noChangeArrowheads="1"/>
          </p:cNvSpPr>
          <p:nvPr/>
        </p:nvSpPr>
        <p:spPr bwMode="auto">
          <a:xfrm>
            <a:off x="2514690" y="4800600"/>
            <a:ext cx="1696108" cy="387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mbria" charset="0"/>
                <a:ea typeface="Times New Roman" charset="0"/>
              </a:rPr>
              <a:t>+ size = ..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77" name="AutoShape 125"/>
          <p:cNvSpPr>
            <a:spLocks noChangeArrowheads="1"/>
          </p:cNvSpPr>
          <p:nvPr/>
        </p:nvSpPr>
        <p:spPr bwMode="auto">
          <a:xfrm>
            <a:off x="4711566" y="4800600"/>
            <a:ext cx="1696108" cy="36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mbria" charset="0"/>
                <a:ea typeface="Times New Roman" charset="0"/>
              </a:rPr>
              <a:t>+ err = copy()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64" name="AutoShape 125"/>
          <p:cNvSpPr>
            <a:spLocks noChangeArrowheads="1"/>
          </p:cNvSpPr>
          <p:nvPr/>
        </p:nvSpPr>
        <p:spPr bwMode="auto">
          <a:xfrm>
            <a:off x="6539409" y="4800600"/>
            <a:ext cx="1537791" cy="360000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dirty="0">
                <a:latin typeface="Cambria" charset="0"/>
                <a:ea typeface="Times New Roman" charset="0"/>
              </a:rPr>
              <a:t>err = </a:t>
            </a:r>
            <a:r>
              <a:rPr lang="en-US" sz="1600" dirty="0" smtClean="0">
                <a:latin typeface="Cambria" charset="0"/>
                <a:ea typeface="Times New Roman" charset="0"/>
              </a:rPr>
              <a:t>copy()</a:t>
            </a:r>
            <a:endParaRPr lang="en-US" sz="1600" dirty="0">
              <a:latin typeface="Cambria" charset="0"/>
              <a:ea typeface="Times New Roman" charset="0"/>
            </a:endParaRPr>
          </a:p>
        </p:txBody>
      </p:sp>
      <p:sp>
        <p:nvSpPr>
          <p:cNvPr id="65" name="Line 129"/>
          <p:cNvSpPr>
            <a:spLocks noChangeShapeType="1"/>
          </p:cNvSpPr>
          <p:nvPr/>
        </p:nvSpPr>
        <p:spPr bwMode="auto">
          <a:xfrm flipH="1">
            <a:off x="4335990" y="3733800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0" name="AutoShape 122"/>
          <p:cNvSpPr>
            <a:spLocks noChangeArrowheads="1"/>
          </p:cNvSpPr>
          <p:nvPr/>
        </p:nvSpPr>
        <p:spPr bwMode="auto">
          <a:xfrm>
            <a:off x="2938601" y="2362200"/>
            <a:ext cx="2899694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method_decl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71" name="AutoShape 123"/>
          <p:cNvSpPr>
            <a:spLocks noChangeArrowheads="1"/>
          </p:cNvSpPr>
          <p:nvPr/>
        </p:nvSpPr>
        <p:spPr bwMode="auto">
          <a:xfrm>
            <a:off x="3084069" y="3276600"/>
            <a:ext cx="2503842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445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mbria" charset="0"/>
                <a:ea typeface="Times New Roman" charset="0"/>
              </a:rPr>
              <a:t>if (flags == 3) 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72" name="Line 127"/>
          <p:cNvSpPr>
            <a:spLocks noChangeShapeType="1"/>
          </p:cNvSpPr>
          <p:nvPr/>
        </p:nvSpPr>
        <p:spPr bwMode="auto">
          <a:xfrm>
            <a:off x="4335990" y="2819400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3" name="Line 130"/>
          <p:cNvSpPr>
            <a:spLocks noChangeShapeType="1"/>
          </p:cNvSpPr>
          <p:nvPr/>
        </p:nvSpPr>
        <p:spPr bwMode="auto">
          <a:xfrm flipV="1">
            <a:off x="3334453" y="3747000"/>
            <a:ext cx="625961" cy="29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" name="AutoShape 123"/>
          <p:cNvSpPr>
            <a:spLocks noChangeArrowheads="1"/>
          </p:cNvSpPr>
          <p:nvPr/>
        </p:nvSpPr>
        <p:spPr bwMode="auto">
          <a:xfrm>
            <a:off x="1921854" y="3969000"/>
            <a:ext cx="1537791" cy="36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mbria" charset="0"/>
                <a:ea typeface="Times New Roman" charset="0"/>
              </a:rPr>
              <a:t>ret 0 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charset="0"/>
              <a:ea typeface="Times New Roman" charset="0"/>
            </a:endParaRPr>
          </a:p>
        </p:txBody>
      </p:sp>
      <p:sp>
        <p:nvSpPr>
          <p:cNvPr id="67" name="Line 130"/>
          <p:cNvSpPr>
            <a:spLocks noChangeShapeType="1"/>
          </p:cNvSpPr>
          <p:nvPr/>
        </p:nvSpPr>
        <p:spPr bwMode="auto">
          <a:xfrm flipH="1" flipV="1">
            <a:off x="3334453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8" name="Line 130"/>
          <p:cNvSpPr>
            <a:spLocks noChangeShapeType="1"/>
          </p:cNvSpPr>
          <p:nvPr/>
        </p:nvSpPr>
        <p:spPr bwMode="auto">
          <a:xfrm flipH="1" flipV="1">
            <a:off x="5713103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9" name="Line 130"/>
          <p:cNvSpPr>
            <a:spLocks noChangeShapeType="1"/>
          </p:cNvSpPr>
          <p:nvPr/>
        </p:nvSpPr>
        <p:spPr bwMode="auto">
          <a:xfrm flipH="1" flipV="1">
            <a:off x="7215408" y="44958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7" name="Line 130"/>
          <p:cNvSpPr>
            <a:spLocks noChangeShapeType="1"/>
          </p:cNvSpPr>
          <p:nvPr/>
        </p:nvSpPr>
        <p:spPr bwMode="auto">
          <a:xfrm flipH="1" flipV="1">
            <a:off x="4711566" y="3740400"/>
            <a:ext cx="625961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AutoShape 123"/>
          <p:cNvSpPr>
            <a:spLocks noChangeArrowheads="1"/>
          </p:cNvSpPr>
          <p:nvPr/>
        </p:nvSpPr>
        <p:spPr bwMode="auto">
          <a:xfrm>
            <a:off x="5302041" y="3969000"/>
            <a:ext cx="1537791" cy="36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445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dirty="0">
                <a:latin typeface="Cambria" charset="0"/>
                <a:ea typeface="Times New Roman" charset="0"/>
              </a:rPr>
              <a:t>ret err  </a:t>
            </a:r>
          </a:p>
        </p:txBody>
      </p:sp>
      <p:sp>
        <p:nvSpPr>
          <p:cNvPr id="78" name="AutoShape 123"/>
          <p:cNvSpPr>
            <a:spLocks noChangeArrowheads="1"/>
          </p:cNvSpPr>
          <p:nvPr/>
        </p:nvSpPr>
        <p:spPr bwMode="auto">
          <a:xfrm>
            <a:off x="3209261" y="5257800"/>
            <a:ext cx="2503842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445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dirty="0">
                <a:latin typeface="Cambria" charset="0"/>
                <a:ea typeface="Times New Roman" charset="0"/>
              </a:rPr>
              <a:t>+ if (size)  </a:t>
            </a:r>
          </a:p>
        </p:txBody>
      </p:sp>
      <p:sp>
        <p:nvSpPr>
          <p:cNvPr id="79" name="AutoShape 125"/>
          <p:cNvSpPr>
            <a:spLocks noChangeArrowheads="1"/>
          </p:cNvSpPr>
          <p:nvPr/>
        </p:nvSpPr>
        <p:spPr bwMode="auto">
          <a:xfrm>
            <a:off x="3265842" y="5867400"/>
            <a:ext cx="1696108" cy="36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4445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38100" dist="25400" dir="5400000" algn="ctr" rotWithShape="0">
              <a:srgbClr val="000000">
                <a:alpha val="35001"/>
              </a:srgbClr>
            </a:outerShdw>
          </a:effectLst>
        </p:spPr>
        <p:txBody>
          <a:bodyPr vert="horz" wrap="square" lIns="54000" tIns="36000" rIns="54000" bIns="36000" numCol="1" anchor="t" anchorCtr="0" compatLnSpc="1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dirty="0">
                <a:latin typeface="Cambria" charset="0"/>
                <a:ea typeface="Times New Roman" charset="0"/>
              </a:rPr>
              <a:t>+ </a:t>
            </a:r>
            <a:r>
              <a:rPr lang="en-US" sz="1600" dirty="0" err="1">
                <a:latin typeface="Cambria" charset="0"/>
                <a:ea typeface="Times New Roman" charset="0"/>
              </a:rPr>
              <a:t>buf</a:t>
            </a:r>
            <a:r>
              <a:rPr lang="en-US" sz="1600" dirty="0">
                <a:latin typeface="Cambria" charset="0"/>
                <a:ea typeface="Times New Roman" charset="0"/>
              </a:rPr>
              <a:t> = 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4976" y="3657600"/>
            <a:ext cx="535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461182" y="3837826"/>
            <a:ext cx="53515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99298" y="5562600"/>
            <a:ext cx="53515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4572000"/>
            <a:ext cx="37338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Detect Redundant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1631"/>
              </p:ext>
            </p:extLst>
          </p:nvPr>
        </p:nvGraphicFramePr>
        <p:xfrm>
          <a:off x="685800" y="2286000"/>
          <a:ext cx="8001000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38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R(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</a:t>
                      </a:r>
                      <a:r>
                        <a:rPr lang="en-US" sz="1800" b="1" dirty="0" err="1" smtClean="0"/>
                        <a:t>ostatfs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 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R1.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i="0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i="0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lvl="0"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R3.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sp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, size);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R4.  </a:t>
                      </a:r>
                      <a:r>
                        <a:rPr lang="en-US" sz="1800" dirty="0" smtClean="0"/>
                        <a:t>return  error 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  <a:defRPr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b="1" dirty="0" smtClean="0"/>
                        <a:t>T(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flags, </a:t>
                      </a:r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bufsize</a:t>
                      </a:r>
                      <a:r>
                        <a:rPr lang="en-US" sz="1800" b="1" dirty="0" smtClean="0"/>
                        <a:t>, stat </a:t>
                      </a:r>
                      <a:r>
                        <a:rPr lang="en-US" sz="1800" b="1" dirty="0" err="1" smtClean="0"/>
                        <a:t>osb</a:t>
                      </a:r>
                      <a:r>
                        <a:rPr lang="en-US" sz="1800" b="1" dirty="0" smtClean="0"/>
                        <a:t>)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{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T1.  </a:t>
                      </a:r>
                      <a:r>
                        <a:rPr lang="en-US" sz="1800" dirty="0" smtClean="0"/>
                        <a:t>if 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lags == 3</a:t>
                      </a:r>
                      <a:r>
                        <a:rPr lang="en-US" sz="1800" dirty="0" smtClean="0"/>
                        <a:t>) { return 0; }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T2.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bufsize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/size(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ostatfs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T3.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size    = </a:t>
                      </a:r>
                      <a:r>
                        <a:rPr lang="en-US" sz="1800" b="1" dirty="0" err="1" smtClean="0">
                          <a:solidFill>
                            <a:srgbClr val="008000"/>
                          </a:solidFill>
                        </a:rPr>
                        <a:t>cnt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</a:rPr>
                        <a:t>  + size(stat)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 T4.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if(size)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T5. 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+    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</a:rPr>
                        <a:t>buf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 = new stat();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T6.  </a:t>
                      </a:r>
                      <a:r>
                        <a:rPr lang="en-US" sz="1800" dirty="0" smtClean="0"/>
                        <a:t>+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size)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T7.  </a:t>
                      </a:r>
                      <a:r>
                        <a:rPr lang="en-US" sz="1800" dirty="0" smtClean="0"/>
                        <a:t>+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err = copy(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osb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buf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, size);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solidFill>
                            <a:srgbClr val="796F54"/>
                          </a:solidFill>
                        </a:rPr>
                        <a:t>T8.   </a:t>
                      </a:r>
                      <a:r>
                        <a:rPr lang="en-US" sz="1800" dirty="0" smtClean="0"/>
                        <a:t>return (err); </a:t>
                      </a:r>
                    </a:p>
                    <a:p>
                      <a:pPr defTabSz="914400" hangingPunct="1">
                        <a:lnSpc>
                          <a:spcPct val="100000"/>
                        </a:lnSpc>
                        <a:buClrTx/>
                        <a:buSzTx/>
                      </a:pPr>
                      <a:r>
                        <a:rPr lang="en-US" sz="1800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8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mpirical study of porting errors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Classification scheme for porting errors </a:t>
            </a:r>
          </a:p>
          <a:p>
            <a:r>
              <a:rPr lang="en-US" dirty="0">
                <a:solidFill>
                  <a:srgbClr val="BFBFBF"/>
                </a:solidFill>
              </a:rPr>
              <a:t>SPA: Semantic Porting Analysis</a:t>
            </a:r>
          </a:p>
          <a:p>
            <a:r>
              <a:rPr lang="en-US" dirty="0">
                <a:solidFill>
                  <a:srgbClr val="000000"/>
                </a:solidFill>
              </a:rPr>
              <a:t>Evaluation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775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25609"/>
          </a:xfrm>
        </p:spPr>
        <p:txBody>
          <a:bodyPr/>
          <a:lstStyle/>
          <a:p>
            <a:r>
              <a:rPr lang="en-US" dirty="0"/>
              <a:t>RQ1. Can SPA accurately detect</a:t>
            </a:r>
            <a:r>
              <a:rPr lang="en-US" i="1" dirty="0"/>
              <a:t> </a:t>
            </a:r>
            <a:r>
              <a:rPr lang="en-US" dirty="0"/>
              <a:t>porting inconsistencies? </a:t>
            </a:r>
            <a:endParaRPr lang="en-US" dirty="0" smtClean="0"/>
          </a:p>
          <a:p>
            <a:r>
              <a:rPr lang="en-US" dirty="0"/>
              <a:t>RQ2. Can SPA accurately categorize</a:t>
            </a:r>
            <a:r>
              <a:rPr lang="en-US" i="1" dirty="0"/>
              <a:t> </a:t>
            </a:r>
            <a:r>
              <a:rPr lang="en-US" dirty="0"/>
              <a:t>porting inconsistencies? 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Implementation</a:t>
            </a:r>
          </a:p>
          <a:p>
            <a:r>
              <a:rPr lang="en-US" dirty="0"/>
              <a:t> </a:t>
            </a:r>
            <a:r>
              <a:rPr lang="en-US" dirty="0" smtClean="0"/>
              <a:t>Java static analysis framework </a:t>
            </a:r>
          </a:p>
          <a:p>
            <a:r>
              <a:rPr lang="en-US" dirty="0" smtClean="0"/>
              <a:t>Extends LASE, </a:t>
            </a:r>
            <a:r>
              <a:rPr lang="en-US" dirty="0" err="1" smtClean="0"/>
              <a:t>Sydit</a:t>
            </a:r>
            <a:r>
              <a:rPr lang="en-US" dirty="0"/>
              <a:t> </a:t>
            </a:r>
            <a:r>
              <a:rPr lang="en-US" sz="1700" dirty="0" smtClean="0"/>
              <a:t>[</a:t>
            </a:r>
            <a:r>
              <a:rPr lang="en-US" sz="1700" dirty="0" err="1" smtClean="0"/>
              <a:t>Meng</a:t>
            </a:r>
            <a:r>
              <a:rPr lang="en-US" sz="1700" dirty="0" smtClean="0"/>
              <a:t> et al]</a:t>
            </a:r>
            <a:r>
              <a:rPr lang="en-US" dirty="0" smtClean="0"/>
              <a:t>, and uses Crystal </a:t>
            </a:r>
            <a:r>
              <a:rPr lang="en-US" sz="1700" dirty="0" smtClean="0"/>
              <a:t>[Aldrich et al]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67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27432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mpirical study of porting errors </a:t>
            </a:r>
          </a:p>
          <a:p>
            <a:r>
              <a:rPr lang="en-US" dirty="0" smtClean="0"/>
              <a:t>Classification scheme for porting errors </a:t>
            </a:r>
          </a:p>
          <a:p>
            <a:r>
              <a:rPr lang="en-US" dirty="0" smtClean="0"/>
              <a:t>SPA: Semantic Porting Analysis</a:t>
            </a:r>
            <a:endParaRPr lang="en-US" dirty="0"/>
          </a:p>
          <a:p>
            <a:r>
              <a:rPr lang="en-US" dirty="0" smtClean="0"/>
              <a:t>Evaluation 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459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RQ1. Can </a:t>
            </a:r>
            <a:r>
              <a:rPr lang="en-US" dirty="0"/>
              <a:t>SPA </a:t>
            </a:r>
            <a:r>
              <a:rPr lang="en-US" dirty="0" smtClean="0"/>
              <a:t>accurately </a:t>
            </a:r>
            <a:br>
              <a:rPr lang="en-US" dirty="0" smtClean="0"/>
            </a:br>
            <a:r>
              <a:rPr lang="en-US" dirty="0" smtClean="0"/>
              <a:t>detect</a:t>
            </a:r>
            <a:r>
              <a:rPr lang="en-US" i="1" dirty="0" smtClean="0"/>
              <a:t> </a:t>
            </a:r>
            <a:r>
              <a:rPr lang="en-US" dirty="0" smtClean="0"/>
              <a:t>porting inconsistencies</a:t>
            </a:r>
            <a:r>
              <a:rPr lang="en-US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41989"/>
              </p:ext>
            </p:extLst>
          </p:nvPr>
        </p:nvGraphicFramePr>
        <p:xfrm>
          <a:off x="533400" y="1661160"/>
          <a:ext cx="4191001" cy="237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57400"/>
                <a:gridCol w="2133601"/>
              </a:tblGrid>
              <a:tr h="3985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/>
                </a:tc>
              </a:tr>
              <a:tr h="1674055">
                <a:tc>
                  <a:txBody>
                    <a:bodyPr/>
                    <a:lstStyle/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x = 5</a:t>
                      </a:r>
                    </a:p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+ foo(x)</a:t>
                      </a: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= x + y </a:t>
                      </a:r>
                      <a:endParaRPr lang="en-US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/>
                        <a:t>x = 5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+</a:t>
                      </a:r>
                      <a:r>
                        <a:rPr lang="en-US" sz="2400" baseline="0" dirty="0" smtClean="0"/>
                        <a:t> foo(x)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57200" y="3124200"/>
            <a:ext cx="4267200" cy="609600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2438400"/>
            <a:ext cx="770651" cy="8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 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91200" y="2209800"/>
            <a:ext cx="2819400" cy="1295400"/>
          </a:xfrm>
          <a:prstGeom prst="roundRect">
            <a:avLst/>
          </a:prstGeom>
          <a:ln w="63881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SPA correctly reports No Inconsistency</a:t>
            </a:r>
            <a:endParaRPr lang="en-US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0014"/>
              </p:ext>
            </p:extLst>
          </p:nvPr>
        </p:nvGraphicFramePr>
        <p:xfrm>
          <a:off x="457200" y="4175760"/>
          <a:ext cx="4343400" cy="237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2214"/>
                <a:gridCol w="2211186"/>
              </a:tblGrid>
              <a:tr h="3985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/>
                </a:tc>
              </a:tr>
              <a:tr h="1674055">
                <a:tc>
                  <a:txBody>
                    <a:bodyPr/>
                    <a:lstStyle/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for(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=0; 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 &lt; n;) {</a:t>
                      </a:r>
                    </a:p>
                    <a:p>
                      <a:r>
                        <a:rPr lang="en-US" sz="2400" baseline="0" dirty="0" smtClean="0"/>
                        <a:t>+ foo(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)</a:t>
                      </a:r>
                    </a:p>
                    <a:p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++;</a:t>
                      </a:r>
                    </a:p>
                    <a:p>
                      <a:r>
                        <a:rPr lang="en-US" sz="2400" baseline="0" dirty="0" smtClean="0"/>
                        <a:t>}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 = o;</a:t>
                      </a:r>
                    </a:p>
                    <a:p>
                      <a:r>
                        <a:rPr lang="en-US" sz="2400" baseline="0" dirty="0" smtClean="0"/>
                        <a:t>while(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&lt;n) {</a:t>
                      </a:r>
                    </a:p>
                    <a:p>
                      <a:r>
                        <a:rPr lang="en-US" sz="2400" baseline="0" dirty="0" smtClean="0"/>
                        <a:t>+ foo(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)</a:t>
                      </a:r>
                    </a:p>
                    <a:p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++;</a:t>
                      </a:r>
                    </a:p>
                    <a:p>
                      <a:r>
                        <a:rPr lang="en-US" sz="2400" baseline="0" dirty="0" smtClean="0"/>
                        <a:t>}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33400" y="5410200"/>
            <a:ext cx="4267200" cy="381000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5144945"/>
            <a:ext cx="711816" cy="8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sz="5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 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67400" y="4953000"/>
            <a:ext cx="2819400" cy="1219200"/>
          </a:xfrm>
          <a:prstGeom prst="roundRect">
            <a:avLst/>
          </a:prstGeom>
          <a:ln w="63881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SPA incorrectly reports </a:t>
            </a:r>
            <a:r>
              <a:rPr lang="en-US" sz="2800" dirty="0"/>
              <a:t> </a:t>
            </a:r>
            <a:r>
              <a:rPr lang="en-US" sz="2800" dirty="0" smtClean="0"/>
              <a:t>Inconsistency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63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RQ1. Can </a:t>
            </a:r>
            <a:r>
              <a:rPr lang="en-US" dirty="0"/>
              <a:t>SPA </a:t>
            </a:r>
            <a:r>
              <a:rPr lang="en-US" dirty="0" smtClean="0"/>
              <a:t>accurately </a:t>
            </a:r>
            <a:br>
              <a:rPr lang="en-US" dirty="0" smtClean="0"/>
            </a:br>
            <a:r>
              <a:rPr lang="en-US" dirty="0" smtClean="0"/>
              <a:t>detect</a:t>
            </a:r>
            <a:r>
              <a:rPr lang="en-US" i="1" dirty="0" smtClean="0"/>
              <a:t> </a:t>
            </a:r>
            <a:r>
              <a:rPr lang="en-US" dirty="0" smtClean="0"/>
              <a:t>porting inconsistencies</a:t>
            </a:r>
            <a:r>
              <a:rPr lang="en-US" dirty="0"/>
              <a:t>?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840859"/>
              </p:ext>
            </p:extLst>
          </p:nvPr>
        </p:nvGraphicFramePr>
        <p:xfrm>
          <a:off x="914400" y="1909730"/>
          <a:ext cx="7543800" cy="29670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86000"/>
                <a:gridCol w="2743200"/>
                <a:gridCol w="2514600"/>
              </a:tblGrid>
              <a:tr h="68107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Eclipse</a:t>
                      </a:r>
                      <a:r>
                        <a:rPr lang="en-US" sz="2400" baseline="0" dirty="0" smtClean="0"/>
                        <a:t> CDT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837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83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83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Detected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83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False positive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83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False </a:t>
                      </a:r>
                      <a:r>
                        <a:rPr lang="en-US" sz="2400" baseline="0" dirty="0" smtClean="0"/>
                        <a:t> negative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90984" marR="9098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33400" y="5181600"/>
            <a:ext cx="8382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SPA detects inconsistencies with </a:t>
            </a:r>
            <a:r>
              <a:rPr lang="en-US" sz="2800" dirty="0"/>
              <a:t>65% to 73% precision </a:t>
            </a:r>
            <a:r>
              <a:rPr lang="en-US" sz="2800" dirty="0" smtClean="0"/>
              <a:t>and </a:t>
            </a:r>
            <a:r>
              <a:rPr lang="en-US" sz="2800" dirty="0"/>
              <a:t>90% </a:t>
            </a:r>
            <a:r>
              <a:rPr lang="en-US" sz="2800" dirty="0" smtClean="0"/>
              <a:t>recall.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207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RQ1. Can </a:t>
            </a:r>
            <a:r>
              <a:rPr lang="en-US" dirty="0"/>
              <a:t>SPA </a:t>
            </a:r>
            <a:r>
              <a:rPr lang="en-US" dirty="0" smtClean="0"/>
              <a:t>accurately </a:t>
            </a:r>
            <a:br>
              <a:rPr lang="en-US" dirty="0" smtClean="0"/>
            </a:br>
            <a:r>
              <a:rPr lang="en-US" dirty="0" smtClean="0"/>
              <a:t>detect</a:t>
            </a:r>
            <a:r>
              <a:rPr lang="en-US" i="1" dirty="0" smtClean="0"/>
              <a:t> </a:t>
            </a:r>
            <a:r>
              <a:rPr lang="en-US" dirty="0" smtClean="0"/>
              <a:t>porting inconsistencies</a:t>
            </a:r>
            <a:r>
              <a:rPr lang="en-US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12" name="Rounded Rectangle 11"/>
          <p:cNvSpPr/>
          <p:nvPr/>
        </p:nvSpPr>
        <p:spPr>
          <a:xfrm>
            <a:off x="533400" y="5486400"/>
            <a:ext cx="8382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SPA improves precision by 14 to 17 percentage points </a:t>
            </a:r>
            <a:r>
              <a:rPr lang="en-US" sz="2800" dirty="0" err="1"/>
              <a:t>w.r.t</a:t>
            </a:r>
            <a:r>
              <a:rPr lang="en-US" sz="2800" dirty="0"/>
              <a:t>. earlier tools.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017539"/>
              </p:ext>
            </p:extLst>
          </p:nvPr>
        </p:nvGraphicFramePr>
        <p:xfrm>
          <a:off x="1143000" y="1905000"/>
          <a:ext cx="4572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393056"/>
              </p:ext>
            </p:extLst>
          </p:nvPr>
        </p:nvGraphicFramePr>
        <p:xfrm>
          <a:off x="5029200" y="1905000"/>
          <a:ext cx="3048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25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RQ2. Can </a:t>
            </a:r>
            <a:r>
              <a:rPr lang="en-US" dirty="0"/>
              <a:t>SPA accurately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categorize</a:t>
            </a:r>
            <a:r>
              <a:rPr lang="en-US" i="1" dirty="0" smtClean="0"/>
              <a:t> </a:t>
            </a:r>
            <a:r>
              <a:rPr lang="en-US" dirty="0" smtClean="0"/>
              <a:t>porting </a:t>
            </a:r>
            <a:r>
              <a:rPr lang="en-US" dirty="0"/>
              <a:t>inconsistencies?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72076"/>
              </p:ext>
            </p:extLst>
          </p:nvPr>
        </p:nvGraphicFramePr>
        <p:xfrm>
          <a:off x="762000" y="1676400"/>
          <a:ext cx="7467599" cy="423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4000"/>
                <a:gridCol w="1143000"/>
                <a:gridCol w="1445940"/>
                <a:gridCol w="1373460"/>
                <a:gridCol w="1066800"/>
                <a:gridCol w="914399"/>
              </a:tblGrid>
              <a:tr h="12075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 Control</a:t>
                      </a:r>
                    </a:p>
                    <a:p>
                      <a:pPr algn="l"/>
                      <a:r>
                        <a:rPr lang="en-US" sz="2000" dirty="0" smtClean="0"/>
                        <a:t>Flow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Identifier</a:t>
                      </a:r>
                      <a:r>
                        <a:rPr lang="en-US" sz="2000" baseline="0" dirty="0" smtClean="0"/>
                        <a:t> Renaming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Related Identifier</a:t>
                      </a:r>
                      <a:r>
                        <a:rPr lang="en-US" sz="2000" baseline="0" dirty="0" smtClean="0"/>
                        <a:t> Renaming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 Data</a:t>
                      </a:r>
                    </a:p>
                    <a:p>
                      <a:pPr algn="l"/>
                      <a:r>
                        <a:rPr lang="en-US" sz="2000" dirty="0" smtClean="0"/>
                        <a:t>Flow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</a:tr>
              <a:tr h="436279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Detected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/>
                </a:tc>
              </a:tr>
              <a:tr h="645873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Ground Truth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/>
                </a:tc>
              </a:tr>
              <a:tr h="645873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False positive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26</a:t>
                      </a:r>
                      <a:endParaRPr lang="en-US" sz="2400" dirty="0"/>
                    </a:p>
                  </a:txBody>
                  <a:tcPr/>
                </a:tc>
              </a:tr>
              <a:tr h="645873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False</a:t>
                      </a:r>
                      <a:r>
                        <a:rPr kumimoji="0" lang="en-US" sz="2400" kern="1200" baseline="0" dirty="0" smtClean="0"/>
                        <a:t> negative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400800" y="3048000"/>
            <a:ext cx="762000" cy="19050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RQ2. Can SPA accurately </a:t>
            </a:r>
            <a:br>
              <a:rPr lang="en-US" dirty="0"/>
            </a:br>
            <a:r>
              <a:rPr lang="en-US" dirty="0"/>
              <a:t>categorize</a:t>
            </a:r>
            <a:r>
              <a:rPr lang="en-US" i="1" dirty="0"/>
              <a:t> </a:t>
            </a:r>
            <a:r>
              <a:rPr lang="en-US" dirty="0"/>
              <a:t>porting inconsistencies?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19982"/>
              </p:ext>
            </p:extLst>
          </p:nvPr>
        </p:nvGraphicFramePr>
        <p:xfrm>
          <a:off x="533400" y="2743200"/>
          <a:ext cx="4191001" cy="237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57400"/>
                <a:gridCol w="2133601"/>
              </a:tblGrid>
              <a:tr h="3985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/>
                </a:tc>
              </a:tr>
              <a:tr h="1674055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x;</a:t>
                      </a:r>
                    </a:p>
                    <a:p>
                      <a:r>
                        <a:rPr lang="en-US" sz="2400" baseline="0" dirty="0" smtClean="0"/>
                        <a:t>x = 5;</a:t>
                      </a:r>
                    </a:p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+ foo(x)</a:t>
                      </a: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x = 5;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+</a:t>
                      </a:r>
                      <a:r>
                        <a:rPr lang="en-US" sz="2400" baseline="0" dirty="0" smtClean="0"/>
                        <a:t> foo(x)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57200" y="4191000"/>
            <a:ext cx="4267200" cy="609600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3657600"/>
            <a:ext cx="711816" cy="8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sz="5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 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43600" y="3048000"/>
            <a:ext cx="2819400" cy="1981200"/>
          </a:xfrm>
          <a:prstGeom prst="roundRect">
            <a:avLst/>
          </a:prstGeom>
          <a:ln w="63881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SPA incorrectly reports as Inconsistent data flow.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83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RQ2. Can </a:t>
            </a:r>
            <a:r>
              <a:rPr lang="en-US" dirty="0"/>
              <a:t>SPA accurately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categorize</a:t>
            </a:r>
            <a:r>
              <a:rPr lang="en-US" i="1" dirty="0" smtClean="0"/>
              <a:t> </a:t>
            </a:r>
            <a:r>
              <a:rPr lang="en-US" dirty="0" smtClean="0"/>
              <a:t>porting </a:t>
            </a:r>
            <a:r>
              <a:rPr lang="en-US" dirty="0"/>
              <a:t>inconsistencies?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52715"/>
              </p:ext>
            </p:extLst>
          </p:nvPr>
        </p:nvGraphicFramePr>
        <p:xfrm>
          <a:off x="762000" y="1447800"/>
          <a:ext cx="7467599" cy="423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4000"/>
                <a:gridCol w="1143000"/>
                <a:gridCol w="1445940"/>
                <a:gridCol w="1373460"/>
                <a:gridCol w="1066800"/>
                <a:gridCol w="914399"/>
              </a:tblGrid>
              <a:tr h="12075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 Control</a:t>
                      </a:r>
                    </a:p>
                    <a:p>
                      <a:pPr algn="l"/>
                      <a:r>
                        <a:rPr lang="en-US" sz="2000" dirty="0" smtClean="0"/>
                        <a:t>Flow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Identifier</a:t>
                      </a:r>
                      <a:r>
                        <a:rPr lang="en-US" sz="2000" baseline="0" dirty="0" smtClean="0"/>
                        <a:t> Renaming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Related Identifier</a:t>
                      </a:r>
                      <a:r>
                        <a:rPr lang="en-US" sz="2000" baseline="0" dirty="0" smtClean="0"/>
                        <a:t> Renaming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Incnst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 Data</a:t>
                      </a:r>
                    </a:p>
                    <a:p>
                      <a:pPr algn="l"/>
                      <a:r>
                        <a:rPr lang="en-US" sz="2000" dirty="0" smtClean="0"/>
                        <a:t>Flow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</a:tr>
              <a:tr h="436279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SPA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/>
                </a:tc>
              </a:tr>
              <a:tr h="645873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Ground Truth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/>
                </a:tc>
              </a:tr>
              <a:tr h="645873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False positive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26</a:t>
                      </a:r>
                      <a:endParaRPr lang="en-US" sz="2400" dirty="0"/>
                    </a:p>
                  </a:txBody>
                  <a:tcPr/>
                </a:tc>
              </a:tr>
              <a:tr h="645873"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False</a:t>
                      </a:r>
                      <a:r>
                        <a:rPr kumimoji="0" lang="en-US" sz="2400" kern="1200" baseline="0" dirty="0" smtClean="0"/>
                        <a:t> negative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57200" y="5791200"/>
            <a:ext cx="8382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SPA categorizes inconsistencies with 58% </a:t>
            </a:r>
            <a:r>
              <a:rPr lang="en-US" sz="2800" dirty="0"/>
              <a:t>to </a:t>
            </a:r>
            <a:r>
              <a:rPr lang="en-US" sz="2800" dirty="0" smtClean="0"/>
              <a:t>63% </a:t>
            </a:r>
            <a:r>
              <a:rPr lang="en-US" sz="2800" dirty="0"/>
              <a:t>precision </a:t>
            </a:r>
            <a:r>
              <a:rPr lang="en-US" sz="2800" dirty="0" smtClean="0"/>
              <a:t>and 92% to 100% recall. 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514600" y="2819400"/>
            <a:ext cx="762000" cy="2057400"/>
          </a:xfrm>
          <a:prstGeom prst="ellipse">
            <a:avLst/>
          </a:prstGeom>
          <a:noFill/>
          <a:ln w="47625">
            <a:solidFill>
              <a:srgbClr val="40AA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AA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3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Study different types of </a:t>
            </a:r>
            <a:r>
              <a:rPr lang="en-US" dirty="0"/>
              <a:t>porting </a:t>
            </a:r>
            <a:r>
              <a:rPr lang="en-US" dirty="0" smtClean="0"/>
              <a:t>errors in </a:t>
            </a:r>
            <a:r>
              <a:rPr lang="en-US" dirty="0"/>
              <a:t>practice. </a:t>
            </a:r>
          </a:p>
          <a:p>
            <a:r>
              <a:rPr lang="en-US" dirty="0"/>
              <a:t>D</a:t>
            </a:r>
            <a:r>
              <a:rPr lang="en-US" dirty="0" smtClean="0"/>
              <a:t>etect and categorize </a:t>
            </a:r>
            <a:r>
              <a:rPr lang="en-US" dirty="0"/>
              <a:t>potential porting </a:t>
            </a:r>
            <a:r>
              <a:rPr lang="en-US" dirty="0" smtClean="0"/>
              <a:t>errors successfully. 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Future Work</a:t>
            </a:r>
          </a:p>
          <a:p>
            <a:r>
              <a:rPr lang="en-US" dirty="0" smtClean="0"/>
              <a:t>Integrate </a:t>
            </a:r>
            <a:r>
              <a:rPr lang="en-US" dirty="0"/>
              <a:t>SPA with an integrated development environment (IDE).</a:t>
            </a:r>
          </a:p>
          <a:p>
            <a:r>
              <a:rPr lang="en-US" dirty="0"/>
              <a:t>I</a:t>
            </a:r>
            <a:r>
              <a:rPr lang="en-US" dirty="0" smtClean="0"/>
              <a:t>nvestigate </a:t>
            </a:r>
            <a:r>
              <a:rPr lang="en-US" dirty="0"/>
              <a:t>other complementary approaches to detect porting errors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1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685800" y="1755648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Detecting and Characterizing Semantic Inconsistencies in Ported Code </a:t>
            </a:r>
          </a:p>
        </p:txBody>
      </p:sp>
      <p:sp>
        <p:nvSpPr>
          <p:cNvPr id="27651" name="Subtitle 4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8153400" cy="661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2400" dirty="0" smtClean="0">
              <a:solidFill>
                <a:srgbClr val="FFF2E5"/>
              </a:solidFill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rgbClr val="FFF2E5"/>
                </a:solidFill>
              </a:rPr>
              <a:t>Baishakhi Ray</a:t>
            </a:r>
            <a:r>
              <a:rPr lang="en-US" sz="2400" b="1" baseline="30000" dirty="0" smtClean="0">
                <a:solidFill>
                  <a:srgbClr val="FFF2E5"/>
                </a:solidFill>
              </a:rPr>
              <a:t>*</a:t>
            </a:r>
            <a:r>
              <a:rPr lang="en-US" sz="2400" b="1" dirty="0" smtClean="0">
                <a:solidFill>
                  <a:srgbClr val="FFF2E5"/>
                </a:solidFill>
              </a:rPr>
              <a:t>,  Miryung Kim</a:t>
            </a:r>
            <a:r>
              <a:rPr lang="en-US" sz="2400" b="1" baseline="30000" dirty="0" smtClean="0">
                <a:solidFill>
                  <a:srgbClr val="FFF2E5"/>
                </a:solidFill>
              </a:rPr>
              <a:t>*</a:t>
            </a:r>
            <a:r>
              <a:rPr lang="en-US" sz="2400" b="1" dirty="0" smtClean="0">
                <a:solidFill>
                  <a:srgbClr val="FFF2E5"/>
                </a:solidFill>
              </a:rPr>
              <a:t>,  Suzette Person</a:t>
            </a:r>
            <a:r>
              <a:rPr lang="en-US" sz="2400" b="1" baseline="30000" dirty="0" smtClean="0">
                <a:solidFill>
                  <a:srgbClr val="FFF2E5"/>
                </a:solidFill>
              </a:rPr>
              <a:t>+</a:t>
            </a:r>
            <a:r>
              <a:rPr lang="en-US" sz="2400" b="1" dirty="0" smtClean="0">
                <a:solidFill>
                  <a:srgbClr val="FFF2E5"/>
                </a:solidFill>
              </a:rPr>
              <a:t>, Neha Rungta</a:t>
            </a:r>
            <a:r>
              <a:rPr lang="en-US" sz="2400" b="1" baseline="30000" dirty="0" smtClean="0">
                <a:solidFill>
                  <a:srgbClr val="FFF2E5"/>
                </a:solidFill>
              </a:rPr>
              <a:t>!</a:t>
            </a:r>
            <a:endParaRPr lang="en-US" sz="2400" b="1" baseline="30000" dirty="0">
              <a:solidFill>
                <a:srgbClr val="FFF2E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093390"/>
            <a:ext cx="3649081" cy="1383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aseline="30000" dirty="0" smtClean="0"/>
              <a:t>*</a:t>
            </a:r>
            <a:r>
              <a:rPr lang="en-US" dirty="0" smtClean="0"/>
              <a:t> The University of Texas at Austin</a:t>
            </a:r>
          </a:p>
          <a:p>
            <a:pPr algn="ctr"/>
            <a:r>
              <a:rPr lang="en-US" baseline="30000" dirty="0" smtClean="0"/>
              <a:t>+</a:t>
            </a:r>
            <a:r>
              <a:rPr lang="en-US" dirty="0" smtClean="0"/>
              <a:t> NASA </a:t>
            </a:r>
            <a:r>
              <a:rPr lang="en-US" dirty="0"/>
              <a:t>Langley Research Center </a:t>
            </a:r>
          </a:p>
          <a:p>
            <a:pPr algn="ctr"/>
            <a:r>
              <a:rPr lang="en-US" baseline="30000" dirty="0" smtClean="0"/>
              <a:t>! </a:t>
            </a:r>
            <a:r>
              <a:rPr lang="en-US" dirty="0" smtClean="0"/>
              <a:t>NASA </a:t>
            </a:r>
            <a:r>
              <a:rPr lang="en-US" dirty="0"/>
              <a:t>Ames Research Center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6191"/>
            <a:ext cx="8229600" cy="46256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thank Na </a:t>
            </a:r>
            <a:r>
              <a:rPr lang="en-US" dirty="0" err="1"/>
              <a:t>Meng</a:t>
            </a:r>
            <a:r>
              <a:rPr lang="en-US" dirty="0"/>
              <a:t> for the discussions and help to design and implement </a:t>
            </a:r>
            <a:r>
              <a:rPr lang="en-US" dirty="0" smtClean="0"/>
              <a:t>SPA. Google Summer Code 2012. Supported by National </a:t>
            </a:r>
            <a:r>
              <a:rPr lang="en-US" dirty="0"/>
              <a:t>Science Foundation </a:t>
            </a:r>
            <a:r>
              <a:rPr lang="en-US" dirty="0" smtClean="0"/>
              <a:t>grants: </a:t>
            </a:r>
            <a:r>
              <a:rPr lang="en-US" dirty="0"/>
              <a:t>CCF- 1149391, CCF-1117902, SHF-0910818, and CNS-1239498.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52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RQ1. Can </a:t>
            </a:r>
            <a:r>
              <a:rPr lang="en-US" dirty="0"/>
              <a:t>SPA </a:t>
            </a:r>
            <a:r>
              <a:rPr lang="en-US" dirty="0" smtClean="0"/>
              <a:t>accurately </a:t>
            </a:r>
            <a:br>
              <a:rPr lang="en-US" dirty="0" smtClean="0"/>
            </a:br>
            <a:r>
              <a:rPr lang="en-US" dirty="0" smtClean="0"/>
              <a:t>detect</a:t>
            </a:r>
            <a:r>
              <a:rPr lang="en-US" i="1" dirty="0" smtClean="0"/>
              <a:t> </a:t>
            </a:r>
            <a:r>
              <a:rPr lang="en-US" dirty="0" smtClean="0"/>
              <a:t>porting inconsistencies</a:t>
            </a:r>
            <a:r>
              <a:rPr lang="en-US" dirty="0"/>
              <a:t>?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35797"/>
              </p:ext>
            </p:extLst>
          </p:nvPr>
        </p:nvGraphicFramePr>
        <p:xfrm>
          <a:off x="533400" y="1752600"/>
          <a:ext cx="8229600" cy="2286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09800"/>
                <a:gridCol w="1082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0984" marR="9098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Eclipse</a:t>
                      </a:r>
                      <a:r>
                        <a:rPr lang="en-US" sz="2400" baseline="0" dirty="0" smtClean="0"/>
                        <a:t> CDT</a:t>
                      </a:r>
                      <a:endParaRPr lang="en-US" sz="2400" dirty="0"/>
                    </a:p>
                  </a:txBody>
                  <a:tcPr marL="90984" marR="9098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 marL="90984" marR="9098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SPA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Jiang’s Tool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SPA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Dejavu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Detected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56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42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False positive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marL="90984" marR="9098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False </a:t>
                      </a:r>
                      <a:r>
                        <a:rPr lang="en-US" sz="2400" baseline="0" dirty="0" smtClean="0"/>
                        <a:t> negative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90984" marR="909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marL="90984" marR="9098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33400" y="4267200"/>
            <a:ext cx="8382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SPA detects inconsistencies with </a:t>
            </a:r>
            <a:r>
              <a:rPr lang="en-US" sz="2800" dirty="0"/>
              <a:t>65% to 73% precision </a:t>
            </a:r>
            <a:r>
              <a:rPr lang="en-US" sz="2800" dirty="0" smtClean="0"/>
              <a:t>and </a:t>
            </a:r>
            <a:r>
              <a:rPr lang="en-US" sz="2800" dirty="0"/>
              <a:t>90% </a:t>
            </a:r>
            <a:r>
              <a:rPr lang="en-US" sz="2800" dirty="0" smtClean="0"/>
              <a:t>recall. 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5486400"/>
            <a:ext cx="8382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SPA improves precision by 14 to 17 percentage points </a:t>
            </a:r>
            <a:r>
              <a:rPr lang="en-US" sz="2800" dirty="0" err="1"/>
              <a:t>w.r.t</a:t>
            </a:r>
            <a:r>
              <a:rPr lang="en-US" sz="2800" dirty="0"/>
              <a:t>. earlier tools.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19800" y="175260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9400" y="175260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5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porting errors introduced?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8200" y="1905000"/>
            <a:ext cx="49530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"/>
                <a:cs typeface="Courier"/>
              </a:rPr>
              <a:t>Reference: </a:t>
            </a:r>
            <a:r>
              <a:rPr lang="en-US" b="1" u="sng" dirty="0" err="1" smtClean="0">
                <a:solidFill>
                  <a:schemeClr val="tx1"/>
                </a:solidFill>
                <a:latin typeface="Courier"/>
                <a:cs typeface="Courier"/>
              </a:rPr>
              <a:t>Export</a:t>
            </a:r>
            <a:r>
              <a:rPr lang="en-US" b="1" dirty="0" err="1" smtClean="0">
                <a:solidFill>
                  <a:schemeClr val="tx1"/>
                </a:solidFill>
                <a:latin typeface="Courier"/>
                <a:cs typeface="Courier"/>
              </a:rPr>
              <a:t>MemoryDialog.java</a:t>
            </a:r>
            <a:endParaRPr lang="en-US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(!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containsKey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u="sng" dirty="0" err="1">
                <a:solidFill>
                  <a:schemeClr val="tx1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setProperty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u="sng" dirty="0" err="1">
                <a:solidFill>
                  <a:schemeClr val="tx1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3600" y="3505200"/>
            <a:ext cx="4953000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"/>
                <a:cs typeface="Courier"/>
              </a:rPr>
              <a:t>Original Target:</a:t>
            </a:r>
          </a:p>
          <a:p>
            <a:pPr>
              <a:buNone/>
            </a:pPr>
            <a:r>
              <a:rPr lang="en-US" b="1" u="sng" dirty="0" err="1" smtClean="0">
                <a:solidFill>
                  <a:schemeClr val="tx1"/>
                </a:solidFill>
                <a:latin typeface="Courier"/>
                <a:cs typeface="Courier"/>
              </a:rPr>
              <a:t>Import</a:t>
            </a:r>
            <a:r>
              <a:rPr lang="en-US" b="1" dirty="0" err="1" smtClean="0">
                <a:solidFill>
                  <a:schemeClr val="tx1"/>
                </a:solidFill>
                <a:latin typeface="Courier"/>
                <a:cs typeface="Courier"/>
              </a:rPr>
              <a:t>MemoryDialog.java</a:t>
            </a:r>
            <a:endParaRPr lang="en-US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(!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containsKey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>
                <a:solidFill>
                  <a:srgbClr val="FF0000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setProperty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>
                <a:solidFill>
                  <a:srgbClr val="FF0000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05200" y="5029200"/>
            <a:ext cx="4953000" cy="1752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"/>
                <a:cs typeface="Courier"/>
              </a:rPr>
              <a:t>Fixed Target:</a:t>
            </a:r>
          </a:p>
          <a:p>
            <a:pPr>
              <a:buNone/>
            </a:pPr>
            <a:r>
              <a:rPr lang="en-US" b="1" u="sng" dirty="0" err="1" smtClean="0">
                <a:solidFill>
                  <a:schemeClr val="tx1"/>
                </a:solidFill>
                <a:latin typeface="Courier"/>
                <a:cs typeface="Courier"/>
              </a:rPr>
              <a:t>Import</a:t>
            </a:r>
            <a:r>
              <a:rPr lang="en-US" b="1" dirty="0" err="1" smtClean="0">
                <a:solidFill>
                  <a:schemeClr val="tx1"/>
                </a:solidFill>
                <a:latin typeface="Courier"/>
                <a:cs typeface="Courier"/>
              </a:rPr>
              <a:t>MemoryDialog.java</a:t>
            </a:r>
            <a:endParaRPr lang="en-US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(!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containsKey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 smtClean="0">
                <a:solidFill>
                  <a:srgbClr val="008000"/>
                </a:solidFill>
                <a:latin typeface="Courier"/>
                <a:cs typeface="Courier"/>
              </a:rPr>
              <a:t>Importer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setProperty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 smtClean="0">
                <a:solidFill>
                  <a:srgbClr val="008000"/>
                </a:solidFill>
                <a:latin typeface="Courier"/>
                <a:cs typeface="Courier"/>
              </a:rPr>
              <a:t>Importer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30" name="Arc 29"/>
          <p:cNvSpPr/>
          <p:nvPr/>
        </p:nvSpPr>
        <p:spPr>
          <a:xfrm rot="10800000">
            <a:off x="609600" y="3047999"/>
            <a:ext cx="2362200" cy="1143000"/>
          </a:xfrm>
          <a:prstGeom prst="arc">
            <a:avLst>
              <a:gd name="adj1" fmla="val 14062890"/>
              <a:gd name="adj2" fmla="val 1396589"/>
            </a:avLst>
          </a:prstGeom>
          <a:ln w="76200" cmpd="sng">
            <a:solidFill>
              <a:schemeClr val="bg2">
                <a:lumMod val="50000"/>
              </a:schemeClr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/>
          <p:cNvSpPr/>
          <p:nvPr/>
        </p:nvSpPr>
        <p:spPr>
          <a:xfrm rot="10800000">
            <a:off x="1905000" y="4648200"/>
            <a:ext cx="2362200" cy="1143000"/>
          </a:xfrm>
          <a:prstGeom prst="arc">
            <a:avLst>
              <a:gd name="adj1" fmla="val 14062890"/>
              <a:gd name="adj2" fmla="val 1396589"/>
            </a:avLst>
          </a:prstGeom>
          <a:ln w="76200" cmpd="sng">
            <a:solidFill>
              <a:schemeClr val="bg2">
                <a:lumMod val="50000"/>
              </a:schemeClr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066426"/>
            <a:ext cx="89046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4302" y="5514226"/>
            <a:ext cx="41549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41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0" grpId="0" animBg="1"/>
      <p:bldP spid="31" grpId="0" animBg="1"/>
      <p:bldP spid="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Methodology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8200" y="1905000"/>
            <a:ext cx="49530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"/>
                <a:cs typeface="Courier"/>
              </a:rPr>
              <a:t>Reference: </a:t>
            </a:r>
            <a:r>
              <a:rPr lang="en-US" b="1" u="sng" dirty="0" err="1" smtClean="0">
                <a:solidFill>
                  <a:schemeClr val="tx1"/>
                </a:solidFill>
                <a:latin typeface="Courier"/>
                <a:cs typeface="Courier"/>
              </a:rPr>
              <a:t>Export</a:t>
            </a:r>
            <a:r>
              <a:rPr lang="en-US" b="1" dirty="0" err="1" smtClean="0">
                <a:solidFill>
                  <a:schemeClr val="tx1"/>
                </a:solidFill>
                <a:latin typeface="Courier"/>
                <a:cs typeface="Courier"/>
              </a:rPr>
              <a:t>MemoryDialog.java</a:t>
            </a:r>
            <a:endParaRPr lang="en-US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(!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containsKey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u="sng" dirty="0" err="1">
                <a:solidFill>
                  <a:schemeClr val="tx1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setProperty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u="sng" dirty="0" err="1">
                <a:solidFill>
                  <a:schemeClr val="tx1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3600" y="3505200"/>
            <a:ext cx="4953000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"/>
                <a:cs typeface="Courier"/>
              </a:rPr>
              <a:t>Original Target:</a:t>
            </a:r>
          </a:p>
          <a:p>
            <a:pPr>
              <a:buNone/>
            </a:pPr>
            <a:r>
              <a:rPr lang="en-US" b="1" u="sng" dirty="0" err="1" smtClean="0">
                <a:solidFill>
                  <a:schemeClr val="tx1"/>
                </a:solidFill>
                <a:latin typeface="Courier"/>
                <a:cs typeface="Courier"/>
              </a:rPr>
              <a:t>Import</a:t>
            </a:r>
            <a:r>
              <a:rPr lang="en-US" b="1" dirty="0" err="1" smtClean="0">
                <a:solidFill>
                  <a:schemeClr val="tx1"/>
                </a:solidFill>
                <a:latin typeface="Courier"/>
                <a:cs typeface="Courier"/>
              </a:rPr>
              <a:t>MemoryDialog.java</a:t>
            </a:r>
            <a:endParaRPr lang="en-US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(!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containsKey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>
                <a:solidFill>
                  <a:srgbClr val="FF0000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setProperty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>
                <a:solidFill>
                  <a:srgbClr val="FF0000"/>
                </a:solidFill>
                <a:latin typeface="Courier"/>
                <a:cs typeface="Courier"/>
              </a:rPr>
              <a:t>Exporter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05200" y="5029200"/>
            <a:ext cx="4953000" cy="1752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"/>
                <a:cs typeface="Courier"/>
              </a:rPr>
              <a:t>Fixed Target:</a:t>
            </a:r>
          </a:p>
          <a:p>
            <a:pPr>
              <a:buNone/>
            </a:pPr>
            <a:r>
              <a:rPr lang="en-US" b="1" u="sng" dirty="0" err="1" smtClean="0">
                <a:solidFill>
                  <a:schemeClr val="tx1"/>
                </a:solidFill>
                <a:latin typeface="Courier"/>
                <a:cs typeface="Courier"/>
              </a:rPr>
              <a:t>Import</a:t>
            </a:r>
            <a:r>
              <a:rPr lang="en-US" b="1" dirty="0" err="1" smtClean="0">
                <a:solidFill>
                  <a:schemeClr val="tx1"/>
                </a:solidFill>
                <a:latin typeface="Courier"/>
                <a:cs typeface="Courier"/>
              </a:rPr>
              <a:t>MemoryDialog.java</a:t>
            </a:r>
            <a:endParaRPr lang="en-US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Log:Fix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copy&amp;paste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error in last commit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(!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containsKey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 smtClean="0">
                <a:solidFill>
                  <a:srgbClr val="008000"/>
                </a:solidFill>
                <a:latin typeface="Courier"/>
                <a:cs typeface="Courier"/>
              </a:rPr>
              <a:t>Importer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setProperty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IMemory</a:t>
            </a:r>
            <a:r>
              <a:rPr lang="en-US" b="1" u="sng" dirty="0" err="1" smtClean="0">
                <a:solidFill>
                  <a:srgbClr val="008000"/>
                </a:solidFill>
                <a:latin typeface="Courier"/>
                <a:cs typeface="Courier"/>
              </a:rPr>
              <a:t>Importer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27" name="Arc 26"/>
          <p:cNvSpPr/>
          <p:nvPr/>
        </p:nvSpPr>
        <p:spPr>
          <a:xfrm>
            <a:off x="6400800" y="4267200"/>
            <a:ext cx="2362200" cy="1143000"/>
          </a:xfrm>
          <a:prstGeom prst="arc">
            <a:avLst>
              <a:gd name="adj1" fmla="val 13776497"/>
              <a:gd name="adj2" fmla="val 1396589"/>
            </a:avLst>
          </a:prstGeom>
          <a:ln w="76200" cmpd="sng">
            <a:solidFill>
              <a:srgbClr val="00009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4953000" y="2590800"/>
            <a:ext cx="2362200" cy="1143000"/>
          </a:xfrm>
          <a:prstGeom prst="arc">
            <a:avLst>
              <a:gd name="adj1" fmla="val 14062890"/>
              <a:gd name="adj2" fmla="val 1396589"/>
            </a:avLst>
          </a:prstGeom>
          <a:ln w="76200" cmpd="sng">
            <a:solidFill>
              <a:srgbClr val="00009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24800" y="3914026"/>
            <a:ext cx="112129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blame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2438400"/>
            <a:ext cx="242987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Repertoire [Ray et al.]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12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Study of Porting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843554"/>
              </p:ext>
            </p:extLst>
          </p:nvPr>
        </p:nvGraphicFramePr>
        <p:xfrm>
          <a:off x="1143000" y="2362200"/>
          <a:ext cx="6934201" cy="173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86840"/>
                <a:gridCol w="1386840"/>
                <a:gridCol w="1877161"/>
                <a:gridCol w="1073271"/>
                <a:gridCol w="12100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lt1"/>
                          </a:solidFill>
                        </a:rPr>
                        <a:t>KLOC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Developers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Years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lt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899" marR="918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FreeBSD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4,479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113</a:t>
                      </a:r>
                      <a:endParaRPr lang="en-US" sz="2400" dirty="0"/>
                    </a:p>
                  </a:txBody>
                  <a:tcPr marL="91899" marR="918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14,998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6839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dirty="0"/>
                    </a:p>
                  </a:txBody>
                  <a:tcPr marL="91899" marR="9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182 </a:t>
                      </a:r>
                      <a:endParaRPr lang="en-US" sz="2400" dirty="0"/>
                    </a:p>
                  </a:txBody>
                  <a:tcPr marL="91899" marR="91899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14400" y="4876800"/>
            <a:ext cx="76200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Developers frequently introduce porting errors in the codebase.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27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mpirical study of porting errors </a:t>
            </a:r>
          </a:p>
          <a:p>
            <a:r>
              <a:rPr lang="en-US" dirty="0" smtClean="0"/>
              <a:t>Classification scheme for porting errors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SPA: Semantic Porting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509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Inconsistent Control </a:t>
            </a:r>
            <a:r>
              <a:rPr lang="en-US" dirty="0" smtClean="0"/>
              <a:t>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917118"/>
              </p:ext>
            </p:extLst>
          </p:nvPr>
        </p:nvGraphicFramePr>
        <p:xfrm>
          <a:off x="457200" y="2235201"/>
          <a:ext cx="8229600" cy="310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for(p ..) {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</a:rPr>
                        <a:t>for(kg ..) 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</a:p>
                    <a:p>
                      <a:r>
                        <a:rPr lang="en-US" sz="2400" dirty="0" smtClean="0"/>
                        <a:t>        ...</a:t>
                      </a:r>
                    </a:p>
                    <a:p>
                      <a:r>
                        <a:rPr lang="en-US" sz="2400" dirty="0" smtClean="0"/>
                        <a:t>+       if (</a:t>
                      </a:r>
                      <a:r>
                        <a:rPr lang="en-US" sz="2400" dirty="0" err="1" smtClean="0"/>
                        <a:t>ke</a:t>
                      </a:r>
                      <a:r>
                        <a:rPr lang="en-US" sz="2400" dirty="0" smtClean="0"/>
                        <a:t>-&gt;</a:t>
                      </a:r>
                      <a:r>
                        <a:rPr lang="en-US" sz="2400" dirty="0" err="1" smtClean="0"/>
                        <a:t>ke_cpticks</a:t>
                      </a:r>
                      <a:r>
                        <a:rPr lang="en-US" sz="2400" dirty="0" smtClean="0"/>
                        <a:t> == 0)</a:t>
                      </a:r>
                    </a:p>
                    <a:p>
                      <a:r>
                        <a:rPr lang="en-US" sz="2400" dirty="0" smtClean="0"/>
                        <a:t>+           continue;</a:t>
                      </a:r>
                    </a:p>
                    <a:p>
                      <a:r>
                        <a:rPr lang="en-US" sz="2400" dirty="0" smtClean="0"/>
                        <a:t>        ...</a:t>
                      </a:r>
                    </a:p>
                    <a:p>
                      <a:r>
                        <a:rPr lang="en-US" sz="2400" dirty="0" smtClean="0"/>
                        <a:t>. }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for(p) {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…</a:t>
                      </a:r>
                    </a:p>
                    <a:p>
                      <a:r>
                        <a:rPr lang="en-US" sz="2400" dirty="0" smtClean="0"/>
                        <a:t>+  if (</a:t>
                      </a:r>
                      <a:r>
                        <a:rPr lang="en-US" sz="2400" dirty="0" err="1" smtClean="0"/>
                        <a:t>ke</a:t>
                      </a:r>
                      <a:r>
                        <a:rPr lang="en-US" sz="2400" dirty="0" smtClean="0"/>
                        <a:t>-&gt;</a:t>
                      </a:r>
                      <a:r>
                        <a:rPr lang="en-US" sz="2400" dirty="0" err="1" smtClean="0"/>
                        <a:t>ke_cpticks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strike="noStrike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sz="2400" dirty="0" smtClean="0"/>
                        <a:t>  0)</a:t>
                      </a:r>
                    </a:p>
                    <a:p>
                      <a:r>
                        <a:rPr lang="en-US" sz="2400" dirty="0" smtClean="0"/>
                        <a:t>+            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continue</a:t>
                      </a:r>
                      <a:r>
                        <a:rPr lang="en-US" sz="2400" dirty="0" smtClean="0"/>
                        <a:t>;</a:t>
                      </a:r>
                    </a:p>
                    <a:p>
                      <a:r>
                        <a:rPr lang="en-US" sz="2400" dirty="0" smtClean="0"/>
                        <a:t> …</a:t>
                      </a:r>
                    </a:p>
                    <a:p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3810000"/>
            <a:ext cx="8001000" cy="762000"/>
          </a:xfrm>
          <a:prstGeom prst="round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Inconsistent </a:t>
            </a:r>
            <a:r>
              <a:rPr lang="en-US" dirty="0" smtClean="0"/>
              <a:t>Identifier </a:t>
            </a:r>
            <a:r>
              <a:rPr lang="en-US" dirty="0" err="1" smtClean="0"/>
              <a:t>Renamings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102320"/>
              </p:ext>
            </p:extLst>
          </p:nvPr>
        </p:nvGraphicFramePr>
        <p:xfrm>
          <a:off x="457200" y="2235201"/>
          <a:ext cx="8229600" cy="310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</a:t>
                      </a:r>
                    </a:p>
                    <a:p>
                      <a:r>
                        <a:rPr lang="en-US" sz="2400" dirty="0" smtClean="0"/>
                        <a:t>+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u="sng" dirty="0" err="1" smtClean="0">
                          <a:solidFill>
                            <a:srgbClr val="0000FF"/>
                          </a:solidFill>
                        </a:rPr>
                        <a:t>bp</a:t>
                      </a:r>
                      <a:r>
                        <a:rPr lang="en-US" sz="2400" dirty="0" smtClean="0"/>
                        <a:t>-&gt;</a:t>
                      </a:r>
                      <a:r>
                        <a:rPr lang="en-US" sz="2400" dirty="0" err="1" smtClean="0"/>
                        <a:t>b_flags</a:t>
                      </a:r>
                      <a:r>
                        <a:rPr lang="en-US" sz="2400" dirty="0" smtClean="0"/>
                        <a:t> |= B_ASYNC;</a:t>
                      </a:r>
                    </a:p>
                    <a:p>
                      <a:r>
                        <a:rPr lang="en-US" sz="2400" dirty="0" smtClean="0"/>
                        <a:t>+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u="sng" dirty="0" err="1" smtClean="0">
                          <a:solidFill>
                            <a:srgbClr val="0000FF"/>
                          </a:solidFill>
                        </a:rPr>
                        <a:t>bp</a:t>
                      </a:r>
                      <a:r>
                        <a:rPr lang="en-US" sz="2400" dirty="0" smtClean="0"/>
                        <a:t>-&gt;</a:t>
                      </a:r>
                      <a:r>
                        <a:rPr lang="en-US" sz="2400" dirty="0" err="1" smtClean="0"/>
                        <a:t>b_flags</a:t>
                      </a:r>
                      <a:r>
                        <a:rPr lang="en-US" sz="2400" dirty="0" smtClean="0"/>
                        <a:t> &amp;= ~B_INVAL;</a:t>
                      </a:r>
                    </a:p>
                    <a:p>
                      <a:r>
                        <a:rPr lang="en-US" sz="2400" dirty="0" smtClean="0"/>
                        <a:t>  ...</a:t>
                      </a:r>
                    </a:p>
                    <a:p>
                      <a:r>
                        <a:rPr lang="en-US" sz="2400" dirty="0" smtClean="0"/>
                        <a:t>+   VOP_STRATEGY(</a:t>
                      </a:r>
                      <a:r>
                        <a:rPr lang="en-US" sz="2400" dirty="0" err="1" smtClean="0"/>
                        <a:t>vp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u="sng" dirty="0" err="1" smtClean="0">
                          <a:solidFill>
                            <a:srgbClr val="0000FF"/>
                          </a:solidFill>
                        </a:rPr>
                        <a:t>bp</a:t>
                      </a:r>
                      <a:r>
                        <a:rPr lang="en-US" sz="2400" dirty="0" smtClean="0"/>
                        <a:t>); </a:t>
                      </a:r>
                    </a:p>
                    <a:p>
                      <a:r>
                        <a:rPr lang="en-US" sz="2400" dirty="0" smtClean="0"/>
                        <a:t>…</a:t>
                      </a: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</a:t>
                      </a:r>
                    </a:p>
                    <a:p>
                      <a:r>
                        <a:rPr lang="en-US" sz="2400" dirty="0" smtClean="0"/>
                        <a:t>+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u="sng" dirty="0" err="1" smtClean="0">
                          <a:solidFill>
                            <a:srgbClr val="008000"/>
                          </a:solidFill>
                        </a:rPr>
                        <a:t>rabp</a:t>
                      </a:r>
                      <a:r>
                        <a:rPr lang="en-US" sz="2400" dirty="0" smtClean="0"/>
                        <a:t>-&gt;</a:t>
                      </a:r>
                      <a:r>
                        <a:rPr lang="en-US" sz="2400" dirty="0" err="1" smtClean="0"/>
                        <a:t>b_flags</a:t>
                      </a:r>
                      <a:r>
                        <a:rPr lang="en-US" sz="2400" dirty="0" smtClean="0"/>
                        <a:t> |= B_ASYNC;</a:t>
                      </a:r>
                    </a:p>
                    <a:p>
                      <a:r>
                        <a:rPr lang="en-US" sz="2400" dirty="0" smtClean="0"/>
                        <a:t>+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u="sng" dirty="0" err="1" smtClean="0">
                          <a:solidFill>
                            <a:srgbClr val="008000"/>
                          </a:solidFill>
                        </a:rPr>
                        <a:t>rabp</a:t>
                      </a:r>
                      <a:r>
                        <a:rPr lang="en-US" sz="2400" dirty="0" smtClean="0"/>
                        <a:t>-&gt;</a:t>
                      </a:r>
                      <a:r>
                        <a:rPr lang="en-US" sz="2400" dirty="0" err="1" smtClean="0"/>
                        <a:t>b_flags</a:t>
                      </a:r>
                      <a:r>
                        <a:rPr lang="en-US" sz="2400" dirty="0" smtClean="0"/>
                        <a:t> &amp;= ~B_INVAL;</a:t>
                      </a:r>
                    </a:p>
                    <a:p>
                      <a:r>
                        <a:rPr lang="en-US" sz="2400" dirty="0" smtClean="0"/>
                        <a:t>  ...</a:t>
                      </a:r>
                    </a:p>
                    <a:p>
                      <a:r>
                        <a:rPr lang="en-US" sz="2400" dirty="0" smtClean="0"/>
                        <a:t>+   VOP_STRATEGY(</a:t>
                      </a:r>
                      <a:r>
                        <a:rPr lang="en-US" sz="2400" dirty="0" err="1" smtClean="0"/>
                        <a:t>vp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b="1" u="sng" dirty="0" err="1" smtClean="0">
                          <a:solidFill>
                            <a:srgbClr val="FF0000"/>
                          </a:solidFill>
                        </a:rPr>
                        <a:t>bp</a:t>
                      </a:r>
                      <a:r>
                        <a:rPr lang="en-US" sz="2400" dirty="0" smtClean="0"/>
                        <a:t>); </a:t>
                      </a:r>
                    </a:p>
                    <a:p>
                      <a:r>
                        <a:rPr lang="en-US" sz="2400" dirty="0" smtClean="0"/>
                        <a:t>…</a:t>
                      </a: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3124200"/>
            <a:ext cx="8229600" cy="1447800"/>
          </a:xfrm>
          <a:prstGeom prst="round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1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16025</TotalTime>
  <Words>4711</Words>
  <Application>Microsoft Macintosh PowerPoint</Application>
  <PresentationFormat>On-screen Show (4:3)</PresentationFormat>
  <Paragraphs>843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Module</vt:lpstr>
      <vt:lpstr>Detecting and Characterizing Semantic Inconsistencies in Ported Code </vt:lpstr>
      <vt:lpstr>Motivation</vt:lpstr>
      <vt:lpstr>Outline</vt:lpstr>
      <vt:lpstr>How are porting errors introduced?</vt:lpstr>
      <vt:lpstr>Study Methodology</vt:lpstr>
      <vt:lpstr>Empirical Study of Porting Errors</vt:lpstr>
      <vt:lpstr>Outline</vt:lpstr>
      <vt:lpstr>Inconsistent Control Flow</vt:lpstr>
      <vt:lpstr>Inconsistent Identifier Renamings</vt:lpstr>
      <vt:lpstr>Inconsistent Renamings of Related Identifiers</vt:lpstr>
      <vt:lpstr>Inconsistent Data Flow</vt:lpstr>
      <vt:lpstr>Redundant Operation</vt:lpstr>
      <vt:lpstr>Distribution of Porting Errors</vt:lpstr>
      <vt:lpstr>Outline</vt:lpstr>
      <vt:lpstr>SPA Overview</vt:lpstr>
      <vt:lpstr>Motivating Example</vt:lpstr>
      <vt:lpstr>1. Identify Edited Nodes</vt:lpstr>
      <vt:lpstr>2. Compute Ported Nodes</vt:lpstr>
      <vt:lpstr>3. Detect Impacted Nodes</vt:lpstr>
      <vt:lpstr>4. Find Inconsistent Control Flow</vt:lpstr>
      <vt:lpstr>4. Find Inconsistent Control Flow</vt:lpstr>
      <vt:lpstr>5. Detect Inconsistent Renamings</vt:lpstr>
      <vt:lpstr>5. Detect Inconsistent Renamings</vt:lpstr>
      <vt:lpstr>6. Identify Inconsistent Data Flow</vt:lpstr>
      <vt:lpstr>6. Identify Inconsistent Data Flow </vt:lpstr>
      <vt:lpstr>7. Detect Redundant Operation</vt:lpstr>
      <vt:lpstr>7. Detect Redundant Operation</vt:lpstr>
      <vt:lpstr>Outline</vt:lpstr>
      <vt:lpstr>Evaluation</vt:lpstr>
      <vt:lpstr>RQ1. Can SPA accurately  detect porting inconsistencies? </vt:lpstr>
      <vt:lpstr>RQ1. Can SPA accurately  detect porting inconsistencies? </vt:lpstr>
      <vt:lpstr>RQ1. Can SPA accurately  detect porting inconsistencies? </vt:lpstr>
      <vt:lpstr>RQ2. Can SPA accurately  categorize porting inconsistencies? </vt:lpstr>
      <vt:lpstr>RQ2. Can SPA accurately  categorize porting inconsistencies? </vt:lpstr>
      <vt:lpstr>RQ2. Can SPA accurately  categorize porting inconsistencies? </vt:lpstr>
      <vt:lpstr>Summary</vt:lpstr>
      <vt:lpstr>Detecting and Characterizing Semantic Inconsistencies in Ported Code </vt:lpstr>
      <vt:lpstr>Acknowledgement</vt:lpstr>
      <vt:lpstr>RQ1. Can SPA accurately  detect porting inconsistencies?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Automated Analysis of Cross-System Porting in Forked Software Projects </dc:title>
  <cp:lastModifiedBy>Baishakhi Ray</cp:lastModifiedBy>
  <cp:revision>2283</cp:revision>
  <cp:lastPrinted>1601-01-01T00:00:00Z</cp:lastPrinted>
  <dcterms:created xsi:type="dcterms:W3CDTF">2013-04-29T15:00:38Z</dcterms:created>
  <dcterms:modified xsi:type="dcterms:W3CDTF">2013-11-15T07:24:03Z</dcterms:modified>
</cp:coreProperties>
</file>