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9"/>
  </p:notesMasterIdLst>
  <p:sldIdLst>
    <p:sldId id="291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74" r:id="rId12"/>
    <p:sldId id="273" r:id="rId13"/>
    <p:sldId id="298" r:id="rId14"/>
    <p:sldId id="299" r:id="rId15"/>
    <p:sldId id="300" r:id="rId16"/>
    <p:sldId id="30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AA7B0-6818-4995-8BCF-7C9EEABCCC63}" type="datetimeFigureOut">
              <a:rPr lang="en-GB" smtClean="0"/>
              <a:t>23/01/2018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5DB5-7690-4FCE-9F15-E2BC6AB240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0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B307D-6F2E-43AB-98FD-496982085F6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39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7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9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5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A665-D15D-4454-8B2A-114649007353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792-7604-4AD8-900D-0506E1FB5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92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 </a:t>
            </a:r>
            <a:r>
              <a:rPr lang="en-US" dirty="0" smtClean="0"/>
              <a:t>Analysis: AST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4501</a:t>
            </a:r>
          </a:p>
          <a:p>
            <a:r>
              <a:rPr lang="en-US" dirty="0"/>
              <a:t>Baishakhi 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9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eli.thegreenplace.net/images/2009/02/parsetre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40" y="498330"/>
            <a:ext cx="4473864" cy="6076951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37275" y="498330"/>
            <a:ext cx="4310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altLang="en-US" sz="2800" dirty="0"/>
              <a:t>C Statement:</a:t>
            </a:r>
            <a:r>
              <a:rPr lang="en-US" altLang="en-US" sz="2800" dirty="0">
                <a:solidFill>
                  <a:srgbClr val="FF0000"/>
                </a:solidFill>
              </a:rPr>
              <a:t> return a + 2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05964" y="2124365"/>
            <a:ext cx="450734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very formal representation that strictly shows how the parser understands the statement return a + 2;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3831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D7D31"/>
                </a:solidFill>
              </a:rPr>
              <a:t>Abstract Syntax Tree (AST)</a:t>
            </a:r>
            <a:endParaRPr lang="en-GB" dirty="0">
              <a:solidFill>
                <a:srgbClr val="ED7D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Simplified syntactic representations of the source code, and they're most often expressed by the data structures of the language used for implementation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Without showing the whole syntactic clutter, represents the parsed string in a structured way, discarding all information that may be important for parsing the string, but isn't needed for analyzing it.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92581" y="3168070"/>
            <a:ext cx="6483928" cy="1283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ASTs differ from parse trees because superficial distinctions of form, unimportant for translation, do not appear in syntax trees.. … Dragon Book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177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5180" y="1397957"/>
            <a:ext cx="4310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altLang="en-US" sz="2800" dirty="0"/>
              <a:t>C Statement:</a:t>
            </a:r>
            <a:r>
              <a:rPr lang="en-US" altLang="en-US" sz="2800" dirty="0">
                <a:solidFill>
                  <a:srgbClr val="FF0000"/>
                </a:solidFill>
              </a:rPr>
              <a:t> return a + 2</a:t>
            </a:r>
          </a:p>
        </p:txBody>
      </p:sp>
      <p:pic>
        <p:nvPicPr>
          <p:cNvPr id="14338" name="Picture 2" descr="http://eli.thegreenplace.net/images/2009/02/a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065" y="2193780"/>
            <a:ext cx="4970607" cy="294922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5600" y="357200"/>
            <a:ext cx="2248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D7D31"/>
                </a:solidFill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33070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6600"/>
                </a:solidFill>
              </a:rPr>
              <a:t>The Structure of a Compiler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A328283-127E-E345-9B48-C7D6EFAA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D0E6-B85D-4A1A-A59A-AC3450DDF7D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038600" y="21240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scanner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038600" y="30892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parser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038600" y="4054475"/>
            <a:ext cx="14478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checker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50196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code gen</a:t>
            </a:r>
          </a:p>
        </p:txBody>
      </p:sp>
      <p:cxnSp>
        <p:nvCxnSpPr>
          <p:cNvPr id="159751" name="AutoShape 7"/>
          <p:cNvCxnSpPr>
            <a:cxnSpLocks noChangeShapeType="1"/>
            <a:stCxn id="159747" idx="2"/>
            <a:endCxn id="159748" idx="0"/>
          </p:cNvCxnSpPr>
          <p:nvPr/>
        </p:nvCxnSpPr>
        <p:spPr bwMode="auto">
          <a:xfrm>
            <a:off x="4762500" y="25908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2" name="AutoShape 8"/>
          <p:cNvCxnSpPr>
            <a:cxnSpLocks noChangeShapeType="1"/>
            <a:stCxn id="159748" idx="2"/>
            <a:endCxn id="159749" idx="0"/>
          </p:cNvCxnSpPr>
          <p:nvPr/>
        </p:nvCxnSpPr>
        <p:spPr bwMode="auto">
          <a:xfrm>
            <a:off x="4762500" y="35560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3" name="AutoShape 9"/>
          <p:cNvCxnSpPr>
            <a:cxnSpLocks noChangeShapeType="1"/>
            <a:stCxn id="159749" idx="2"/>
            <a:endCxn id="159750" idx="0"/>
          </p:cNvCxnSpPr>
          <p:nvPr/>
        </p:nvCxnSpPr>
        <p:spPr bwMode="auto">
          <a:xfrm>
            <a:off x="4762500" y="45212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4" name="AutoShape 10"/>
          <p:cNvCxnSpPr>
            <a:cxnSpLocks noChangeShapeType="1"/>
            <a:stCxn id="159750" idx="2"/>
          </p:cNvCxnSpPr>
          <p:nvPr/>
        </p:nvCxnSpPr>
        <p:spPr bwMode="auto">
          <a:xfrm flipH="1">
            <a:off x="4756150" y="5486400"/>
            <a:ext cx="635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5" name="AutoShape 11"/>
          <p:cNvCxnSpPr>
            <a:cxnSpLocks noChangeShapeType="1"/>
            <a:endCxn id="159747" idx="0"/>
          </p:cNvCxnSpPr>
          <p:nvPr/>
        </p:nvCxnSpPr>
        <p:spPr bwMode="auto">
          <a:xfrm flipH="1">
            <a:off x="4762501" y="1600200"/>
            <a:ext cx="4763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937125" y="1681163"/>
            <a:ext cx="382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Source code (stream of characters)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4953000" y="2671763"/>
            <a:ext cx="1945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stream of tokens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4953001" y="3586163"/>
            <a:ext cx="2939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Abstract Syntax Tree (AST) 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4953001" y="4576763"/>
            <a:ext cx="45825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AST with annotations (types, declarations)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4953000" y="5567363"/>
            <a:ext cx="2218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Machine/byte code</a:t>
            </a:r>
          </a:p>
        </p:txBody>
      </p:sp>
    </p:spTree>
    <p:extLst>
      <p:ext uri="{BB962C8B-B14F-4D97-AF65-F5344CB8AC3E}">
        <p14:creationId xmlns:p14="http://schemas.microsoft.com/office/powerpoint/2010/main" val="152121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1">
            <a:extLst>
              <a:ext uri="{FF2B5EF4-FFF2-40B4-BE49-F238E27FC236}">
                <a16:creationId xmlns:a16="http://schemas.microsoft.com/office/drawing/2014/main" id="{D0209075-9C7B-8445-80C2-1D302ACFC985}"/>
              </a:ext>
            </a:extLst>
          </p:cNvPr>
          <p:cNvSpPr txBox="1"/>
          <p:nvPr/>
        </p:nvSpPr>
        <p:spPr>
          <a:xfrm>
            <a:off x="838200" y="2085357"/>
            <a:ext cx="8172219" cy="4009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565"/>
              </a:spcBef>
            </a:pPr>
            <a:r>
              <a:rPr sz="2400" b="1" spc="-10" dirty="0">
                <a:solidFill>
                  <a:srgbClr val="FFCC00"/>
                </a:solidFill>
                <a:cs typeface="Times New Roman"/>
              </a:rPr>
              <a:t>Determine </a:t>
            </a:r>
            <a:r>
              <a:rPr sz="2400" b="1" spc="-5" dirty="0">
                <a:solidFill>
                  <a:srgbClr val="FFCC00"/>
                </a:solidFill>
                <a:cs typeface="Times New Roman"/>
              </a:rPr>
              <a:t>whether </a:t>
            </a:r>
            <a:r>
              <a:rPr sz="2400" b="1" spc="-10" dirty="0">
                <a:solidFill>
                  <a:srgbClr val="FFCC00"/>
                </a:solidFill>
                <a:cs typeface="Times New Roman"/>
              </a:rPr>
              <a:t>source </a:t>
            </a:r>
            <a:r>
              <a:rPr sz="2400" b="1" spc="-5" dirty="0">
                <a:solidFill>
                  <a:srgbClr val="FFCC00"/>
                </a:solidFill>
                <a:cs typeface="Times New Roman"/>
              </a:rPr>
              <a:t>is</a:t>
            </a:r>
            <a:r>
              <a:rPr sz="2400" b="1" spc="6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400" b="1" spc="-5" dirty="0">
                <a:solidFill>
                  <a:srgbClr val="FFCC00"/>
                </a:solidFill>
                <a:cs typeface="Times New Roman"/>
              </a:rPr>
              <a:t>meaningful</a:t>
            </a:r>
            <a:endParaRPr sz="2400" dirty="0">
              <a:cs typeface="Times New Roman"/>
            </a:endParaRPr>
          </a:p>
          <a:p>
            <a:pPr marL="509905" indent="-117475">
              <a:lnSpc>
                <a:spcPct val="100000"/>
              </a:lnSpc>
              <a:spcBef>
                <a:spcPts val="300"/>
              </a:spcBef>
              <a:buChar char="–"/>
              <a:tabLst>
                <a:tab pos="510540" algn="l"/>
              </a:tabLst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Check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for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semantic</a:t>
            </a:r>
            <a:r>
              <a:rPr sz="2400" spc="-4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errors</a:t>
            </a:r>
            <a:endParaRPr sz="2400" dirty="0">
              <a:cs typeface="Times New Roman"/>
            </a:endParaRPr>
          </a:p>
          <a:p>
            <a:pPr marL="509905" indent="-117475">
              <a:lnSpc>
                <a:spcPct val="100000"/>
              </a:lnSpc>
              <a:spcBef>
                <a:spcPts val="300"/>
              </a:spcBef>
              <a:buChar char="–"/>
              <a:tabLst>
                <a:tab pos="510540" algn="l"/>
              </a:tabLst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Check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for </a:t>
            </a:r>
            <a:r>
              <a:rPr sz="2400" spc="-10" dirty="0">
                <a:solidFill>
                  <a:srgbClr val="FFFFFF"/>
                </a:solidFill>
                <a:cs typeface="Times New Roman"/>
              </a:rPr>
              <a:t>type</a:t>
            </a:r>
            <a:r>
              <a:rPr sz="2400" spc="-3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errors</a:t>
            </a:r>
            <a:endParaRPr sz="2400" dirty="0">
              <a:cs typeface="Times New Roman"/>
            </a:endParaRPr>
          </a:p>
          <a:p>
            <a:pPr marL="509905" indent="-117475">
              <a:lnSpc>
                <a:spcPct val="100000"/>
              </a:lnSpc>
              <a:spcBef>
                <a:spcPts val="300"/>
              </a:spcBef>
              <a:buChar char="–"/>
              <a:tabLst>
                <a:tab pos="510540" algn="l"/>
              </a:tabLst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Gather </a:t>
            </a:r>
            <a:r>
              <a:rPr sz="2400" spc="-10" dirty="0">
                <a:solidFill>
                  <a:srgbClr val="FFFFFF"/>
                </a:solidFill>
                <a:cs typeface="Times New Roman"/>
              </a:rPr>
              <a:t>type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for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subsequent</a:t>
            </a:r>
            <a:r>
              <a:rPr sz="2400" spc="5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stages</a:t>
            </a:r>
            <a:endParaRPr sz="2400" dirty="0">
              <a:cs typeface="Times New Roman"/>
            </a:endParaRPr>
          </a:p>
          <a:p>
            <a:pPr marL="61976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FFFFFF"/>
                </a:solidFill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Relate variable uses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their</a:t>
            </a:r>
            <a:r>
              <a:rPr sz="2400" spc="2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declarations</a:t>
            </a:r>
            <a:endParaRPr sz="2400" dirty="0">
              <a:cs typeface="Times New Roman"/>
            </a:endParaRPr>
          </a:p>
          <a:p>
            <a:pPr marL="509905" indent="-117475">
              <a:lnSpc>
                <a:spcPct val="100000"/>
              </a:lnSpc>
              <a:spcBef>
                <a:spcPts val="295"/>
              </a:spcBef>
              <a:buChar char="–"/>
              <a:tabLst>
                <a:tab pos="510540" algn="l"/>
              </a:tabLst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Some semantic </a:t>
            </a:r>
            <a:r>
              <a:rPr sz="2400" spc="-10" dirty="0">
                <a:solidFill>
                  <a:srgbClr val="FFFFFF"/>
                </a:solidFill>
                <a:cs typeface="Times New Roman"/>
              </a:rPr>
              <a:t>analysis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takes place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during</a:t>
            </a:r>
            <a:r>
              <a:rPr sz="2400" spc="8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parsing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2400" b="1" spc="-5" dirty="0">
                <a:solidFill>
                  <a:srgbClr val="FFCC00"/>
                </a:solidFill>
                <a:cs typeface="Times New Roman"/>
              </a:rPr>
              <a:t>Example </a:t>
            </a:r>
            <a:r>
              <a:rPr sz="2400" b="1" spc="-10" dirty="0">
                <a:solidFill>
                  <a:srgbClr val="FFCC00"/>
                </a:solidFill>
                <a:cs typeface="Times New Roman"/>
              </a:rPr>
              <a:t>errors </a:t>
            </a:r>
            <a:r>
              <a:rPr sz="2400" spc="-5" dirty="0">
                <a:solidFill>
                  <a:srgbClr val="FFCC00"/>
                </a:solidFill>
                <a:cs typeface="Times New Roman"/>
              </a:rPr>
              <a:t>(from</a:t>
            </a:r>
            <a:r>
              <a:rPr sz="2400" spc="-2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FFCC00"/>
                </a:solidFill>
                <a:cs typeface="Times New Roman"/>
              </a:rPr>
              <a:t>C)</a:t>
            </a:r>
            <a:endParaRPr sz="2400" dirty="0"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solidFill>
                  <a:srgbClr val="FFFFFF"/>
                </a:solidFill>
                <a:cs typeface="Courier New"/>
              </a:rPr>
              <a:t>function1 =</a:t>
            </a:r>
            <a:r>
              <a:rPr sz="2400" b="1" spc="-50" dirty="0">
                <a:solidFill>
                  <a:srgbClr val="FFFFFF"/>
                </a:solidFill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ourier New"/>
              </a:rPr>
              <a:t>3.14159;</a:t>
            </a:r>
            <a:endParaRPr sz="2400" dirty="0">
              <a:cs typeface="Courier New"/>
            </a:endParaRPr>
          </a:p>
          <a:p>
            <a:pPr marL="412750" marR="2246630">
              <a:lnSpc>
                <a:spcPct val="121000"/>
              </a:lnSpc>
              <a:spcBef>
                <a:spcPts val="55"/>
              </a:spcBef>
            </a:pPr>
            <a:r>
              <a:rPr sz="2400" b="1" spc="-5" dirty="0">
                <a:solidFill>
                  <a:srgbClr val="FFFFFF"/>
                </a:solidFill>
                <a:cs typeface="Courier New"/>
              </a:rPr>
              <a:t>x = 570 + “hello, world!”  scalar[i];</a:t>
            </a:r>
            <a:endParaRPr sz="2400" dirty="0">
              <a:cs typeface="Courier New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2E2AD4-DCE0-FC44-86AE-C7FEC578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 (Semantic Analysis)</a:t>
            </a:r>
          </a:p>
        </p:txBody>
      </p:sp>
    </p:spTree>
    <p:extLst>
      <p:ext uri="{BB962C8B-B14F-4D97-AF65-F5344CB8AC3E}">
        <p14:creationId xmlns:p14="http://schemas.microsoft.com/office/powerpoint/2010/main" val="335008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DAC693-3CE5-7E42-8A4B-874297B6D0A9}"/>
              </a:ext>
            </a:extLst>
          </p:cNvPr>
          <p:cNvSpPr txBox="1"/>
          <p:nvPr/>
        </p:nvSpPr>
        <p:spPr>
          <a:xfrm>
            <a:off x="1030972" y="1548643"/>
            <a:ext cx="8645041" cy="321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565"/>
              </a:spcBef>
            </a:pPr>
            <a:r>
              <a:rPr sz="2400" b="1" spc="-5" dirty="0">
                <a:solidFill>
                  <a:srgbClr val="FFCC00"/>
                </a:solidFill>
                <a:cs typeface="Times New Roman"/>
              </a:rPr>
              <a:t>Symbol</a:t>
            </a:r>
            <a:r>
              <a:rPr sz="2400" b="1" spc="-90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400" b="1" spc="-20" dirty="0">
                <a:solidFill>
                  <a:srgbClr val="FFCC00"/>
                </a:solidFill>
                <a:cs typeface="Times New Roman"/>
              </a:rPr>
              <a:t>Tables</a:t>
            </a:r>
            <a:endParaRPr sz="2400" dirty="0">
              <a:cs typeface="Times New Roman"/>
            </a:endParaRPr>
          </a:p>
          <a:p>
            <a:pPr marL="260985" indent="-117475">
              <a:lnSpc>
                <a:spcPct val="100000"/>
              </a:lnSpc>
              <a:spcBef>
                <a:spcPts val="300"/>
              </a:spcBef>
              <a:buChar char="–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Compile-time data</a:t>
            </a:r>
            <a:r>
              <a:rPr sz="2400" spc="-3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structures</a:t>
            </a:r>
            <a:endParaRPr sz="2400" dirty="0">
              <a:cs typeface="Times New Roman"/>
            </a:endParaRPr>
          </a:p>
          <a:p>
            <a:pPr marL="260985" indent="-117475">
              <a:lnSpc>
                <a:spcPct val="100000"/>
              </a:lnSpc>
              <a:spcBef>
                <a:spcPts val="300"/>
              </a:spcBef>
              <a:buChar char="–"/>
              <a:tabLst>
                <a:tab pos="260985" algn="l"/>
              </a:tabLst>
            </a:pPr>
            <a:r>
              <a:rPr sz="2400" dirty="0">
                <a:solidFill>
                  <a:srgbClr val="FFFFFF"/>
                </a:solidFill>
                <a:cs typeface="Times New Roman"/>
              </a:rPr>
              <a:t>Hold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names, </a:t>
            </a:r>
            <a:r>
              <a:rPr sz="2400" spc="-10" dirty="0">
                <a:solidFill>
                  <a:srgbClr val="FFFFFF"/>
                </a:solidFill>
                <a:cs typeface="Times New Roman"/>
              </a:rPr>
              <a:t>type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information, and </a:t>
            </a:r>
            <a:r>
              <a:rPr sz="2400" i="1" spc="-5" dirty="0">
                <a:solidFill>
                  <a:srgbClr val="FFCC00"/>
                </a:solidFill>
                <a:cs typeface="Times New Roman"/>
              </a:rPr>
              <a:t>scope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information</a:t>
            </a:r>
            <a:r>
              <a:rPr sz="2400" spc="114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for</a:t>
            </a:r>
            <a:endParaRPr sz="2400" dirty="0"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variables</a:t>
            </a:r>
            <a:endParaRPr sz="2400" dirty="0"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40"/>
              </a:spcBef>
            </a:pPr>
            <a:r>
              <a:rPr sz="2400" b="1" spc="-5" dirty="0">
                <a:solidFill>
                  <a:srgbClr val="FFCC00"/>
                </a:solidFill>
                <a:cs typeface="Times New Roman"/>
              </a:rPr>
              <a:t>Scopes</a:t>
            </a:r>
            <a:endParaRPr sz="2400" dirty="0">
              <a:cs typeface="Times New Roman"/>
            </a:endParaRPr>
          </a:p>
          <a:p>
            <a:pPr marL="260985" indent="-117475">
              <a:lnSpc>
                <a:spcPct val="100000"/>
              </a:lnSpc>
              <a:spcBef>
                <a:spcPts val="489"/>
              </a:spcBef>
              <a:buChar char="–"/>
              <a:tabLst>
                <a:tab pos="260985" algn="l"/>
              </a:tabLst>
            </a:pPr>
            <a:r>
              <a:rPr sz="2400" spc="-5" dirty="0">
                <a:solidFill>
                  <a:srgbClr val="FFFFFF"/>
                </a:solidFill>
                <a:cs typeface="Times New Roman"/>
              </a:rPr>
              <a:t>A name</a:t>
            </a:r>
            <a:r>
              <a:rPr sz="2400" spc="-13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space</a:t>
            </a:r>
            <a:endParaRPr sz="2400" dirty="0"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2400" i="1" spc="-5" dirty="0">
                <a:solidFill>
                  <a:srgbClr val="FFFFFF"/>
                </a:solidFill>
                <a:cs typeface="Times New Roman"/>
              </a:rPr>
              <a:t>e.g.,  </a:t>
            </a:r>
            <a:r>
              <a:rPr sz="2400" spc="-15" dirty="0">
                <a:solidFill>
                  <a:srgbClr val="FFFFFF"/>
                </a:solidFill>
                <a:cs typeface="Times New Roman"/>
              </a:rPr>
              <a:t>In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C,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each set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of curly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braces defines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new</a:t>
            </a:r>
            <a:r>
              <a:rPr sz="2400" spc="14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scope</a:t>
            </a:r>
            <a:endParaRPr sz="2400" dirty="0"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FFFFFF"/>
                </a:solidFill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Can create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separate </a:t>
            </a:r>
            <a:r>
              <a:rPr sz="2400" spc="-10" dirty="0">
                <a:solidFill>
                  <a:srgbClr val="FFFFFF"/>
                </a:solidFill>
                <a:cs typeface="Times New Roman"/>
              </a:rPr>
              <a:t>symbol </a:t>
            </a:r>
            <a:r>
              <a:rPr sz="2400" dirty="0">
                <a:solidFill>
                  <a:srgbClr val="FFFFFF"/>
                </a:solidFill>
                <a:cs typeface="Times New Roman"/>
              </a:rPr>
              <a:t>table for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each</a:t>
            </a:r>
            <a:r>
              <a:rPr sz="2400" spc="5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cs typeface="Times New Roman"/>
              </a:rPr>
              <a:t>scope</a:t>
            </a:r>
            <a:endParaRPr sz="2400" dirty="0"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955A19-5669-D04B-A1D1-C6166386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&amp; 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247808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>
            <a:extLst>
              <a:ext uri="{FF2B5EF4-FFF2-40B4-BE49-F238E27FC236}">
                <a16:creationId xmlns:a16="http://schemas.microsoft.com/office/drawing/2014/main" id="{6CF5880D-CBD0-264C-BA32-258C802D0F03}"/>
              </a:ext>
            </a:extLst>
          </p:cNvPr>
          <p:cNvSpPr txBox="1"/>
          <p:nvPr/>
        </p:nvSpPr>
        <p:spPr>
          <a:xfrm>
            <a:off x="848175" y="1631892"/>
            <a:ext cx="8445454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565"/>
              </a:spcBef>
            </a:pPr>
            <a:r>
              <a:rPr sz="2000" b="1" spc="-5" dirty="0">
                <a:solidFill>
                  <a:srgbClr val="FFCC00"/>
                </a:solidFill>
                <a:cs typeface="Times New Roman"/>
              </a:rPr>
              <a:t>Using Symbol</a:t>
            </a:r>
            <a:r>
              <a:rPr sz="2000" b="1" spc="-75" dirty="0">
                <a:solidFill>
                  <a:srgbClr val="FFCC0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FFCC00"/>
                </a:solidFill>
                <a:cs typeface="Times New Roman"/>
              </a:rPr>
              <a:t>Tables</a:t>
            </a:r>
            <a:endParaRPr sz="2000" dirty="0">
              <a:cs typeface="Times New Roman"/>
            </a:endParaRPr>
          </a:p>
          <a:p>
            <a:pPr marL="509905" indent="-117475">
              <a:lnSpc>
                <a:spcPct val="100000"/>
              </a:lnSpc>
              <a:spcBef>
                <a:spcPts val="300"/>
              </a:spcBef>
              <a:buChar char="–"/>
              <a:tabLst>
                <a:tab pos="510540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For each variable</a:t>
            </a:r>
            <a:r>
              <a:rPr sz="2000" spc="-1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declaration:</a:t>
            </a:r>
            <a:endParaRPr sz="2000" dirty="0">
              <a:cs typeface="Times New Roman"/>
            </a:endParaRPr>
          </a:p>
          <a:p>
            <a:pPr marL="735330" lvl="1" indent="-115570">
              <a:lnSpc>
                <a:spcPct val="100000"/>
              </a:lnSpc>
              <a:spcBef>
                <a:spcPts val="300"/>
              </a:spcBef>
              <a:buChar char="–"/>
              <a:tabLst>
                <a:tab pos="735965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Check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for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symbol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table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entry</a:t>
            </a:r>
            <a:endParaRPr sz="2000" dirty="0">
              <a:cs typeface="Times New Roman"/>
            </a:endParaRPr>
          </a:p>
          <a:p>
            <a:pPr marL="735330" lvl="1" indent="-115570">
              <a:lnSpc>
                <a:spcPct val="100000"/>
              </a:lnSpc>
              <a:spcBef>
                <a:spcPts val="300"/>
              </a:spcBef>
              <a:buChar char="–"/>
              <a:tabLst>
                <a:tab pos="735965" algn="l"/>
              </a:tabLst>
            </a:pPr>
            <a:r>
              <a:rPr sz="2000" dirty="0">
                <a:solidFill>
                  <a:srgbClr val="FFFFFF"/>
                </a:solidFill>
                <a:cs typeface="Times New Roman"/>
              </a:rPr>
              <a:t>Add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new entry (parsing); add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type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info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(semantic</a:t>
            </a:r>
            <a:r>
              <a:rPr sz="2000" spc="11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analysis)</a:t>
            </a:r>
            <a:endParaRPr sz="2000" dirty="0"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imes New Roman"/>
              <a:buChar char="–"/>
            </a:pPr>
            <a:endParaRPr sz="2000" dirty="0">
              <a:cs typeface="Times New Roman"/>
            </a:endParaRPr>
          </a:p>
          <a:p>
            <a:pPr marL="509905" indent="-117475">
              <a:lnSpc>
                <a:spcPct val="100000"/>
              </a:lnSpc>
              <a:buChar char="–"/>
              <a:tabLst>
                <a:tab pos="510540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For each variable</a:t>
            </a:r>
            <a:r>
              <a:rPr sz="2000" spc="-35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use:</a:t>
            </a:r>
            <a:endParaRPr sz="2000" dirty="0">
              <a:cs typeface="Times New Roman"/>
            </a:endParaRPr>
          </a:p>
          <a:p>
            <a:pPr marL="735330" lvl="1" indent="-115570">
              <a:lnSpc>
                <a:spcPct val="100000"/>
              </a:lnSpc>
              <a:spcBef>
                <a:spcPts val="295"/>
              </a:spcBef>
              <a:buChar char="–"/>
              <a:tabLst>
                <a:tab pos="735965" algn="l"/>
              </a:tabLst>
            </a:pPr>
            <a:r>
              <a:rPr sz="2000" spc="-5" dirty="0">
                <a:solidFill>
                  <a:srgbClr val="FFFFFF"/>
                </a:solidFill>
                <a:cs typeface="Times New Roman"/>
              </a:rPr>
              <a:t>Check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symbol </a:t>
            </a:r>
            <a:r>
              <a:rPr sz="2000" dirty="0">
                <a:solidFill>
                  <a:srgbClr val="FFFFFF"/>
                </a:solidFill>
                <a:cs typeface="Times New Roman"/>
              </a:rPr>
              <a:t>table </a:t>
            </a:r>
            <a:r>
              <a:rPr sz="2000" spc="-5" dirty="0">
                <a:solidFill>
                  <a:srgbClr val="FFFFFF"/>
                </a:solidFill>
                <a:cs typeface="Times New Roman"/>
              </a:rPr>
              <a:t>entry (semantic</a:t>
            </a:r>
            <a:r>
              <a:rPr sz="2000" spc="60" dirty="0">
                <a:solidFill>
                  <a:srgbClr val="FFFFFF"/>
                </a:solidFill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Times New Roman"/>
              </a:rPr>
              <a:t>analysis)</a:t>
            </a:r>
            <a:endParaRPr sz="2000" dirty="0"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EE0557-D0EF-034A-BAFD-A037C2DC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Syntactic &amp; 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103497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>
              <a:tabLst>
                <a:tab pos="857220" algn="l"/>
              </a:tabLst>
            </a:pPr>
            <a:r>
              <a:rPr lang="en-US" altLang="en-US" dirty="0">
                <a:solidFill>
                  <a:srgbClr val="ED7D31"/>
                </a:solidFill>
              </a:rPr>
              <a:t>Disadvantages of ASTs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AST has many similar forms</a:t>
            </a:r>
          </a:p>
          <a:p>
            <a:pPr lvl="1"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E.g., for, while, repeat...until</a:t>
            </a:r>
          </a:p>
          <a:p>
            <a:pPr lvl="1"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E.g., if, ?:, switch</a:t>
            </a:r>
          </a:p>
          <a:p>
            <a:pPr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endParaRPr lang="en-US" altLang="en-US" dirty="0"/>
          </a:p>
          <a:p>
            <a:pPr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Expressions in AST may be complex, nested</a:t>
            </a:r>
          </a:p>
          <a:p>
            <a:pPr lvl="1"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(x * y) + (z &gt; 5 ? 12 * z : z + 20)</a:t>
            </a:r>
          </a:p>
          <a:p>
            <a:pPr lvl="1"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endParaRPr lang="en-US" altLang="en-US" dirty="0"/>
          </a:p>
          <a:p>
            <a:pPr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Want simpler representation for analysis</a:t>
            </a:r>
          </a:p>
          <a:p>
            <a:pPr lvl="1">
              <a:tabLst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  <a:tab pos="616127" algn="l"/>
              </a:tabLst>
            </a:pPr>
            <a:r>
              <a:rPr lang="en-US" altLang="en-US" dirty="0"/>
              <a:t>...at least, for dataflow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8FF3-3AE5-448A-836F-F6E7DCE2389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13272" y="1878632"/>
            <a:ext cx="555610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x = 1 // what’s the value of x ? </a:t>
            </a:r>
          </a:p>
          <a:p>
            <a:r>
              <a:rPr lang="en-US" sz="2000" dirty="0"/>
              <a:t>              // AST traversal can give the answer, right?</a:t>
            </a:r>
          </a:p>
          <a:p>
            <a:endParaRPr lang="en-US" sz="2000" dirty="0"/>
          </a:p>
          <a:p>
            <a:r>
              <a:rPr lang="en-US" sz="2000" dirty="0"/>
              <a:t>What about </a:t>
            </a:r>
            <a:r>
              <a:rPr lang="en-US" sz="2000" dirty="0" err="1"/>
              <a:t>int</a:t>
            </a:r>
            <a:r>
              <a:rPr lang="en-US" sz="2000" dirty="0"/>
              <a:t> x; x = 1; or </a:t>
            </a:r>
            <a:r>
              <a:rPr lang="en-US" sz="2000" dirty="0" err="1"/>
              <a:t>int</a:t>
            </a:r>
            <a:r>
              <a:rPr lang="en-US" sz="2000" dirty="0"/>
              <a:t> x= 0; x += 1;  ?</a:t>
            </a:r>
          </a:p>
        </p:txBody>
      </p:sp>
    </p:spTree>
    <p:extLst>
      <p:ext uri="{BB962C8B-B14F-4D97-AF65-F5344CB8AC3E}">
        <p14:creationId xmlns:p14="http://schemas.microsoft.com/office/powerpoint/2010/main" val="6094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6600"/>
                </a:solidFill>
              </a:rPr>
              <a:t>Compiler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0534"/>
            <a:ext cx="10515600" cy="4351338"/>
          </a:xfrm>
        </p:spPr>
        <p:txBody>
          <a:bodyPr/>
          <a:lstStyle/>
          <a:p>
            <a:r>
              <a:rPr lang="en-US" dirty="0"/>
              <a:t>Abstract Syntax Tree : </a:t>
            </a:r>
            <a:r>
              <a:rPr lang="en-US" altLang="en-US" dirty="0"/>
              <a:t>Source code parsed to produce 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Flow Graph: </a:t>
            </a:r>
            <a:r>
              <a:rPr lang="en-US" altLang="en-US" dirty="0"/>
              <a:t>AST is transformed to CFG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Flow Analysis: </a:t>
            </a:r>
            <a:r>
              <a:rPr lang="en-US" altLang="en-US" dirty="0"/>
              <a:t>operates on CFG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91" y="1391227"/>
            <a:ext cx="9102725" cy="2076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9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6600"/>
                </a:solidFill>
              </a:rPr>
              <a:t>The Structure of a Compiler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A328283-127E-E345-9B48-C7D6EFAA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D0E6-B85D-4A1A-A59A-AC3450DDF7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038600" y="21240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scanner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038600" y="30892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parser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038600" y="40544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checker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5019675"/>
            <a:ext cx="1447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code gen</a:t>
            </a:r>
          </a:p>
        </p:txBody>
      </p:sp>
      <p:cxnSp>
        <p:nvCxnSpPr>
          <p:cNvPr id="159751" name="AutoShape 7"/>
          <p:cNvCxnSpPr>
            <a:cxnSpLocks noChangeShapeType="1"/>
            <a:stCxn id="159747" idx="2"/>
            <a:endCxn id="159748" idx="0"/>
          </p:cNvCxnSpPr>
          <p:nvPr/>
        </p:nvCxnSpPr>
        <p:spPr bwMode="auto">
          <a:xfrm>
            <a:off x="4762500" y="25908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2" name="AutoShape 8"/>
          <p:cNvCxnSpPr>
            <a:cxnSpLocks noChangeShapeType="1"/>
            <a:stCxn id="159748" idx="2"/>
            <a:endCxn id="159749" idx="0"/>
          </p:cNvCxnSpPr>
          <p:nvPr/>
        </p:nvCxnSpPr>
        <p:spPr bwMode="auto">
          <a:xfrm>
            <a:off x="4762500" y="35560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3" name="AutoShape 9"/>
          <p:cNvCxnSpPr>
            <a:cxnSpLocks noChangeShapeType="1"/>
            <a:stCxn id="159749" idx="2"/>
            <a:endCxn id="159750" idx="0"/>
          </p:cNvCxnSpPr>
          <p:nvPr/>
        </p:nvCxnSpPr>
        <p:spPr bwMode="auto">
          <a:xfrm>
            <a:off x="4762500" y="45212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4" name="AutoShape 10"/>
          <p:cNvCxnSpPr>
            <a:cxnSpLocks noChangeShapeType="1"/>
            <a:stCxn id="159750" idx="2"/>
          </p:cNvCxnSpPr>
          <p:nvPr/>
        </p:nvCxnSpPr>
        <p:spPr bwMode="auto">
          <a:xfrm flipH="1">
            <a:off x="4756150" y="5486400"/>
            <a:ext cx="635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5" name="AutoShape 11"/>
          <p:cNvCxnSpPr>
            <a:cxnSpLocks noChangeShapeType="1"/>
            <a:endCxn id="159747" idx="0"/>
          </p:cNvCxnSpPr>
          <p:nvPr/>
        </p:nvCxnSpPr>
        <p:spPr bwMode="auto">
          <a:xfrm flipH="1">
            <a:off x="4762501" y="1600200"/>
            <a:ext cx="4763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937125" y="1681163"/>
            <a:ext cx="382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Source code (stream of characters)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4953000" y="2671763"/>
            <a:ext cx="1945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stream of tokens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4953001" y="3586163"/>
            <a:ext cx="2939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Abstract Syntax Tree (AST) 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4953001" y="4576763"/>
            <a:ext cx="45825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AST with annotations (types, declarations)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4953000" y="5567363"/>
            <a:ext cx="2218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</a:rPr>
              <a:t>Machine/byte code</a:t>
            </a:r>
          </a:p>
        </p:txBody>
      </p:sp>
    </p:spTree>
    <p:extLst>
      <p:ext uri="{BB962C8B-B14F-4D97-AF65-F5344CB8AC3E}">
        <p14:creationId xmlns:p14="http://schemas.microsoft.com/office/powerpoint/2010/main" val="1651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6600"/>
                </a:solidFill>
              </a:rPr>
              <a:t>Syntactic Analysis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Input: </a:t>
            </a:r>
            <a:r>
              <a:rPr lang="en-US" altLang="en-US" dirty="0"/>
              <a:t>sequence of tokens from scanner</a:t>
            </a:r>
          </a:p>
          <a:p>
            <a:r>
              <a:rPr lang="en-US" altLang="en-US" b="1" dirty="0"/>
              <a:t>Output: </a:t>
            </a:r>
            <a:r>
              <a:rPr lang="en-US" altLang="en-US" dirty="0"/>
              <a:t>abstract syntax tree</a:t>
            </a:r>
          </a:p>
          <a:p>
            <a:r>
              <a:rPr lang="en-US" altLang="en-US" dirty="0"/>
              <a:t>Actually,</a:t>
            </a:r>
          </a:p>
          <a:p>
            <a:pPr lvl="1"/>
            <a:r>
              <a:rPr lang="en-US" altLang="en-US" dirty="0"/>
              <a:t>parser first builds a </a:t>
            </a:r>
            <a:r>
              <a:rPr lang="en-US" altLang="en-US" u="sng" dirty="0"/>
              <a:t>parse tree</a:t>
            </a:r>
          </a:p>
          <a:p>
            <a:pPr lvl="1"/>
            <a:r>
              <a:rPr lang="en-US" altLang="en-US" dirty="0"/>
              <a:t>AST is then built by translating the parse tree</a:t>
            </a:r>
          </a:p>
          <a:p>
            <a:pPr lvl="1"/>
            <a:r>
              <a:rPr lang="en-US" altLang="en-US" dirty="0"/>
              <a:t>parse tree rarely built explicitly; only determined by, say, how parser pushes stuff to stack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B2AC-ACF8-44A8-9E22-1A3A8D8A1004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ED7D31"/>
                </a:solidFill>
              </a:rPr>
              <a:t>Example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Source Code</a:t>
            </a: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9900CC"/>
                </a:solidFill>
              </a:rPr>
              <a:t>			4*(2+3)</a:t>
            </a:r>
          </a:p>
          <a:p>
            <a:r>
              <a:rPr lang="en-US" altLang="en-US" dirty="0"/>
              <a:t>Parser input</a:t>
            </a:r>
          </a:p>
          <a:p>
            <a:pPr lvl="1" algn="ctr">
              <a:buFontTx/>
              <a:buNone/>
            </a:pPr>
            <a:r>
              <a:rPr lang="en-US" altLang="en-US" b="1" dirty="0">
                <a:solidFill>
                  <a:srgbClr val="9900CC"/>
                </a:solidFill>
                <a:latin typeface="Century Gothic" panose="020B0502020202020204" pitchFamily="34" charset="0"/>
              </a:rPr>
              <a:t>NUM(4)  TIMES  LPAR  NUM(2)  PLUS  NUM(3)  RPAR</a:t>
            </a:r>
            <a:endParaRPr lang="en-US" altLang="en-US" dirty="0"/>
          </a:p>
          <a:p>
            <a:r>
              <a:rPr lang="en-US" altLang="en-US" dirty="0"/>
              <a:t>Parser output (AST):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2A4-DAEE-4DE6-AAEA-C3E3285A349D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60786" name="Group 18"/>
          <p:cNvGrpSpPr>
            <a:grpSpLocks/>
          </p:cNvGrpSpPr>
          <p:nvPr/>
        </p:nvGrpSpPr>
        <p:grpSpPr bwMode="auto">
          <a:xfrm>
            <a:off x="5181601" y="3817938"/>
            <a:ext cx="4906963" cy="2125662"/>
            <a:chOff x="1245" y="2592"/>
            <a:chExt cx="3091" cy="1339"/>
          </a:xfrm>
        </p:grpSpPr>
        <p:sp>
          <p:nvSpPr>
            <p:cNvPr id="160774" name="Text Box 6"/>
            <p:cNvSpPr txBox="1">
              <a:spLocks noChangeArrowheads="1"/>
            </p:cNvSpPr>
            <p:nvPr/>
          </p:nvSpPr>
          <p:spPr bwMode="auto">
            <a:xfrm>
              <a:off x="2804" y="2592"/>
              <a:ext cx="2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*</a:t>
              </a:r>
            </a:p>
          </p:txBody>
        </p:sp>
        <p:cxnSp>
          <p:nvCxnSpPr>
            <p:cNvPr id="160775" name="AutoShape 7"/>
            <p:cNvCxnSpPr>
              <a:cxnSpLocks noChangeShapeType="1"/>
              <a:stCxn id="160776" idx="0"/>
              <a:endCxn id="160774" idx="2"/>
            </p:cNvCxnSpPr>
            <p:nvPr/>
          </p:nvCxnSpPr>
          <p:spPr bwMode="auto">
            <a:xfrm flipV="1">
              <a:off x="1708" y="2919"/>
              <a:ext cx="1202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1245" y="3216"/>
              <a:ext cx="9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NUM(4)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4" idx="2"/>
              <a:endCxn id="160780" idx="0"/>
            </p:cNvCxnSpPr>
            <p:nvPr/>
          </p:nvCxnSpPr>
          <p:spPr bwMode="auto">
            <a:xfrm>
              <a:off x="2910" y="2919"/>
              <a:ext cx="406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80" name="Text Box 12"/>
            <p:cNvSpPr txBox="1">
              <a:spLocks noChangeArrowheads="1"/>
            </p:cNvSpPr>
            <p:nvPr/>
          </p:nvSpPr>
          <p:spPr bwMode="auto">
            <a:xfrm>
              <a:off x="3190" y="3069"/>
              <a:ext cx="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+</a:t>
              </a:r>
            </a:p>
          </p:txBody>
        </p:sp>
        <p:cxnSp>
          <p:nvCxnSpPr>
            <p:cNvPr id="160782" name="AutoShape 14"/>
            <p:cNvCxnSpPr>
              <a:cxnSpLocks noChangeShapeType="1"/>
              <a:stCxn id="160780" idx="2"/>
              <a:endCxn id="160783" idx="0"/>
            </p:cNvCxnSpPr>
            <p:nvPr/>
          </p:nvCxnSpPr>
          <p:spPr bwMode="auto">
            <a:xfrm flipH="1">
              <a:off x="2815" y="3396"/>
              <a:ext cx="501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2352" y="3604"/>
              <a:ext cx="9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NUM(2)</a:t>
              </a:r>
            </a:p>
          </p:txBody>
        </p:sp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3411" y="3604"/>
              <a:ext cx="9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NUM(3)</a:t>
              </a:r>
            </a:p>
          </p:txBody>
        </p:sp>
        <p:cxnSp>
          <p:nvCxnSpPr>
            <p:cNvPr id="160785" name="AutoShape 17"/>
            <p:cNvCxnSpPr>
              <a:cxnSpLocks noChangeShapeType="1"/>
              <a:stCxn id="160780" idx="2"/>
              <a:endCxn id="160784" idx="0"/>
            </p:cNvCxnSpPr>
            <p:nvPr/>
          </p:nvCxnSpPr>
          <p:spPr bwMode="auto">
            <a:xfrm>
              <a:off x="3316" y="3396"/>
              <a:ext cx="558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5249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ED7D31"/>
                </a:solidFill>
              </a:rPr>
              <a:t>Parse tree for the example: 4*(2+3)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60AE-D813-4EBA-BDCF-7A85BF6029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1927225" y="5913439"/>
            <a:ext cx="233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/>
              <a:t>leaves are tokens</a:t>
            </a:r>
          </a:p>
        </p:txBody>
      </p:sp>
      <p:sp>
        <p:nvSpPr>
          <p:cNvPr id="161821" name="Rectangle 29"/>
          <p:cNvSpPr>
            <a:spLocks noChangeArrowheads="1"/>
          </p:cNvSpPr>
          <p:nvPr/>
        </p:nvSpPr>
        <p:spPr bwMode="auto">
          <a:xfrm>
            <a:off x="2622550" y="5505450"/>
            <a:ext cx="56325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</a:pPr>
            <a:r>
              <a:rPr lang="en-US" altLang="en-US" b="1">
                <a:solidFill>
                  <a:srgbClr val="9900CC"/>
                </a:solidFill>
              </a:rPr>
              <a:t>NUM(4)  TIMES  LPAR  NUM(2)  PLUS  NUM(3)  RPAR</a:t>
            </a:r>
          </a:p>
        </p:txBody>
      </p:sp>
      <p:grpSp>
        <p:nvGrpSpPr>
          <p:cNvPr id="161863" name="Group 71"/>
          <p:cNvGrpSpPr>
            <a:grpSpLocks/>
          </p:cNvGrpSpPr>
          <p:nvPr/>
        </p:nvGrpSpPr>
        <p:grpSpPr bwMode="auto">
          <a:xfrm>
            <a:off x="4826000" y="4492626"/>
            <a:ext cx="3646488" cy="1069975"/>
            <a:chOff x="2080" y="2830"/>
            <a:chExt cx="2297" cy="674"/>
          </a:xfrm>
        </p:grpSpPr>
        <p:sp>
          <p:nvSpPr>
            <p:cNvPr id="161848" name="Rectangle 56"/>
            <p:cNvSpPr>
              <a:spLocks noChangeArrowheads="1"/>
            </p:cNvSpPr>
            <p:nvPr/>
          </p:nvSpPr>
          <p:spPr bwMode="auto">
            <a:xfrm>
              <a:off x="2080" y="2830"/>
              <a:ext cx="2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EXPR                        </a:t>
              </a:r>
            </a:p>
          </p:txBody>
        </p:sp>
        <p:sp>
          <p:nvSpPr>
            <p:cNvPr id="161849" name="Line 57"/>
            <p:cNvSpPr>
              <a:spLocks noChangeShapeType="1"/>
            </p:cNvSpPr>
            <p:nvPr/>
          </p:nvSpPr>
          <p:spPr bwMode="auto">
            <a:xfrm flipH="1">
              <a:off x="2880" y="3070"/>
              <a:ext cx="482" cy="3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61850" name="Line 58"/>
            <p:cNvSpPr>
              <a:spLocks noChangeShapeType="1"/>
            </p:cNvSpPr>
            <p:nvPr/>
          </p:nvSpPr>
          <p:spPr bwMode="auto">
            <a:xfrm>
              <a:off x="3361" y="307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61851" name="Line 59"/>
            <p:cNvSpPr>
              <a:spLocks noChangeShapeType="1"/>
            </p:cNvSpPr>
            <p:nvPr/>
          </p:nvSpPr>
          <p:spPr bwMode="auto">
            <a:xfrm>
              <a:off x="3361" y="3070"/>
              <a:ext cx="479" cy="4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  <p:grpSp>
        <p:nvGrpSpPr>
          <p:cNvPr id="161864" name="Group 72"/>
          <p:cNvGrpSpPr>
            <a:grpSpLocks/>
          </p:cNvGrpSpPr>
          <p:nvPr/>
        </p:nvGrpSpPr>
        <p:grpSpPr bwMode="auto">
          <a:xfrm>
            <a:off x="4749800" y="3425826"/>
            <a:ext cx="3784600" cy="2136775"/>
            <a:chOff x="2032" y="2158"/>
            <a:chExt cx="2384" cy="1346"/>
          </a:xfrm>
        </p:grpSpPr>
        <p:sp>
          <p:nvSpPr>
            <p:cNvPr id="161854" name="Rectangle 62"/>
            <p:cNvSpPr>
              <a:spLocks noChangeArrowheads="1"/>
            </p:cNvSpPr>
            <p:nvPr/>
          </p:nvSpPr>
          <p:spPr bwMode="auto">
            <a:xfrm>
              <a:off x="2032" y="2158"/>
              <a:ext cx="23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EXPR                         </a:t>
              </a:r>
            </a:p>
          </p:txBody>
        </p:sp>
        <p:sp>
          <p:nvSpPr>
            <p:cNvPr id="161855" name="Line 63"/>
            <p:cNvSpPr>
              <a:spLocks noChangeShapeType="1"/>
            </p:cNvSpPr>
            <p:nvPr/>
          </p:nvSpPr>
          <p:spPr bwMode="auto">
            <a:xfrm flipH="1">
              <a:off x="2352" y="2398"/>
              <a:ext cx="962" cy="11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61856" name="Line 64"/>
            <p:cNvSpPr>
              <a:spLocks noChangeShapeType="1"/>
            </p:cNvSpPr>
            <p:nvPr/>
          </p:nvSpPr>
          <p:spPr bwMode="auto">
            <a:xfrm>
              <a:off x="3313" y="2398"/>
              <a:ext cx="47" cy="4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>
              <a:off x="3313" y="2398"/>
              <a:ext cx="1103" cy="11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  <p:grpSp>
        <p:nvGrpSpPr>
          <p:cNvPr id="161865" name="Group 73"/>
          <p:cNvGrpSpPr>
            <a:grpSpLocks/>
          </p:cNvGrpSpPr>
          <p:nvPr/>
        </p:nvGrpSpPr>
        <p:grpSpPr bwMode="auto">
          <a:xfrm>
            <a:off x="3581400" y="1981200"/>
            <a:ext cx="4478338" cy="3505200"/>
            <a:chOff x="1296" y="1248"/>
            <a:chExt cx="2821" cy="2208"/>
          </a:xfrm>
        </p:grpSpPr>
        <p:sp>
          <p:nvSpPr>
            <p:cNvPr id="161859" name="Rectangle 67"/>
            <p:cNvSpPr>
              <a:spLocks noChangeArrowheads="1"/>
            </p:cNvSpPr>
            <p:nvPr/>
          </p:nvSpPr>
          <p:spPr bwMode="auto">
            <a:xfrm>
              <a:off x="1776" y="1248"/>
              <a:ext cx="23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EXPR                         </a:t>
              </a:r>
            </a:p>
          </p:txBody>
        </p:sp>
        <p:sp>
          <p:nvSpPr>
            <p:cNvPr id="161860" name="Line 68"/>
            <p:cNvSpPr>
              <a:spLocks noChangeShapeType="1"/>
            </p:cNvSpPr>
            <p:nvPr/>
          </p:nvSpPr>
          <p:spPr bwMode="auto">
            <a:xfrm flipH="1">
              <a:off x="1296" y="1488"/>
              <a:ext cx="1762" cy="19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61861" name="Line 69"/>
            <p:cNvSpPr>
              <a:spLocks noChangeShapeType="1"/>
            </p:cNvSpPr>
            <p:nvPr/>
          </p:nvSpPr>
          <p:spPr bwMode="auto">
            <a:xfrm>
              <a:off x="3057" y="1488"/>
              <a:ext cx="207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 flipH="1">
              <a:off x="1872" y="1488"/>
              <a:ext cx="1185" cy="19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04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ED7D31"/>
                </a:solidFill>
              </a:rPr>
              <a:t>Another example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8763000" cy="4419600"/>
          </a:xfrm>
        </p:spPr>
        <p:txBody>
          <a:bodyPr/>
          <a:lstStyle/>
          <a:p>
            <a:r>
              <a:rPr lang="en-US" altLang="en-US" dirty="0"/>
              <a:t>Source Code</a:t>
            </a:r>
          </a:p>
          <a:p>
            <a:pPr lvl="1" algn="ctr">
              <a:buFontTx/>
              <a:buNone/>
            </a:pPr>
            <a:r>
              <a:rPr lang="en-US" altLang="en-US" sz="2800" dirty="0">
                <a:solidFill>
                  <a:srgbClr val="9900CC"/>
                </a:solidFill>
              </a:rPr>
              <a:t>if (x == y) { a=1; }</a:t>
            </a:r>
          </a:p>
          <a:p>
            <a:r>
              <a:rPr lang="en-US" altLang="en-US" dirty="0"/>
              <a:t>Parser input</a:t>
            </a:r>
          </a:p>
          <a:p>
            <a:pPr lvl="1" algn="ctr">
              <a:buFontTx/>
              <a:buNone/>
            </a:pPr>
            <a:r>
              <a:rPr lang="en-US" altLang="en-US" b="1" dirty="0">
                <a:solidFill>
                  <a:srgbClr val="9900CC"/>
                </a:solidFill>
                <a:latin typeface="Century Gothic" panose="020B0502020202020204" pitchFamily="34" charset="0"/>
              </a:rPr>
              <a:t>IF  LPAR  ID  EQ  ID  RPAR  LBR  ID  AS  INT  SEMI  RBR</a:t>
            </a:r>
          </a:p>
          <a:p>
            <a:r>
              <a:rPr lang="en-US" altLang="en-US" dirty="0"/>
              <a:t>Parser output (AST):</a:t>
            </a:r>
          </a:p>
          <a:p>
            <a:endParaRPr lang="en-US" alt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2E7B-3BFE-46BE-8DE9-163BF1821F21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2895600" y="4114800"/>
            <a:ext cx="4762500" cy="2133600"/>
            <a:chOff x="864" y="2592"/>
            <a:chExt cx="3000" cy="1344"/>
          </a:xfrm>
        </p:grpSpPr>
        <p:cxnSp>
          <p:nvCxnSpPr>
            <p:cNvPr id="155653" name="AutoShape 5"/>
            <p:cNvCxnSpPr>
              <a:cxnSpLocks noChangeShapeType="1"/>
              <a:stCxn id="155656" idx="2"/>
              <a:endCxn id="155657" idx="0"/>
            </p:cNvCxnSpPr>
            <p:nvPr/>
          </p:nvCxnSpPr>
          <p:spPr bwMode="auto">
            <a:xfrm flipH="1">
              <a:off x="1080" y="3399"/>
              <a:ext cx="408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654" name="Text Box 6"/>
            <p:cNvSpPr txBox="1">
              <a:spLocks noChangeArrowheads="1"/>
            </p:cNvSpPr>
            <p:nvPr/>
          </p:nvSpPr>
          <p:spPr bwMode="auto">
            <a:xfrm>
              <a:off x="2208" y="2592"/>
              <a:ext cx="1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IF-THEN</a:t>
              </a:r>
            </a:p>
          </p:txBody>
        </p:sp>
        <p:cxnSp>
          <p:nvCxnSpPr>
            <p:cNvPr id="155655" name="AutoShape 7"/>
            <p:cNvCxnSpPr>
              <a:cxnSpLocks noChangeShapeType="1"/>
              <a:stCxn id="155656" idx="0"/>
              <a:endCxn id="155654" idx="2"/>
            </p:cNvCxnSpPr>
            <p:nvPr/>
          </p:nvCxnSpPr>
          <p:spPr bwMode="auto">
            <a:xfrm flipV="1">
              <a:off x="1488" y="2919"/>
              <a:ext cx="1438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656" name="Text Box 8"/>
            <p:cNvSpPr txBox="1">
              <a:spLocks noChangeArrowheads="1"/>
            </p:cNvSpPr>
            <p:nvPr/>
          </p:nvSpPr>
          <p:spPr bwMode="auto">
            <a:xfrm>
              <a:off x="1248" y="30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==</a:t>
              </a:r>
            </a:p>
          </p:txBody>
        </p:sp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864" y="360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ID</a:t>
              </a:r>
            </a:p>
          </p:txBody>
        </p:sp>
        <p:cxnSp>
          <p:nvCxnSpPr>
            <p:cNvPr id="155658" name="AutoShape 10"/>
            <p:cNvCxnSpPr>
              <a:cxnSpLocks noChangeShapeType="1"/>
              <a:stCxn id="155654" idx="2"/>
              <a:endCxn id="155660" idx="0"/>
            </p:cNvCxnSpPr>
            <p:nvPr/>
          </p:nvCxnSpPr>
          <p:spPr bwMode="auto">
            <a:xfrm>
              <a:off x="2926" y="2919"/>
              <a:ext cx="410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1536" y="360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ID</a:t>
              </a:r>
            </a:p>
          </p:txBody>
        </p:sp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3120" y="307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=</a:t>
              </a:r>
            </a:p>
          </p:txBody>
        </p:sp>
        <p:cxnSp>
          <p:nvCxnSpPr>
            <p:cNvPr id="155661" name="AutoShape 13"/>
            <p:cNvCxnSpPr>
              <a:cxnSpLocks noChangeShapeType="1"/>
              <a:stCxn id="155656" idx="2"/>
              <a:endCxn id="155659" idx="0"/>
            </p:cNvCxnSpPr>
            <p:nvPr/>
          </p:nvCxnSpPr>
          <p:spPr bwMode="auto">
            <a:xfrm>
              <a:off x="1488" y="3399"/>
              <a:ext cx="264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662" name="AutoShape 14"/>
            <p:cNvCxnSpPr>
              <a:cxnSpLocks noChangeShapeType="1"/>
              <a:endCxn id="155663" idx="0"/>
            </p:cNvCxnSpPr>
            <p:nvPr/>
          </p:nvCxnSpPr>
          <p:spPr bwMode="auto">
            <a:xfrm flipH="1">
              <a:off x="2976" y="3408"/>
              <a:ext cx="408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663" name="Text Box 15"/>
            <p:cNvSpPr txBox="1">
              <a:spLocks noChangeArrowheads="1"/>
            </p:cNvSpPr>
            <p:nvPr/>
          </p:nvSpPr>
          <p:spPr bwMode="auto">
            <a:xfrm>
              <a:off x="2760" y="3609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ID</a:t>
              </a:r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3432" y="3609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FF0000"/>
                  </a:solidFill>
                  <a:latin typeface="Century Gothic" panose="020B0502020202020204" pitchFamily="34" charset="0"/>
                </a:rPr>
                <a:t>INT</a:t>
              </a:r>
            </a:p>
          </p:txBody>
        </p:sp>
        <p:cxnSp>
          <p:nvCxnSpPr>
            <p:cNvPr id="155665" name="AutoShape 17"/>
            <p:cNvCxnSpPr>
              <a:cxnSpLocks noChangeShapeType="1"/>
              <a:endCxn id="155664" idx="0"/>
            </p:cNvCxnSpPr>
            <p:nvPr/>
          </p:nvCxnSpPr>
          <p:spPr bwMode="auto">
            <a:xfrm>
              <a:off x="3384" y="3408"/>
              <a:ext cx="264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721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ED7D31"/>
                </a:solidFill>
              </a:rPr>
              <a:t>Parse tree for example: if (x==y) {a=1;}</a:t>
            </a:r>
            <a:r>
              <a:rPr lang="en-US" altLang="en-US" dirty="0"/>
              <a:t> 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Adopted From UC Berkeley: Prof. </a:t>
            </a:r>
            <a:r>
              <a:rPr lang="en-US" altLang="en-US" dirty="0" err="1"/>
              <a:t>Bodik</a:t>
            </a:r>
            <a:r>
              <a:rPr lang="en-US" altLang="en-US" dirty="0"/>
              <a:t>  CS 164  Lecture 5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45E9-C223-4CD3-90EF-D9262A1636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2470151" y="5257801"/>
            <a:ext cx="570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rgbClr val="9900CC"/>
                </a:solidFill>
              </a:rPr>
              <a:t>IF LPAR ID == ID RPAR LBR ID = INT SEMI RBR</a:t>
            </a:r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2438400" y="4267201"/>
            <a:ext cx="5181600" cy="993775"/>
            <a:chOff x="576" y="2688"/>
            <a:chExt cx="3264" cy="626"/>
          </a:xfrm>
        </p:grpSpPr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576" y="2688"/>
              <a:ext cx="28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EXPR                           EXPR</a:t>
              </a:r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 flipH="1">
              <a:off x="1570" y="2928"/>
              <a:ext cx="288" cy="3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1857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1857" y="2928"/>
              <a:ext cx="255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3840" y="297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  <p:grpSp>
        <p:nvGrpSpPr>
          <p:cNvPr id="156682" name="Group 10"/>
          <p:cNvGrpSpPr>
            <a:grpSpLocks/>
          </p:cNvGrpSpPr>
          <p:nvPr/>
        </p:nvGrpSpPr>
        <p:grpSpPr bwMode="auto">
          <a:xfrm>
            <a:off x="2438400" y="3124200"/>
            <a:ext cx="6235700" cy="2133600"/>
            <a:chOff x="576" y="1968"/>
            <a:chExt cx="3928" cy="1344"/>
          </a:xfrm>
        </p:grpSpPr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3360" y="2304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>
              <a:off x="3360" y="2304"/>
              <a:ext cx="24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3360" y="2304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86" name="Freeform 14"/>
            <p:cNvSpPr>
              <a:spLocks/>
            </p:cNvSpPr>
            <p:nvPr/>
          </p:nvSpPr>
          <p:spPr bwMode="auto">
            <a:xfrm>
              <a:off x="3360" y="2304"/>
              <a:ext cx="1144" cy="1008"/>
            </a:xfrm>
            <a:custGeom>
              <a:avLst/>
              <a:gdLst>
                <a:gd name="T0" fmla="*/ 0 w 1144"/>
                <a:gd name="T1" fmla="*/ 0 h 1008"/>
                <a:gd name="T2" fmla="*/ 960 w 1144"/>
                <a:gd name="T3" fmla="*/ 384 h 1008"/>
                <a:gd name="T4" fmla="*/ 1104 w 1144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4" h="1008">
                  <a:moveTo>
                    <a:pt x="0" y="0"/>
                  </a:moveTo>
                  <a:cubicBezTo>
                    <a:pt x="388" y="108"/>
                    <a:pt x="776" y="216"/>
                    <a:pt x="960" y="384"/>
                  </a:cubicBezTo>
                  <a:cubicBezTo>
                    <a:pt x="1144" y="552"/>
                    <a:pt x="1080" y="904"/>
                    <a:pt x="1104" y="1008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576" y="1968"/>
              <a:ext cx="24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                          STMT</a:t>
              </a:r>
            </a:p>
          </p:txBody>
        </p:sp>
      </p:grpSp>
      <p:grpSp>
        <p:nvGrpSpPr>
          <p:cNvPr id="156688" name="Group 16"/>
          <p:cNvGrpSpPr>
            <a:grpSpLocks/>
          </p:cNvGrpSpPr>
          <p:nvPr/>
        </p:nvGrpSpPr>
        <p:grpSpPr bwMode="auto">
          <a:xfrm>
            <a:off x="2419350" y="2362200"/>
            <a:ext cx="6915150" cy="2971800"/>
            <a:chOff x="564" y="1488"/>
            <a:chExt cx="4356" cy="1872"/>
          </a:xfrm>
        </p:grpSpPr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564" y="1488"/>
              <a:ext cx="24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                          BLOCK</a:t>
              </a:r>
            </a:p>
          </p:txBody>
        </p:sp>
        <p:sp>
          <p:nvSpPr>
            <p:cNvPr id="156690" name="Freeform 18"/>
            <p:cNvSpPr>
              <a:spLocks/>
            </p:cNvSpPr>
            <p:nvPr/>
          </p:nvSpPr>
          <p:spPr bwMode="auto">
            <a:xfrm>
              <a:off x="2920" y="1776"/>
              <a:ext cx="392" cy="1536"/>
            </a:xfrm>
            <a:custGeom>
              <a:avLst/>
              <a:gdLst>
                <a:gd name="T0" fmla="*/ 392 w 392"/>
                <a:gd name="T1" fmla="*/ 0 h 1536"/>
                <a:gd name="T2" fmla="*/ 56 w 392"/>
                <a:gd name="T3" fmla="*/ 768 h 1536"/>
                <a:gd name="T4" fmla="*/ 56 w 392"/>
                <a:gd name="T5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536">
                  <a:moveTo>
                    <a:pt x="392" y="0"/>
                  </a:moveTo>
                  <a:cubicBezTo>
                    <a:pt x="252" y="256"/>
                    <a:pt x="112" y="512"/>
                    <a:pt x="56" y="768"/>
                  </a:cubicBezTo>
                  <a:cubicBezTo>
                    <a:pt x="0" y="1024"/>
                    <a:pt x="28" y="1280"/>
                    <a:pt x="56" y="1536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91" name="Freeform 19"/>
            <p:cNvSpPr>
              <a:spLocks/>
            </p:cNvSpPr>
            <p:nvPr/>
          </p:nvSpPr>
          <p:spPr bwMode="auto">
            <a:xfrm>
              <a:off x="3312" y="1776"/>
              <a:ext cx="1608" cy="1584"/>
            </a:xfrm>
            <a:custGeom>
              <a:avLst/>
              <a:gdLst>
                <a:gd name="T0" fmla="*/ 0 w 1608"/>
                <a:gd name="T1" fmla="*/ 0 h 1584"/>
                <a:gd name="T2" fmla="*/ 1344 w 1608"/>
                <a:gd name="T3" fmla="*/ 624 h 1584"/>
                <a:gd name="T4" fmla="*/ 1584 w 1608"/>
                <a:gd name="T5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8" h="1584">
                  <a:moveTo>
                    <a:pt x="0" y="0"/>
                  </a:moveTo>
                  <a:cubicBezTo>
                    <a:pt x="540" y="180"/>
                    <a:pt x="1080" y="360"/>
                    <a:pt x="1344" y="624"/>
                  </a:cubicBezTo>
                  <a:cubicBezTo>
                    <a:pt x="1608" y="888"/>
                    <a:pt x="1596" y="1236"/>
                    <a:pt x="1584" y="1584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>
              <a:off x="3312" y="1776"/>
              <a:ext cx="48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  <p:grpSp>
        <p:nvGrpSpPr>
          <p:cNvPr id="156693" name="Group 21"/>
          <p:cNvGrpSpPr>
            <a:grpSpLocks/>
          </p:cNvGrpSpPr>
          <p:nvPr/>
        </p:nvGrpSpPr>
        <p:grpSpPr bwMode="auto">
          <a:xfrm>
            <a:off x="2743200" y="1752600"/>
            <a:ext cx="3962400" cy="3505200"/>
            <a:chOff x="768" y="1104"/>
            <a:chExt cx="2496" cy="2208"/>
          </a:xfrm>
        </p:grpSpPr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1086" y="1104"/>
              <a:ext cx="1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9900CC"/>
                  </a:solidFill>
                </a:rPr>
                <a:t>                 STMT</a:t>
              </a:r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 flipH="1">
              <a:off x="768" y="1344"/>
              <a:ext cx="1536" cy="19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 flipH="1">
              <a:off x="1152" y="1344"/>
              <a:ext cx="1152" cy="19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H="1">
              <a:off x="1872" y="1344"/>
              <a:ext cx="432" cy="13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2304" y="1344"/>
              <a:ext cx="240" cy="19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2304" y="1344"/>
              <a:ext cx="96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1927225" y="5913439"/>
            <a:ext cx="233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/>
              <a:t>leaves are tokens</a:t>
            </a:r>
          </a:p>
        </p:txBody>
      </p:sp>
    </p:spTree>
    <p:extLst>
      <p:ext uri="{BB962C8B-B14F-4D97-AF65-F5344CB8AC3E}">
        <p14:creationId xmlns:p14="http://schemas.microsoft.com/office/powerpoint/2010/main" val="300515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Parse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grammars in a tree-like form.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a one-to-one mapping from the grammar to a tree-form.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92581" y="2964870"/>
            <a:ext cx="6483928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parse tree pictorially shows how the start symbol of a grammar derives a string in the language. … Dragon Book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419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789</Words>
  <Application>Microsoft Office PowerPoint</Application>
  <PresentationFormat>Widescreen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Basic Program Analysis: AST</vt:lpstr>
      <vt:lpstr>Compiler Overview</vt:lpstr>
      <vt:lpstr>The Structure of a Compiler</vt:lpstr>
      <vt:lpstr>Syntactic Analysis</vt:lpstr>
      <vt:lpstr>Example</vt:lpstr>
      <vt:lpstr>Parse tree for the example: 4*(2+3)</vt:lpstr>
      <vt:lpstr>Another example</vt:lpstr>
      <vt:lpstr>Parse tree for example: if (x==y) {a=1;} </vt:lpstr>
      <vt:lpstr>Parse Tree</vt:lpstr>
      <vt:lpstr>PowerPoint Presentation</vt:lpstr>
      <vt:lpstr>Abstract Syntax Tree (AST)</vt:lpstr>
      <vt:lpstr>PowerPoint Presentation</vt:lpstr>
      <vt:lpstr>The Structure of a Compiler</vt:lpstr>
      <vt:lpstr>Checker (Semantic Analysis)</vt:lpstr>
      <vt:lpstr>Syntactic &amp; Semantic Analysis</vt:lpstr>
      <vt:lpstr>Syntactic &amp; Semantic Analysis</vt:lpstr>
      <vt:lpstr>Disadvantages of ASTs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 Analysis</dc:title>
  <dc:creator>Baishakhi Ray</dc:creator>
  <cp:lastModifiedBy>Ray, Baishakhi (br8jr)</cp:lastModifiedBy>
  <cp:revision>127</cp:revision>
  <dcterms:created xsi:type="dcterms:W3CDTF">2016-08-29T01:27:54Z</dcterms:created>
  <dcterms:modified xsi:type="dcterms:W3CDTF">2018-01-23T20:05:21Z</dcterms:modified>
</cp:coreProperties>
</file>