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300" r:id="rId4"/>
    <p:sldId id="262" r:id="rId5"/>
    <p:sldId id="285" r:id="rId6"/>
    <p:sldId id="291" r:id="rId7"/>
    <p:sldId id="297" r:id="rId8"/>
    <p:sldId id="302" r:id="rId9"/>
    <p:sldId id="286" r:id="rId10"/>
    <p:sldId id="303" r:id="rId11"/>
    <p:sldId id="309" r:id="rId12"/>
    <p:sldId id="308" r:id="rId13"/>
    <p:sldId id="306" r:id="rId14"/>
    <p:sldId id="307" r:id="rId15"/>
    <p:sldId id="312" r:id="rId16"/>
    <p:sldId id="299" r:id="rId17"/>
    <p:sldId id="295" r:id="rId18"/>
    <p:sldId id="311" r:id="rId19"/>
    <p:sldId id="290" r:id="rId20"/>
    <p:sldId id="278" r:id="rId21"/>
    <p:sldId id="293" r:id="rId22"/>
    <p:sldId id="292" r:id="rId23"/>
    <p:sldId id="280" r:id="rId24"/>
    <p:sldId id="281" r:id="rId25"/>
    <p:sldId id="282" r:id="rId26"/>
    <p:sldId id="288" r:id="rId27"/>
    <p:sldId id="283" r:id="rId28"/>
    <p:sldId id="284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78310" autoAdjust="0"/>
  </p:normalViewPr>
  <p:slideViewPr>
    <p:cSldViewPr snapToGrid="0" snapToObjects="1">
      <p:cViewPr varScale="1">
        <p:scale>
          <a:sx n="61" d="100"/>
          <a:sy n="61" d="100"/>
        </p:scale>
        <p:origin x="14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949E6-7EA1-9A4B-BE33-CE68C4EE6854}" type="datetime1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4D93-2D3B-7E4C-8551-A4F0973AC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823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233C-1C94-1749-80EC-70B24877D495}" type="datetime1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489AC-BC19-0E40-80AC-38F4436D7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75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r>
              <a:rPr lang="en-US" baseline="0" dirty="0" smtClean="0"/>
              <a:t> every one. Today I will talk about “</a:t>
            </a:r>
            <a:r>
              <a:rPr lang="en-US" dirty="0" smtClean="0"/>
              <a:t>On the “Naturalness” of Buggy Code”.</a:t>
            </a:r>
          </a:p>
          <a:p>
            <a:r>
              <a:rPr lang="en-US" dirty="0" smtClean="0"/>
              <a:t>This is a joint work from UC Davis,</a:t>
            </a:r>
            <a:r>
              <a:rPr lang="en-US" baseline="0" dirty="0" smtClean="0"/>
              <a:t> University of Virginia, TU Delft, and Huawei</a:t>
            </a:r>
          </a:p>
          <a:p>
            <a:endParaRPr lang="en-US" baseline="0" dirty="0" smtClean="0"/>
          </a:p>
          <a:p>
            <a:r>
              <a:rPr lang="en-US" baseline="0" dirty="0" smtClean="0"/>
              <a:t>NSF grant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0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view of methodology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do that, first</a:t>
            </a:r>
            <a:r>
              <a:rPr lang="en-US" baseline="0" dirty="0" smtClean="0"/>
              <a:t> </a:t>
            </a:r>
            <a:r>
              <a:rPr lang="en-US" dirty="0" smtClean="0"/>
              <a:t>we need to identify</a:t>
            </a:r>
            <a:r>
              <a:rPr lang="en-US" baseline="0" dirty="0" smtClean="0"/>
              <a:t> the buggy lines in a given corpus.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First, in a project evolutionary history, we retrieved all the commits.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then identified the bug-fix commits. We consider both the pre-release and post-release bugs. For post-release bugs, we retrieved such information from issue data base. For pre-release bugs we looked at the commit messages for bug-fix specific words (like fix, error, correction, etc.) to identify bug-fix commits.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corresponding fix patch, the lines deleted are considered as buggy lines, while the lines added are  marked as their fixes.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75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view of methodology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do that, first</a:t>
            </a:r>
            <a:r>
              <a:rPr lang="en-US" baseline="0" dirty="0" smtClean="0"/>
              <a:t> </a:t>
            </a:r>
            <a:r>
              <a:rPr lang="en-US" dirty="0" smtClean="0"/>
              <a:t>we need to identify</a:t>
            </a:r>
            <a:r>
              <a:rPr lang="en-US" baseline="0" dirty="0" smtClean="0"/>
              <a:t> the buggy lines in a given corpus.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First, in a project evolutionary history, we retrieved all the commits.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then identified the bug-fix commits. We consider both the pre-release and post-release bugs. For post-release bugs, we retrieved such information from issue data base. For pre-release bugs we looked at the commit messages for bug-fix specific words (like fix, error, correction, etc.) to identify bug-fix commits.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corresponding fix patch, the lines deleted are considered as buggy lines, while the lines added are  marked as their fixes.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7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Next,, we used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-blame to locate the commits that had introduced these buggy lines in the system.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analogous to the SZZ algorithm [50].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9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Next,, we used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-blame to locate the commits that had introduced these buggy lines in the system.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analogous to the SZZ algorithm [50].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9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that,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studied 10 Open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Java projects: among these five projects are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the others are from the Apache Software Foundation.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studied 1 year of their evolutionary history, by taking snapshots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every month interval.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total, we studied 10 projects, 113 thousands files, 35 Million Lines, and 7thousands bugs.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72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begin with the question that is at the core of this paper: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buggy lines less “natural" than non-buggy lines?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evaluate this question, we compare entropies of buggy and non-buggy lines for all the studied projects.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As you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see in the box plot, buggy lines indeed have more entropy than the non-buggy lines with statistical significance.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natural question followed: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the entropies of these buggy lines drop once the bugs are fixed.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As the box plot suggests, this is also true. Buggy lines become more natural after repair.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(entropy is in</a:t>
            </a:r>
            <a:r>
              <a:rPr lang="en-US" baseline="0" dirty="0" smtClean="0"/>
              <a:t> log scale, slides of threshold), this is also robust </a:t>
            </a:r>
            <a:r>
              <a:rPr lang="en-US" baseline="0" dirty="0" err="1" smtClean="0"/>
              <a:t>w.r.t</a:t>
            </a:r>
            <a:r>
              <a:rPr lang="en-US" baseline="0" dirty="0" smtClean="0"/>
              <a:t>. proportions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begin with the question that is at the core of this paper: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buggy lines less “natural" than non-buggy lines?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evaluate this question, we compare entropies of buggy and non-buggy lines for all the studied projects.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As you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see in the box plot, buggy lines indeed have more entropy than the non-buggy lines with statistical significance.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natural question followed: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the entropies of these buggy lines drop once the bugs are fixed.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As the box plot suggests, this is also true. Buggy lines become more natural after repair.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(entropy is in</a:t>
            </a:r>
            <a:r>
              <a:rPr lang="en-US" baseline="0" dirty="0" smtClean="0"/>
              <a:t> log scale, slides of threshold), this is also robust </a:t>
            </a:r>
            <a:r>
              <a:rPr lang="en-US" baseline="0" dirty="0" err="1" smtClean="0"/>
              <a:t>w.r.t</a:t>
            </a:r>
            <a:r>
              <a:rPr lang="en-US" baseline="0" dirty="0" smtClean="0"/>
              <a:t>. proportions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2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Let</a:t>
            </a:r>
            <a:r>
              <a:rPr lang="fr-FR" dirty="0" smtClean="0"/>
              <a:t>’</a:t>
            </a:r>
            <a:r>
              <a:rPr lang="en-US" dirty="0" smtClean="0"/>
              <a:t>s see some examples to illustrate what is going on!!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 see an example of incorrect method call in project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calling the method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trySuccess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(used three times earlier in the same file), the code incorrectly called the method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setSuccess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was never called in a similar context.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Once developer fixed it, the entropy drops by more than 4 bit.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is another example of missing conditional check in Project Lucene.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 should check whether directory creation is successful by checking return value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mkdir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call.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Once it was fixed, the entropy again drops by around 4 bits.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So in conclusion, we can say that </a:t>
            </a:r>
            <a:r>
              <a:rPr lang="en-US" sz="1200" dirty="0" smtClean="0">
                <a:solidFill>
                  <a:schemeClr val="tx1"/>
                </a:solidFill>
              </a:rPr>
              <a:t>Buggy lines in general has higher entropies than non-buggy lines; entropy drops after bug-fixes.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shown that buggy lines in general are more entropic</a:t>
            </a:r>
            <a:r>
              <a:rPr lang="en-US" baseline="0" dirty="0" smtClean="0"/>
              <a:t> then non-buggy lines, we check whether </a:t>
            </a:r>
            <a:r>
              <a:rPr lang="en-US" dirty="0" smtClean="0"/>
              <a:t>entropy of a line can be used to direct inspection effort towards buggy lines? Specifically, will ordering lines by entropy will guide inspection effort better than ordering lines at random?</a:t>
            </a:r>
          </a:p>
          <a:p>
            <a:endParaRPr lang="en-US" dirty="0" smtClean="0"/>
          </a:p>
          <a:p>
            <a:r>
              <a:rPr lang="en-US" dirty="0" smtClean="0"/>
              <a:t>The success of this process depends on the fact that buggy lines indeed have high entropy. Thus, if a non-buggy line has high</a:t>
            </a:r>
            <a:r>
              <a:rPr lang="en-US" baseline="0" dirty="0" smtClean="0"/>
              <a:t> </a:t>
            </a:r>
            <a:r>
              <a:rPr lang="en-US" dirty="0" smtClean="0"/>
              <a:t>entropy, that will </a:t>
            </a:r>
          </a:p>
          <a:p>
            <a:r>
              <a:rPr lang="en-US" dirty="0" smtClean="0"/>
              <a:t>Result in false positive and worsen the language model’s performance at</a:t>
            </a:r>
            <a:r>
              <a:rPr lang="en-US" baseline="0" dirty="0" smtClean="0"/>
              <a:t> the</a:t>
            </a:r>
            <a:r>
              <a:rPr lang="en-US" dirty="0" smtClean="0"/>
              <a:t> prediction task.</a:t>
            </a:r>
          </a:p>
          <a:p>
            <a:r>
              <a:rPr lang="en-US" dirty="0" smtClean="0"/>
              <a:t>For example, lines with previously unseen identifiers, such as package, class and method declarations, have substantially higher entropy scores on average.</a:t>
            </a:r>
          </a:p>
          <a:p>
            <a:r>
              <a:rPr lang="en-US" dirty="0" smtClean="0"/>
              <a:t>Vice versa, for-loop statements and catch clauses – being often repetitive – have much lower entropy scores. </a:t>
            </a:r>
          </a:p>
          <a:p>
            <a:r>
              <a:rPr lang="en-US" dirty="0" smtClean="0"/>
              <a:t>Such inter-type entropy differences do not necessarily reflect their true bug-proneness. In fact, for-statements, though less entropic, </a:t>
            </a:r>
          </a:p>
          <a:p>
            <a:r>
              <a:rPr lang="en-US" dirty="0" smtClean="0"/>
              <a:t>     are often more bug-prone than the more entropic import-declarations.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smtClean="0"/>
              <a:t>software,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kind developers produce everyday to solve real-world problems,</a:t>
            </a:r>
            <a:r>
              <a:rPr lang="en-US" dirty="0" smtClean="0"/>
              <a:t> </a:t>
            </a:r>
            <a:r>
              <a:rPr lang="en-US" dirty="0" smtClean="0"/>
              <a:t>tend to be </a:t>
            </a:r>
            <a:r>
              <a:rPr lang="en-US" i="1" dirty="0" smtClean="0"/>
              <a:t>natural:</a:t>
            </a:r>
            <a:r>
              <a:rPr lang="en-US" i="1" baseline="0" dirty="0" smtClean="0"/>
              <a:t> </a:t>
            </a:r>
            <a:r>
              <a:rPr lang="en-US" dirty="0" smtClean="0"/>
              <a:t>highly repetitive, predictable, and amenable to large-sample statistical methods. </a:t>
            </a:r>
            <a:r>
              <a:rPr lang="en-US" dirty="0" smtClean="0"/>
              <a:t> </a:t>
            </a:r>
            <a:r>
              <a:rPr lang="en-US" i="1" dirty="0" smtClean="0"/>
              <a:t>This </a:t>
            </a:r>
            <a:r>
              <a:rPr lang="en-US" i="1" dirty="0" smtClean="0"/>
              <a:t>Naturalness</a:t>
            </a:r>
            <a:r>
              <a:rPr lang="en-US" dirty="0" smtClean="0"/>
              <a:t> is exploited to build different software engineering applications like code suggestion engines, porting tools, coding standards checkers, and idiom miners.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9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evaluate the defect prediction performance, 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adopt AUCEC , i.e., Area Under the Cost-Effectiveness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</a:t>
            </a:r>
            <a:r>
              <a:rPr lang="en-US" dirty="0" smtClean="0"/>
              <a:t>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ROC, AUCEC is a non-parametric measure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depend on the defects’ distribution. AUCEC assumes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is inspection effort and payoff is the number of bugs found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4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shown that buggy lines in general are more entropic</a:t>
            </a:r>
            <a:r>
              <a:rPr lang="en-US" baseline="0" dirty="0" smtClean="0"/>
              <a:t> then non-buggy lines, we check whether </a:t>
            </a:r>
            <a:r>
              <a:rPr lang="en-US" dirty="0" smtClean="0"/>
              <a:t>entropy of a line can be used to direct inspection effort towards buggy lines? Specifically, will ordering lines by entropy will guide inspection effort better than ordering lines at random?</a:t>
            </a:r>
          </a:p>
          <a:p>
            <a:endParaRPr lang="en-US" dirty="0" smtClean="0"/>
          </a:p>
          <a:p>
            <a:r>
              <a:rPr lang="en-US" dirty="0" smtClean="0"/>
              <a:t>The success of this process depends on the fact that buggy lines indeed have high entropy. Thus, if a non-buggy line has high</a:t>
            </a:r>
            <a:r>
              <a:rPr lang="en-US" baseline="0" dirty="0" smtClean="0"/>
              <a:t> </a:t>
            </a:r>
            <a:r>
              <a:rPr lang="en-US" dirty="0" smtClean="0"/>
              <a:t>entropy, that will </a:t>
            </a:r>
          </a:p>
          <a:p>
            <a:r>
              <a:rPr lang="en-US" dirty="0" smtClean="0"/>
              <a:t>Result in false positive and worsen the language model’s performance at</a:t>
            </a:r>
            <a:r>
              <a:rPr lang="en-US" baseline="0" dirty="0" smtClean="0"/>
              <a:t> the</a:t>
            </a:r>
            <a:r>
              <a:rPr lang="en-US" dirty="0" smtClean="0"/>
              <a:t> prediction task.</a:t>
            </a:r>
          </a:p>
          <a:p>
            <a:r>
              <a:rPr lang="en-US" dirty="0" smtClean="0"/>
              <a:t>For example, lines with previously unseen identifiers, such as package, class and method declarations, have substantially higher entropy scores on average.</a:t>
            </a:r>
          </a:p>
          <a:p>
            <a:r>
              <a:rPr lang="en-US" dirty="0" smtClean="0"/>
              <a:t>Vice versa, for-loop statements and catch clauses – being often repetitive – have much lower entropy scores. </a:t>
            </a:r>
          </a:p>
          <a:p>
            <a:r>
              <a:rPr lang="en-US" dirty="0" smtClean="0"/>
              <a:t>Such inter-type entropy differences do not necessarily reflect their true bug-proneness. In fact, for-statements, though less entropic, </a:t>
            </a:r>
          </a:p>
          <a:p>
            <a:r>
              <a:rPr lang="en-US" dirty="0" smtClean="0"/>
              <a:t>     are often more bug-prone than the more entropic import-declarations.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6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line type and give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6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evaluate the defect prediction performance, 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adopt AUCEC , i.e., Area Under the Cost-Effectiveness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</a:t>
            </a:r>
            <a:r>
              <a:rPr lang="en-US" dirty="0" smtClean="0"/>
              <a:t>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ROC, AUCEC is a non-parametric measure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depend on the defects’ distribution. AUCEC assumes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is inspection effort and payoff is the number of bugs found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4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another picture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explain ordering static analysis tool.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tools we are using and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assign each line the value zero if it was not marked by the SBF and the value of the SBF priority otherwise.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a random tie-breaker from to all line-values and order the lines by descending value.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last step simulates the developer randomly choosing to investigate the lines returned by SBF: first from those marked by the SBF in descending (native, SBF tool- based) priority, and within each priority level at random. We repeat the simulation multiple times and average the performance.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varied substantially between projects and between releases of the same project. Across all releases all models performed significantly better than random. However, Static and Naturalness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bug finders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 comparably;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39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another picture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explain ordering static analysis tool.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tools we are using and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assign each line the value zero if it was not marked by the SBF and the value of the SBF priority otherwise.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a random tie-breaker from to all line-values and order the lines by descending value.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last step simulates the developer randomly choosing to investigate the lines returned by SBF: first from those marked by the SBF in descending (native, SBF tool- based) priority, and within each priority level at random. We repeat the simulation multiple times and average the performance.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varied substantially between projects and between releases of the same project. Across all releases all models performed significantly better than random. However, Static and Naturalness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bug finders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 comparably;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26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2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27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r>
              <a:rPr lang="en-US" baseline="0" dirty="0" smtClean="0"/>
              <a:t> every one. Today I will talk about “</a:t>
            </a:r>
            <a:r>
              <a:rPr lang="en-US" dirty="0" smtClean="0"/>
              <a:t>On the “Naturalness” of Buggy Code”.</a:t>
            </a:r>
          </a:p>
          <a:p>
            <a:r>
              <a:rPr lang="en-US" dirty="0" smtClean="0"/>
              <a:t>This is a joint work from UC Davis,</a:t>
            </a:r>
            <a:r>
              <a:rPr lang="en-US" baseline="0" dirty="0" smtClean="0"/>
              <a:t> University of Virginia, TU Delft, and Huawei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29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what about unnatural code?</a:t>
            </a:r>
          </a:p>
          <a:p>
            <a:r>
              <a:rPr lang="en-US" baseline="0" dirty="0" smtClean="0"/>
              <a:t>In particular</a:t>
            </a:r>
            <a:r>
              <a:rPr lang="en-US" baseline="0" smtClean="0"/>
              <a:t>, today</a:t>
            </a:r>
            <a:r>
              <a:rPr lang="en-US" smtClean="0"/>
              <a:t> </a:t>
            </a:r>
            <a:r>
              <a:rPr lang="en-US" dirty="0" smtClean="0"/>
              <a:t>I will talk about whether </a:t>
            </a:r>
            <a:r>
              <a:rPr lang="en-US" dirty="0" smtClean="0"/>
              <a:t>such unnatural code more defect-prone?</a:t>
            </a:r>
          </a:p>
          <a:p>
            <a:endParaRPr lang="en-US" dirty="0" smtClean="0"/>
          </a:p>
          <a:p>
            <a:r>
              <a:rPr lang="en-US" dirty="0" smtClean="0"/>
              <a:t>In the first part of my talk, I </a:t>
            </a:r>
            <a:r>
              <a:rPr lang="en-US" dirty="0" smtClean="0"/>
              <a:t>will </a:t>
            </a:r>
            <a:r>
              <a:rPr lang="en-US" dirty="0" smtClean="0"/>
              <a:t>explain what do</a:t>
            </a:r>
            <a:r>
              <a:rPr lang="en-US" baseline="0" dirty="0" smtClean="0"/>
              <a:t> we mean by </a:t>
            </a:r>
            <a:r>
              <a:rPr lang="en-US" dirty="0" err="1" smtClean="0"/>
              <a:t>unnaturaless</a:t>
            </a:r>
            <a:r>
              <a:rPr lang="en-US" baseline="0" dirty="0" smtClean="0"/>
              <a:t>? </a:t>
            </a:r>
            <a:r>
              <a:rPr lang="en-US" baseline="0" dirty="0" smtClean="0"/>
              <a:t>And then </a:t>
            </a:r>
            <a:r>
              <a:rPr lang="en-US" baseline="0" dirty="0" smtClean="0"/>
              <a:t>we will see how such unnatural code is connected </a:t>
            </a:r>
            <a:r>
              <a:rPr lang="en-US" baseline="0" dirty="0" smtClean="0"/>
              <a:t>to bug?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Previously,</a:t>
            </a:r>
            <a:r>
              <a:rPr lang="en-US" baseline="0" dirty="0" smtClean="0"/>
              <a:t> such regularities were successfully captured by </a:t>
            </a:r>
            <a:r>
              <a:rPr lang="en-US" dirty="0" smtClean="0"/>
              <a:t>n-gram language model. N-gram language model is a statistical model to learn the conditional distribution of the next word given a fixed number of previous words. For example, given the preceding tokens “for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equals“, it is followed by two distinct tokens in the corpus, “0”</a:t>
            </a:r>
            <a:r>
              <a:rPr lang="en-US" baseline="0" dirty="0" smtClean="0"/>
              <a:t> and </a:t>
            </a:r>
            <a:r>
              <a:rPr lang="en-US" dirty="0" smtClean="0"/>
              <a:t>“start”, which occur 14</a:t>
            </a:r>
            <a:r>
              <a:rPr lang="en-US" baseline="0" dirty="0" smtClean="0"/>
              <a:t> and 6 </a:t>
            </a:r>
            <a:r>
              <a:rPr lang="en-US" dirty="0" smtClean="0"/>
              <a:t>times respectively. Thus, probabilities</a:t>
            </a:r>
            <a:r>
              <a:rPr lang="en-US" baseline="0" dirty="0" smtClean="0"/>
              <a:t> of 0 and start after the prefix </a:t>
            </a:r>
            <a:r>
              <a:rPr lang="en-US" dirty="0" smtClean="0"/>
              <a:t>“for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equals“  is .7 and .3 respectively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1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Now, consider the new token “end”. How likely</a:t>
            </a:r>
            <a:r>
              <a:rPr lang="en-US" baseline="0" dirty="0" smtClean="0"/>
              <a:t> it is to be seen after the given prefix? If it is never seen in the existing corpus, its probability would be 0.</a:t>
            </a:r>
          </a:p>
          <a:p>
            <a:r>
              <a:rPr lang="en-US" baseline="0" dirty="0" smtClean="0"/>
              <a:t>Such code is termed as unnatural code. Such tokens are highly unlikely to be seen in a corpus. </a:t>
            </a:r>
          </a:p>
          <a:p>
            <a:r>
              <a:rPr lang="en-US" baseline="0" dirty="0" smtClean="0"/>
              <a:t>Explain entropy more (if time)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Unnaturalness is measured as by cross-entropy, i.e., improbability of the tokens to be seen. Higher the entropy value, the token is more likely to be unnatural.</a:t>
            </a:r>
            <a:endParaRPr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aseline="0" dirty="0" smtClean="0"/>
              <a:t>We capture such Unnaturalness by widely used measure entropy, i.e., improbability of seeing a tokens in a given corpus. </a:t>
            </a:r>
          </a:p>
          <a:p>
            <a:r>
              <a:rPr lang="en-US" baseline="0" dirty="0" smtClean="0"/>
              <a:t>Higher the entropy value, the token is more likely to be unnatural.</a:t>
            </a:r>
            <a:endParaRPr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measured entropy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’s cache-based language model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Consider,</a:t>
            </a:r>
            <a:r>
              <a:rPr lang="en-US" baseline="0" dirty="0" smtClean="0"/>
              <a:t> </a:t>
            </a:r>
            <a:r>
              <a:rPr lang="en-US" dirty="0" smtClean="0"/>
              <a:t>in</a:t>
            </a:r>
            <a:r>
              <a:rPr lang="en-US" baseline="0" dirty="0" smtClean="0"/>
              <a:t> most of the files in a project we have a loop variable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initialized with 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However, in a particular file, the loop variable is initialized with start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Tu</a:t>
            </a:r>
            <a:r>
              <a:rPr lang="en-US" baseline="0" dirty="0" smtClean="0"/>
              <a:t> et al. proposed an a new model based on additional cache component that </a:t>
            </a:r>
            <a:r>
              <a:rPr lang="en-US" sz="1200" dirty="0" smtClean="0"/>
              <a:t>memorizes the n-grams in the locality to capture.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Thus, for the given</a:t>
            </a:r>
            <a:r>
              <a:rPr lang="en-US" sz="1200" baseline="0" dirty="0" smtClean="0"/>
              <a:t> prefix, regular n-gram model would find 0 more natural, while cache gram model will find “start” to be more natural.</a:t>
            </a:r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We use such cache based model to measure entropy of each lines of code.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RQ1. Are buggy lines more unnatural than non-buggy lines? </a:t>
            </a:r>
          </a:p>
          <a:p>
            <a:pPr lvl="1"/>
            <a:r>
              <a:rPr lang="en-US" dirty="0" smtClean="0"/>
              <a:t>What happens when the bugs are  fixed?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RQ2. Is unnaturalness useful for defect prediction?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RQ3. How does Unnaturalness vs. Static analysis preform for defect prediction?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view of methodology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do that, first</a:t>
            </a:r>
            <a:r>
              <a:rPr lang="en-US" baseline="0" dirty="0" smtClean="0"/>
              <a:t> </a:t>
            </a:r>
            <a:r>
              <a:rPr lang="en-US" dirty="0" smtClean="0"/>
              <a:t>we need to identify</a:t>
            </a:r>
            <a:r>
              <a:rPr lang="en-US" baseline="0" dirty="0" smtClean="0"/>
              <a:t> the buggy lines in a given corpus.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First, in a project evolutionary history, we retrieved all the commits.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then identified the bug-fix commits. We consider both the pre-release and post-release bugs. For post-release bugs, we retrieved such information from issue data base. For pre-release bugs we looked at the commit messages for bug-fix specific words (like fix, error, correction, etc.) to identify bug-fix commits.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corresponding fix patch, the lines deleted are considered as buggy lines, while the lines added are  marked as their fixes.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89AC-BC19-0E40-80AC-38F4436D7C4E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7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6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3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080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tIns="32146" bIns="32146"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Ins="64291" bIns="32146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64291" tIns="32146" rIns="64291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283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2688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9648F39E-9C37-485F-AC97-16BB4BDF9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79400" y="268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8F39E-9C37-485F-AC97-16BB4BDF9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79400" y="268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8F39E-9C37-485F-AC97-16BB4BDF9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112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79400" y="268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8F39E-9C37-485F-AC97-16BB4BDF9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79400" y="268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8F39E-9C37-485F-AC97-16BB4BDF9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548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51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168" y="1904744"/>
            <a:ext cx="8077200" cy="10289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 the “Naturalness” </a:t>
            </a:r>
            <a:r>
              <a:rPr lang="en-US" dirty="0" smtClean="0"/>
              <a:t>of Buggy </a:t>
            </a:r>
            <a:r>
              <a:rPr lang="en-US" dirty="0"/>
              <a:t>Code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03" y="3074416"/>
            <a:ext cx="8952332" cy="1499616"/>
          </a:xfrm>
        </p:spPr>
        <p:txBody>
          <a:bodyPr>
            <a:noAutofit/>
          </a:bodyPr>
          <a:lstStyle/>
          <a:p>
            <a:r>
              <a:rPr lang="en-US" sz="2800" b="1" i="1" dirty="0"/>
              <a:t>Baishakhi </a:t>
            </a:r>
            <a:r>
              <a:rPr lang="en-US" sz="2800" b="1" i="1" dirty="0" smtClean="0"/>
              <a:t>Ray, </a:t>
            </a:r>
            <a:r>
              <a:rPr lang="en-US" sz="2800" dirty="0" smtClean="0"/>
              <a:t>Vincent </a:t>
            </a:r>
            <a:r>
              <a:rPr lang="en-US" sz="2800" dirty="0" err="1" smtClean="0"/>
              <a:t>Hellendoorn</a:t>
            </a:r>
            <a:r>
              <a:rPr lang="en-US" sz="2800" dirty="0" smtClean="0"/>
              <a:t>, </a:t>
            </a:r>
            <a:r>
              <a:rPr lang="en-US" sz="2800" dirty="0" err="1" smtClean="0"/>
              <a:t>Saheel</a:t>
            </a:r>
            <a:r>
              <a:rPr lang="en-US" sz="2800" dirty="0" smtClean="0"/>
              <a:t> </a:t>
            </a:r>
            <a:r>
              <a:rPr lang="en-US" sz="2800" dirty="0" err="1" smtClean="0"/>
              <a:t>Godhane</a:t>
            </a:r>
            <a:r>
              <a:rPr lang="en-US" sz="2800" dirty="0" smtClean="0"/>
              <a:t>,</a:t>
            </a:r>
            <a:endParaRPr lang="en-US" sz="2800" dirty="0"/>
          </a:p>
          <a:p>
            <a:r>
              <a:rPr lang="en-US" sz="2800" dirty="0" err="1" smtClean="0"/>
              <a:t>Zhaopeng</a:t>
            </a:r>
            <a:r>
              <a:rPr lang="en-US" sz="2800" dirty="0" smtClean="0"/>
              <a:t> </a:t>
            </a:r>
            <a:r>
              <a:rPr lang="en-US" sz="2800" dirty="0" err="1" smtClean="0"/>
              <a:t>Tu</a:t>
            </a:r>
            <a:r>
              <a:rPr lang="en-US" sz="2800" dirty="0" smtClean="0"/>
              <a:t>, Alberto </a:t>
            </a:r>
            <a:r>
              <a:rPr lang="en-US" sz="2800" dirty="0" err="1" smtClean="0"/>
              <a:t>Bacchelli</a:t>
            </a:r>
            <a:r>
              <a:rPr lang="en-US" sz="2800" dirty="0" smtClean="0"/>
              <a:t>, </a:t>
            </a:r>
            <a:r>
              <a:rPr lang="en-US" sz="2800" dirty="0" err="1" smtClean="0"/>
              <a:t>Prem</a:t>
            </a:r>
            <a:r>
              <a:rPr lang="en-US" sz="2800" dirty="0" smtClean="0"/>
              <a:t> </a:t>
            </a:r>
            <a:r>
              <a:rPr lang="en-US" sz="2800" dirty="0" err="1" smtClean="0"/>
              <a:t>Devanbu</a:t>
            </a:r>
            <a:endParaRPr lang="en-US" sz="28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810567" y="4851401"/>
            <a:ext cx="7660333" cy="1231900"/>
            <a:chOff x="114300" y="4660784"/>
            <a:chExt cx="8952333" cy="1867547"/>
          </a:xfrm>
        </p:grpSpPr>
        <p:pic>
          <p:nvPicPr>
            <p:cNvPr id="6" name="Picture 5" descr="UVA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200" y="4699531"/>
              <a:ext cx="2049536" cy="1828800"/>
            </a:xfrm>
            <a:prstGeom prst="rect">
              <a:avLst/>
            </a:prstGeom>
          </p:spPr>
        </p:pic>
        <p:pic>
          <p:nvPicPr>
            <p:cNvPr id="9" name="Picture 8" descr="imgres.jpg"/>
            <p:cNvPicPr>
              <a:picLocks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233" y="4660784"/>
              <a:ext cx="2057400" cy="1828800"/>
            </a:xfrm>
            <a:prstGeom prst="rect">
              <a:avLst/>
            </a:prstGeom>
          </p:spPr>
        </p:pic>
        <p:pic>
          <p:nvPicPr>
            <p:cNvPr id="10" name="Picture 9" descr="imgres.png"/>
            <p:cNvPicPr>
              <a:picLocks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" y="4693848"/>
              <a:ext cx="2057400" cy="1828800"/>
            </a:xfrm>
            <a:prstGeom prst="rect">
              <a:avLst/>
            </a:prstGeom>
          </p:spPr>
        </p:pic>
        <p:pic>
          <p:nvPicPr>
            <p:cNvPr id="11" name="Picture 10" descr="imgres.jpg"/>
            <p:cNvPicPr>
              <a:picLocks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450" y="4660784"/>
              <a:ext cx="2057400" cy="18288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6415540" y="6338501"/>
            <a:ext cx="2192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aseline="30000" dirty="0" smtClean="0"/>
              <a:t>NSF Grant </a:t>
            </a:r>
            <a:r>
              <a:rPr lang="fr-FR" sz="2400" baseline="30000" dirty="0"/>
              <a:t>No. </a:t>
            </a:r>
            <a:r>
              <a:rPr lang="fr-FR" sz="2400" baseline="30000" dirty="0" smtClean="0"/>
              <a:t>1414172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4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960" y="4322012"/>
            <a:ext cx="8228880" cy="868745"/>
            <a:chOff x="570960" y="4322012"/>
            <a:chExt cx="8228880" cy="868745"/>
          </a:xfrm>
        </p:grpSpPr>
        <p:sp>
          <p:nvSpPr>
            <p:cNvPr id="65" name="Line 25"/>
            <p:cNvSpPr/>
            <p:nvPr/>
          </p:nvSpPr>
          <p:spPr>
            <a:xfrm>
              <a:off x="570960" y="5118757"/>
              <a:ext cx="8046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40" name="CustomShape 1"/>
            <p:cNvSpPr/>
            <p:nvPr/>
          </p:nvSpPr>
          <p:spPr>
            <a:xfrm>
              <a:off x="7628040" y="4322012"/>
              <a:ext cx="1171800" cy="61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  Project</a:t>
              </a:r>
              <a:endParaRPr sz="2400" dirty="0"/>
            </a:p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Time Line</a:t>
              </a:r>
              <a:endParaRPr sz="2400" dirty="0"/>
            </a:p>
          </p:txBody>
        </p:sp>
        <p:sp>
          <p:nvSpPr>
            <p:cNvPr id="41" name="CustomShape 2"/>
            <p:cNvSpPr/>
            <p:nvPr/>
          </p:nvSpPr>
          <p:spPr>
            <a:xfrm>
              <a:off x="6463440" y="49553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42" name="CustomShape 3"/>
            <p:cNvSpPr/>
            <p:nvPr/>
          </p:nvSpPr>
          <p:spPr>
            <a:xfrm>
              <a:off x="6337440" y="4589557"/>
              <a:ext cx="42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c3</a:t>
              </a:r>
              <a:endParaRPr sz="2400"/>
            </a:p>
          </p:txBody>
        </p:sp>
        <p:sp>
          <p:nvSpPr>
            <p:cNvPr id="43" name="CustomShape 4"/>
            <p:cNvSpPr/>
            <p:nvPr/>
          </p:nvSpPr>
          <p:spPr>
            <a:xfrm>
              <a:off x="5096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c2</a:t>
              </a:r>
              <a:endParaRPr sz="2400" dirty="0"/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5167800" y="495567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1" name="CustomShape 21"/>
            <p:cNvSpPr/>
            <p:nvPr/>
          </p:nvSpPr>
          <p:spPr>
            <a:xfrm>
              <a:off x="4016160" y="495603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2" name="CustomShape 22"/>
            <p:cNvSpPr/>
            <p:nvPr/>
          </p:nvSpPr>
          <p:spPr>
            <a:xfrm>
              <a:off x="3908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sz="2400"/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829119" y="49625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721839" y="459603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 smtClean="0">
                  <a:solidFill>
                    <a:srgbClr val="000000"/>
                  </a:solidFill>
                  <a:latin typeface="Arial"/>
                </a:rPr>
                <a:t>c0</a:t>
              </a:r>
              <a:endParaRPr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Identify Buggy Lines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09488" y="1832100"/>
            <a:ext cx="3528396" cy="2500098"/>
            <a:chOff x="3809488" y="1832100"/>
            <a:chExt cx="3528396" cy="2500098"/>
          </a:xfrm>
        </p:grpSpPr>
        <p:grpSp>
          <p:nvGrpSpPr>
            <p:cNvPr id="76" name="Group 75"/>
            <p:cNvGrpSpPr/>
            <p:nvPr/>
          </p:nvGrpSpPr>
          <p:grpSpPr>
            <a:xfrm>
              <a:off x="3809488" y="1832100"/>
              <a:ext cx="3528396" cy="2500098"/>
              <a:chOff x="5691600" y="2509032"/>
              <a:chExt cx="1011715" cy="1557085"/>
            </a:xfrm>
          </p:grpSpPr>
          <p:sp>
            <p:nvSpPr>
              <p:cNvPr id="80" name="CustomShape 8"/>
              <p:cNvSpPr/>
              <p:nvPr/>
            </p:nvSpPr>
            <p:spPr>
              <a:xfrm>
                <a:off x="5691600" y="2797286"/>
                <a:ext cx="851760" cy="1268831"/>
              </a:xfrm>
              <a:prstGeom prst="verticalScroll">
                <a:avLst>
                  <a:gd name="adj" fmla="val 12500"/>
                </a:avLst>
              </a:pr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3" name="CustomShape 12"/>
              <p:cNvSpPr/>
              <p:nvPr/>
            </p:nvSpPr>
            <p:spPr>
              <a:xfrm>
                <a:off x="5859115" y="2509032"/>
                <a:ext cx="84420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Pre Release </a:t>
                </a:r>
                <a:r>
                  <a:rPr lang="en-US" sz="2400" dirty="0">
                    <a:solidFill>
                      <a:srgbClr val="000000"/>
                    </a:solidFill>
                  </a:rPr>
                  <a:t>Bugs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Commit Message</a:t>
                </a:r>
                <a:endParaRPr sz="24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153321" y="2568818"/>
              <a:ext cx="24287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FF0000"/>
                  </a:solidFill>
                </a:rPr>
                <a:t>Fixed</a:t>
              </a:r>
              <a:r>
                <a:rPr lang="en-US" sz="2400" i="1" dirty="0" smtClean="0"/>
                <a:t> </a:t>
              </a:r>
              <a:r>
                <a:rPr lang="en-US" sz="2400" i="1" dirty="0"/>
                <a:t>minor </a:t>
              </a:r>
              <a:endParaRPr lang="en-US" sz="2400" i="1" dirty="0" smtClean="0"/>
            </a:p>
            <a:p>
              <a:r>
                <a:rPr lang="en-US" sz="2400" i="1" dirty="0" smtClean="0"/>
                <a:t>batch request </a:t>
              </a:r>
            </a:p>
            <a:p>
              <a:r>
                <a:rPr lang="en-US" sz="2400" b="1" i="1" dirty="0" smtClean="0">
                  <a:solidFill>
                    <a:srgbClr val="FF0000"/>
                  </a:solidFill>
                </a:rPr>
                <a:t>bugs</a:t>
              </a:r>
              <a:r>
                <a:rPr lang="en-US" sz="2400" i="1" dirty="0" smtClean="0"/>
                <a:t>.  This </a:t>
              </a:r>
              <a:r>
                <a:rPr lang="en-US" sz="2400" b="1" i="1" dirty="0" smtClean="0">
                  <a:solidFill>
                    <a:srgbClr val="FF0000"/>
                  </a:solidFill>
                </a:rPr>
                <a:t>solves</a:t>
              </a:r>
              <a:r>
                <a:rPr lang="en-US" sz="2400" i="1" dirty="0" smtClean="0"/>
                <a:t> </a:t>
              </a:r>
            </a:p>
            <a:p>
              <a:r>
                <a:rPr lang="en-US" sz="2400" b="1" i="1" dirty="0">
                  <a:solidFill>
                    <a:srgbClr val="FF0000"/>
                  </a:solidFill>
                </a:rPr>
                <a:t>i</a:t>
              </a:r>
              <a:r>
                <a:rPr lang="en-US" sz="2400" b="1" i="1" dirty="0" smtClean="0">
                  <a:solidFill>
                    <a:srgbClr val="FF0000"/>
                  </a:solidFill>
                </a:rPr>
                <a:t>ssue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400" i="1" dirty="0" smtClean="0"/>
                <a:t>#XXX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0767" y="1785360"/>
            <a:ext cx="2944181" cy="2713477"/>
            <a:chOff x="760767" y="1785360"/>
            <a:chExt cx="2944181" cy="2713477"/>
          </a:xfrm>
        </p:grpSpPr>
        <p:pic>
          <p:nvPicPr>
            <p:cNvPr id="10" name="Picture 9" descr="db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175" y="2204211"/>
              <a:ext cx="2552273" cy="2294626"/>
            </a:xfrm>
            <a:prstGeom prst="rect">
              <a:avLst/>
            </a:prstGeom>
          </p:spPr>
        </p:pic>
        <p:sp>
          <p:nvSpPr>
            <p:cNvPr id="35" name="CustomShape 12"/>
            <p:cNvSpPr/>
            <p:nvPr/>
          </p:nvSpPr>
          <p:spPr>
            <a:xfrm>
              <a:off x="760767" y="1785360"/>
              <a:ext cx="2944181" cy="1024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latin typeface="Calibri"/>
                </a:rPr>
                <a:t>Post Release Bugs</a:t>
              </a:r>
            </a:p>
            <a:p>
              <a:pPr algn="ctr">
                <a:lnSpc>
                  <a:spcPct val="10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latin typeface="Calibri"/>
                </a:rPr>
                <a:t>Issue DB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36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960" y="4322012"/>
            <a:ext cx="8228880" cy="868745"/>
            <a:chOff x="570960" y="4322012"/>
            <a:chExt cx="8228880" cy="868745"/>
          </a:xfrm>
        </p:grpSpPr>
        <p:sp>
          <p:nvSpPr>
            <p:cNvPr id="65" name="Line 25"/>
            <p:cNvSpPr/>
            <p:nvPr/>
          </p:nvSpPr>
          <p:spPr>
            <a:xfrm>
              <a:off x="570960" y="5118757"/>
              <a:ext cx="8046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40" name="CustomShape 1"/>
            <p:cNvSpPr/>
            <p:nvPr/>
          </p:nvSpPr>
          <p:spPr>
            <a:xfrm>
              <a:off x="7628040" y="4322012"/>
              <a:ext cx="1171800" cy="61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  Project</a:t>
              </a:r>
              <a:endParaRPr sz="2400" dirty="0"/>
            </a:p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Time Line</a:t>
              </a:r>
              <a:endParaRPr sz="2400" dirty="0"/>
            </a:p>
          </p:txBody>
        </p:sp>
        <p:sp>
          <p:nvSpPr>
            <p:cNvPr id="41" name="CustomShape 2"/>
            <p:cNvSpPr/>
            <p:nvPr/>
          </p:nvSpPr>
          <p:spPr>
            <a:xfrm>
              <a:off x="6463440" y="49553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42" name="CustomShape 3"/>
            <p:cNvSpPr/>
            <p:nvPr/>
          </p:nvSpPr>
          <p:spPr>
            <a:xfrm>
              <a:off x="6337440" y="4589557"/>
              <a:ext cx="42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c3</a:t>
              </a:r>
              <a:endParaRPr sz="2400"/>
            </a:p>
          </p:txBody>
        </p:sp>
        <p:sp>
          <p:nvSpPr>
            <p:cNvPr id="43" name="CustomShape 4"/>
            <p:cNvSpPr/>
            <p:nvPr/>
          </p:nvSpPr>
          <p:spPr>
            <a:xfrm>
              <a:off x="5096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c2</a:t>
              </a:r>
              <a:endParaRPr sz="2400" dirty="0"/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5167800" y="495567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1" name="CustomShape 21"/>
            <p:cNvSpPr/>
            <p:nvPr/>
          </p:nvSpPr>
          <p:spPr>
            <a:xfrm>
              <a:off x="4016160" y="495603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2" name="CustomShape 22"/>
            <p:cNvSpPr/>
            <p:nvPr/>
          </p:nvSpPr>
          <p:spPr>
            <a:xfrm>
              <a:off x="3908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sz="2400"/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829119" y="49625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721839" y="459603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 smtClean="0">
                  <a:solidFill>
                    <a:srgbClr val="000000"/>
                  </a:solidFill>
                  <a:latin typeface="Arial"/>
                </a:rPr>
                <a:t>c0</a:t>
              </a:r>
              <a:endParaRPr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Identify Buggy 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84536" y="5208333"/>
            <a:ext cx="1242131" cy="1167389"/>
            <a:chOff x="4684536" y="5208333"/>
            <a:chExt cx="1242131" cy="1167389"/>
          </a:xfrm>
        </p:grpSpPr>
        <p:grpSp>
          <p:nvGrpSpPr>
            <p:cNvPr id="3" name="Group 2"/>
            <p:cNvGrpSpPr/>
            <p:nvPr/>
          </p:nvGrpSpPr>
          <p:grpSpPr>
            <a:xfrm>
              <a:off x="4684536" y="5208333"/>
              <a:ext cx="1242131" cy="1167389"/>
              <a:chOff x="4684536" y="5168437"/>
              <a:chExt cx="1242131" cy="1167389"/>
            </a:xfrm>
          </p:grpSpPr>
          <p:pic>
            <p:nvPicPr>
              <p:cNvPr id="44" name="Picture 52"/>
              <p:cNvPicPr/>
              <p:nvPr/>
            </p:nvPicPr>
            <p:blipFill>
              <a:blip r:embed="rId3"/>
              <a:stretch/>
            </p:blipFill>
            <p:spPr>
              <a:xfrm>
                <a:off x="4913280" y="5168437"/>
                <a:ext cx="707760" cy="7873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9" name="TextShape 19"/>
              <p:cNvSpPr txBox="1"/>
              <p:nvPr/>
            </p:nvSpPr>
            <p:spPr>
              <a:xfrm>
                <a:off x="4684536" y="5989506"/>
                <a:ext cx="1242131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r"/>
                <a:r>
                  <a:rPr lang="en-US" sz="2400" dirty="0">
                    <a:latin typeface="Arial"/>
                  </a:rPr>
                  <a:t>Bug-fix</a:t>
                </a:r>
                <a:endParaRPr sz="2400" dirty="0"/>
              </a:p>
            </p:txBody>
          </p:sp>
        </p:grpSp>
        <p:sp>
          <p:nvSpPr>
            <p:cNvPr id="37" name="CustomShape 5"/>
            <p:cNvSpPr/>
            <p:nvPr/>
          </p:nvSpPr>
          <p:spPr>
            <a:xfrm>
              <a:off x="4949280" y="5389117"/>
              <a:ext cx="666000" cy="566640"/>
            </a:xfrm>
            <a:prstGeom prst="mathMultiply">
              <a:avLst>
                <a:gd name="adj1" fmla="val 23520"/>
              </a:avLst>
            </a:prstGeom>
            <a:ln>
              <a:solidFill>
                <a:srgbClr val="F59240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809489" y="2294932"/>
            <a:ext cx="2970547" cy="2037271"/>
            <a:chOff x="3809489" y="2294932"/>
            <a:chExt cx="2970547" cy="2037271"/>
          </a:xfrm>
        </p:grpSpPr>
        <p:sp>
          <p:nvSpPr>
            <p:cNvPr id="34" name="CustomShape 8"/>
            <p:cNvSpPr/>
            <p:nvPr/>
          </p:nvSpPr>
          <p:spPr>
            <a:xfrm>
              <a:off x="3809489" y="2294932"/>
              <a:ext cx="2970547" cy="2037271"/>
            </a:xfrm>
            <a:prstGeom prst="verticalScrol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3" name="TextBox 32"/>
            <p:cNvSpPr txBox="1"/>
            <p:nvPr/>
          </p:nvSpPr>
          <p:spPr>
            <a:xfrm>
              <a:off x="4153321" y="2568818"/>
              <a:ext cx="24287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FF0000"/>
                  </a:solidFill>
                </a:rPr>
                <a:t>Fixed</a:t>
              </a:r>
              <a:r>
                <a:rPr lang="en-US" sz="2400" i="1" dirty="0" smtClean="0"/>
                <a:t> </a:t>
              </a:r>
              <a:r>
                <a:rPr lang="en-US" sz="2400" i="1" dirty="0"/>
                <a:t>minor </a:t>
              </a:r>
              <a:endParaRPr lang="en-US" sz="2400" i="1" dirty="0" smtClean="0"/>
            </a:p>
            <a:p>
              <a:r>
                <a:rPr lang="en-US" sz="2400" i="1" dirty="0" smtClean="0"/>
                <a:t>batch request </a:t>
              </a:r>
            </a:p>
            <a:p>
              <a:r>
                <a:rPr lang="en-US" sz="2400" b="1" i="1" dirty="0" smtClean="0">
                  <a:solidFill>
                    <a:srgbClr val="FF0000"/>
                  </a:solidFill>
                </a:rPr>
                <a:t>bugs</a:t>
              </a:r>
              <a:r>
                <a:rPr lang="en-US" sz="2400" i="1" dirty="0" smtClean="0"/>
                <a:t>.  This </a:t>
              </a:r>
              <a:r>
                <a:rPr lang="en-US" sz="2400" b="1" i="1" dirty="0" smtClean="0">
                  <a:solidFill>
                    <a:srgbClr val="FF0000"/>
                  </a:solidFill>
                </a:rPr>
                <a:t>solves</a:t>
              </a:r>
              <a:r>
                <a:rPr lang="en-US" sz="2400" i="1" dirty="0" smtClean="0"/>
                <a:t> </a:t>
              </a:r>
            </a:p>
            <a:p>
              <a:r>
                <a:rPr lang="en-US" sz="2400" b="1" i="1" dirty="0">
                  <a:solidFill>
                    <a:srgbClr val="FF0000"/>
                  </a:solidFill>
                </a:rPr>
                <a:t>i</a:t>
              </a:r>
              <a:r>
                <a:rPr lang="en-US" sz="2400" b="1" i="1" dirty="0" smtClean="0">
                  <a:solidFill>
                    <a:srgbClr val="FF0000"/>
                  </a:solidFill>
                </a:rPr>
                <a:t>ssue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400" i="1" dirty="0" smtClean="0"/>
                <a:t>#XXX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0767" y="1785360"/>
            <a:ext cx="2944181" cy="2713477"/>
            <a:chOff x="760767" y="1785360"/>
            <a:chExt cx="2944181" cy="2713477"/>
          </a:xfrm>
        </p:grpSpPr>
        <p:pic>
          <p:nvPicPr>
            <p:cNvPr id="38" name="Picture 37" descr="db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175" y="2204211"/>
              <a:ext cx="2552273" cy="2294626"/>
            </a:xfrm>
            <a:prstGeom prst="rect">
              <a:avLst/>
            </a:prstGeom>
          </p:spPr>
        </p:pic>
        <p:sp>
          <p:nvSpPr>
            <p:cNvPr id="39" name="CustomShape 12"/>
            <p:cNvSpPr/>
            <p:nvPr/>
          </p:nvSpPr>
          <p:spPr>
            <a:xfrm>
              <a:off x="760767" y="1785360"/>
              <a:ext cx="2944181" cy="1024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latin typeface="Calibri"/>
                </a:rPr>
                <a:t>Post Release Bugs</a:t>
              </a:r>
            </a:p>
            <a:p>
              <a:pPr algn="ctr">
                <a:lnSpc>
                  <a:spcPct val="10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latin typeface="Calibri"/>
                </a:rPr>
                <a:t>Issue DB</a:t>
              </a:r>
              <a:endParaRPr sz="2400" dirty="0"/>
            </a:p>
          </p:txBody>
        </p:sp>
      </p:grpSp>
      <p:sp>
        <p:nvSpPr>
          <p:cNvPr id="28" name="CustomShape 12"/>
          <p:cNvSpPr/>
          <p:nvPr/>
        </p:nvSpPr>
        <p:spPr>
          <a:xfrm>
            <a:off x="4393703" y="1832100"/>
            <a:ext cx="2944181" cy="10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2400" dirty="0" smtClean="0">
                <a:solidFill>
                  <a:srgbClr val="000000"/>
                </a:solidFill>
              </a:rPr>
              <a:t>Pre Release </a:t>
            </a:r>
            <a:r>
              <a:rPr lang="en-US" sz="2400" dirty="0">
                <a:solidFill>
                  <a:srgbClr val="000000"/>
                </a:solidFill>
              </a:rPr>
              <a:t>Bugs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Commit Message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724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960" y="4322012"/>
            <a:ext cx="8228880" cy="868745"/>
            <a:chOff x="570960" y="4322012"/>
            <a:chExt cx="8228880" cy="868745"/>
          </a:xfrm>
        </p:grpSpPr>
        <p:sp>
          <p:nvSpPr>
            <p:cNvPr id="65" name="Line 25"/>
            <p:cNvSpPr/>
            <p:nvPr/>
          </p:nvSpPr>
          <p:spPr>
            <a:xfrm>
              <a:off x="570960" y="5118757"/>
              <a:ext cx="8046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40" name="CustomShape 1"/>
            <p:cNvSpPr/>
            <p:nvPr/>
          </p:nvSpPr>
          <p:spPr>
            <a:xfrm>
              <a:off x="7628040" y="4322012"/>
              <a:ext cx="1171800" cy="61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  Project</a:t>
              </a:r>
              <a:endParaRPr sz="2400" dirty="0"/>
            </a:p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Time Line</a:t>
              </a:r>
              <a:endParaRPr sz="2400" dirty="0"/>
            </a:p>
          </p:txBody>
        </p:sp>
        <p:sp>
          <p:nvSpPr>
            <p:cNvPr id="41" name="CustomShape 2"/>
            <p:cNvSpPr/>
            <p:nvPr/>
          </p:nvSpPr>
          <p:spPr>
            <a:xfrm>
              <a:off x="6463440" y="49553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42" name="CustomShape 3"/>
            <p:cNvSpPr/>
            <p:nvPr/>
          </p:nvSpPr>
          <p:spPr>
            <a:xfrm>
              <a:off x="6337440" y="4589557"/>
              <a:ext cx="42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c3</a:t>
              </a:r>
              <a:endParaRPr sz="2400"/>
            </a:p>
          </p:txBody>
        </p:sp>
        <p:sp>
          <p:nvSpPr>
            <p:cNvPr id="43" name="CustomShape 4"/>
            <p:cNvSpPr/>
            <p:nvPr/>
          </p:nvSpPr>
          <p:spPr>
            <a:xfrm>
              <a:off x="5096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c2</a:t>
              </a:r>
              <a:endParaRPr sz="2400" dirty="0"/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5167800" y="495567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1" name="CustomShape 21"/>
            <p:cNvSpPr/>
            <p:nvPr/>
          </p:nvSpPr>
          <p:spPr>
            <a:xfrm>
              <a:off x="4016160" y="495603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2" name="CustomShape 22"/>
            <p:cNvSpPr/>
            <p:nvPr/>
          </p:nvSpPr>
          <p:spPr>
            <a:xfrm>
              <a:off x="3908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sz="2400"/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829119" y="49625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721839" y="459603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 smtClean="0">
                  <a:solidFill>
                    <a:srgbClr val="000000"/>
                  </a:solidFill>
                  <a:latin typeface="Arial"/>
                </a:rPr>
                <a:t>c0</a:t>
              </a:r>
              <a:endParaRPr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Identify Buggy 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84536" y="5208333"/>
            <a:ext cx="1242131" cy="1167389"/>
            <a:chOff x="4684536" y="5208333"/>
            <a:chExt cx="1242131" cy="1167389"/>
          </a:xfrm>
        </p:grpSpPr>
        <p:grpSp>
          <p:nvGrpSpPr>
            <p:cNvPr id="3" name="Group 2"/>
            <p:cNvGrpSpPr/>
            <p:nvPr/>
          </p:nvGrpSpPr>
          <p:grpSpPr>
            <a:xfrm>
              <a:off x="4684536" y="5208333"/>
              <a:ext cx="1242131" cy="1167389"/>
              <a:chOff x="4684536" y="5168437"/>
              <a:chExt cx="1242131" cy="1167389"/>
            </a:xfrm>
          </p:grpSpPr>
          <p:pic>
            <p:nvPicPr>
              <p:cNvPr id="44" name="Picture 52"/>
              <p:cNvPicPr/>
              <p:nvPr/>
            </p:nvPicPr>
            <p:blipFill>
              <a:blip r:embed="rId3"/>
              <a:stretch/>
            </p:blipFill>
            <p:spPr>
              <a:xfrm>
                <a:off x="4913280" y="5168437"/>
                <a:ext cx="707760" cy="7873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9" name="TextShape 19"/>
              <p:cNvSpPr txBox="1"/>
              <p:nvPr/>
            </p:nvSpPr>
            <p:spPr>
              <a:xfrm>
                <a:off x="4684536" y="5989506"/>
                <a:ext cx="1242131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r"/>
                <a:r>
                  <a:rPr lang="en-US" sz="2400" dirty="0">
                    <a:latin typeface="Arial"/>
                  </a:rPr>
                  <a:t>Bug-fix</a:t>
                </a:r>
                <a:endParaRPr sz="2400" dirty="0"/>
              </a:p>
            </p:txBody>
          </p:sp>
        </p:grpSp>
        <p:sp>
          <p:nvSpPr>
            <p:cNvPr id="37" name="CustomShape 5"/>
            <p:cNvSpPr/>
            <p:nvPr/>
          </p:nvSpPr>
          <p:spPr>
            <a:xfrm>
              <a:off x="4949280" y="5389117"/>
              <a:ext cx="666000" cy="566640"/>
            </a:xfrm>
            <a:prstGeom prst="mathMultiply">
              <a:avLst>
                <a:gd name="adj1" fmla="val 23520"/>
              </a:avLst>
            </a:prstGeom>
            <a:ln>
              <a:solidFill>
                <a:srgbClr val="F59240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</p:grpSp>
      <p:grpSp>
        <p:nvGrpSpPr>
          <p:cNvPr id="8" name="Group 7"/>
          <p:cNvGrpSpPr/>
          <p:nvPr/>
        </p:nvGrpSpPr>
        <p:grpSpPr>
          <a:xfrm>
            <a:off x="4228560" y="2227458"/>
            <a:ext cx="2314800" cy="2409319"/>
            <a:chOff x="4228560" y="2227458"/>
            <a:chExt cx="2314800" cy="2409319"/>
          </a:xfrm>
        </p:grpSpPr>
        <p:grpSp>
          <p:nvGrpSpPr>
            <p:cNvPr id="73" name="Group 72"/>
            <p:cNvGrpSpPr/>
            <p:nvPr/>
          </p:nvGrpSpPr>
          <p:grpSpPr>
            <a:xfrm>
              <a:off x="4228560" y="2227458"/>
              <a:ext cx="2314800" cy="1923324"/>
              <a:chOff x="4228560" y="2142793"/>
              <a:chExt cx="2314800" cy="1923324"/>
            </a:xfrm>
          </p:grpSpPr>
          <p:sp>
            <p:nvSpPr>
              <p:cNvPr id="74" name="CustomShape 10"/>
              <p:cNvSpPr/>
              <p:nvPr/>
            </p:nvSpPr>
            <p:spPr>
              <a:xfrm>
                <a:off x="4927320" y="3528997"/>
                <a:ext cx="855720" cy="360"/>
              </a:xfrm>
              <a:prstGeom prst="straightConnector1">
                <a:avLst/>
              </a:prstGeom>
              <a:noFill/>
              <a:ln w="28440">
                <a:custDash>
                  <a:ds d="400000" sp="300000"/>
                </a:custDash>
                <a:round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grpSp>
            <p:nvGrpSpPr>
              <p:cNvPr id="76" name="Group 75"/>
              <p:cNvGrpSpPr/>
              <p:nvPr/>
            </p:nvGrpSpPr>
            <p:grpSpPr>
              <a:xfrm>
                <a:off x="4228560" y="2142793"/>
                <a:ext cx="2314800" cy="1923324"/>
                <a:chOff x="4228560" y="2142793"/>
                <a:chExt cx="2314800" cy="1923324"/>
              </a:xfrm>
            </p:grpSpPr>
            <p:sp>
              <p:nvSpPr>
                <p:cNvPr id="78" name="CustomShape 6"/>
                <p:cNvSpPr/>
                <p:nvPr/>
              </p:nvSpPr>
              <p:spPr>
                <a:xfrm>
                  <a:off x="42840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79" name="CustomShape 7"/>
                <p:cNvSpPr/>
                <p:nvPr/>
              </p:nvSpPr>
              <p:spPr>
                <a:xfrm>
                  <a:off x="42840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sp>
            <p:sp>
              <p:nvSpPr>
                <p:cNvPr id="80" name="CustomShape 8"/>
                <p:cNvSpPr/>
                <p:nvPr/>
              </p:nvSpPr>
              <p:spPr>
                <a:xfrm>
                  <a:off x="56916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81" name="CustomShape 9"/>
                <p:cNvSpPr/>
                <p:nvPr/>
              </p:nvSpPr>
              <p:spPr>
                <a:xfrm>
                  <a:off x="56916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sp>
            <p:sp>
              <p:nvSpPr>
                <p:cNvPr id="82" name="CustomShape 11"/>
                <p:cNvSpPr/>
                <p:nvPr/>
              </p:nvSpPr>
              <p:spPr>
                <a:xfrm>
                  <a:off x="4228560" y="2142793"/>
                  <a:ext cx="100584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Bugs</a:t>
                  </a:r>
                  <a:endParaRPr sz="2400" dirty="0"/>
                </a:p>
              </p:txBody>
            </p:sp>
            <p:sp>
              <p:nvSpPr>
                <p:cNvPr id="83" name="CustomShape 12"/>
                <p:cNvSpPr/>
                <p:nvPr/>
              </p:nvSpPr>
              <p:spPr>
                <a:xfrm>
                  <a:off x="5699160" y="2159006"/>
                  <a:ext cx="84420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Fixes </a:t>
                  </a:r>
                  <a:endParaRPr sz="2400" dirty="0"/>
                </a:p>
              </p:txBody>
            </p:sp>
          </p:grpSp>
        </p:grpSp>
        <p:sp>
          <p:nvSpPr>
            <p:cNvPr id="7" name="Left Brace 6"/>
            <p:cNvSpPr/>
            <p:nvPr/>
          </p:nvSpPr>
          <p:spPr>
            <a:xfrm rot="16200000">
              <a:off x="5157997" y="3647969"/>
              <a:ext cx="352015" cy="1625601"/>
            </a:xfrm>
            <a:prstGeom prst="leftBrace">
              <a:avLst/>
            </a:prstGeom>
            <a:ln w="5715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628040" y="4322012"/>
            <a:ext cx="1171800" cy="619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 Project</a:t>
            </a:r>
            <a:endParaRPr sz="2400" dirty="0"/>
          </a:p>
          <a:p>
            <a:pPr>
              <a:lnSpc>
                <a:spcPct val="93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Time Line</a:t>
            </a:r>
            <a:endParaRPr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Identify Buggy 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84536" y="5208333"/>
            <a:ext cx="1242131" cy="1167389"/>
            <a:chOff x="4684536" y="5208333"/>
            <a:chExt cx="1242131" cy="1167389"/>
          </a:xfrm>
        </p:grpSpPr>
        <p:grpSp>
          <p:nvGrpSpPr>
            <p:cNvPr id="3" name="Group 2"/>
            <p:cNvGrpSpPr/>
            <p:nvPr/>
          </p:nvGrpSpPr>
          <p:grpSpPr>
            <a:xfrm>
              <a:off x="4684536" y="5208333"/>
              <a:ext cx="1242131" cy="1167389"/>
              <a:chOff x="4684536" y="5168437"/>
              <a:chExt cx="1242131" cy="1167389"/>
            </a:xfrm>
          </p:grpSpPr>
          <p:pic>
            <p:nvPicPr>
              <p:cNvPr id="44" name="Picture 52"/>
              <p:cNvPicPr/>
              <p:nvPr/>
            </p:nvPicPr>
            <p:blipFill>
              <a:blip r:embed="rId3"/>
              <a:stretch/>
            </p:blipFill>
            <p:spPr>
              <a:xfrm>
                <a:off x="4913280" y="5168437"/>
                <a:ext cx="707760" cy="7873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9" name="TextShape 19"/>
              <p:cNvSpPr txBox="1"/>
              <p:nvPr/>
            </p:nvSpPr>
            <p:spPr>
              <a:xfrm>
                <a:off x="4684536" y="5989506"/>
                <a:ext cx="1242131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r"/>
                <a:r>
                  <a:rPr lang="en-US" sz="2400" dirty="0">
                    <a:latin typeface="Arial"/>
                  </a:rPr>
                  <a:t>Bug-fix</a:t>
                </a:r>
                <a:endParaRPr sz="2400" dirty="0"/>
              </a:p>
            </p:txBody>
          </p:sp>
        </p:grpSp>
        <p:sp>
          <p:nvSpPr>
            <p:cNvPr id="37" name="CustomShape 5"/>
            <p:cNvSpPr/>
            <p:nvPr/>
          </p:nvSpPr>
          <p:spPr>
            <a:xfrm>
              <a:off x="4949280" y="5389117"/>
              <a:ext cx="666000" cy="566640"/>
            </a:xfrm>
            <a:prstGeom prst="mathMultiply">
              <a:avLst>
                <a:gd name="adj1" fmla="val 23520"/>
              </a:avLst>
            </a:prstGeom>
            <a:ln>
              <a:solidFill>
                <a:srgbClr val="F59240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</p:grpSp>
      <p:grpSp>
        <p:nvGrpSpPr>
          <p:cNvPr id="8" name="Group 7"/>
          <p:cNvGrpSpPr/>
          <p:nvPr/>
        </p:nvGrpSpPr>
        <p:grpSpPr>
          <a:xfrm>
            <a:off x="4228560" y="2227458"/>
            <a:ext cx="2314800" cy="2409319"/>
            <a:chOff x="4228560" y="2227458"/>
            <a:chExt cx="2314800" cy="2409319"/>
          </a:xfrm>
        </p:grpSpPr>
        <p:grpSp>
          <p:nvGrpSpPr>
            <p:cNvPr id="73" name="Group 72"/>
            <p:cNvGrpSpPr/>
            <p:nvPr/>
          </p:nvGrpSpPr>
          <p:grpSpPr>
            <a:xfrm>
              <a:off x="4228560" y="2227458"/>
              <a:ext cx="2314800" cy="1923324"/>
              <a:chOff x="4228560" y="2142793"/>
              <a:chExt cx="2314800" cy="1923324"/>
            </a:xfrm>
          </p:grpSpPr>
          <p:sp>
            <p:nvSpPr>
              <p:cNvPr id="74" name="CustomShape 10"/>
              <p:cNvSpPr/>
              <p:nvPr/>
            </p:nvSpPr>
            <p:spPr>
              <a:xfrm>
                <a:off x="4927320" y="3528997"/>
                <a:ext cx="855720" cy="360"/>
              </a:xfrm>
              <a:prstGeom prst="straightConnector1">
                <a:avLst/>
              </a:prstGeom>
              <a:noFill/>
              <a:ln w="28440">
                <a:custDash>
                  <a:ds d="400000" sp="300000"/>
                </a:custDash>
                <a:round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grpSp>
            <p:nvGrpSpPr>
              <p:cNvPr id="76" name="Group 75"/>
              <p:cNvGrpSpPr/>
              <p:nvPr/>
            </p:nvGrpSpPr>
            <p:grpSpPr>
              <a:xfrm>
                <a:off x="4228560" y="2142793"/>
                <a:ext cx="2314800" cy="1923324"/>
                <a:chOff x="4228560" y="2142793"/>
                <a:chExt cx="2314800" cy="1923324"/>
              </a:xfrm>
            </p:grpSpPr>
            <p:sp>
              <p:nvSpPr>
                <p:cNvPr id="78" name="CustomShape 6"/>
                <p:cNvSpPr/>
                <p:nvPr/>
              </p:nvSpPr>
              <p:spPr>
                <a:xfrm>
                  <a:off x="42840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79" name="CustomShape 7"/>
                <p:cNvSpPr/>
                <p:nvPr/>
              </p:nvSpPr>
              <p:spPr>
                <a:xfrm>
                  <a:off x="42840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sp>
            <p:sp>
              <p:nvSpPr>
                <p:cNvPr id="80" name="CustomShape 8"/>
                <p:cNvSpPr/>
                <p:nvPr/>
              </p:nvSpPr>
              <p:spPr>
                <a:xfrm>
                  <a:off x="56916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81" name="CustomShape 9"/>
                <p:cNvSpPr/>
                <p:nvPr/>
              </p:nvSpPr>
              <p:spPr>
                <a:xfrm>
                  <a:off x="56916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sp>
            <p:sp>
              <p:nvSpPr>
                <p:cNvPr id="82" name="CustomShape 11"/>
                <p:cNvSpPr/>
                <p:nvPr/>
              </p:nvSpPr>
              <p:spPr>
                <a:xfrm>
                  <a:off x="4228560" y="2142793"/>
                  <a:ext cx="100584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Bugs</a:t>
                  </a:r>
                  <a:endParaRPr sz="2400" dirty="0"/>
                </a:p>
              </p:txBody>
            </p:sp>
            <p:sp>
              <p:nvSpPr>
                <p:cNvPr id="83" name="CustomShape 12"/>
                <p:cNvSpPr/>
                <p:nvPr/>
              </p:nvSpPr>
              <p:spPr>
                <a:xfrm>
                  <a:off x="5699160" y="2159006"/>
                  <a:ext cx="84420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Fixes </a:t>
                  </a:r>
                  <a:endParaRPr sz="2400" dirty="0"/>
                </a:p>
              </p:txBody>
            </p:sp>
          </p:grpSp>
        </p:grpSp>
        <p:sp>
          <p:nvSpPr>
            <p:cNvPr id="7" name="Left Brace 6"/>
            <p:cNvSpPr/>
            <p:nvPr/>
          </p:nvSpPr>
          <p:spPr>
            <a:xfrm rot="16200000">
              <a:off x="5157997" y="3647969"/>
              <a:ext cx="352015" cy="1625601"/>
            </a:xfrm>
            <a:prstGeom prst="leftBrace">
              <a:avLst/>
            </a:prstGeom>
            <a:ln w="5715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0485" y="3793753"/>
            <a:ext cx="3993520" cy="2548106"/>
            <a:chOff x="290485" y="3793753"/>
            <a:chExt cx="3993520" cy="2548106"/>
          </a:xfrm>
        </p:grpSpPr>
        <p:grpSp>
          <p:nvGrpSpPr>
            <p:cNvPr id="85" name="Group 84"/>
            <p:cNvGrpSpPr/>
            <p:nvPr/>
          </p:nvGrpSpPr>
          <p:grpSpPr>
            <a:xfrm>
              <a:off x="290485" y="5236763"/>
              <a:ext cx="1242131" cy="1105096"/>
              <a:chOff x="4049608" y="5213797"/>
              <a:chExt cx="1242131" cy="1105096"/>
            </a:xfrm>
          </p:grpSpPr>
          <p:pic>
            <p:nvPicPr>
              <p:cNvPr id="87" name="Picture 52"/>
              <p:cNvPicPr/>
              <p:nvPr/>
            </p:nvPicPr>
            <p:blipFill>
              <a:blip r:embed="rId3"/>
              <a:stretch/>
            </p:blipFill>
            <p:spPr>
              <a:xfrm>
                <a:off x="4346380" y="5213797"/>
                <a:ext cx="707760" cy="7873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8" name="TextShape 19"/>
              <p:cNvSpPr txBox="1"/>
              <p:nvPr/>
            </p:nvSpPr>
            <p:spPr>
              <a:xfrm>
                <a:off x="4049608" y="5972573"/>
                <a:ext cx="1242131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ctr"/>
                <a:r>
                  <a:rPr lang="en-US" sz="2400" dirty="0" smtClean="0">
                    <a:latin typeface="Arial"/>
                  </a:rPr>
                  <a:t>Bug</a:t>
                </a:r>
                <a:endParaRPr sz="2400" dirty="0"/>
              </a:p>
            </p:txBody>
          </p:sp>
        </p:grpSp>
        <p:cxnSp>
          <p:nvCxnSpPr>
            <p:cNvPr id="11" name="Curved Connector 10"/>
            <p:cNvCxnSpPr/>
            <p:nvPr/>
          </p:nvCxnSpPr>
          <p:spPr>
            <a:xfrm rot="10800000" flipV="1">
              <a:off x="1142320" y="3793753"/>
              <a:ext cx="3141685" cy="116876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chemeClr val="bg1">
                  <a:lumMod val="50000"/>
                </a:schemeClr>
              </a:solidFill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65944" y="3565436"/>
            <a:ext cx="1351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blame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70960" y="4322012"/>
            <a:ext cx="8228880" cy="868745"/>
            <a:chOff x="570960" y="4322012"/>
            <a:chExt cx="8228880" cy="868745"/>
          </a:xfrm>
        </p:grpSpPr>
        <p:sp>
          <p:nvSpPr>
            <p:cNvPr id="54" name="Line 25"/>
            <p:cNvSpPr/>
            <p:nvPr/>
          </p:nvSpPr>
          <p:spPr>
            <a:xfrm>
              <a:off x="570960" y="5118757"/>
              <a:ext cx="8046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55" name="CustomShape 1"/>
            <p:cNvSpPr/>
            <p:nvPr/>
          </p:nvSpPr>
          <p:spPr>
            <a:xfrm>
              <a:off x="7628040" y="4322012"/>
              <a:ext cx="1171800" cy="61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  Project</a:t>
              </a:r>
              <a:endParaRPr sz="2400" dirty="0"/>
            </a:p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Time Line</a:t>
              </a:r>
              <a:endParaRPr sz="2400" dirty="0"/>
            </a:p>
          </p:txBody>
        </p:sp>
        <p:sp>
          <p:nvSpPr>
            <p:cNvPr id="57" name="CustomShape 2"/>
            <p:cNvSpPr/>
            <p:nvPr/>
          </p:nvSpPr>
          <p:spPr>
            <a:xfrm>
              <a:off x="6463440" y="49553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6337440" y="4589557"/>
              <a:ext cx="42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c3</a:t>
              </a:r>
              <a:endParaRPr sz="2400"/>
            </a:p>
          </p:txBody>
        </p:sp>
        <p:sp>
          <p:nvSpPr>
            <p:cNvPr id="60" name="CustomShape 4"/>
            <p:cNvSpPr/>
            <p:nvPr/>
          </p:nvSpPr>
          <p:spPr>
            <a:xfrm>
              <a:off x="5096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c2</a:t>
              </a:r>
              <a:endParaRPr sz="2400" dirty="0"/>
            </a:p>
          </p:txBody>
        </p:sp>
        <p:sp>
          <p:nvSpPr>
            <p:cNvPr id="66" name="CustomShape 16"/>
            <p:cNvSpPr/>
            <p:nvPr/>
          </p:nvSpPr>
          <p:spPr>
            <a:xfrm>
              <a:off x="5167800" y="495567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7" name="CustomShape 21"/>
            <p:cNvSpPr/>
            <p:nvPr/>
          </p:nvSpPr>
          <p:spPr>
            <a:xfrm>
              <a:off x="4016160" y="495603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8" name="CustomShape 22"/>
            <p:cNvSpPr/>
            <p:nvPr/>
          </p:nvSpPr>
          <p:spPr>
            <a:xfrm>
              <a:off x="3908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sz="2400"/>
            </a:p>
          </p:txBody>
        </p:sp>
        <p:sp>
          <p:nvSpPr>
            <p:cNvPr id="69" name="CustomShape 23"/>
            <p:cNvSpPr/>
            <p:nvPr/>
          </p:nvSpPr>
          <p:spPr>
            <a:xfrm>
              <a:off x="829119" y="496251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C0504D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70" name="CustomShape 24"/>
            <p:cNvSpPr/>
            <p:nvPr/>
          </p:nvSpPr>
          <p:spPr>
            <a:xfrm>
              <a:off x="721839" y="459603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 smtClean="0">
                  <a:solidFill>
                    <a:srgbClr val="000000"/>
                  </a:solidFill>
                  <a:latin typeface="Arial"/>
                </a:rPr>
                <a:t>c0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5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Identify Buggy 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13280" y="5208333"/>
            <a:ext cx="707760" cy="787320"/>
            <a:chOff x="4913280" y="5208333"/>
            <a:chExt cx="707760" cy="787320"/>
          </a:xfrm>
        </p:grpSpPr>
        <p:pic>
          <p:nvPicPr>
            <p:cNvPr id="44" name="Picture 52"/>
            <p:cNvPicPr/>
            <p:nvPr/>
          </p:nvPicPr>
          <p:blipFill>
            <a:blip r:embed="rId3"/>
            <a:stretch/>
          </p:blipFill>
          <p:spPr>
            <a:xfrm>
              <a:off x="4913280" y="5208333"/>
              <a:ext cx="707760" cy="787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CustomShape 5"/>
            <p:cNvSpPr/>
            <p:nvPr/>
          </p:nvSpPr>
          <p:spPr>
            <a:xfrm>
              <a:off x="4949280" y="5389117"/>
              <a:ext cx="666000" cy="566640"/>
            </a:xfrm>
            <a:prstGeom prst="mathMultiply">
              <a:avLst>
                <a:gd name="adj1" fmla="val 23520"/>
              </a:avLst>
            </a:prstGeom>
            <a:ln>
              <a:solidFill>
                <a:srgbClr val="F59240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</p:grpSp>
      <p:grpSp>
        <p:nvGrpSpPr>
          <p:cNvPr id="8" name="Group 7"/>
          <p:cNvGrpSpPr/>
          <p:nvPr/>
        </p:nvGrpSpPr>
        <p:grpSpPr>
          <a:xfrm>
            <a:off x="4228560" y="2227458"/>
            <a:ext cx="2314800" cy="2409319"/>
            <a:chOff x="4228560" y="2227458"/>
            <a:chExt cx="2314800" cy="2409319"/>
          </a:xfrm>
        </p:grpSpPr>
        <p:grpSp>
          <p:nvGrpSpPr>
            <p:cNvPr id="73" name="Group 72"/>
            <p:cNvGrpSpPr/>
            <p:nvPr/>
          </p:nvGrpSpPr>
          <p:grpSpPr>
            <a:xfrm>
              <a:off x="4228560" y="2227458"/>
              <a:ext cx="2314800" cy="1923324"/>
              <a:chOff x="4228560" y="2142793"/>
              <a:chExt cx="2314800" cy="1923324"/>
            </a:xfrm>
          </p:grpSpPr>
          <p:sp>
            <p:nvSpPr>
              <p:cNvPr id="74" name="CustomShape 10"/>
              <p:cNvSpPr/>
              <p:nvPr/>
            </p:nvSpPr>
            <p:spPr>
              <a:xfrm>
                <a:off x="4927320" y="3528997"/>
                <a:ext cx="855720" cy="360"/>
              </a:xfrm>
              <a:prstGeom prst="straightConnector1">
                <a:avLst/>
              </a:prstGeom>
              <a:noFill/>
              <a:ln w="28440">
                <a:custDash>
                  <a:ds d="400000" sp="300000"/>
                </a:custDash>
                <a:round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grpSp>
            <p:nvGrpSpPr>
              <p:cNvPr id="76" name="Group 75"/>
              <p:cNvGrpSpPr/>
              <p:nvPr/>
            </p:nvGrpSpPr>
            <p:grpSpPr>
              <a:xfrm>
                <a:off x="4228560" y="2142793"/>
                <a:ext cx="2314800" cy="1923324"/>
                <a:chOff x="4228560" y="2142793"/>
                <a:chExt cx="2314800" cy="1923324"/>
              </a:xfrm>
            </p:grpSpPr>
            <p:sp>
              <p:nvSpPr>
                <p:cNvPr id="78" name="CustomShape 6"/>
                <p:cNvSpPr/>
                <p:nvPr/>
              </p:nvSpPr>
              <p:spPr>
                <a:xfrm>
                  <a:off x="42840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79" name="CustomShape 7"/>
                <p:cNvSpPr/>
                <p:nvPr/>
              </p:nvSpPr>
              <p:spPr>
                <a:xfrm>
                  <a:off x="42840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sp>
            <p:sp>
              <p:nvSpPr>
                <p:cNvPr id="80" name="CustomShape 8"/>
                <p:cNvSpPr/>
                <p:nvPr/>
              </p:nvSpPr>
              <p:spPr>
                <a:xfrm>
                  <a:off x="56916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81" name="CustomShape 9"/>
                <p:cNvSpPr/>
                <p:nvPr/>
              </p:nvSpPr>
              <p:spPr>
                <a:xfrm>
                  <a:off x="56916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sp>
            <p:sp>
              <p:nvSpPr>
                <p:cNvPr id="82" name="CustomShape 11"/>
                <p:cNvSpPr/>
                <p:nvPr/>
              </p:nvSpPr>
              <p:spPr>
                <a:xfrm>
                  <a:off x="4228560" y="2142793"/>
                  <a:ext cx="100584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Bugs</a:t>
                  </a:r>
                  <a:endParaRPr sz="2400" dirty="0"/>
                </a:p>
              </p:txBody>
            </p:sp>
            <p:sp>
              <p:nvSpPr>
                <p:cNvPr id="83" name="CustomShape 12"/>
                <p:cNvSpPr/>
                <p:nvPr/>
              </p:nvSpPr>
              <p:spPr>
                <a:xfrm>
                  <a:off x="5699160" y="2159006"/>
                  <a:ext cx="84420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Fixes </a:t>
                  </a:r>
                  <a:endParaRPr sz="2400" dirty="0"/>
                </a:p>
              </p:txBody>
            </p:sp>
          </p:grpSp>
        </p:grpSp>
        <p:sp>
          <p:nvSpPr>
            <p:cNvPr id="7" name="Left Brace 6"/>
            <p:cNvSpPr/>
            <p:nvPr/>
          </p:nvSpPr>
          <p:spPr>
            <a:xfrm rot="16200000">
              <a:off x="5157997" y="3647969"/>
              <a:ext cx="352015" cy="1625601"/>
            </a:xfrm>
            <a:prstGeom prst="leftBrace">
              <a:avLst/>
            </a:prstGeom>
            <a:ln w="5715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Picture 52"/>
          <p:cNvPicPr/>
          <p:nvPr/>
        </p:nvPicPr>
        <p:blipFill>
          <a:blip r:embed="rId3"/>
          <a:stretch/>
        </p:blipFill>
        <p:spPr>
          <a:xfrm>
            <a:off x="587257" y="5236763"/>
            <a:ext cx="707760" cy="787320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70960" y="4589557"/>
            <a:ext cx="8046720" cy="601200"/>
            <a:chOff x="570960" y="4589557"/>
            <a:chExt cx="8046720" cy="601200"/>
          </a:xfrm>
        </p:grpSpPr>
        <p:sp>
          <p:nvSpPr>
            <p:cNvPr id="54" name="Line 25"/>
            <p:cNvSpPr/>
            <p:nvPr/>
          </p:nvSpPr>
          <p:spPr>
            <a:xfrm>
              <a:off x="570960" y="5118757"/>
              <a:ext cx="8046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57" name="CustomShape 2"/>
            <p:cNvSpPr/>
            <p:nvPr/>
          </p:nvSpPr>
          <p:spPr>
            <a:xfrm>
              <a:off x="6463440" y="49553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6337440" y="4589557"/>
              <a:ext cx="42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c3</a:t>
              </a:r>
              <a:endParaRPr sz="2400"/>
            </a:p>
          </p:txBody>
        </p:sp>
        <p:sp>
          <p:nvSpPr>
            <p:cNvPr id="60" name="CustomShape 4"/>
            <p:cNvSpPr/>
            <p:nvPr/>
          </p:nvSpPr>
          <p:spPr>
            <a:xfrm>
              <a:off x="5096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c2</a:t>
              </a:r>
              <a:endParaRPr sz="2400" dirty="0"/>
            </a:p>
          </p:txBody>
        </p:sp>
        <p:sp>
          <p:nvSpPr>
            <p:cNvPr id="66" name="CustomShape 16"/>
            <p:cNvSpPr/>
            <p:nvPr/>
          </p:nvSpPr>
          <p:spPr>
            <a:xfrm>
              <a:off x="5167800" y="495567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7" name="CustomShape 21"/>
            <p:cNvSpPr/>
            <p:nvPr/>
          </p:nvSpPr>
          <p:spPr>
            <a:xfrm>
              <a:off x="4016160" y="495603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8" name="CustomShape 22"/>
            <p:cNvSpPr/>
            <p:nvPr/>
          </p:nvSpPr>
          <p:spPr>
            <a:xfrm>
              <a:off x="3908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sz="2400"/>
            </a:p>
          </p:txBody>
        </p:sp>
        <p:sp>
          <p:nvSpPr>
            <p:cNvPr id="69" name="CustomShape 23"/>
            <p:cNvSpPr/>
            <p:nvPr/>
          </p:nvSpPr>
          <p:spPr>
            <a:xfrm>
              <a:off x="829119" y="496251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C0504D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70" name="CustomShape 24"/>
            <p:cNvSpPr/>
            <p:nvPr/>
          </p:nvSpPr>
          <p:spPr>
            <a:xfrm>
              <a:off x="721839" y="459603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 smtClean="0">
                  <a:solidFill>
                    <a:srgbClr val="000000"/>
                  </a:solidFill>
                  <a:latin typeface="Arial"/>
                </a:rPr>
                <a:t>c0</a:t>
              </a:r>
              <a:endParaRPr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13248" y="1754917"/>
            <a:ext cx="1871953" cy="4620805"/>
            <a:chOff x="2378320" y="1754917"/>
            <a:chExt cx="1871953" cy="4620805"/>
          </a:xfrm>
        </p:grpSpPr>
        <p:sp>
          <p:nvSpPr>
            <p:cNvPr id="39" name="Line 13"/>
            <p:cNvSpPr/>
            <p:nvPr/>
          </p:nvSpPr>
          <p:spPr>
            <a:xfrm flipH="1">
              <a:off x="3305520" y="1754917"/>
              <a:ext cx="8640" cy="4170960"/>
            </a:xfrm>
            <a:prstGeom prst="line">
              <a:avLst/>
            </a:prstGeom>
            <a:ln w="63500">
              <a:solidFill>
                <a:schemeClr val="tx2"/>
              </a:solidFill>
              <a:custDash>
                <a:ds d="100000" sp="100000"/>
              </a:custDash>
              <a:round/>
            </a:ln>
          </p:spPr>
        </p:sp>
        <p:sp>
          <p:nvSpPr>
            <p:cNvPr id="41" name="TextShape 18"/>
            <p:cNvSpPr txBox="1"/>
            <p:nvPr/>
          </p:nvSpPr>
          <p:spPr>
            <a:xfrm>
              <a:off x="2378320" y="5989506"/>
              <a:ext cx="1871953" cy="386216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r"/>
              <a:r>
                <a:rPr lang="en-US" sz="2400" dirty="0" smtClean="0">
                  <a:latin typeface="Arial"/>
                </a:rPr>
                <a:t>Snapshot 2</a:t>
              </a:r>
              <a:endParaRPr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63190" y="1754917"/>
            <a:ext cx="1853510" cy="4620805"/>
            <a:chOff x="6630090" y="1754917"/>
            <a:chExt cx="1853510" cy="4620805"/>
          </a:xfrm>
        </p:grpSpPr>
        <p:sp>
          <p:nvSpPr>
            <p:cNvPr id="43" name="TextShape 17"/>
            <p:cNvSpPr txBox="1"/>
            <p:nvPr/>
          </p:nvSpPr>
          <p:spPr>
            <a:xfrm>
              <a:off x="6630090" y="5989506"/>
              <a:ext cx="1853510" cy="386216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r"/>
              <a:r>
                <a:rPr lang="en-US" sz="2400" dirty="0" smtClean="0">
                  <a:latin typeface="Arial"/>
                </a:rPr>
                <a:t>Snapshot 3</a:t>
              </a:r>
              <a:endParaRPr sz="2400" dirty="0"/>
            </a:p>
          </p:txBody>
        </p:sp>
        <p:sp>
          <p:nvSpPr>
            <p:cNvPr id="45" name="Line 29"/>
            <p:cNvSpPr/>
            <p:nvPr/>
          </p:nvSpPr>
          <p:spPr>
            <a:xfrm flipH="1">
              <a:off x="7373520" y="1754917"/>
              <a:ext cx="8640" cy="4170960"/>
            </a:xfrm>
            <a:prstGeom prst="line">
              <a:avLst/>
            </a:prstGeom>
            <a:ln w="63500">
              <a:solidFill>
                <a:schemeClr val="tx2"/>
              </a:solidFill>
              <a:custDash>
                <a:ds d="100000" sp="100000"/>
              </a:custDash>
              <a:round/>
            </a:ln>
          </p:spPr>
        </p:sp>
      </p:grpSp>
      <p:grpSp>
        <p:nvGrpSpPr>
          <p:cNvPr id="46" name="Group 45"/>
          <p:cNvGrpSpPr/>
          <p:nvPr/>
        </p:nvGrpSpPr>
        <p:grpSpPr>
          <a:xfrm>
            <a:off x="693964" y="1748557"/>
            <a:ext cx="1871953" cy="4620805"/>
            <a:chOff x="2378320" y="1754917"/>
            <a:chExt cx="1871953" cy="4620805"/>
          </a:xfrm>
        </p:grpSpPr>
        <p:sp>
          <p:nvSpPr>
            <p:cNvPr id="47" name="Line 13"/>
            <p:cNvSpPr/>
            <p:nvPr/>
          </p:nvSpPr>
          <p:spPr>
            <a:xfrm flipH="1">
              <a:off x="3305520" y="1754917"/>
              <a:ext cx="8640" cy="4170960"/>
            </a:xfrm>
            <a:prstGeom prst="line">
              <a:avLst/>
            </a:prstGeom>
            <a:ln w="63500">
              <a:solidFill>
                <a:schemeClr val="tx2"/>
              </a:solidFill>
              <a:custDash>
                <a:ds d="100000" sp="100000"/>
              </a:custDash>
              <a:round/>
            </a:ln>
          </p:spPr>
        </p:sp>
        <p:sp>
          <p:nvSpPr>
            <p:cNvPr id="48" name="TextShape 18"/>
            <p:cNvSpPr txBox="1"/>
            <p:nvPr/>
          </p:nvSpPr>
          <p:spPr>
            <a:xfrm>
              <a:off x="2378320" y="5989506"/>
              <a:ext cx="1871953" cy="386216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r"/>
              <a:r>
                <a:rPr lang="en-US" sz="2400" dirty="0" smtClean="0">
                  <a:latin typeface="Arial"/>
                </a:rPr>
                <a:t>Snapshot 1</a:t>
              </a:r>
              <a:endParaRPr sz="2400" dirty="0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3010620" y="2881951"/>
            <a:ext cx="1206671" cy="1041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Buggy lines</a:t>
            </a:r>
            <a:endParaRPr lang="en-US" sz="2400" b="1" dirty="0">
              <a:solidFill>
                <a:srgbClr val="FF6600"/>
              </a:solidFill>
            </a:endParaRPr>
          </a:p>
        </p:txBody>
      </p:sp>
      <p:cxnSp>
        <p:nvCxnSpPr>
          <p:cNvPr id="50" name="Curved Connector 49"/>
          <p:cNvCxnSpPr/>
          <p:nvPr/>
        </p:nvCxnSpPr>
        <p:spPr>
          <a:xfrm flipV="1">
            <a:off x="1142319" y="3614022"/>
            <a:ext cx="1868301" cy="1339498"/>
          </a:xfrm>
          <a:prstGeom prst="curvedConnector3">
            <a:avLst/>
          </a:prstGeom>
          <a:ln w="57150" cmpd="sng">
            <a:solidFill>
              <a:schemeClr val="bg1">
                <a:lumMod val="50000"/>
              </a:schemeClr>
            </a:solidFill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142319" y="2257633"/>
            <a:ext cx="1206671" cy="1041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Buggy lines</a:t>
            </a:r>
            <a:endParaRPr lang="en-US" sz="2400" b="1" dirty="0">
              <a:solidFill>
                <a:srgbClr val="FF6600"/>
              </a:solidFill>
            </a:endParaRPr>
          </a:p>
        </p:txBody>
      </p:sp>
      <p:cxnSp>
        <p:nvCxnSpPr>
          <p:cNvPr id="61" name="Curved Connector 60"/>
          <p:cNvCxnSpPr>
            <a:stCxn id="70" idx="1"/>
            <a:endCxn id="56" idx="1"/>
          </p:cNvCxnSpPr>
          <p:nvPr/>
        </p:nvCxnSpPr>
        <p:spPr>
          <a:xfrm rot="10800000" flipH="1">
            <a:off x="721839" y="2778553"/>
            <a:ext cx="420480" cy="1999464"/>
          </a:xfrm>
          <a:prstGeom prst="curvedConnector3">
            <a:avLst>
              <a:gd name="adj1" fmla="val -54366"/>
            </a:avLst>
          </a:prstGeom>
          <a:ln w="57150" cmpd="sng">
            <a:solidFill>
              <a:schemeClr val="bg1">
                <a:lumMod val="50000"/>
              </a:schemeClr>
            </a:solidFill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2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Measure Entropy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21087" y="2963891"/>
            <a:ext cx="3492072" cy="1617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Cache-based </a:t>
            </a:r>
          </a:p>
          <a:p>
            <a:pPr algn="ctr"/>
            <a:r>
              <a:rPr lang="en-US" sz="2400" dirty="0" smtClean="0"/>
              <a:t>n-gram </a:t>
            </a:r>
          </a:p>
          <a:p>
            <a:pPr algn="ctr"/>
            <a:r>
              <a:rPr lang="en-US" sz="2400" dirty="0"/>
              <a:t>l</a:t>
            </a:r>
            <a:r>
              <a:rPr lang="en-US" sz="2400" dirty="0" smtClean="0"/>
              <a:t>anguage </a:t>
            </a:r>
            <a:r>
              <a:rPr lang="en-US" sz="2400" dirty="0"/>
              <a:t>m</a:t>
            </a:r>
            <a:r>
              <a:rPr lang="en-US" sz="2400" dirty="0" smtClean="0"/>
              <a:t>odel ($gram)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7853" y="4800989"/>
            <a:ext cx="311049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 u="sng"/>
            </a:lvl1pPr>
          </a:lstStyle>
          <a:p>
            <a:r>
              <a:rPr lang="en-US" dirty="0" smtClean="0"/>
              <a:t>Test: </a:t>
            </a:r>
            <a:endParaRPr lang="en-US" dirty="0"/>
          </a:p>
          <a:p>
            <a:r>
              <a:rPr lang="en-US" u="none" dirty="0" smtClean="0"/>
              <a:t>Single file </a:t>
            </a:r>
            <a:r>
              <a:rPr lang="en-US" u="none" dirty="0"/>
              <a:t>in a snapshot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857" y="1786302"/>
            <a:ext cx="3488004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u="sng" dirty="0" smtClean="0"/>
              <a:t>Training</a:t>
            </a:r>
            <a:r>
              <a:rPr lang="en-US" sz="2400" dirty="0" smtClean="0"/>
              <a:t>: </a:t>
            </a:r>
          </a:p>
          <a:p>
            <a:pPr algn="ctr"/>
            <a:r>
              <a:rPr lang="en-US" sz="2400" dirty="0" smtClean="0"/>
              <a:t>Other files </a:t>
            </a:r>
            <a:r>
              <a:rPr lang="en-US" sz="2400" dirty="0"/>
              <a:t>in the </a:t>
            </a:r>
            <a:r>
              <a:rPr lang="en-US" sz="2400" dirty="0" smtClean="0"/>
              <a:t>snapshot</a:t>
            </a:r>
            <a:endParaRPr lang="en-US" sz="2400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1763804" y="2721657"/>
            <a:ext cx="957283" cy="612372"/>
          </a:xfrm>
          <a:prstGeom prst="bentConnector3">
            <a:avLst>
              <a:gd name="adj1" fmla="val 256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1763802" y="4173202"/>
            <a:ext cx="957284" cy="627787"/>
          </a:xfrm>
          <a:prstGeom prst="bentConnector3">
            <a:avLst>
              <a:gd name="adj1" fmla="val -2113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17144" y="3145332"/>
            <a:ext cx="2857239" cy="1200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r>
              <a:rPr lang="en-US" sz="2400" dirty="0" smtClean="0"/>
              <a:t>:</a:t>
            </a:r>
          </a:p>
          <a:p>
            <a:pPr algn="ctr"/>
            <a:r>
              <a:rPr lang="en-US" sz="2400" dirty="0"/>
              <a:t>E</a:t>
            </a:r>
            <a:r>
              <a:rPr lang="en-US" sz="2400" dirty="0" smtClean="0"/>
              <a:t>ntropy </a:t>
            </a:r>
            <a:r>
              <a:rPr lang="en-US" sz="2400" dirty="0"/>
              <a:t>per </a:t>
            </a:r>
            <a:endParaRPr lang="en-US" sz="2400" dirty="0" smtClean="0"/>
          </a:p>
          <a:p>
            <a:pPr algn="ctr"/>
            <a:r>
              <a:rPr lang="en-US" sz="2400" dirty="0" smtClean="0"/>
              <a:t>program line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6213159" y="3772669"/>
            <a:ext cx="70294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Subjects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640417"/>
            <a:ext cx="9260997" cy="4130763"/>
            <a:chOff x="0" y="1881717"/>
            <a:chExt cx="9260997" cy="4130763"/>
          </a:xfrm>
        </p:grpSpPr>
        <p:pic>
          <p:nvPicPr>
            <p:cNvPr id="13" name="Picture 12" descr="apache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26139">
              <a:off x="5547517" y="3715624"/>
              <a:ext cx="3713480" cy="2296856"/>
            </a:xfrm>
            <a:prstGeom prst="rect">
              <a:avLst/>
            </a:prstGeom>
          </p:spPr>
        </p:pic>
        <p:pic>
          <p:nvPicPr>
            <p:cNvPr id="9" name="Picture 8" descr="githu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00" y="1881717"/>
              <a:ext cx="3937000" cy="2070100"/>
            </a:xfrm>
            <a:prstGeom prst="rect">
              <a:avLst/>
            </a:prstGeom>
          </p:spPr>
        </p:pic>
        <p:sp>
          <p:nvSpPr>
            <p:cNvPr id="8" name="Cloud 7"/>
            <p:cNvSpPr/>
            <p:nvPr/>
          </p:nvSpPr>
          <p:spPr>
            <a:xfrm>
              <a:off x="0" y="2942167"/>
              <a:ext cx="4775200" cy="2912532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GitHub</a:t>
              </a:r>
              <a:endParaRPr lang="en-US" sz="3200" b="1" dirty="0" smtClean="0"/>
            </a:p>
            <a:p>
              <a:pPr lvl="0" algn="ctr"/>
              <a:r>
                <a:rPr lang="en-US" sz="2400" dirty="0" smtClean="0"/>
                <a:t>Atmosphere, Presto, </a:t>
              </a:r>
              <a:r>
                <a:rPr lang="en-US" sz="2400" dirty="0" err="1" smtClean="0"/>
                <a:t>Elasticsearch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Netty</a:t>
              </a:r>
              <a:r>
                <a:rPr lang="en-US" sz="2400" dirty="0" smtClean="0"/>
                <a:t>, </a:t>
              </a:r>
              <a:endParaRPr lang="en-US" sz="2400" dirty="0"/>
            </a:p>
            <a:p>
              <a:pPr lvl="0" algn="ctr"/>
              <a:r>
                <a:rPr lang="en-US" sz="2400" dirty="0"/>
                <a:t>Facebook-android</a:t>
              </a:r>
              <a:r>
                <a:rPr lang="en-US" sz="2400" dirty="0" smtClean="0"/>
                <a:t>-</a:t>
              </a:r>
              <a:r>
                <a:rPr lang="en-US" sz="2400" dirty="0" err="1" smtClean="0"/>
                <a:t>sdk</a:t>
              </a:r>
              <a:endParaRPr lang="en-US" sz="3200" b="1" dirty="0"/>
            </a:p>
          </p:txBody>
        </p:sp>
        <p:sp>
          <p:nvSpPr>
            <p:cNvPr id="12" name="Cloud 11"/>
            <p:cNvSpPr/>
            <p:nvPr/>
          </p:nvSpPr>
          <p:spPr>
            <a:xfrm>
              <a:off x="4622800" y="2103967"/>
              <a:ext cx="4284130" cy="2912532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3200" b="1" dirty="0" smtClean="0"/>
                <a:t>Apache</a:t>
              </a:r>
              <a:endParaRPr lang="en-US" sz="3200" dirty="0" smtClean="0"/>
            </a:p>
            <a:p>
              <a:pPr lvl="0" algn="ctr"/>
              <a:r>
                <a:rPr lang="en-US" sz="2400" dirty="0" smtClean="0"/>
                <a:t>Derby, </a:t>
              </a:r>
              <a:r>
                <a:rPr lang="en-US" sz="2400" dirty="0" err="1" smtClean="0"/>
                <a:t>Lucene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OpenJPA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Qpid</a:t>
              </a:r>
              <a:r>
                <a:rPr lang="en-US" sz="2400" dirty="0" smtClean="0"/>
                <a:t>, Wicket</a:t>
              </a:r>
              <a:endParaRPr lang="en-US" sz="2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841500" y="6108700"/>
            <a:ext cx="5651500" cy="6561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 projects, 120 versions, 113K Files, 35M Lines, 7K bugs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58200" cy="1252728"/>
          </a:xfrm>
        </p:spPr>
        <p:txBody>
          <a:bodyPr>
            <a:normAutofit/>
          </a:bodyPr>
          <a:lstStyle/>
          <a:p>
            <a:r>
              <a:rPr lang="en-US" sz="4300" dirty="0" smtClean="0"/>
              <a:t>RQ1</a:t>
            </a:r>
            <a:r>
              <a:rPr lang="en-US" dirty="0" smtClean="0"/>
              <a:t>. unnaturalness =&gt; buggy lines? </a:t>
            </a:r>
            <a:endParaRPr lang="en-US" dirty="0"/>
          </a:p>
        </p:txBody>
      </p:sp>
      <p:pic>
        <p:nvPicPr>
          <p:cNvPr id="5" name="Picture 4" descr="rq12_1month_color2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6" y="1615025"/>
            <a:ext cx="8229600" cy="4572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4994" y="1791756"/>
            <a:ext cx="2881806" cy="40824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58200" cy="1252728"/>
          </a:xfrm>
        </p:spPr>
        <p:txBody>
          <a:bodyPr>
            <a:normAutofit/>
          </a:bodyPr>
          <a:lstStyle/>
          <a:p>
            <a:r>
              <a:rPr lang="en-US" sz="4300" dirty="0" smtClean="0"/>
              <a:t>RQ1</a:t>
            </a:r>
            <a:r>
              <a:rPr lang="en-US" dirty="0" smtClean="0"/>
              <a:t>. unnaturalness =&gt; buggy lines? </a:t>
            </a:r>
            <a:endParaRPr lang="en-US" dirty="0"/>
          </a:p>
        </p:txBody>
      </p:sp>
      <p:pic>
        <p:nvPicPr>
          <p:cNvPr id="5" name="Picture 4" descr="rq12_1month_color2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6" y="1615025"/>
            <a:ext cx="8229600" cy="4572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58200" cy="1252728"/>
          </a:xfrm>
        </p:spPr>
        <p:txBody>
          <a:bodyPr>
            <a:normAutofit/>
          </a:bodyPr>
          <a:lstStyle/>
          <a:p>
            <a:r>
              <a:rPr lang="en-US" sz="4300" dirty="0" smtClean="0"/>
              <a:t>RQ1</a:t>
            </a:r>
            <a:r>
              <a:rPr lang="en-US" dirty="0" smtClean="0"/>
              <a:t>. unnaturalness =&gt; buggy lines?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875389"/>
              </p:ext>
            </p:extLst>
          </p:nvPr>
        </p:nvGraphicFramePr>
        <p:xfrm>
          <a:off x="254000" y="1774825"/>
          <a:ext cx="6223000" cy="1706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2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Netty</a:t>
                      </a:r>
                      <a:r>
                        <a:rPr lang="en-US" sz="2000" baseline="0" dirty="0" smtClean="0"/>
                        <a:t>: incorrect method call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effectLst/>
                        </a:rPr>
                        <a:t>if (</a:t>
                      </a:r>
                      <a:r>
                        <a:rPr kumimoji="0" lang="en-US" sz="2000" kern="1200" dirty="0" err="1" smtClean="0">
                          <a:effectLst/>
                        </a:rPr>
                        <a:t>isTerminated</a:t>
                      </a:r>
                      <a:r>
                        <a:rPr kumimoji="0" lang="en-US" sz="2000" kern="1200" dirty="0" smtClean="0">
                          <a:effectLst/>
                        </a:rPr>
                        <a:t>()) { </a:t>
                      </a:r>
                    </a:p>
                    <a:p>
                      <a:r>
                        <a:rPr kumimoji="0" lang="en-US" sz="2000" kern="1200" dirty="0" smtClean="0">
                          <a:effectLst/>
                        </a:rPr>
                        <a:t>-  </a:t>
                      </a:r>
                      <a:r>
                        <a:rPr kumimoji="0" lang="en-US" sz="2000" kern="1200" dirty="0" err="1" smtClean="0">
                          <a:effectLst/>
                        </a:rPr>
                        <a:t>terminationFuture.</a:t>
                      </a:r>
                      <a:r>
                        <a:rPr kumimoji="0" lang="en-US" sz="2000" b="1" kern="1200" dirty="0" err="1" smtClean="0">
                          <a:solidFill>
                            <a:srgbClr val="FF0000"/>
                          </a:solidFill>
                          <a:effectLst/>
                        </a:rPr>
                        <a:t>setSuccess</a:t>
                      </a:r>
                      <a:r>
                        <a:rPr kumimoji="0" lang="en-US" sz="2000" kern="1200" dirty="0" smtClean="0">
                          <a:effectLst/>
                        </a:rPr>
                        <a:t>(null);   // entropy = 5.96 </a:t>
                      </a:r>
                    </a:p>
                    <a:p>
                      <a:r>
                        <a:rPr kumimoji="0" lang="en-US" sz="2000" kern="1200" dirty="0" smtClean="0">
                          <a:effectLst/>
                        </a:rPr>
                        <a:t>+  </a:t>
                      </a:r>
                      <a:r>
                        <a:rPr kumimoji="0" lang="en-US" sz="2000" kern="1200" dirty="0" err="1" smtClean="0">
                          <a:effectLst/>
                        </a:rPr>
                        <a:t>terminationFuture.</a:t>
                      </a:r>
                      <a:r>
                        <a:rPr kumimoji="0" lang="en-US" sz="2000" b="1" kern="1200" dirty="0" err="1" smtClean="0">
                          <a:solidFill>
                            <a:srgbClr val="008000"/>
                          </a:solidFill>
                          <a:effectLst/>
                        </a:rPr>
                        <a:t>trySuccess</a:t>
                      </a:r>
                      <a:r>
                        <a:rPr kumimoji="0" lang="en-US" sz="2000" kern="1200" dirty="0" smtClean="0">
                          <a:effectLst/>
                        </a:rPr>
                        <a:t>(null);   // entropy = 1.34</a:t>
                      </a:r>
                    </a:p>
                    <a:p>
                      <a:r>
                        <a:rPr kumimoji="0" lang="en-US" sz="2000" kern="1200" dirty="0" smtClean="0">
                          <a:effectLst/>
                        </a:rPr>
                        <a:t>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365937"/>
              </p:ext>
            </p:extLst>
          </p:nvPr>
        </p:nvGraphicFramePr>
        <p:xfrm>
          <a:off x="254000" y="3860800"/>
          <a:ext cx="6223000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2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effectLst/>
                        </a:rPr>
                        <a:t>Lucene</a:t>
                      </a:r>
                      <a:r>
                        <a:rPr lang="en-US" sz="2000" baseline="0" dirty="0" smtClean="0"/>
                        <a:t>: missing conditional check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effectLst/>
                        </a:rPr>
                        <a:t>if (!</a:t>
                      </a:r>
                      <a:r>
                        <a:rPr kumimoji="0" lang="en-US" sz="2000" kern="1200" dirty="0" err="1" smtClean="0">
                          <a:effectLst/>
                        </a:rPr>
                        <a:t>directory.exists</a:t>
                      </a:r>
                      <a:r>
                        <a:rPr kumimoji="0" lang="en-US" sz="2000" kern="1200" dirty="0" smtClean="0">
                          <a:effectLst/>
                        </a:rPr>
                        <a:t>())</a:t>
                      </a:r>
                      <a:br>
                        <a:rPr kumimoji="0" lang="en-US" sz="2000" kern="1200" dirty="0" smtClean="0">
                          <a:effectLst/>
                        </a:rPr>
                      </a:br>
                      <a:r>
                        <a:rPr kumimoji="0" lang="en-US" sz="2000" kern="1200" dirty="0" smtClean="0">
                          <a:effectLst/>
                        </a:rPr>
                        <a:t>- </a:t>
                      </a:r>
                      <a:r>
                        <a:rPr kumimoji="0" lang="en-US" sz="2000" b="1" kern="1200" dirty="0" err="1" smtClean="0">
                          <a:solidFill>
                            <a:srgbClr val="FF0000"/>
                          </a:solidFill>
                          <a:effectLst/>
                        </a:rPr>
                        <a:t>directory.mkdir</a:t>
                      </a:r>
                      <a:r>
                        <a:rPr kumimoji="0" lang="en-US" sz="2000" kern="1200" dirty="0" smtClean="0">
                          <a:effectLst/>
                        </a:rPr>
                        <a:t>();              // entropy = 9.21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effectLst/>
                        </a:rPr>
                        <a:t>+ </a:t>
                      </a:r>
                      <a:r>
                        <a:rPr kumimoji="0" lang="en-US" sz="2000" b="1" kern="1200" dirty="0" smtClean="0">
                          <a:solidFill>
                            <a:srgbClr val="008000"/>
                          </a:solidFill>
                          <a:effectLst/>
                        </a:rPr>
                        <a:t>if (!</a:t>
                      </a:r>
                      <a:r>
                        <a:rPr kumimoji="0" lang="en-US" sz="2000" b="1" kern="1200" dirty="0" err="1" smtClean="0">
                          <a:solidFill>
                            <a:srgbClr val="008000"/>
                          </a:solidFill>
                          <a:effectLst/>
                        </a:rPr>
                        <a:t>directory.mkdir</a:t>
                      </a:r>
                      <a:r>
                        <a:rPr kumimoji="0" lang="en-US" sz="2000" b="1" kern="1200" dirty="0" smtClean="0">
                          <a:solidFill>
                            <a:srgbClr val="008000"/>
                          </a:solidFill>
                          <a:effectLst/>
                        </a:rPr>
                        <a:t>())      </a:t>
                      </a:r>
                      <a:r>
                        <a:rPr kumimoji="0" lang="en-US" sz="2000" kern="1200" dirty="0" smtClean="0">
                          <a:effectLst/>
                        </a:rPr>
                        <a:t>// entropy = 5.34</a:t>
                      </a:r>
                    </a:p>
                    <a:p>
                      <a:r>
                        <a:rPr kumimoji="0" lang="en-US" sz="2000" kern="1200" dirty="0" smtClean="0">
                          <a:effectLst/>
                        </a:rPr>
                        <a:t>+ </a:t>
                      </a:r>
                      <a:r>
                        <a:rPr kumimoji="0" lang="en-US" sz="2000" b="1" kern="1200" dirty="0" smtClean="0">
                          <a:solidFill>
                            <a:srgbClr val="008000"/>
                          </a:solidFill>
                          <a:effectLst/>
                        </a:rPr>
                        <a:t>throw new </a:t>
                      </a:r>
                      <a:r>
                        <a:rPr kumimoji="0" lang="en-US" sz="2000" b="1" kern="1200" dirty="0" err="1" smtClean="0">
                          <a:solidFill>
                            <a:srgbClr val="008000"/>
                          </a:solidFill>
                          <a:effectLst/>
                        </a:rPr>
                        <a:t>IOException</a:t>
                      </a:r>
                      <a:r>
                        <a:rPr kumimoji="0" lang="en-US" sz="2000" b="1" kern="1200" dirty="0" smtClean="0">
                          <a:solidFill>
                            <a:srgbClr val="008000"/>
                          </a:solidFill>
                          <a:effectLst/>
                        </a:rPr>
                        <a:t> (…)</a:t>
                      </a:r>
                      <a:endParaRPr lang="en-US" sz="2000" b="1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ounded Rectangular Callout 11"/>
          <p:cNvSpPr/>
          <p:nvPr/>
        </p:nvSpPr>
        <p:spPr>
          <a:xfrm>
            <a:off x="6667500" y="2463800"/>
            <a:ext cx="2476500" cy="774700"/>
          </a:xfrm>
          <a:prstGeom prst="wedgeRoundRectCallout">
            <a:avLst>
              <a:gd name="adj1" fmla="val -69878"/>
              <a:gd name="adj2" fmla="val -137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/>
              <a:t>Entropy dropped after </a:t>
            </a:r>
            <a:r>
              <a:rPr lang="en-US" dirty="0" err="1"/>
              <a:t>bugfix</a:t>
            </a:r>
            <a:r>
              <a:rPr lang="en-US" dirty="0"/>
              <a:t> : 4.63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616700" y="4432300"/>
            <a:ext cx="2476500" cy="774700"/>
          </a:xfrm>
          <a:prstGeom prst="wedgeRoundRectCallout">
            <a:avLst>
              <a:gd name="adj1" fmla="val -69878"/>
              <a:gd name="adj2" fmla="val -1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/>
              <a:t>Entropy dropped after </a:t>
            </a:r>
            <a:r>
              <a:rPr lang="en-US" dirty="0" err="1"/>
              <a:t>bugfix</a:t>
            </a:r>
            <a:r>
              <a:rPr lang="en-US" dirty="0"/>
              <a:t> : </a:t>
            </a:r>
            <a:r>
              <a:rPr lang="en-US" dirty="0" smtClean="0"/>
              <a:t>3.87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11300" y="5969000"/>
            <a:ext cx="6591300" cy="68580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Buggy </a:t>
            </a:r>
            <a:r>
              <a:rPr lang="en-US" sz="2000" dirty="0">
                <a:solidFill>
                  <a:schemeClr val="tx1"/>
                </a:solidFill>
              </a:rPr>
              <a:t>lines have higher entropies than non-buggy </a:t>
            </a:r>
            <a:r>
              <a:rPr lang="en-US" sz="2000" dirty="0" smtClean="0">
                <a:solidFill>
                  <a:schemeClr val="tx1"/>
                </a:solidFill>
              </a:rPr>
              <a:t>lines; entropy </a:t>
            </a:r>
            <a:r>
              <a:rPr lang="en-US" sz="2000" dirty="0">
                <a:solidFill>
                  <a:schemeClr val="tx1"/>
                </a:solidFill>
              </a:rPr>
              <a:t>drops after bug-fixes. </a:t>
            </a:r>
          </a:p>
        </p:txBody>
      </p:sp>
    </p:spTree>
    <p:extLst>
      <p:ext uri="{BB962C8B-B14F-4D97-AF65-F5344CB8AC3E}">
        <p14:creationId xmlns:p14="http://schemas.microsoft.com/office/powerpoint/2010/main" val="268977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Programs are Natural!!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5100" y="4823108"/>
            <a:ext cx="7619300" cy="13232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  <a:r>
              <a:rPr lang="en-US" sz="2800" dirty="0" smtClean="0"/>
              <a:t>ighly </a:t>
            </a:r>
            <a:r>
              <a:rPr lang="en-US" sz="2800" dirty="0"/>
              <a:t>repetitive, predictable, and amenable to large-sample statistical </a:t>
            </a:r>
            <a:r>
              <a:rPr lang="en-US" sz="2800" dirty="0" smtClean="0"/>
              <a:t>methods 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Hindle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Et al.,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Allamanis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et al.,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Nguyen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et al.]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7" name="Picture 16" descr="ex3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4" y="1531038"/>
            <a:ext cx="7796778" cy="30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RQ2. </a:t>
            </a:r>
            <a:r>
              <a:rPr lang="en-US" dirty="0"/>
              <a:t>Is </a:t>
            </a:r>
            <a:r>
              <a:rPr lang="en-US" dirty="0" smtClean="0"/>
              <a:t>unnaturalness useful for defect prediction?</a:t>
            </a:r>
            <a:endParaRPr lang="en-US" dirty="0"/>
          </a:p>
        </p:txBody>
      </p:sp>
      <p:pic>
        <p:nvPicPr>
          <p:cNvPr id="8" name="Content Placeholder 7" descr="static-analysis-using-polyspace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38477"/>
          <a:stretch/>
        </p:blipFill>
        <p:spPr>
          <a:xfrm>
            <a:off x="2584342" y="1657463"/>
            <a:ext cx="2774950" cy="2774838"/>
          </a:xfrm>
        </p:spPr>
      </p:pic>
      <p:sp>
        <p:nvSpPr>
          <p:cNvPr id="13" name="Down Arrow 12"/>
          <p:cNvSpPr/>
          <p:nvPr/>
        </p:nvSpPr>
        <p:spPr>
          <a:xfrm>
            <a:off x="5549792" y="1854200"/>
            <a:ext cx="381000" cy="24765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83192" y="2295418"/>
            <a:ext cx="196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rder lines </a:t>
            </a:r>
          </a:p>
          <a:p>
            <a:r>
              <a:rPr lang="en-US" sz="2400" dirty="0" smtClean="0"/>
              <a:t>by decreasing entropy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20</a:t>
            </a:fld>
            <a:endParaRPr kumimoji="0" lang="en-US"/>
          </a:p>
        </p:txBody>
      </p:sp>
      <p:sp>
        <p:nvSpPr>
          <p:cNvPr id="10" name="Down Arrow 9"/>
          <p:cNvSpPr/>
          <p:nvPr/>
        </p:nvSpPr>
        <p:spPr>
          <a:xfrm>
            <a:off x="2067286" y="1854200"/>
            <a:ext cx="381000" cy="24765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0644" y="2295418"/>
            <a:ext cx="19685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Baseline:</a:t>
            </a:r>
          </a:p>
          <a:p>
            <a:r>
              <a:rPr lang="en-US" sz="2400" dirty="0" smtClean="0"/>
              <a:t>Order lines </a:t>
            </a:r>
          </a:p>
          <a:p>
            <a:r>
              <a:rPr lang="en-US" sz="2400" dirty="0" smtClean="0"/>
              <a:t>randomly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166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RQ2. </a:t>
            </a:r>
            <a:r>
              <a:rPr lang="en-US" dirty="0"/>
              <a:t>Is </a:t>
            </a:r>
            <a:r>
              <a:rPr lang="en-US" dirty="0" smtClean="0"/>
              <a:t>unnaturalness useful for defect prediction?</a:t>
            </a:r>
            <a:endParaRPr lang="en-US" dirty="0"/>
          </a:p>
        </p:txBody>
      </p:sp>
      <p:pic>
        <p:nvPicPr>
          <p:cNvPr id="4" name="Content Placeholder 3" descr="cgram_5.pdf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" b="503"/>
          <a:stretch>
            <a:fillRect/>
          </a:stretch>
        </p:blipFill>
        <p:spPr>
          <a:xfrm>
            <a:off x="706636" y="1600200"/>
            <a:ext cx="822960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RQ2. </a:t>
            </a:r>
            <a:r>
              <a:rPr lang="en-US" dirty="0"/>
              <a:t>Is </a:t>
            </a:r>
            <a:r>
              <a:rPr lang="en-US" dirty="0" smtClean="0"/>
              <a:t>unnaturalness useful for defect prediction?</a:t>
            </a:r>
            <a:endParaRPr lang="en-US" dirty="0"/>
          </a:p>
        </p:txBody>
      </p:sp>
      <p:pic>
        <p:nvPicPr>
          <p:cNvPr id="8" name="Content Placeholder 7" descr="static-analysis-using-polyspace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38477"/>
          <a:stretch/>
        </p:blipFill>
        <p:spPr>
          <a:xfrm>
            <a:off x="1631950" y="1657463"/>
            <a:ext cx="2774950" cy="2774838"/>
          </a:xfrm>
        </p:spPr>
      </p:pic>
      <p:sp>
        <p:nvSpPr>
          <p:cNvPr id="13" name="Down Arrow 12"/>
          <p:cNvSpPr/>
          <p:nvPr/>
        </p:nvSpPr>
        <p:spPr>
          <a:xfrm>
            <a:off x="4597400" y="1854200"/>
            <a:ext cx="381000" cy="24765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30800" y="2295418"/>
            <a:ext cx="196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rder lines </a:t>
            </a:r>
          </a:p>
          <a:p>
            <a:r>
              <a:rPr lang="en-US" sz="2400" dirty="0" smtClean="0"/>
              <a:t>by decreasing entropy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4" y="5161696"/>
            <a:ext cx="640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Problem: some </a:t>
            </a:r>
            <a:r>
              <a:rPr lang="en-US" sz="2400" dirty="0">
                <a:solidFill>
                  <a:srgbClr val="FF0000"/>
                </a:solidFill>
              </a:rPr>
              <a:t>line types are more </a:t>
            </a:r>
            <a:r>
              <a:rPr lang="en-US" sz="2400" dirty="0" smtClean="0">
                <a:solidFill>
                  <a:srgbClr val="FF0000"/>
                </a:solidFill>
              </a:rPr>
              <a:t>entropic </a:t>
            </a:r>
            <a:r>
              <a:rPr lang="en-US" sz="2400" dirty="0">
                <a:solidFill>
                  <a:srgbClr val="FF0000"/>
                </a:solidFill>
              </a:rPr>
              <a:t>than others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eg</a:t>
            </a:r>
            <a:r>
              <a:rPr lang="en-US" sz="2400" dirty="0">
                <a:solidFill>
                  <a:srgbClr val="FF0000"/>
                </a:solidFill>
              </a:rPr>
              <a:t>., import statement vs. for loop)</a:t>
            </a:r>
          </a:p>
        </p:txBody>
      </p:sp>
      <p:pic>
        <p:nvPicPr>
          <p:cNvPr id="18" name="Picture 17" descr="thinking.jpe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4679097"/>
            <a:ext cx="1713996" cy="1752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90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RQ2. </a:t>
            </a:r>
            <a:r>
              <a:rPr lang="en-US" dirty="0"/>
              <a:t>Is </a:t>
            </a:r>
            <a:r>
              <a:rPr lang="en-US" dirty="0" smtClean="0"/>
              <a:t>unnaturalness useful for defect prediction?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72354" y="2012096"/>
            <a:ext cx="640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Problem: some </a:t>
            </a:r>
            <a:r>
              <a:rPr lang="en-US" sz="2400" dirty="0">
                <a:solidFill>
                  <a:srgbClr val="FF0000"/>
                </a:solidFill>
              </a:rPr>
              <a:t>line types are more </a:t>
            </a:r>
            <a:r>
              <a:rPr lang="en-US" sz="2400" dirty="0" smtClean="0">
                <a:solidFill>
                  <a:srgbClr val="FF0000"/>
                </a:solidFill>
              </a:rPr>
              <a:t>entropic </a:t>
            </a:r>
            <a:r>
              <a:rPr lang="en-US" sz="2400" dirty="0">
                <a:solidFill>
                  <a:srgbClr val="FF0000"/>
                </a:solidFill>
              </a:rPr>
              <a:t>than others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eg</a:t>
            </a:r>
            <a:r>
              <a:rPr lang="en-US" sz="2400" dirty="0">
                <a:solidFill>
                  <a:srgbClr val="FF0000"/>
                </a:solidFill>
              </a:rPr>
              <a:t>., import statement vs. for loop)</a:t>
            </a:r>
          </a:p>
        </p:txBody>
      </p:sp>
      <p:pic>
        <p:nvPicPr>
          <p:cNvPr id="18" name="Picture 17" descr="thinking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529497"/>
            <a:ext cx="1713996" cy="1752600"/>
          </a:xfrm>
          <a:prstGeom prst="rect">
            <a:avLst/>
          </a:prstGeom>
        </p:spPr>
      </p:pic>
      <p:pic>
        <p:nvPicPr>
          <p:cNvPr id="4" name="Picture 3" descr="solution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4428974"/>
            <a:ext cx="1652242" cy="138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600" y="3282097"/>
            <a:ext cx="7073900" cy="5232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800" dirty="0" smtClean="0">
                <a:solidFill>
                  <a:srgbClr val="008000"/>
                </a:solidFill>
              </a:rPr>
              <a:t>Solution: can we leverage the type of the lines?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4900" y="3933843"/>
            <a:ext cx="559840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$</a:t>
            </a:r>
            <a:r>
              <a:rPr lang="en-US" sz="2400" i="1" u="sng" dirty="0" err="1" smtClean="0"/>
              <a:t>gram+Type</a:t>
            </a:r>
            <a:r>
              <a:rPr lang="en-US" sz="2400" i="1" dirty="0" smtClean="0"/>
              <a:t>: </a:t>
            </a:r>
            <a:r>
              <a:rPr lang="en-US" sz="2400" dirty="0" smtClean="0"/>
              <a:t>how </a:t>
            </a:r>
            <a:r>
              <a:rPr lang="en-US" sz="2400" dirty="0"/>
              <a:t>much a line’s  </a:t>
            </a:r>
            <a:r>
              <a:rPr lang="en-US" sz="2400" dirty="0" smtClean="0"/>
              <a:t>entropy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eviates from </a:t>
            </a:r>
            <a:r>
              <a:rPr lang="en-US" sz="2400" dirty="0"/>
              <a:t>the mean entropy of its </a:t>
            </a:r>
            <a:r>
              <a:rPr lang="en-US" sz="2400" dirty="0" smtClean="0"/>
              <a:t>own </a:t>
            </a:r>
          </a:p>
          <a:p>
            <a:r>
              <a:rPr lang="en-US" sz="2400" dirty="0" smtClean="0"/>
              <a:t>line</a:t>
            </a:r>
            <a:r>
              <a:rPr lang="en-US" sz="2400" dirty="0"/>
              <a:t>-</a:t>
            </a:r>
            <a:r>
              <a:rPr lang="en-US" sz="2400" dirty="0" smtClean="0"/>
              <a:t>type (</a:t>
            </a:r>
            <a:r>
              <a:rPr lang="en-US" sz="2400" dirty="0"/>
              <a:t>normalized Z-score)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3000" y="5292743"/>
            <a:ext cx="5666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i="1" u="sng" dirty="0"/>
              <a:t>$</a:t>
            </a:r>
            <a:r>
              <a:rPr lang="en-US" i="1" u="sng" dirty="0" err="1"/>
              <a:t>gram</a:t>
            </a:r>
            <a:r>
              <a:rPr lang="en-US" i="1" u="sng" dirty="0" err="1" smtClean="0"/>
              <a:t>+Type+History</a:t>
            </a:r>
            <a:r>
              <a:rPr lang="en-US" i="1" dirty="0" smtClean="0"/>
              <a:t>:</a:t>
            </a:r>
            <a:r>
              <a:rPr lang="en-US" dirty="0" smtClean="0"/>
              <a:t> how much a line-type</a:t>
            </a:r>
          </a:p>
          <a:p>
            <a:r>
              <a:rPr lang="en-US" dirty="0" smtClean="0"/>
              <a:t> was buggy in the past.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554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RQ2. </a:t>
            </a:r>
            <a:r>
              <a:rPr lang="en-US" dirty="0"/>
              <a:t>Is </a:t>
            </a:r>
            <a:r>
              <a:rPr lang="en-US" dirty="0" smtClean="0"/>
              <a:t>unnaturalness useful for defect prediction?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41500" y="5854700"/>
            <a:ext cx="5867400" cy="77470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Entropy can be used to guide bug-finding </a:t>
            </a:r>
            <a:r>
              <a:rPr lang="en-US" sz="2000" dirty="0" smtClean="0">
                <a:solidFill>
                  <a:schemeClr val="tx1"/>
                </a:solidFill>
              </a:rPr>
              <a:t>efforts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gram_5_all.pdf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" b="503"/>
          <a:stretch>
            <a:fillRect/>
          </a:stretch>
        </p:blipFill>
        <p:spPr>
          <a:xfrm>
            <a:off x="725182" y="1655673"/>
            <a:ext cx="8229600" cy="41302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78176" y="3337814"/>
            <a:ext cx="1700234" cy="8606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$gram</a:t>
            </a:r>
          </a:p>
          <a:p>
            <a:r>
              <a:rPr lang="en-US" sz="1400" dirty="0" smtClean="0"/>
              <a:t>$</a:t>
            </a:r>
            <a:r>
              <a:rPr lang="en-US" sz="1400" dirty="0" err="1" smtClean="0"/>
              <a:t>gram+Type</a:t>
            </a:r>
            <a:endParaRPr lang="en-US" sz="1400" dirty="0" smtClean="0"/>
          </a:p>
          <a:p>
            <a:r>
              <a:rPr lang="en-US" sz="1400" dirty="0" smtClean="0"/>
              <a:t>$</a:t>
            </a:r>
            <a:r>
              <a:rPr lang="en-US" sz="1400" dirty="0" err="1" smtClean="0"/>
              <a:t>gram+Type+History</a:t>
            </a:r>
            <a:endParaRPr lang="en-US" sz="1400" dirty="0" smtClean="0"/>
          </a:p>
          <a:p>
            <a:r>
              <a:rPr lang="en-US" sz="1400" dirty="0" smtClean="0"/>
              <a:t>random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31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RQ3. How does “naturalness” perform against static bug finding technique?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940072" y="2624855"/>
            <a:ext cx="381000" cy="24765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00057" y="2845072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decreasing warning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evel of SBF</a:t>
            </a:r>
            <a:endParaRPr lang="en-US" sz="2000" dirty="0"/>
          </a:p>
        </p:txBody>
      </p:sp>
      <p:sp>
        <p:nvSpPr>
          <p:cNvPr id="16" name="Down Arrow 15"/>
          <p:cNvSpPr/>
          <p:nvPr/>
        </p:nvSpPr>
        <p:spPr>
          <a:xfrm>
            <a:off x="1409347" y="2603342"/>
            <a:ext cx="381000" cy="24765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536693" y="3047749"/>
            <a:ext cx="196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decreasing entropy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6020969" y="2215090"/>
            <a:ext cx="2429348" cy="8195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There might be unwarned lines!!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591594" y="3047749"/>
            <a:ext cx="190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0 value to unwarned </a:t>
            </a:r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068104" y="3845201"/>
            <a:ext cx="2429348" cy="8195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Some lines will have same warning level!!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20968" y="4847278"/>
            <a:ext cx="31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random tie-breaker!!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8" name="Content Placeholder 7" descr="static-analysis-using-polyspace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38477"/>
          <a:stretch/>
        </p:blipFill>
        <p:spPr>
          <a:xfrm>
            <a:off x="1836034" y="2473943"/>
            <a:ext cx="2086875" cy="2774838"/>
          </a:xfrm>
        </p:spPr>
      </p:pic>
    </p:spTree>
    <p:extLst>
      <p:ext uri="{BB962C8B-B14F-4D97-AF65-F5344CB8AC3E}">
        <p14:creationId xmlns:p14="http://schemas.microsoft.com/office/powerpoint/2010/main" val="195071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9" grpId="0" animBg="1"/>
      <p:bldP spid="20" grpId="0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RQ3. How does naturalness perform against static bug finding technique?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20800" y="5638801"/>
            <a:ext cx="6654800" cy="77470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Entropy </a:t>
            </a:r>
            <a:r>
              <a:rPr lang="en-US" sz="2000" dirty="0">
                <a:solidFill>
                  <a:schemeClr val="tx1"/>
                </a:solidFill>
              </a:rPr>
              <a:t>achieves comparable performance to commonly used Static Bug Finders in defect prediction.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2" name="Content Placeholder 11" descr="pmd_new1.pdf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" b="222"/>
          <a:stretch>
            <a:fillRect/>
          </a:stretch>
        </p:blipFill>
        <p:spPr>
          <a:xfrm>
            <a:off x="457200" y="1680810"/>
            <a:ext cx="7864475" cy="3479800"/>
          </a:xfrm>
        </p:spPr>
      </p:pic>
    </p:spTree>
    <p:extLst>
      <p:ext uri="{BB962C8B-B14F-4D97-AF65-F5344CB8AC3E}">
        <p14:creationId xmlns:p14="http://schemas.microsoft.com/office/powerpoint/2010/main" val="11952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7400" cy="1287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RQ4. Does naturalness boost inspection effort on Static Bug Finder’s warnings?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20800" y="5638801"/>
            <a:ext cx="6654800" cy="77470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Ordering </a:t>
            </a:r>
            <a:r>
              <a:rPr lang="en-US" sz="2000" dirty="0" smtClean="0">
                <a:solidFill>
                  <a:schemeClr val="tx1"/>
                </a:solidFill>
              </a:rPr>
              <a:t>Static Bug Finder’s warnings </a:t>
            </a:r>
            <a:r>
              <a:rPr lang="en-US" sz="2000" dirty="0">
                <a:solidFill>
                  <a:schemeClr val="tx1"/>
                </a:solidFill>
              </a:rPr>
              <a:t>by priority and entropy significantly improves </a:t>
            </a:r>
            <a:r>
              <a:rPr lang="en-US" sz="2000" dirty="0" smtClean="0">
                <a:solidFill>
                  <a:schemeClr val="tx1"/>
                </a:solidFill>
              </a:rPr>
              <a:t>SBF performance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2200" y="1923534"/>
            <a:ext cx="1181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4" name="Content Placeholder 13" descr="pmd_new2.pdf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71" b="-11871"/>
          <a:stretch>
            <a:fillRect/>
          </a:stretch>
        </p:blipFill>
        <p:spPr>
          <a:xfrm>
            <a:off x="607796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5897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621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Unnatural </a:t>
            </a:r>
            <a:r>
              <a:rPr lang="en-US" dirty="0"/>
              <a:t>code is more likely to be </a:t>
            </a:r>
            <a:r>
              <a:rPr lang="en-US" dirty="0" smtClean="0"/>
              <a:t>buggy.</a:t>
            </a:r>
          </a:p>
          <a:p>
            <a:r>
              <a:rPr lang="en-US" dirty="0" smtClean="0"/>
              <a:t>Can be used effectively for line-level defect prediction.</a:t>
            </a:r>
          </a:p>
          <a:p>
            <a:r>
              <a:rPr lang="en-US" dirty="0" smtClean="0"/>
              <a:t>Performance is comparable with commonly used static bug finding techniques and both can complement each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Check it out @ </a:t>
            </a:r>
            <a:r>
              <a:rPr lang="en-US" u="sng" dirty="0" smtClean="0">
                <a:solidFill>
                  <a:srgbClr val="0000FF"/>
                </a:solidFill>
              </a:rPr>
              <a:t>http</a:t>
            </a:r>
            <a:r>
              <a:rPr lang="en-US" u="sng" dirty="0">
                <a:solidFill>
                  <a:srgbClr val="0000FF"/>
                </a:solidFill>
              </a:rPr>
              <a:t>://odd-</a:t>
            </a:r>
            <a:r>
              <a:rPr lang="en-US" u="sng" dirty="0" err="1" smtClean="0">
                <a:solidFill>
                  <a:srgbClr val="0000FF"/>
                </a:solidFill>
              </a:rPr>
              <a:t>code.github.io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168" y="1904744"/>
            <a:ext cx="8077200" cy="10289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 the “Naturalness” </a:t>
            </a:r>
            <a:r>
              <a:rPr lang="en-US" dirty="0" smtClean="0"/>
              <a:t>of Buggy </a:t>
            </a:r>
            <a:r>
              <a:rPr lang="en-US" dirty="0"/>
              <a:t>Code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03" y="3074416"/>
            <a:ext cx="8952332" cy="1499616"/>
          </a:xfrm>
        </p:spPr>
        <p:txBody>
          <a:bodyPr>
            <a:noAutofit/>
          </a:bodyPr>
          <a:lstStyle/>
          <a:p>
            <a:r>
              <a:rPr lang="en-US" sz="2800" b="1" i="1" dirty="0"/>
              <a:t>Baishakhi </a:t>
            </a:r>
            <a:r>
              <a:rPr lang="en-US" sz="2800" b="1" i="1" dirty="0" smtClean="0"/>
              <a:t>Ray, </a:t>
            </a:r>
            <a:r>
              <a:rPr lang="en-US" sz="2800" dirty="0" smtClean="0"/>
              <a:t>Vincent </a:t>
            </a:r>
            <a:r>
              <a:rPr lang="en-US" sz="2800" dirty="0" err="1" smtClean="0"/>
              <a:t>Hellendoorn</a:t>
            </a:r>
            <a:r>
              <a:rPr lang="en-US" sz="2800" dirty="0" smtClean="0"/>
              <a:t>, </a:t>
            </a:r>
            <a:r>
              <a:rPr lang="en-US" sz="2800" dirty="0" err="1" smtClean="0"/>
              <a:t>Saheel</a:t>
            </a:r>
            <a:r>
              <a:rPr lang="en-US" sz="2800" dirty="0" smtClean="0"/>
              <a:t> </a:t>
            </a:r>
            <a:r>
              <a:rPr lang="en-US" sz="2800" dirty="0" err="1" smtClean="0"/>
              <a:t>Godhane</a:t>
            </a:r>
            <a:r>
              <a:rPr lang="en-US" sz="2800" dirty="0" smtClean="0"/>
              <a:t>,</a:t>
            </a:r>
            <a:endParaRPr lang="en-US" sz="2800" dirty="0"/>
          </a:p>
          <a:p>
            <a:r>
              <a:rPr lang="en-US" sz="2800" dirty="0" err="1" smtClean="0"/>
              <a:t>Zhaopeng</a:t>
            </a:r>
            <a:r>
              <a:rPr lang="en-US" sz="2800" dirty="0" smtClean="0"/>
              <a:t> </a:t>
            </a:r>
            <a:r>
              <a:rPr lang="en-US" sz="2800" dirty="0" err="1" smtClean="0"/>
              <a:t>Tu</a:t>
            </a:r>
            <a:r>
              <a:rPr lang="en-US" sz="2800" dirty="0" smtClean="0"/>
              <a:t>, Alberto </a:t>
            </a:r>
            <a:r>
              <a:rPr lang="en-US" sz="2800" dirty="0" err="1" smtClean="0"/>
              <a:t>Bacchelli</a:t>
            </a:r>
            <a:r>
              <a:rPr lang="en-US" sz="2800" dirty="0" smtClean="0"/>
              <a:t>, </a:t>
            </a:r>
            <a:r>
              <a:rPr lang="en-US" sz="2800" dirty="0" err="1" smtClean="0"/>
              <a:t>Prem</a:t>
            </a:r>
            <a:r>
              <a:rPr lang="en-US" sz="2800" dirty="0" smtClean="0"/>
              <a:t> </a:t>
            </a:r>
            <a:r>
              <a:rPr lang="en-US" sz="2800" dirty="0" err="1" smtClean="0"/>
              <a:t>Devanbu</a:t>
            </a:r>
            <a:endParaRPr lang="en-US" sz="28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810567" y="4851401"/>
            <a:ext cx="7660333" cy="1231900"/>
            <a:chOff x="114300" y="4660784"/>
            <a:chExt cx="8952333" cy="1867547"/>
          </a:xfrm>
        </p:grpSpPr>
        <p:pic>
          <p:nvPicPr>
            <p:cNvPr id="6" name="Picture 5" descr="UVA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200" y="4699531"/>
              <a:ext cx="2049536" cy="1828800"/>
            </a:xfrm>
            <a:prstGeom prst="rect">
              <a:avLst/>
            </a:prstGeom>
          </p:spPr>
        </p:pic>
        <p:pic>
          <p:nvPicPr>
            <p:cNvPr id="9" name="Picture 8" descr="imgres.jpg"/>
            <p:cNvPicPr>
              <a:picLocks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233" y="4660784"/>
              <a:ext cx="2057400" cy="1828800"/>
            </a:xfrm>
            <a:prstGeom prst="rect">
              <a:avLst/>
            </a:prstGeom>
          </p:spPr>
        </p:pic>
        <p:pic>
          <p:nvPicPr>
            <p:cNvPr id="10" name="Picture 9" descr="imgres.png"/>
            <p:cNvPicPr>
              <a:picLocks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" y="4693848"/>
              <a:ext cx="2057400" cy="1828800"/>
            </a:xfrm>
            <a:prstGeom prst="rect">
              <a:avLst/>
            </a:prstGeom>
          </p:spPr>
        </p:pic>
        <p:pic>
          <p:nvPicPr>
            <p:cNvPr id="11" name="Picture 10" descr="imgres.jpg"/>
            <p:cNvPicPr>
              <a:picLocks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450" y="4660784"/>
              <a:ext cx="2057400" cy="18288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6415540" y="6338501"/>
            <a:ext cx="2192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aseline="30000" dirty="0" smtClean="0"/>
              <a:t>NSF Grant </a:t>
            </a:r>
            <a:r>
              <a:rPr lang="fr-FR" sz="2400" baseline="30000" dirty="0"/>
              <a:t>No. </a:t>
            </a:r>
            <a:r>
              <a:rPr lang="fr-FR" sz="2400" baseline="30000" dirty="0" smtClean="0"/>
              <a:t>1414172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0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46520" y="3730275"/>
            <a:ext cx="6896100" cy="9069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Is “unnatural” code more </a:t>
            </a:r>
            <a:r>
              <a:rPr lang="en-US" sz="3200" dirty="0"/>
              <a:t>defect-prone?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30338" y="2661419"/>
            <a:ext cx="5528441" cy="80929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What about “unnatural” code?</a:t>
            </a:r>
            <a:endParaRPr lang="en-US" sz="3200" dirty="0"/>
          </a:p>
        </p:txBody>
      </p:sp>
      <p:pic>
        <p:nvPicPr>
          <p:cNvPr id="2050" name="Picture 2" descr="http://www.presentationsistersunion.org/_uploads/_cknw/images/2010_News/03%20March2010/gm_strawberries%20W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524" y="654634"/>
            <a:ext cx="2162175" cy="1762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83220" y="4717487"/>
            <a:ext cx="3106581" cy="1241525"/>
            <a:chOff x="1609980" y="2494847"/>
            <a:chExt cx="3106581" cy="1241525"/>
          </a:xfrm>
        </p:grpSpPr>
        <p:sp>
          <p:nvSpPr>
            <p:cNvPr id="6" name="TextBox 5"/>
            <p:cNvSpPr txBox="1"/>
            <p:nvPr/>
          </p:nvSpPr>
          <p:spPr>
            <a:xfrm>
              <a:off x="1650301" y="2905375"/>
              <a:ext cx="3066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What is unnatural</a:t>
              </a:r>
            </a:p>
            <a:p>
              <a:pPr algn="ctr"/>
              <a:r>
                <a:rPr lang="en-US" sz="2400" dirty="0" smtClean="0"/>
                <a:t> code?</a:t>
              </a:r>
              <a:endParaRPr lang="en-US" sz="2400" dirty="0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2935329" y="1169498"/>
              <a:ext cx="410528" cy="3061226"/>
            </a:xfrm>
            <a:prstGeom prst="leftBrace">
              <a:avLst>
                <a:gd name="adj1" fmla="val 8333"/>
                <a:gd name="adj2" fmla="val 5074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21408" y="4672126"/>
            <a:ext cx="3066260" cy="1286886"/>
            <a:chOff x="5548168" y="2449486"/>
            <a:chExt cx="3066260" cy="1286886"/>
          </a:xfrm>
        </p:grpSpPr>
        <p:sp>
          <p:nvSpPr>
            <p:cNvPr id="9" name="Left Brace 8"/>
            <p:cNvSpPr/>
            <p:nvPr/>
          </p:nvSpPr>
          <p:spPr>
            <a:xfrm rot="16200000">
              <a:off x="6834376" y="1420104"/>
              <a:ext cx="410529" cy="2469294"/>
            </a:xfrm>
            <a:prstGeom prst="leftBrace">
              <a:avLst>
                <a:gd name="adj1" fmla="val 8333"/>
                <a:gd name="adj2" fmla="val 5074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48168" y="2905375"/>
              <a:ext cx="3066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How are they related to bugs?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900" dirty="0"/>
              <a:t>Naturalness of Code : 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i="1" dirty="0" smtClean="0"/>
              <a:t>N</a:t>
            </a:r>
            <a:r>
              <a:rPr lang="en-US" sz="3900" i="1" dirty="0"/>
              <a:t>-Gram Language Model</a:t>
            </a:r>
            <a:endParaRPr sz="3900" dirty="0"/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8105973" cy="1287960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r>
              <a:rPr lang="en-US" i="1" dirty="0" smtClean="0"/>
              <a:t>G</a:t>
            </a:r>
            <a:r>
              <a:rPr dirty="0" smtClean="0"/>
              <a:t>iven </a:t>
            </a:r>
            <a:r>
              <a:rPr dirty="0"/>
              <a:t>the previous words, learn the </a:t>
            </a:r>
            <a:r>
              <a:rPr i="1" dirty="0" smtClean="0"/>
              <a:t>conditional </a:t>
            </a:r>
            <a:r>
              <a:rPr i="1" dirty="0"/>
              <a:t>distribution</a:t>
            </a:r>
            <a:r>
              <a:rPr dirty="0"/>
              <a:t> of the next </a:t>
            </a:r>
            <a:r>
              <a:rPr dirty="0" smtClean="0"/>
              <a:t>word</a:t>
            </a:r>
            <a:r>
              <a:rPr lang="en-US" dirty="0" smtClean="0"/>
              <a:t>.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1515241" y="3173044"/>
            <a:ext cx="7133696" cy="503019"/>
            <a:chOff x="1515241" y="5731382"/>
            <a:chExt cx="7133696" cy="503019"/>
          </a:xfrm>
        </p:grpSpPr>
        <p:sp>
          <p:nvSpPr>
            <p:cNvPr id="151" name="Shape 151"/>
            <p:cNvSpPr/>
            <p:nvPr/>
          </p:nvSpPr>
          <p:spPr>
            <a:xfrm>
              <a:off x="1515241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FF0000"/>
                  </a:solidFill>
                </a:rPr>
                <a:t>n-grams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4095965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frequencies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265816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000000"/>
                  </a:solidFill>
                </a:rPr>
                <a:t>probabilities</a:t>
              </a:r>
            </a:p>
          </p:txBody>
        </p:sp>
      </p:grpSp>
      <p:sp>
        <p:nvSpPr>
          <p:cNvPr id="154" name="Shape 154"/>
          <p:cNvSpPr/>
          <p:nvPr/>
        </p:nvSpPr>
        <p:spPr>
          <a:xfrm>
            <a:off x="733197" y="3734039"/>
            <a:ext cx="7505829" cy="194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sz="2000" i="1" dirty="0" smtClean="0"/>
              <a:t>for </a:t>
            </a:r>
            <a:r>
              <a:rPr sz="2000" i="1" dirty="0"/>
              <a:t>( int i =</a:t>
            </a:r>
            <a:r>
              <a:rPr sz="2000" dirty="0"/>
              <a:t> </a:t>
            </a:r>
            <a:r>
              <a:rPr sz="2000" i="1" dirty="0" smtClean="0">
                <a:solidFill>
                  <a:srgbClr val="FF0000"/>
                </a:solidFill>
              </a:rPr>
              <a:t>0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…</a:t>
            </a:r>
            <a:r>
              <a:rPr sz="2000" dirty="0" smtClean="0">
                <a:solidFill>
                  <a:srgbClr val="FF0000"/>
                </a:solidFill>
              </a:rPr>
              <a:t> </a:t>
            </a:r>
            <a:r>
              <a:rPr sz="2000" i="1" dirty="0" smtClean="0"/>
              <a:t>      </a:t>
            </a:r>
            <a:r>
              <a:rPr sz="2000" dirty="0" smtClean="0"/>
              <a:t>                     1</a:t>
            </a:r>
            <a:r>
              <a:rPr lang="en-US" sz="2000" dirty="0" smtClean="0"/>
              <a:t>4</a:t>
            </a:r>
            <a:r>
              <a:rPr sz="2000" dirty="0" smtClean="0"/>
              <a:t>                            </a:t>
            </a:r>
            <a:r>
              <a:rPr sz="2000" b="1" dirty="0" smtClean="0">
                <a:solidFill>
                  <a:srgbClr val="3792AA"/>
                </a:solidFill>
              </a:rPr>
              <a:t>0.</a:t>
            </a:r>
            <a:r>
              <a:rPr lang="en-US" sz="2000" b="1" dirty="0" smtClean="0">
                <a:solidFill>
                  <a:srgbClr val="3792AA"/>
                </a:solidFill>
              </a:rPr>
              <a:t>70</a:t>
            </a:r>
            <a:endParaRPr lang="en-US" sz="2000" b="1" i="1" dirty="0">
              <a:solidFill>
                <a:srgbClr val="3792AA"/>
              </a:solidFill>
            </a:endParaRPr>
          </a:p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sz="2000" i="1" dirty="0" smtClean="0"/>
              <a:t>for </a:t>
            </a:r>
            <a:r>
              <a:rPr sz="2000" i="1" dirty="0"/>
              <a:t>( int i =</a:t>
            </a:r>
            <a:r>
              <a:rPr sz="2000" dirty="0"/>
              <a:t> </a:t>
            </a:r>
            <a:r>
              <a:rPr sz="2000" i="1" dirty="0">
                <a:solidFill>
                  <a:srgbClr val="FF0000"/>
                </a:solidFill>
              </a:rPr>
              <a:t>start</a:t>
            </a:r>
            <a:r>
              <a:rPr sz="2000" dirty="0"/>
              <a:t> </a:t>
            </a:r>
            <a:r>
              <a:rPr lang="en-US" sz="2000" i="1" dirty="0"/>
              <a:t>…</a:t>
            </a:r>
            <a:r>
              <a:rPr sz="2000" dirty="0" smtClean="0"/>
              <a:t>                     </a:t>
            </a:r>
            <a:r>
              <a:rPr lang="en-US" sz="2000" dirty="0" smtClean="0"/>
              <a:t>  </a:t>
            </a:r>
            <a:r>
              <a:rPr sz="2000" dirty="0" smtClean="0"/>
              <a:t> </a:t>
            </a:r>
            <a:r>
              <a:rPr lang="en-US" sz="2000" dirty="0"/>
              <a:t>5</a:t>
            </a:r>
            <a:r>
              <a:rPr sz="2000" dirty="0" smtClean="0"/>
              <a:t>                             </a:t>
            </a:r>
            <a:r>
              <a:rPr sz="2000" b="1" dirty="0" smtClean="0">
                <a:solidFill>
                  <a:srgbClr val="3792AA"/>
                </a:solidFill>
              </a:rPr>
              <a:t>0.</a:t>
            </a:r>
            <a:r>
              <a:rPr lang="en-US" sz="2000" b="1" dirty="0" smtClean="0">
                <a:solidFill>
                  <a:srgbClr val="3792AA"/>
                </a:solidFill>
              </a:rPr>
              <a:t>25</a:t>
            </a:r>
            <a:r>
              <a:rPr sz="2000" b="1" dirty="0" smtClean="0">
                <a:solidFill>
                  <a:srgbClr val="3792AA"/>
                </a:solidFill>
              </a:rPr>
              <a:t> </a:t>
            </a:r>
            <a:endParaRPr lang="en-US" sz="2000" b="1" dirty="0" smtClean="0">
              <a:solidFill>
                <a:srgbClr val="3792AA"/>
              </a:solidFill>
            </a:endParaRPr>
          </a:p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lang="da-DK" sz="2000" i="1" dirty="0"/>
              <a:t>for ( </a:t>
            </a:r>
            <a:r>
              <a:rPr lang="da-DK" sz="2000" i="1" dirty="0" err="1"/>
              <a:t>int</a:t>
            </a:r>
            <a:r>
              <a:rPr lang="da-DK" sz="2000" i="1" dirty="0"/>
              <a:t> i =</a:t>
            </a:r>
            <a:r>
              <a:rPr lang="da-DK" sz="2000" dirty="0"/>
              <a:t> </a:t>
            </a:r>
            <a:r>
              <a:rPr lang="da-DK" sz="2000" i="1" dirty="0" smtClean="0">
                <a:solidFill>
                  <a:srgbClr val="FF0000"/>
                </a:solidFill>
              </a:rPr>
              <a:t>end</a:t>
            </a:r>
            <a:r>
              <a:rPr lang="da-DK" sz="2000" i="1" dirty="0" smtClean="0"/>
              <a:t> …</a:t>
            </a:r>
            <a:r>
              <a:rPr lang="da-DK" sz="2000" dirty="0" smtClean="0"/>
              <a:t>                          </a:t>
            </a:r>
            <a:r>
              <a:rPr lang="da-DK" sz="2000" dirty="0"/>
              <a:t>1</a:t>
            </a:r>
            <a:r>
              <a:rPr lang="da-DK" sz="2000" dirty="0" smtClean="0"/>
              <a:t>                             </a:t>
            </a:r>
            <a:r>
              <a:rPr lang="da-DK" sz="2000" b="1" dirty="0" smtClean="0">
                <a:solidFill>
                  <a:srgbClr val="31859C"/>
                </a:solidFill>
              </a:rPr>
              <a:t>0.05</a:t>
            </a:r>
            <a:r>
              <a:rPr lang="da-DK" sz="2000" b="1" dirty="0" smtClean="0"/>
              <a:t>          </a:t>
            </a:r>
            <a:r>
              <a:rPr sz="2000" b="1" dirty="0" smtClean="0"/>
              <a:t>         </a:t>
            </a:r>
            <a:endParaRPr sz="20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0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900" dirty="0" smtClean="0"/>
              <a:t>Naturalness of Code </a:t>
            </a:r>
            <a:r>
              <a:rPr lang="en-US" sz="3900" dirty="0"/>
              <a:t>: 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i="1" dirty="0" smtClean="0"/>
              <a:t>N</a:t>
            </a:r>
            <a:r>
              <a:rPr lang="en-US" sz="3900" i="1" dirty="0"/>
              <a:t>-Gram Language Model</a:t>
            </a:r>
            <a:endParaRPr sz="3900" dirty="0"/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8258373" cy="1287960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r>
              <a:rPr lang="en-US" i="1" dirty="0" smtClean="0"/>
              <a:t>G</a:t>
            </a:r>
            <a:r>
              <a:rPr dirty="0" smtClean="0"/>
              <a:t>iven </a:t>
            </a:r>
            <a:r>
              <a:rPr dirty="0"/>
              <a:t>the previous words, learn the </a:t>
            </a:r>
            <a:r>
              <a:rPr i="1" dirty="0"/>
              <a:t>conditional distribution</a:t>
            </a:r>
            <a:r>
              <a:rPr dirty="0"/>
              <a:t> of the next </a:t>
            </a:r>
            <a:r>
              <a:rPr dirty="0" smtClean="0"/>
              <a:t>word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9" name="Rounded Rectangle 8"/>
          <p:cNvSpPr/>
          <p:nvPr/>
        </p:nvSpPr>
        <p:spPr>
          <a:xfrm>
            <a:off x="1180460" y="5023286"/>
            <a:ext cx="6882941" cy="877675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2778574" y="6113639"/>
            <a:ext cx="2408623" cy="625475"/>
          </a:xfrm>
          <a:prstGeom prst="wedgeRoundRectCallout">
            <a:avLst>
              <a:gd name="adj1" fmla="val -33051"/>
              <a:gd name="adj2" fmla="val -1190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Un-natural Code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173" y="4825774"/>
            <a:ext cx="114310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 seen token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349618" y="5165974"/>
            <a:ext cx="612245" cy="61862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15241" y="3173044"/>
            <a:ext cx="7133696" cy="503019"/>
            <a:chOff x="1515241" y="5731382"/>
            <a:chExt cx="7133696" cy="503019"/>
          </a:xfrm>
        </p:grpSpPr>
        <p:sp>
          <p:nvSpPr>
            <p:cNvPr id="15" name="Shape 151"/>
            <p:cNvSpPr/>
            <p:nvPr/>
          </p:nvSpPr>
          <p:spPr>
            <a:xfrm>
              <a:off x="1515241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FF0000"/>
                  </a:solidFill>
                </a:rPr>
                <a:t>n-grams</a:t>
              </a:r>
            </a:p>
          </p:txBody>
        </p:sp>
        <p:sp>
          <p:nvSpPr>
            <p:cNvPr id="16" name="Shape 152"/>
            <p:cNvSpPr/>
            <p:nvPr/>
          </p:nvSpPr>
          <p:spPr>
            <a:xfrm>
              <a:off x="4095965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frequencies</a:t>
              </a:r>
            </a:p>
          </p:txBody>
        </p:sp>
        <p:sp>
          <p:nvSpPr>
            <p:cNvPr id="17" name="Shape 153"/>
            <p:cNvSpPr/>
            <p:nvPr/>
          </p:nvSpPr>
          <p:spPr>
            <a:xfrm>
              <a:off x="6265816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000000"/>
                  </a:solidFill>
                </a:rPr>
                <a:t>probabilities</a:t>
              </a:r>
            </a:p>
          </p:txBody>
        </p:sp>
      </p:grpSp>
      <p:sp>
        <p:nvSpPr>
          <p:cNvPr id="18" name="Shape 154"/>
          <p:cNvSpPr/>
          <p:nvPr/>
        </p:nvSpPr>
        <p:spPr>
          <a:xfrm>
            <a:off x="733197" y="3734039"/>
            <a:ext cx="7505829" cy="194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sz="2000" i="1" dirty="0" smtClean="0"/>
              <a:t>for </a:t>
            </a:r>
            <a:r>
              <a:rPr sz="2000" i="1" dirty="0"/>
              <a:t>( int i =</a:t>
            </a:r>
            <a:r>
              <a:rPr sz="2000" dirty="0"/>
              <a:t> </a:t>
            </a:r>
            <a:r>
              <a:rPr sz="2000" i="1" dirty="0" smtClean="0">
                <a:solidFill>
                  <a:srgbClr val="FF0000"/>
                </a:solidFill>
              </a:rPr>
              <a:t>0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…</a:t>
            </a:r>
            <a:r>
              <a:rPr sz="2000" dirty="0" smtClean="0">
                <a:solidFill>
                  <a:srgbClr val="FF0000"/>
                </a:solidFill>
              </a:rPr>
              <a:t> </a:t>
            </a:r>
            <a:r>
              <a:rPr sz="2000" i="1" dirty="0" smtClean="0"/>
              <a:t>      </a:t>
            </a:r>
            <a:r>
              <a:rPr sz="2000" dirty="0" smtClean="0"/>
              <a:t>                     1</a:t>
            </a:r>
            <a:r>
              <a:rPr lang="en-US" sz="2000" dirty="0" smtClean="0"/>
              <a:t>4</a:t>
            </a:r>
            <a:r>
              <a:rPr sz="2000" dirty="0" smtClean="0"/>
              <a:t>                            </a:t>
            </a:r>
            <a:r>
              <a:rPr sz="2000" b="1" dirty="0" smtClean="0">
                <a:solidFill>
                  <a:srgbClr val="3792AA"/>
                </a:solidFill>
              </a:rPr>
              <a:t>0.</a:t>
            </a:r>
            <a:r>
              <a:rPr lang="en-US" sz="2000" b="1" dirty="0" smtClean="0">
                <a:solidFill>
                  <a:srgbClr val="3792AA"/>
                </a:solidFill>
              </a:rPr>
              <a:t>70</a:t>
            </a:r>
            <a:endParaRPr lang="en-US" sz="2000" b="1" i="1" dirty="0">
              <a:solidFill>
                <a:srgbClr val="3792AA"/>
              </a:solidFill>
            </a:endParaRPr>
          </a:p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sz="2000" i="1" dirty="0" smtClean="0"/>
              <a:t>for </a:t>
            </a:r>
            <a:r>
              <a:rPr sz="2000" i="1" dirty="0"/>
              <a:t>( int i =</a:t>
            </a:r>
            <a:r>
              <a:rPr sz="2000" dirty="0"/>
              <a:t> </a:t>
            </a:r>
            <a:r>
              <a:rPr sz="2000" i="1" dirty="0">
                <a:solidFill>
                  <a:srgbClr val="FF0000"/>
                </a:solidFill>
              </a:rPr>
              <a:t>start</a:t>
            </a:r>
            <a:r>
              <a:rPr sz="2000" dirty="0"/>
              <a:t> </a:t>
            </a:r>
            <a:r>
              <a:rPr lang="en-US" sz="2000" i="1" dirty="0"/>
              <a:t>…</a:t>
            </a:r>
            <a:r>
              <a:rPr sz="2000" dirty="0" smtClean="0"/>
              <a:t>                     </a:t>
            </a:r>
            <a:r>
              <a:rPr lang="en-US" sz="2000" dirty="0" smtClean="0"/>
              <a:t>  </a:t>
            </a:r>
            <a:r>
              <a:rPr sz="2000" dirty="0" smtClean="0"/>
              <a:t> </a:t>
            </a:r>
            <a:r>
              <a:rPr lang="en-US" sz="2000" dirty="0"/>
              <a:t>5</a:t>
            </a:r>
            <a:r>
              <a:rPr sz="2000" dirty="0" smtClean="0"/>
              <a:t>                             </a:t>
            </a:r>
            <a:r>
              <a:rPr sz="2000" b="1" dirty="0" smtClean="0">
                <a:solidFill>
                  <a:srgbClr val="3792AA"/>
                </a:solidFill>
              </a:rPr>
              <a:t>0.</a:t>
            </a:r>
            <a:r>
              <a:rPr lang="en-US" sz="2000" b="1" dirty="0" smtClean="0">
                <a:solidFill>
                  <a:srgbClr val="3792AA"/>
                </a:solidFill>
              </a:rPr>
              <a:t>25</a:t>
            </a:r>
            <a:r>
              <a:rPr sz="2000" b="1" dirty="0" smtClean="0">
                <a:solidFill>
                  <a:srgbClr val="3792AA"/>
                </a:solidFill>
              </a:rPr>
              <a:t> </a:t>
            </a:r>
            <a:endParaRPr lang="en-US" sz="2000" b="1" dirty="0" smtClean="0">
              <a:solidFill>
                <a:srgbClr val="3792AA"/>
              </a:solidFill>
            </a:endParaRPr>
          </a:p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lang="da-DK" sz="2000" i="1" dirty="0"/>
              <a:t>for ( </a:t>
            </a:r>
            <a:r>
              <a:rPr lang="da-DK" sz="2000" i="1" dirty="0" err="1"/>
              <a:t>int</a:t>
            </a:r>
            <a:r>
              <a:rPr lang="da-DK" sz="2000" i="1" dirty="0"/>
              <a:t> i =</a:t>
            </a:r>
            <a:r>
              <a:rPr lang="da-DK" sz="2000" dirty="0"/>
              <a:t> </a:t>
            </a:r>
            <a:r>
              <a:rPr lang="da-DK" sz="2000" i="1" dirty="0" smtClean="0">
                <a:solidFill>
                  <a:srgbClr val="FF0000"/>
                </a:solidFill>
              </a:rPr>
              <a:t>end</a:t>
            </a:r>
            <a:r>
              <a:rPr lang="da-DK" sz="2000" i="1" dirty="0" smtClean="0"/>
              <a:t> …</a:t>
            </a:r>
            <a:r>
              <a:rPr lang="da-DK" sz="2000" dirty="0" smtClean="0"/>
              <a:t>                          </a:t>
            </a:r>
            <a:r>
              <a:rPr lang="da-DK" sz="2000" dirty="0"/>
              <a:t>1</a:t>
            </a:r>
            <a:r>
              <a:rPr lang="da-DK" sz="2000" dirty="0" smtClean="0"/>
              <a:t>                             </a:t>
            </a:r>
            <a:r>
              <a:rPr lang="da-DK" sz="2000" b="1" dirty="0" smtClean="0">
                <a:solidFill>
                  <a:srgbClr val="31859C"/>
                </a:solidFill>
              </a:rPr>
              <a:t>0.05</a:t>
            </a:r>
            <a:r>
              <a:rPr lang="da-DK" sz="2000" b="1" dirty="0" smtClean="0"/>
              <a:t>          </a:t>
            </a:r>
            <a:r>
              <a:rPr sz="2000" b="1" dirty="0" smtClean="0"/>
              <a:t>         </a:t>
            </a:r>
            <a:endParaRPr sz="2000" b="1" i="1" dirty="0"/>
          </a:p>
        </p:txBody>
      </p:sp>
    </p:spTree>
    <p:extLst>
      <p:ext uri="{BB962C8B-B14F-4D97-AF65-F5344CB8AC3E}">
        <p14:creationId xmlns:p14="http://schemas.microsoft.com/office/powerpoint/2010/main" val="16250954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900" dirty="0"/>
              <a:t>Naturalness of Code : 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i="1" dirty="0" smtClean="0"/>
              <a:t>N</a:t>
            </a:r>
            <a:r>
              <a:rPr lang="en-US" sz="3900" i="1" dirty="0"/>
              <a:t>-Gram Language Model</a:t>
            </a:r>
            <a:endParaRPr sz="39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15241" y="1698844"/>
            <a:ext cx="7133696" cy="503019"/>
            <a:chOff x="1515241" y="5731382"/>
            <a:chExt cx="7133696" cy="503019"/>
          </a:xfrm>
        </p:grpSpPr>
        <p:sp>
          <p:nvSpPr>
            <p:cNvPr id="151" name="Shape 151"/>
            <p:cNvSpPr/>
            <p:nvPr/>
          </p:nvSpPr>
          <p:spPr>
            <a:xfrm>
              <a:off x="1515241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FF0000"/>
                  </a:solidFill>
                </a:rPr>
                <a:t>n-grams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4095965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frequencies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265816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000000"/>
                  </a:solidFill>
                </a:rPr>
                <a:t>probabilities</a:t>
              </a:r>
            </a:p>
          </p:txBody>
        </p:sp>
      </p:grpSp>
      <p:sp>
        <p:nvSpPr>
          <p:cNvPr id="154" name="Shape 154"/>
          <p:cNvSpPr/>
          <p:nvPr/>
        </p:nvSpPr>
        <p:spPr>
          <a:xfrm>
            <a:off x="770975" y="2326012"/>
            <a:ext cx="7764582" cy="503019"/>
          </a:xfrm>
          <a:prstGeom prst="rect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5717" tIns="35717" rIns="35717" bIns="35717" anchor="ctr">
            <a:spAutoFit/>
          </a:bodyPr>
          <a:lstStyle/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lang="da-DK" sz="2400" i="1" dirty="0" smtClean="0">
                <a:solidFill>
                  <a:srgbClr val="000000"/>
                </a:solidFill>
              </a:rPr>
              <a:t>for ( </a:t>
            </a:r>
            <a:r>
              <a:rPr lang="da-DK" sz="2400" i="1" dirty="0" err="1" smtClean="0">
                <a:solidFill>
                  <a:srgbClr val="000000"/>
                </a:solidFill>
              </a:rPr>
              <a:t>int</a:t>
            </a:r>
            <a:r>
              <a:rPr lang="da-DK" sz="2400" i="1" dirty="0" smtClean="0">
                <a:solidFill>
                  <a:srgbClr val="000000"/>
                </a:solidFill>
              </a:rPr>
              <a:t> i =</a:t>
            </a:r>
            <a:r>
              <a:rPr lang="da-DK" sz="2400" dirty="0" smtClean="0">
                <a:solidFill>
                  <a:srgbClr val="000000"/>
                </a:solidFill>
              </a:rPr>
              <a:t> </a:t>
            </a:r>
            <a:r>
              <a:rPr lang="da-DK" sz="2400" b="1" i="1" dirty="0" smtClean="0">
                <a:solidFill>
                  <a:srgbClr val="FF0000"/>
                </a:solidFill>
              </a:rPr>
              <a:t>end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smtClean="0">
                <a:solidFill>
                  <a:srgbClr val="000000"/>
                </a:solidFill>
              </a:rPr>
              <a:t>…                   1                         </a:t>
            </a:r>
            <a:r>
              <a:rPr lang="da-DK" sz="2400" b="1" dirty="0" smtClean="0">
                <a:solidFill>
                  <a:srgbClr val="000000"/>
                </a:solidFill>
              </a:rPr>
              <a:t>0.05          </a:t>
            </a:r>
            <a:r>
              <a:rPr sz="2400" b="1" dirty="0" smtClean="0">
                <a:solidFill>
                  <a:srgbClr val="000000"/>
                </a:solidFill>
              </a:rPr>
              <a:t>         </a:t>
            </a:r>
            <a:endParaRPr sz="2400" b="1" i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082" y="3080226"/>
            <a:ext cx="8662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nnaturalness is measured by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entropy </a:t>
            </a:r>
            <a:r>
              <a:rPr lang="en-US" sz="2800" dirty="0" smtClean="0"/>
              <a:t>(</a:t>
            </a:r>
            <a:r>
              <a:rPr lang="en-US" sz="2800" dirty="0"/>
              <a:t>“improbability</a:t>
            </a:r>
            <a:r>
              <a:rPr lang="en-US" sz="2800" dirty="0" smtClean="0"/>
              <a:t>”) </a:t>
            </a:r>
            <a:endParaRPr lang="en-US" sz="2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380875"/>
              </p:ext>
            </p:extLst>
          </p:nvPr>
        </p:nvGraphicFramePr>
        <p:xfrm>
          <a:off x="2328863" y="4030663"/>
          <a:ext cx="46545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4" imgW="1739900" imgH="241300" progId="Equation.3">
                  <p:embed/>
                </p:oleObj>
              </mc:Choice>
              <mc:Fallback>
                <p:oleObj name="Equation" r:id="rId4" imgW="1739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8863" y="4030663"/>
                        <a:ext cx="465455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204083" y="4837905"/>
            <a:ext cx="8662140" cy="1815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Higher entropy value = lower probability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= less naturalness</a:t>
            </a:r>
          </a:p>
          <a:p>
            <a:pPr algn="ctr"/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72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978104" y="2263322"/>
            <a:ext cx="3703040" cy="1611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algn="l">
              <a:defRPr sz="2800">
                <a:latin typeface="Palatino"/>
                <a:ea typeface="Palatino"/>
                <a:cs typeface="Palatino"/>
                <a:sym typeface="Palatino"/>
              </a:defRPr>
            </a:pPr>
            <a:r>
              <a:rPr sz="2000" b="1" i="1" dirty="0">
                <a:solidFill>
                  <a:srgbClr val="E66C7D"/>
                </a:solidFill>
              </a:rPr>
              <a:t>for ( int i = start</a:t>
            </a:r>
            <a:r>
              <a:rPr sz="2000" dirty="0"/>
              <a:t>; i &lt; end; ++ i )</a:t>
            </a:r>
          </a:p>
          <a:p>
            <a:pPr algn="l">
              <a:defRPr sz="2800">
                <a:latin typeface="Palatino"/>
                <a:ea typeface="Palatino"/>
                <a:cs typeface="Palatino"/>
                <a:sym typeface="Palatino"/>
              </a:defRPr>
            </a:pPr>
            <a:r>
              <a:rPr sz="2000" dirty="0"/>
              <a:t>…</a:t>
            </a:r>
          </a:p>
          <a:p>
            <a:pPr algn="l">
              <a:defRPr sz="2800">
                <a:latin typeface="Palatino"/>
                <a:ea typeface="Palatino"/>
                <a:cs typeface="Palatino"/>
                <a:sym typeface="Palatino"/>
              </a:defRPr>
            </a:pPr>
            <a:r>
              <a:rPr sz="2000" b="1" i="1" dirty="0">
                <a:solidFill>
                  <a:srgbClr val="E66C7D"/>
                </a:solidFill>
              </a:rPr>
              <a:t>for ( int i = start</a:t>
            </a:r>
            <a:r>
              <a:rPr sz="2000" dirty="0"/>
              <a:t>; i &lt; end; ++ i )</a:t>
            </a:r>
          </a:p>
          <a:p>
            <a:pPr algn="l">
              <a:defRPr sz="2800">
                <a:latin typeface="Palatino"/>
                <a:ea typeface="Palatino"/>
                <a:cs typeface="Palatino"/>
                <a:sym typeface="Palatino"/>
              </a:defRPr>
            </a:pPr>
            <a:r>
              <a:rPr sz="2000" dirty="0"/>
              <a:t>…</a:t>
            </a:r>
          </a:p>
          <a:p>
            <a:pPr algn="l">
              <a:defRPr sz="2800" i="1">
                <a:latin typeface="Palatino"/>
                <a:ea typeface="Palatino"/>
                <a:cs typeface="Palatino"/>
                <a:sym typeface="Palatino"/>
              </a:defRPr>
            </a:pPr>
            <a:endParaRPr lang="en-US" sz="2000" dirty="0" smtClean="0"/>
          </a:p>
        </p:txBody>
      </p:sp>
      <p:sp>
        <p:nvSpPr>
          <p:cNvPr id="259" name="Shape 259"/>
          <p:cNvSpPr/>
          <p:nvPr/>
        </p:nvSpPr>
        <p:spPr>
          <a:xfrm>
            <a:off x="571500" y="2003882"/>
            <a:ext cx="3429533" cy="2092778"/>
          </a:xfrm>
          <a:prstGeom prst="roundRect">
            <a:avLst>
              <a:gd name="adj" fmla="val 6789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736502" y="1581262"/>
            <a:ext cx="7863062" cy="3059540"/>
            <a:chOff x="736502" y="1530462"/>
            <a:chExt cx="7863062" cy="3059540"/>
          </a:xfrm>
        </p:grpSpPr>
        <p:sp>
          <p:nvSpPr>
            <p:cNvPr id="257" name="Shape 257"/>
            <p:cNvSpPr/>
            <p:nvPr/>
          </p:nvSpPr>
          <p:spPr>
            <a:xfrm>
              <a:off x="736502" y="2055658"/>
              <a:ext cx="3465252" cy="25343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/>
            <a:p>
              <a:pPr algn="l"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sz="2000" b="1" i="1" dirty="0">
                  <a:solidFill>
                    <a:srgbClr val="E66C7D"/>
                  </a:solidFill>
                </a:rPr>
                <a:t>for ( int i = 0</a:t>
              </a:r>
              <a:r>
                <a:rPr sz="2000" dirty="0"/>
                <a:t>; i &lt; 10; ++ i )</a:t>
              </a:r>
            </a:p>
            <a:p>
              <a:pPr algn="l"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sz="2000" dirty="0"/>
                <a:t>…</a:t>
              </a:r>
            </a:p>
            <a:p>
              <a:pPr algn="l"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sz="2000" b="1" i="1" dirty="0">
                  <a:solidFill>
                    <a:srgbClr val="E66C7D"/>
                  </a:solidFill>
                </a:rPr>
                <a:t>for ( int i = 0</a:t>
              </a:r>
              <a:r>
                <a:rPr sz="2000" dirty="0"/>
                <a:t>; i &lt; 10; ++ i )</a:t>
              </a:r>
            </a:p>
            <a:p>
              <a:pPr algn="l"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sz="2000" dirty="0" smtClean="0"/>
                <a:t>…</a:t>
              </a:r>
              <a:endParaRPr lang="en-US" sz="2000" dirty="0" smtClean="0"/>
            </a:p>
            <a:p>
              <a:pPr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da-DK" sz="2000" b="1" i="1" dirty="0">
                  <a:solidFill>
                    <a:srgbClr val="E66C7D"/>
                  </a:solidFill>
                  <a:latin typeface="Palatino"/>
                  <a:ea typeface="Palatino"/>
                  <a:cs typeface="Palatino"/>
                </a:rPr>
                <a:t>for ( </a:t>
              </a:r>
              <a:r>
                <a:rPr lang="da-DK" sz="2000" b="1" i="1" dirty="0" err="1">
                  <a:solidFill>
                    <a:srgbClr val="E66C7D"/>
                  </a:solidFill>
                  <a:latin typeface="Palatino"/>
                  <a:ea typeface="Palatino"/>
                  <a:cs typeface="Palatino"/>
                </a:rPr>
                <a:t>int</a:t>
              </a:r>
              <a:r>
                <a:rPr lang="da-DK" sz="2000" b="1" i="1" dirty="0">
                  <a:solidFill>
                    <a:srgbClr val="E66C7D"/>
                  </a:solidFill>
                  <a:latin typeface="Palatino"/>
                  <a:ea typeface="Palatino"/>
                  <a:cs typeface="Palatino"/>
                </a:rPr>
                <a:t> i = 0</a:t>
              </a:r>
              <a:r>
                <a:rPr lang="da-DK" sz="2000" dirty="0"/>
                <a:t>; i &lt; 10; ++ i )</a:t>
              </a:r>
            </a:p>
            <a:p>
              <a:pPr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da-DK" sz="2000" dirty="0"/>
                <a:t>…</a:t>
              </a:r>
            </a:p>
            <a:p>
              <a:pPr algn="l"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endParaRPr sz="2000" dirty="0"/>
            </a:p>
            <a:p>
              <a:pPr algn="l">
                <a:defRPr sz="2800" i="1">
                  <a:latin typeface="Palatino"/>
                  <a:ea typeface="Palatino"/>
                  <a:cs typeface="Palatino"/>
                  <a:sym typeface="Palatino"/>
                </a:defRPr>
              </a:pPr>
              <a:endParaRPr lang="en-US" sz="2000" dirty="0" smtClean="0"/>
            </a:p>
          </p:txBody>
        </p:sp>
        <p:sp>
          <p:nvSpPr>
            <p:cNvPr id="15" name="Shape 259"/>
            <p:cNvSpPr/>
            <p:nvPr/>
          </p:nvSpPr>
          <p:spPr>
            <a:xfrm>
              <a:off x="4901904" y="2237922"/>
              <a:ext cx="3697660" cy="1308100"/>
            </a:xfrm>
            <a:prstGeom prst="roundRect">
              <a:avLst>
                <a:gd name="adj" fmla="val 6789"/>
              </a:avLst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5717" tIns="35717" rIns="35717" bIns="35717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398114" y="1530462"/>
              <a:ext cx="160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Global Context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0916" y="1536924"/>
              <a:ext cx="1493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Context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109739" y="4258608"/>
            <a:ext cx="7048500" cy="70788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i="1" dirty="0"/>
              <a:t>An</a:t>
            </a:r>
            <a:r>
              <a:rPr lang="en-US" sz="2000" dirty="0"/>
              <a:t> </a:t>
            </a:r>
            <a:r>
              <a:rPr lang="en-US" sz="2000" i="1" dirty="0"/>
              <a:t>additional cache component</a:t>
            </a:r>
            <a:r>
              <a:rPr lang="en-US" sz="2000" dirty="0"/>
              <a:t> that memorizes the n-grams in the locality to capture </a:t>
            </a:r>
            <a:r>
              <a:rPr lang="en-US" dirty="0" smtClean="0"/>
              <a:t>[</a:t>
            </a:r>
            <a:r>
              <a:rPr lang="en-US" dirty="0" err="1" smtClean="0"/>
              <a:t>Tu</a:t>
            </a:r>
            <a:r>
              <a:rPr lang="en-US" dirty="0" smtClean="0"/>
              <a:t> et al. FSE.14]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60599" y="5123870"/>
            <a:ext cx="6416136" cy="1071761"/>
            <a:chOff x="1927499" y="5391470"/>
            <a:chExt cx="6416136" cy="1071761"/>
          </a:xfrm>
        </p:grpSpPr>
        <p:grpSp>
          <p:nvGrpSpPr>
            <p:cNvPr id="5" name="Group 4"/>
            <p:cNvGrpSpPr/>
            <p:nvPr/>
          </p:nvGrpSpPr>
          <p:grpSpPr>
            <a:xfrm>
              <a:off x="1927499" y="5391470"/>
              <a:ext cx="6416136" cy="1071761"/>
              <a:chOff x="1927499" y="5505770"/>
              <a:chExt cx="6416136" cy="1071761"/>
            </a:xfrm>
          </p:grpSpPr>
          <p:sp>
            <p:nvSpPr>
              <p:cNvPr id="23" name="Shape 255"/>
              <p:cNvSpPr/>
              <p:nvPr/>
            </p:nvSpPr>
            <p:spPr>
              <a:xfrm>
                <a:off x="4863804" y="5505770"/>
                <a:ext cx="2272207" cy="4719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800" b="1" i="1"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sz="2400" dirty="0" smtClean="0">
                    <a:solidFill>
                      <a:schemeClr val="accent6"/>
                    </a:solidFill>
                  </a:rPr>
                  <a:t>0</a:t>
                </a:r>
                <a:r>
                  <a:rPr lang="en-US" sz="2400" b="0" dirty="0" smtClean="0">
                    <a:solidFill>
                      <a:schemeClr val="tx1"/>
                    </a:solidFill>
                  </a:rPr>
                  <a:t>: </a:t>
                </a:r>
                <a:r>
                  <a:rPr sz="2400" b="0" dirty="0" smtClean="0">
                    <a:solidFill>
                      <a:schemeClr val="tx1"/>
                    </a:solidFill>
                  </a:rPr>
                  <a:t>n</a:t>
                </a:r>
                <a:r>
                  <a:rPr sz="2400" b="0" dirty="0">
                    <a:solidFill>
                      <a:schemeClr val="tx1"/>
                    </a:solidFill>
                  </a:rPr>
                  <a:t>-gram model</a:t>
                </a:r>
              </a:p>
            </p:txBody>
          </p:sp>
          <p:sp>
            <p:nvSpPr>
              <p:cNvPr id="24" name="Shape 256"/>
              <p:cNvSpPr/>
              <p:nvPr/>
            </p:nvSpPr>
            <p:spPr>
              <a:xfrm>
                <a:off x="4763829" y="6105607"/>
                <a:ext cx="3579806" cy="4719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800" b="1" i="1">
                    <a:solidFill>
                      <a:schemeClr val="accent6">
                        <a:lumOff val="-8741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sz="2400" dirty="0">
                    <a:solidFill>
                      <a:srgbClr val="F79646"/>
                    </a:solidFill>
                  </a:rPr>
                  <a:t>start</a:t>
                </a:r>
                <a:r>
                  <a:rPr lang="en-US" sz="2400" b="0" dirty="0" smtClean="0">
                    <a:solidFill>
                      <a:srgbClr val="000000"/>
                    </a:solidFill>
                  </a:rPr>
                  <a:t>: </a:t>
                </a:r>
                <a:r>
                  <a:rPr sz="2400" b="0" dirty="0" smtClean="0">
                    <a:solidFill>
                      <a:srgbClr val="000000"/>
                    </a:solidFill>
                  </a:rPr>
                  <a:t>cache model</a:t>
                </a:r>
                <a:r>
                  <a:rPr lang="en-US" sz="2400" b="0" dirty="0" smtClean="0">
                    <a:solidFill>
                      <a:srgbClr val="000000"/>
                    </a:solidFill>
                  </a:rPr>
                  <a:t> ($gram) </a:t>
                </a:r>
                <a:endParaRPr sz="24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Shape 252"/>
              <p:cNvSpPr/>
              <p:nvPr/>
            </p:nvSpPr>
            <p:spPr>
              <a:xfrm>
                <a:off x="1927499" y="5680479"/>
                <a:ext cx="2136502" cy="53860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>
                  <a:lnSpc>
                    <a:spcPct val="150000"/>
                  </a:lnSpc>
                  <a:defRPr sz="2800" b="1" i="1">
                    <a:solidFill>
                      <a:schemeClr val="accent5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  <a:r>
                  <a:rPr lang="da-DK" sz="2000" dirty="0">
                    <a:solidFill>
                      <a:srgbClr val="000000"/>
                    </a:solidFill>
                  </a:rPr>
                  <a:t>for (</a:t>
                </a:r>
                <a:r>
                  <a:rPr lang="da-DK" sz="2000" dirty="0" err="1">
                    <a:solidFill>
                      <a:srgbClr val="000000"/>
                    </a:solidFill>
                  </a:rPr>
                  <a:t>int</a:t>
                </a:r>
                <a:r>
                  <a:rPr lang="da-DK" sz="2000" dirty="0">
                    <a:solidFill>
                      <a:srgbClr val="000000"/>
                    </a:solidFill>
                  </a:rPr>
                  <a:t> i = </a:t>
                </a:r>
                <a:r>
                  <a:rPr lang="da-DK" sz="2000" dirty="0" smtClean="0">
                    <a:solidFill>
                      <a:srgbClr val="000000"/>
                    </a:solidFill>
                  </a:rPr>
                  <a:t>?</a:t>
                </a:r>
                <a:endParaRPr lang="da-DK" sz="20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3721100" y="5655080"/>
              <a:ext cx="1131629" cy="195614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08401" y="5991307"/>
              <a:ext cx="1055428" cy="286762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14300" y="6249482"/>
            <a:ext cx="9042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baseline="30000" dirty="0" smtClean="0">
                <a:solidFill>
                  <a:srgbClr val="FF0000"/>
                </a:solidFill>
              </a:rPr>
              <a:t> </a:t>
            </a:r>
            <a:r>
              <a:rPr lang="en-US" sz="3200" b="1" baseline="30000" dirty="0">
                <a:solidFill>
                  <a:srgbClr val="FF0000"/>
                </a:solidFill>
              </a:rPr>
              <a:t>$gram 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is used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measure entropy </a:t>
            </a:r>
            <a:r>
              <a:rPr lang="en-US" sz="3200" b="1" baseline="30000" dirty="0">
                <a:solidFill>
                  <a:srgbClr val="FF0000"/>
                </a:solidFill>
              </a:rPr>
              <a:t>of 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each program statement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21" name="Shape 149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32146" rIns="91440" bIns="32146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/>
              <a:t>Naturalness of Code: </a:t>
            </a:r>
            <a:br>
              <a:rPr lang="en-US" sz="3900" dirty="0" smtClean="0"/>
            </a:br>
            <a:r>
              <a:rPr lang="en-US" sz="3900" i="1" dirty="0" smtClean="0"/>
              <a:t>Cache Language Model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38311176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/>
              <a:t>“unnatural” code </a:t>
            </a:r>
            <a:r>
              <a:rPr lang="en-US" dirty="0" smtClean="0"/>
              <a:t>relate to bugs?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772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RQ1. Unnatural code =&gt; Buggy Lines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RQ2. </a:t>
            </a:r>
            <a:r>
              <a:rPr lang="en-US" dirty="0"/>
              <a:t>U</a:t>
            </a:r>
            <a:r>
              <a:rPr lang="en-US" dirty="0" smtClean="0"/>
              <a:t>nnaturalness for </a:t>
            </a:r>
            <a:r>
              <a:rPr lang="en-US" dirty="0"/>
              <a:t>defect </a:t>
            </a:r>
            <a:r>
              <a:rPr lang="en-US" dirty="0" smtClean="0"/>
              <a:t>prediction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RQ3. Unnaturalness </a:t>
            </a:r>
            <a:r>
              <a:rPr lang="en-US" dirty="0"/>
              <a:t>vs. </a:t>
            </a:r>
            <a:r>
              <a:rPr lang="en-US" dirty="0" smtClean="0"/>
              <a:t>Static analysis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00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71600" y="2514598"/>
            <a:ext cx="67416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Step1: Identify the buggy lines in each project version.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371599" y="3863180"/>
            <a:ext cx="6741695" cy="1307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Step2: For each project version, measure entropy of each line using a cache-gram language model.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6156</TotalTime>
  <Words>3291</Words>
  <Application>Microsoft Office PowerPoint</Application>
  <PresentationFormat>On-screen Show (4:3)</PresentationFormat>
  <Paragraphs>397</Paragraphs>
  <Slides>29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Palatino</vt:lpstr>
      <vt:lpstr>Times New Roman</vt:lpstr>
      <vt:lpstr>Office Theme</vt:lpstr>
      <vt:lpstr>Equation</vt:lpstr>
      <vt:lpstr>On the “Naturalness” of Buggy Code  </vt:lpstr>
      <vt:lpstr>Real Programs are Natural!!</vt:lpstr>
      <vt:lpstr>PowerPoint Presentation</vt:lpstr>
      <vt:lpstr>Naturalness of Code :  N-Gram Language Model</vt:lpstr>
      <vt:lpstr>Naturalness of Code :  N-Gram Language Model</vt:lpstr>
      <vt:lpstr>Naturalness of Code :  N-Gram Language Model</vt:lpstr>
      <vt:lpstr>PowerPoint Presentation</vt:lpstr>
      <vt:lpstr>How does “unnatural” code relate to bugs?</vt:lpstr>
      <vt:lpstr>Methodology</vt:lpstr>
      <vt:lpstr>Methodology: Identify Buggy Lines</vt:lpstr>
      <vt:lpstr>Methodology: Identify Buggy Lines</vt:lpstr>
      <vt:lpstr>Methodology: Identify Buggy Lines</vt:lpstr>
      <vt:lpstr>Methodology: Identify Buggy Lines</vt:lpstr>
      <vt:lpstr>Methodology: Identify Buggy Lines</vt:lpstr>
      <vt:lpstr>Methodology: Measure Entropy</vt:lpstr>
      <vt:lpstr>Study Subjects</vt:lpstr>
      <vt:lpstr>RQ1. unnaturalness =&gt; buggy lines? </vt:lpstr>
      <vt:lpstr>RQ1. unnaturalness =&gt; buggy lines? </vt:lpstr>
      <vt:lpstr>RQ1. unnaturalness =&gt; buggy lines? </vt:lpstr>
      <vt:lpstr>RQ2. Is unnaturalness useful for defect prediction?</vt:lpstr>
      <vt:lpstr>RQ2. Is unnaturalness useful for defect prediction?</vt:lpstr>
      <vt:lpstr>RQ2. Is unnaturalness useful for defect prediction?</vt:lpstr>
      <vt:lpstr>RQ2. Is unnaturalness useful for defect prediction?</vt:lpstr>
      <vt:lpstr>RQ2. Is unnaturalness useful for defect prediction?</vt:lpstr>
      <vt:lpstr>RQ3. How does “naturalness” perform against static bug finding technique?</vt:lpstr>
      <vt:lpstr>RQ3. How does naturalness perform against static bug finding technique?</vt:lpstr>
      <vt:lpstr>RQ4. Does naturalness boost inspection effort on Static Bug Finder’s warnings?</vt:lpstr>
      <vt:lpstr>Summary</vt:lpstr>
      <vt:lpstr>On the “Naturalness” of Buggy Code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“Naturalness” of  Buggy Code</dc:title>
  <dc:creator>Baishakhi  Ray</dc:creator>
  <cp:lastModifiedBy>bray</cp:lastModifiedBy>
  <cp:revision>447</cp:revision>
  <dcterms:created xsi:type="dcterms:W3CDTF">2016-05-06T14:28:42Z</dcterms:created>
  <dcterms:modified xsi:type="dcterms:W3CDTF">2016-05-16T19:09:47Z</dcterms:modified>
</cp:coreProperties>
</file>