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29"/>
  </p:notesMasterIdLst>
  <p:sldIdLst>
    <p:sldId id="289" r:id="rId2"/>
    <p:sldId id="290" r:id="rId3"/>
    <p:sldId id="291" r:id="rId4"/>
    <p:sldId id="292" r:id="rId5"/>
    <p:sldId id="293" r:id="rId6"/>
    <p:sldId id="294" r:id="rId7"/>
    <p:sldId id="314" r:id="rId8"/>
    <p:sldId id="315" r:id="rId9"/>
    <p:sldId id="295" r:id="rId10"/>
    <p:sldId id="296" r:id="rId11"/>
    <p:sldId id="297" r:id="rId12"/>
    <p:sldId id="298" r:id="rId13"/>
    <p:sldId id="313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AA7B0-6818-4995-8BCF-7C9EEABCCC63}" type="datetimeFigureOut">
              <a:rPr lang="en-GB" smtClean="0"/>
              <a:t>15/02/2018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5DB5-7690-4FCE-9F15-E2BC6AB240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0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4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3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A665-D15D-4454-8B2A-114649007353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Slicing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Baishakhi Ray</a:t>
            </a:r>
          </a:p>
          <a:p>
            <a:r>
              <a:rPr lang="en-US" dirty="0"/>
              <a:t>University of Virginia</a:t>
            </a:r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979631" y="5738097"/>
            <a:ext cx="10048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9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Program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coverage </a:t>
            </a:r>
          </a:p>
          <a:p>
            <a:pPr lvl="1"/>
            <a:r>
              <a:rPr lang="en-US" dirty="0"/>
              <a:t>What new test cases would improve code coverage? </a:t>
            </a:r>
          </a:p>
          <a:p>
            <a:pPr lvl="1"/>
            <a:r>
              <a:rPr lang="en-US" dirty="0"/>
              <a:t>What regression tests should be run after a change?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checking </a:t>
            </a:r>
          </a:p>
          <a:p>
            <a:pPr lvl="1"/>
            <a:r>
              <a:rPr lang="en-US" dirty="0"/>
              <a:t>Reduce state space by removing irrelevant parts of the program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Automatic differentiation </a:t>
            </a:r>
          </a:p>
          <a:p>
            <a:pPr lvl="1"/>
            <a:r>
              <a:rPr lang="en-US" dirty="0"/>
              <a:t>Activity analysis– what variables contribute to the derivative of a function?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1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Compute Slices?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 in a dependence graph </a:t>
            </a:r>
          </a:p>
          <a:p>
            <a:endParaRPr lang="en-US" dirty="0"/>
          </a:p>
          <a:p>
            <a:r>
              <a:rPr lang="en-US" dirty="0"/>
              <a:t>Program Dependence Graph (PDG) </a:t>
            </a:r>
          </a:p>
          <a:p>
            <a:pPr lvl="1"/>
            <a:r>
              <a:rPr lang="en-US" dirty="0"/>
              <a:t> Represents dependences within one procedure </a:t>
            </a:r>
          </a:p>
          <a:p>
            <a:pPr lvl="1"/>
            <a:r>
              <a:rPr lang="en-US" dirty="0"/>
              <a:t>Intra-procedural slicing is reachability in one PDG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System Dependence Graph (SDG) </a:t>
            </a:r>
          </a:p>
          <a:p>
            <a:pPr lvl="1"/>
            <a:r>
              <a:rPr lang="en-US" dirty="0"/>
              <a:t>Represents dependences within entire system </a:t>
            </a:r>
          </a:p>
          <a:p>
            <a:pPr lvl="1"/>
            <a:r>
              <a:rPr lang="en-US" dirty="0"/>
              <a:t>Inter-procedural slicing is reachability in the SDG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16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Intra-procedural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Dependence Graph (PDG) </a:t>
            </a:r>
          </a:p>
          <a:p>
            <a:pPr lvl="1"/>
            <a:r>
              <a:rPr lang="en-US" dirty="0"/>
              <a:t> Nodes are statements </a:t>
            </a:r>
          </a:p>
          <a:p>
            <a:pPr lvl="1"/>
            <a:r>
              <a:rPr lang="en-US" dirty="0"/>
              <a:t>Edges represent either: </a:t>
            </a:r>
          </a:p>
          <a:p>
            <a:pPr lvl="2"/>
            <a:r>
              <a:rPr lang="en-US" dirty="0"/>
              <a:t>Control dependence </a:t>
            </a:r>
          </a:p>
          <a:p>
            <a:pPr lvl="2"/>
            <a:r>
              <a:rPr lang="en-US" dirty="0"/>
              <a:t>Data dependence </a:t>
            </a:r>
          </a:p>
          <a:p>
            <a:r>
              <a:rPr lang="en-US" dirty="0"/>
              <a:t>Backward slice at point p:</a:t>
            </a:r>
          </a:p>
          <a:p>
            <a:pPr lvl="1"/>
            <a:r>
              <a:rPr lang="en-US" dirty="0"/>
              <a:t> compute backward reachability in the PDG from node p </a:t>
            </a:r>
          </a:p>
          <a:p>
            <a:r>
              <a:rPr lang="en-US" dirty="0"/>
              <a:t>Forward slice at point p:</a:t>
            </a:r>
          </a:p>
          <a:p>
            <a:pPr lvl="1"/>
            <a:r>
              <a:rPr lang="en-US" dirty="0"/>
              <a:t> compute forward reachability in the PDG from node p </a:t>
            </a:r>
          </a:p>
          <a:p>
            <a:r>
              <a:rPr lang="en-US" dirty="0"/>
              <a:t>Chop between points p and q: </a:t>
            </a:r>
          </a:p>
          <a:p>
            <a:pPr lvl="1"/>
            <a:r>
              <a:rPr lang="en-US" dirty="0"/>
              <a:t> identify all paths between p and 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49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8360" cy="4351338"/>
          </a:xfrm>
        </p:spPr>
        <p:txBody>
          <a:bodyPr/>
          <a:lstStyle/>
          <a:p>
            <a:r>
              <a:rPr lang="en-US" dirty="0"/>
              <a:t>A node Y is control-dependent on another node X </a:t>
            </a:r>
            <a:r>
              <a:rPr lang="en-US" dirty="0" err="1"/>
              <a:t>iff</a:t>
            </a:r>
            <a:r>
              <a:rPr lang="en-US" dirty="0"/>
              <a:t> X determines whether Y executes </a:t>
            </a:r>
          </a:p>
          <a:p>
            <a:pPr lvl="1"/>
            <a:r>
              <a:rPr lang="en-US" dirty="0"/>
              <a:t>there exists a path from X to Y such that every node in the path other than X and Y is post-dominated by Y </a:t>
            </a:r>
          </a:p>
          <a:p>
            <a:pPr lvl="1"/>
            <a:r>
              <a:rPr lang="en-US" dirty="0"/>
              <a:t>X is not post-dominated by 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44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(CFG)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842" y="1690688"/>
            <a:ext cx="7538340" cy="44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Dependence Graph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36" y="1600776"/>
            <a:ext cx="7857285" cy="43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0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Graph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6" y="1393102"/>
            <a:ext cx="7023389" cy="47560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95055" y="5726545"/>
            <a:ext cx="1468581" cy="52647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048625" y="5664661"/>
            <a:ext cx="1468581" cy="52647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9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Dependence Graph (PDG)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0" y="1877219"/>
            <a:ext cx="7914639" cy="42481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71098" y="5598896"/>
            <a:ext cx="1468581" cy="52647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874058" y="5831840"/>
            <a:ext cx="1468581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1848644"/>
            <a:ext cx="8900159" cy="4305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84960" y="5865971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945418" y="5831840"/>
            <a:ext cx="1468581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7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858169"/>
            <a:ext cx="8940800" cy="4286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17040" y="5855811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991600" y="5683091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Slicing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115127" y="1672649"/>
            <a:ext cx="7453746" cy="1218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 </a:t>
            </a:r>
            <a:r>
              <a:rPr lang="en-US" dirty="0">
                <a:hlinkClick r:id="rId2" tooltip="Computer programming"/>
              </a:rPr>
              <a:t>computer programming</a:t>
            </a:r>
            <a:r>
              <a:rPr lang="en-US" dirty="0"/>
              <a:t>, program slicing is the computation of the set of programs statements, the program slice, that may affect the values at some point of interest, referred to as a slicing criterion. ---- </a:t>
            </a:r>
            <a:r>
              <a:rPr lang="en-US" dirty="0" err="1"/>
              <a:t>Wikipredia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04652" y="3325090"/>
            <a:ext cx="6724073" cy="2585323"/>
            <a:chOff x="1173018" y="3288146"/>
            <a:chExt cx="6724073" cy="2585323"/>
          </a:xfrm>
        </p:grpSpPr>
        <p:sp>
          <p:nvSpPr>
            <p:cNvPr id="8" name="TextBox 7"/>
            <p:cNvSpPr txBox="1"/>
            <p:nvPr/>
          </p:nvSpPr>
          <p:spPr>
            <a:xfrm>
              <a:off x="1173018" y="3288146"/>
              <a:ext cx="283556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int</a:t>
              </a:r>
              <a:r>
                <a:rPr lang="en-GB" dirty="0"/>
                <a:t> </a:t>
              </a:r>
              <a:r>
                <a:rPr lang="en-GB" dirty="0" err="1"/>
                <a:t>i</a:t>
              </a:r>
              <a:r>
                <a:rPr lang="en-GB" dirty="0"/>
                <a:t>;</a:t>
              </a:r>
            </a:p>
            <a:p>
              <a:r>
                <a:rPr lang="en-GB" dirty="0" err="1"/>
                <a:t>int</a:t>
              </a:r>
              <a:r>
                <a:rPr lang="en-GB" dirty="0"/>
                <a:t> sum = 0;</a:t>
              </a:r>
            </a:p>
            <a:p>
              <a:r>
                <a:rPr lang="en-GB" dirty="0" err="1"/>
                <a:t>int</a:t>
              </a:r>
              <a:r>
                <a:rPr lang="en-GB" dirty="0"/>
                <a:t> product = 1;</a:t>
              </a:r>
            </a:p>
            <a:p>
              <a:r>
                <a:rPr lang="en-GB" dirty="0"/>
                <a:t>for(</a:t>
              </a:r>
              <a:r>
                <a:rPr lang="en-GB" dirty="0" err="1"/>
                <a:t>i</a:t>
              </a:r>
              <a:r>
                <a:rPr lang="en-GB" dirty="0"/>
                <a:t> = 1; </a:t>
              </a:r>
              <a:r>
                <a:rPr lang="en-GB" dirty="0" err="1"/>
                <a:t>i</a:t>
              </a:r>
              <a:r>
                <a:rPr lang="en-GB" dirty="0"/>
                <a:t> &lt; N; ++</a:t>
              </a:r>
              <a:r>
                <a:rPr lang="en-GB" dirty="0" err="1"/>
                <a:t>i</a:t>
              </a:r>
              <a:r>
                <a:rPr lang="en-GB" dirty="0"/>
                <a:t>) {</a:t>
              </a:r>
            </a:p>
            <a:p>
              <a:r>
                <a:rPr lang="en-GB" dirty="0"/>
                <a:t>  sum = sum + </a:t>
              </a:r>
              <a:r>
                <a:rPr lang="en-GB" dirty="0" err="1"/>
                <a:t>i</a:t>
              </a:r>
              <a:r>
                <a:rPr lang="en-GB" dirty="0"/>
                <a:t>;</a:t>
              </a:r>
            </a:p>
            <a:p>
              <a:r>
                <a:rPr lang="en-GB" dirty="0"/>
                <a:t>  product = product * </a:t>
              </a:r>
              <a:r>
                <a:rPr lang="en-GB" dirty="0" err="1"/>
                <a:t>i</a:t>
              </a:r>
              <a:r>
                <a:rPr lang="en-GB" dirty="0"/>
                <a:t>;</a:t>
              </a:r>
            </a:p>
            <a:p>
              <a:r>
                <a:rPr lang="en-GB" dirty="0"/>
                <a:t>}</a:t>
              </a:r>
            </a:p>
            <a:p>
              <a:r>
                <a:rPr lang="en-GB" b="1" dirty="0">
                  <a:solidFill>
                    <a:srgbClr val="FF0000"/>
                  </a:solidFill>
                </a:rPr>
                <a:t>write(sum);</a:t>
              </a:r>
            </a:p>
            <a:p>
              <a:r>
                <a:rPr lang="en-GB" dirty="0"/>
                <a:t>write(product);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8132" y="3352799"/>
              <a:ext cx="204895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n-NO" dirty="0"/>
                <a:t>int i;</a:t>
              </a:r>
            </a:p>
            <a:p>
              <a:r>
                <a:rPr lang="nn-NO" dirty="0"/>
                <a:t>int sum = 0;</a:t>
              </a:r>
            </a:p>
            <a:p>
              <a:endParaRPr lang="nn-NO" dirty="0"/>
            </a:p>
            <a:p>
              <a:r>
                <a:rPr lang="nn-NO" dirty="0"/>
                <a:t>for(i = 1; i &lt; N; ++i) {</a:t>
              </a:r>
            </a:p>
            <a:p>
              <a:r>
                <a:rPr lang="nn-NO" dirty="0"/>
                <a:t>  sum = sum + i;</a:t>
              </a:r>
            </a:p>
            <a:p>
              <a:endParaRPr lang="nn-NO" dirty="0"/>
            </a:p>
            <a:p>
              <a:r>
                <a:rPr lang="nn-NO" dirty="0"/>
                <a:t>}</a:t>
              </a:r>
            </a:p>
            <a:p>
              <a:r>
                <a:rPr lang="nn-NO" b="1" dirty="0">
                  <a:solidFill>
                    <a:srgbClr val="FF0000"/>
                  </a:solidFill>
                </a:rPr>
                <a:t>write(sum);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967018" y="4294334"/>
              <a:ext cx="1403928" cy="425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80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1544320"/>
            <a:ext cx="10332720" cy="45524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7600" y="5845651"/>
            <a:ext cx="193040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9560560" y="5683091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7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1915319"/>
            <a:ext cx="9194800" cy="41719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25600" y="5845651"/>
            <a:ext cx="193040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9560560" y="5683091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5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Extraction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1690688"/>
            <a:ext cx="8402320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Interprocedural</a:t>
            </a:r>
            <a:r>
              <a:rPr lang="en-US" dirty="0"/>
              <a:t>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12" y="2082800"/>
            <a:ext cx="8326508" cy="31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Interprocedural</a:t>
            </a:r>
            <a:r>
              <a:rPr lang="en-US" dirty="0"/>
              <a:t>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Dependence Graph (SDG) </a:t>
            </a:r>
          </a:p>
          <a:p>
            <a:pPr lvl="1"/>
            <a:r>
              <a:rPr lang="en-US" dirty="0"/>
              <a:t> One PDG for each procedure </a:t>
            </a:r>
          </a:p>
          <a:p>
            <a:pPr lvl="1"/>
            <a:r>
              <a:rPr lang="en-US" dirty="0"/>
              <a:t>Additional edges </a:t>
            </a:r>
          </a:p>
          <a:p>
            <a:pPr lvl="2"/>
            <a:r>
              <a:rPr lang="en-US" dirty="0"/>
              <a:t>Connect calls to entries </a:t>
            </a:r>
          </a:p>
          <a:p>
            <a:pPr lvl="2"/>
            <a:r>
              <a:rPr lang="en-US" dirty="0"/>
              <a:t>Connect actual parameters to formal parameters </a:t>
            </a:r>
          </a:p>
          <a:p>
            <a:pPr lvl="2"/>
            <a:r>
              <a:rPr lang="en-US" dirty="0"/>
              <a:t>Connect procedure results to call-site return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46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SDG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385452"/>
            <a:ext cx="7823200" cy="50354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869680" y="5975019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032000" y="5975019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4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SDG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480" y="1825625"/>
            <a:ext cx="814832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869680" y="5903899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184400" y="5903899"/>
            <a:ext cx="1595120" cy="44592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2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Parse Tree &amp; Abstract Syntax Tree</a:t>
            </a:r>
          </a:p>
          <a:p>
            <a:r>
              <a:rPr lang="en-US" dirty="0"/>
              <a:t>Control Flow Analysis: Basic Block, Dominant Analysis, natural Loop</a:t>
            </a:r>
          </a:p>
          <a:p>
            <a:r>
              <a:rPr lang="en-US" dirty="0"/>
              <a:t>Data Flow Analysis: Liveness analysis, Def-Use Chain, Reachability Analysis</a:t>
            </a:r>
          </a:p>
          <a:p>
            <a:r>
              <a:rPr lang="en-US"/>
              <a:t>Program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Slicing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Backward slice</a:t>
            </a:r>
          </a:p>
          <a:p>
            <a:pPr lvl="1"/>
            <a:r>
              <a:rPr lang="en-US" dirty="0"/>
              <a:t>The backward slice at program point p is the program subset that may affect 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Executable</a:t>
            </a:r>
          </a:p>
          <a:p>
            <a:pPr lvl="1"/>
            <a:r>
              <a:rPr lang="en-US" dirty="0"/>
              <a:t>A slice is executable if the statements in the slice form a syntactically correct program that can be executed.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GB" dirty="0"/>
              <a:t>Forward slice</a:t>
            </a:r>
          </a:p>
          <a:p>
            <a:pPr lvl="1"/>
            <a:r>
              <a:rPr lang="en-US" dirty="0"/>
              <a:t>The forward slice at program point p is the program subset that may be affected by p</a:t>
            </a:r>
          </a:p>
          <a:p>
            <a:r>
              <a:rPr lang="en-US" spc="-5" dirty="0">
                <a:latin typeface="Arial"/>
                <a:cs typeface="Arial"/>
              </a:rPr>
              <a:t>Dynamic Slice</a:t>
            </a:r>
          </a:p>
          <a:p>
            <a:pPr marL="439420" marR="329565" indent="-171450">
              <a:lnSpc>
                <a:spcPct val="90100"/>
              </a:lnSpc>
            </a:pPr>
            <a:r>
              <a:rPr lang="en-US" sz="2600" spc="-5" dirty="0">
                <a:cs typeface="Arial"/>
              </a:rPr>
              <a:t>A dynamic slice of a program with respect to an  input value of a variable </a:t>
            </a:r>
            <a:r>
              <a:rPr lang="en-US" sz="2600" b="1" spc="-5" dirty="0">
                <a:cs typeface="Arial"/>
              </a:rPr>
              <a:t>v </a:t>
            </a:r>
            <a:r>
              <a:rPr lang="en-US" sz="2600" spc="-5" dirty="0">
                <a:cs typeface="Arial"/>
              </a:rPr>
              <a:t>at a program point </a:t>
            </a:r>
            <a:r>
              <a:rPr lang="en-US" sz="2600" b="1" spc="-5" dirty="0">
                <a:cs typeface="Arial"/>
              </a:rPr>
              <a:t>p  </a:t>
            </a:r>
            <a:r>
              <a:rPr lang="en-US" sz="2600" spc="-5" dirty="0">
                <a:cs typeface="Arial"/>
              </a:rPr>
              <a:t>for a particular execution </a:t>
            </a:r>
            <a:r>
              <a:rPr lang="en-US" sz="2600" b="1" spc="-5" dirty="0">
                <a:cs typeface="Arial"/>
              </a:rPr>
              <a:t>e </a:t>
            </a:r>
            <a:r>
              <a:rPr lang="en-US" sz="2600" spc="-5" dirty="0">
                <a:cs typeface="Arial"/>
              </a:rPr>
              <a:t>of the program is the  set of all statements in the program that affect  the value of </a:t>
            </a:r>
            <a:r>
              <a:rPr lang="en-US" sz="2600" b="1" spc="-5" dirty="0">
                <a:cs typeface="Arial"/>
              </a:rPr>
              <a:t>v </a:t>
            </a:r>
            <a:r>
              <a:rPr lang="en-US" sz="2600" spc="-5" dirty="0">
                <a:cs typeface="Arial"/>
              </a:rPr>
              <a:t>at </a:t>
            </a:r>
            <a:r>
              <a:rPr lang="en-US" sz="2600" b="1" spc="-5" dirty="0">
                <a:cs typeface="Arial"/>
              </a:rPr>
              <a:t>p 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during execution</a:t>
            </a:r>
            <a:r>
              <a:rPr lang="en-US" sz="2600" spc="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spc="-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600" b="1" spc="-5" dirty="0">
                <a:cs typeface="Arial"/>
              </a:rPr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Chop</a:t>
            </a:r>
          </a:p>
          <a:p>
            <a:pPr lvl="1"/>
            <a:r>
              <a:rPr lang="en-US" dirty="0"/>
              <a:t>The chop between program points p and q is the program subset that may be affected by p and that may affect 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87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05" y="1946636"/>
            <a:ext cx="6419995" cy="37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128"/>
            <a:ext cx="6383131" cy="37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585364" cy="42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Slice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752A7E-D3BB-B848-A20A-10C16D3EACB2}"/>
              </a:ext>
            </a:extLst>
          </p:cNvPr>
          <p:cNvGrpSpPr/>
          <p:nvPr/>
        </p:nvGrpSpPr>
        <p:grpSpPr>
          <a:xfrm>
            <a:off x="1823720" y="2033269"/>
            <a:ext cx="8208176" cy="3996469"/>
            <a:chOff x="1823720" y="2033269"/>
            <a:chExt cx="4002405" cy="1461784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D4031C05-EF84-6848-A19E-2BF9DAAC3324}"/>
                </a:ext>
              </a:extLst>
            </p:cNvPr>
            <p:cNvSpPr txBox="1"/>
            <p:nvPr/>
          </p:nvSpPr>
          <p:spPr>
            <a:xfrm>
              <a:off x="1823720" y="2036317"/>
              <a:ext cx="1362075" cy="1458736"/>
            </a:xfrm>
            <a:prstGeom prst="rect">
              <a:avLst/>
            </a:prstGeom>
          </p:spPr>
          <p:txBody>
            <a:bodyPr vert="horz" wrap="square" lIns="0" tIns="298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3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</a:tabLst>
              </a:pPr>
              <a:r>
                <a:rPr sz="2000"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read</a:t>
              </a:r>
              <a:r>
                <a:rPr sz="2000" spc="-1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(n)</a:t>
              </a:r>
              <a:endParaRPr sz="2000" dirty="0">
                <a:cs typeface="Arial"/>
              </a:endParaRPr>
            </a:p>
            <a:p>
              <a:pPr marL="12700" marR="5080">
                <a:lnSpc>
                  <a:spcPts val="1580"/>
                </a:lnSpc>
                <a:spcBef>
                  <a:spcPts val="7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  <a:tab pos="406400" algn="l"/>
                </a:tabLst>
              </a:pPr>
              <a:r>
                <a:rPr sz="2000" u="sng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for</a:t>
              </a:r>
              <a:r>
                <a:rPr sz="2000" dirty="0">
                  <a:solidFill>
                    <a:srgbClr val="CC3300"/>
                  </a:solidFill>
                  <a:cs typeface="Arial"/>
                </a:rPr>
                <a:t> I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:= 1 to </a:t>
              </a:r>
              <a:r>
                <a:rPr sz="2000"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n</a:t>
              </a:r>
              <a:r>
                <a:rPr sz="2000" spc="-85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spc="-10" dirty="0">
                  <a:solidFill>
                    <a:srgbClr val="CC3300"/>
                  </a:solidFill>
                  <a:cs typeface="Arial"/>
                </a:rPr>
                <a:t>do </a:t>
              </a:r>
              <a:r>
                <a:rPr sz="2000" spc="-10" dirty="0">
                  <a:cs typeface="Arial"/>
                </a:rPr>
                <a:t> </a:t>
              </a:r>
              <a:r>
                <a:rPr sz="2000" dirty="0">
                  <a:cs typeface="Arial"/>
                </a:rPr>
                <a:t>3.		</a:t>
              </a:r>
              <a:r>
                <a:rPr sz="2000" spc="-5" dirty="0">
                  <a:cs typeface="Arial"/>
                </a:rPr>
                <a:t>a </a:t>
              </a:r>
              <a:r>
                <a:rPr sz="2000" dirty="0">
                  <a:cs typeface="Arial"/>
                </a:rPr>
                <a:t>:=</a:t>
              </a:r>
              <a:r>
                <a:rPr sz="2000" spc="-20" dirty="0">
                  <a:cs typeface="Arial"/>
                </a:rPr>
                <a:t> </a:t>
              </a:r>
              <a:r>
                <a:rPr sz="2000" spc="-5" dirty="0">
                  <a:cs typeface="Arial"/>
                </a:rPr>
                <a:t>2</a:t>
              </a:r>
              <a:endParaRPr sz="2000" dirty="0">
                <a:cs typeface="Arial"/>
              </a:endParaRPr>
            </a:p>
            <a:p>
              <a:pPr marL="448309" indent="-435609">
                <a:lnSpc>
                  <a:spcPct val="100000"/>
                </a:lnSpc>
                <a:spcBef>
                  <a:spcPts val="65"/>
                </a:spcBef>
                <a:buClr>
                  <a:srgbClr val="000000"/>
                </a:buClr>
                <a:buAutoNum type="arabicPeriod" startAt="4"/>
                <a:tabLst>
                  <a:tab pos="448309" algn="l"/>
                  <a:tab pos="448945" algn="l"/>
                </a:tabLst>
              </a:pPr>
              <a:r>
                <a:rPr sz="2000"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if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 c1</a:t>
              </a:r>
              <a:r>
                <a:rPr sz="2000" spc="-2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then</a:t>
              </a:r>
              <a:endParaRPr sz="2000" dirty="0">
                <a:cs typeface="Arial"/>
              </a:endParaRPr>
            </a:p>
            <a:p>
              <a:pPr marL="616585" indent="-60388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4"/>
                <a:tabLst>
                  <a:tab pos="616585" algn="l"/>
                  <a:tab pos="617220" algn="l"/>
                </a:tabLst>
              </a:pPr>
              <a:r>
                <a:rPr sz="2000"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if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 c2</a:t>
              </a:r>
              <a:r>
                <a:rPr sz="2000" spc="-3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then</a:t>
              </a:r>
              <a:endParaRPr sz="2000" dirty="0"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5"/>
                </a:spcBef>
                <a:tabLst>
                  <a:tab pos="784225" algn="l"/>
                </a:tabLst>
              </a:pPr>
              <a:r>
                <a:rPr sz="2000" spc="-5" dirty="0">
                  <a:cs typeface="Arial"/>
                </a:rPr>
                <a:t>6.	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a </a:t>
              </a:r>
              <a:r>
                <a:rPr sz="2000" dirty="0">
                  <a:solidFill>
                    <a:srgbClr val="CC3300"/>
                  </a:solidFill>
                  <a:cs typeface="Arial"/>
                </a:rPr>
                <a:t>:=</a:t>
              </a:r>
              <a:r>
                <a:rPr sz="2000" spc="-3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4</a:t>
              </a:r>
              <a:endParaRPr sz="2000" dirty="0"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616585" algn="l"/>
                </a:tabLst>
              </a:pPr>
              <a:r>
                <a:rPr sz="2000" spc="-5" dirty="0">
                  <a:cs typeface="Arial"/>
                </a:rPr>
                <a:t>7.	</a:t>
              </a:r>
              <a:r>
                <a:rPr sz="2000" u="sng" spc="-10" dirty="0">
                  <a:uFill>
                    <a:solidFill>
                      <a:srgbClr val="000000"/>
                    </a:solidFill>
                  </a:uFill>
                  <a:cs typeface="Arial"/>
                </a:rPr>
                <a:t>else</a:t>
              </a:r>
              <a:endParaRPr sz="2000" dirty="0"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784225" algn="l"/>
                </a:tabLst>
              </a:pPr>
              <a:r>
                <a:rPr sz="2000" spc="-5" dirty="0">
                  <a:cs typeface="Arial"/>
                </a:rPr>
                <a:t>8.	a :=</a:t>
              </a:r>
              <a:r>
                <a:rPr sz="2000" spc="-35" dirty="0">
                  <a:cs typeface="Arial"/>
                </a:rPr>
                <a:t> </a:t>
              </a:r>
              <a:r>
                <a:rPr sz="2000" spc="-5" dirty="0">
                  <a:cs typeface="Arial"/>
                </a:rPr>
                <a:t>6</a:t>
              </a:r>
              <a:endParaRPr sz="2000" dirty="0">
                <a:cs typeface="Arial"/>
              </a:endParaRPr>
            </a:p>
            <a:p>
              <a:pPr marL="448309" indent="-435609">
                <a:lnSpc>
                  <a:spcPct val="100000"/>
                </a:lnSpc>
                <a:spcBef>
                  <a:spcPts val="140"/>
                </a:spcBef>
                <a:buClr>
                  <a:srgbClr val="000000"/>
                </a:buClr>
                <a:buAutoNum type="arabicPeriod" startAt="9"/>
                <a:tabLst>
                  <a:tab pos="448309" algn="l"/>
                  <a:tab pos="448945" algn="l"/>
                </a:tabLst>
              </a:pPr>
              <a:r>
                <a:rPr sz="2000" dirty="0">
                  <a:solidFill>
                    <a:srgbClr val="CC3300"/>
                  </a:solidFill>
                  <a:cs typeface="Arial"/>
                </a:rPr>
                <a:t>z :=</a:t>
              </a:r>
              <a:r>
                <a:rPr sz="2000" spc="-3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a</a:t>
              </a:r>
              <a:endParaRPr sz="2000" dirty="0">
                <a:cs typeface="Arial"/>
              </a:endParaRPr>
            </a:p>
            <a:p>
              <a:pPr marL="321945" indent="-30924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9"/>
                <a:tabLst>
                  <a:tab pos="322580" algn="l"/>
                </a:tabLst>
              </a:pPr>
              <a:r>
                <a:rPr sz="2000"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cs typeface="Arial"/>
                </a:rPr>
                <a:t>write</a:t>
              </a:r>
              <a:r>
                <a:rPr sz="2000" spc="-10" dirty="0">
                  <a:solidFill>
                    <a:srgbClr val="CC3300"/>
                  </a:solidFill>
                  <a:cs typeface="Arial"/>
                </a:rPr>
                <a:t> </a:t>
              </a:r>
              <a:r>
                <a:rPr sz="2000" dirty="0">
                  <a:solidFill>
                    <a:srgbClr val="CC3300"/>
                  </a:solidFill>
                  <a:cs typeface="Arial"/>
                </a:rPr>
                <a:t>(z)</a:t>
              </a:r>
              <a:endParaRPr sz="2000" dirty="0">
                <a:cs typeface="Arial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ADCF528-B9A5-EF4B-84FB-B04FF4DF455F}"/>
                </a:ext>
              </a:extLst>
            </p:cNvPr>
            <p:cNvSpPr txBox="1"/>
            <p:nvPr/>
          </p:nvSpPr>
          <p:spPr>
            <a:xfrm>
              <a:off x="3919220" y="2033269"/>
              <a:ext cx="1906905" cy="5688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19600"/>
                </a:lnSpc>
                <a:spcBef>
                  <a:spcPts val="100"/>
                </a:spcBef>
              </a:pPr>
              <a:r>
                <a:rPr sz="2000" spc="-5" dirty="0">
                  <a:cs typeface="Arial"/>
                </a:rPr>
                <a:t>Input n is 1; c1, c2 both true  Execution history </a:t>
              </a:r>
              <a:r>
                <a:rPr sz="2000" spc="-10" dirty="0">
                  <a:cs typeface="Arial"/>
                </a:rPr>
                <a:t>is</a:t>
              </a:r>
              <a:endParaRPr sz="2000">
                <a:cs typeface="Arial"/>
              </a:endParaRPr>
            </a:p>
            <a:p>
              <a:pPr marL="184150">
                <a:lnSpc>
                  <a:spcPts val="1435"/>
                </a:lnSpc>
                <a:spcBef>
                  <a:spcPts val="285"/>
                </a:spcBef>
              </a:pPr>
              <a:r>
                <a:rPr sz="2000" spc="-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2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 3</a:t>
              </a:r>
              <a:r>
                <a:rPr sz="2000" spc="-7" baseline="24305" dirty="0"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4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5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6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</a:t>
              </a:r>
              <a:r>
                <a:rPr sz="2000" spc="-15" dirty="0">
                  <a:cs typeface="Arial"/>
                </a:rPr>
                <a:t>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9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</a:t>
              </a:r>
              <a:endParaRPr sz="2000">
                <a:cs typeface="Arial"/>
              </a:endParaRPr>
            </a:p>
            <a:p>
              <a:pPr marL="184150">
                <a:lnSpc>
                  <a:spcPts val="1435"/>
                </a:lnSpc>
              </a:pPr>
              <a:r>
                <a:rPr sz="2000" spc="-5" dirty="0">
                  <a:cs typeface="Arial"/>
                </a:rPr>
                <a:t>2</a:t>
              </a:r>
              <a:r>
                <a:rPr sz="2000" spc="-7" baseline="24305" dirty="0">
                  <a:cs typeface="Arial"/>
                </a:rPr>
                <a:t>2</a:t>
              </a:r>
              <a:r>
                <a:rPr sz="2000" spc="-5" dirty="0">
                  <a:cs typeface="Arial"/>
                </a:rPr>
                <a:t>,</a:t>
              </a:r>
              <a:r>
                <a:rPr sz="2000" dirty="0">
                  <a:cs typeface="Arial"/>
                </a:rPr>
                <a:t> </a:t>
              </a:r>
              <a:r>
                <a:rPr sz="2000" spc="-5" dirty="0">
                  <a:solidFill>
                    <a:srgbClr val="CC3300"/>
                  </a:solidFill>
                  <a:cs typeface="Arial"/>
                </a:rPr>
                <a:t>10</a:t>
              </a:r>
              <a:r>
                <a:rPr sz="2000" spc="-7" baseline="24305" dirty="0">
                  <a:solidFill>
                    <a:srgbClr val="CC3300"/>
                  </a:solidFill>
                  <a:cs typeface="Arial"/>
                </a:rPr>
                <a:t>1</a:t>
              </a:r>
              <a:endParaRPr sz="2000" baseline="24305">
                <a:cs typeface="Arial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1021283-8411-BC43-9B00-8002911273F8}"/>
                </a:ext>
              </a:extLst>
            </p:cNvPr>
            <p:cNvSpPr txBox="1"/>
            <p:nvPr/>
          </p:nvSpPr>
          <p:spPr>
            <a:xfrm>
              <a:off x="3919220" y="3055873"/>
              <a:ext cx="1336040" cy="1556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Arial"/>
                </a:rPr>
                <a:t>Criterion&lt;1, 10</a:t>
              </a:r>
              <a:r>
                <a:rPr sz="2000" spc="-7" baseline="24305" dirty="0">
                  <a:cs typeface="Arial"/>
                </a:rPr>
                <a:t>1</a:t>
              </a:r>
              <a:r>
                <a:rPr sz="2000" spc="-5" dirty="0">
                  <a:cs typeface="Arial"/>
                </a:rPr>
                <a:t>,</a:t>
              </a:r>
              <a:r>
                <a:rPr sz="2000" spc="-15" dirty="0">
                  <a:cs typeface="Arial"/>
                </a:rPr>
                <a:t> </a:t>
              </a:r>
              <a:r>
                <a:rPr sz="2000" spc="-5" dirty="0">
                  <a:cs typeface="Arial"/>
                </a:rPr>
                <a:t>z&gt;</a:t>
              </a:r>
              <a:endParaRPr sz="20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44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FDD8-0101-CE49-A724-7CA3DA71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/>
              <a:t>Dynamic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6CCE2-2D01-3C4A-8755-FBEA2DE5F226}"/>
              </a:ext>
            </a:extLst>
          </p:cNvPr>
          <p:cNvGrpSpPr/>
          <p:nvPr/>
        </p:nvGrpSpPr>
        <p:grpSpPr>
          <a:xfrm>
            <a:off x="1823719" y="2036317"/>
            <a:ext cx="8897289" cy="4033179"/>
            <a:chOff x="1823720" y="2036317"/>
            <a:chExt cx="4060190" cy="3556371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8FA2A362-28E9-104F-8C36-A0DBB3CE71F2}"/>
                </a:ext>
              </a:extLst>
            </p:cNvPr>
            <p:cNvSpPr txBox="1"/>
            <p:nvPr/>
          </p:nvSpPr>
          <p:spPr>
            <a:xfrm>
              <a:off x="1823720" y="2036317"/>
              <a:ext cx="1362075" cy="3518271"/>
            </a:xfrm>
            <a:prstGeom prst="rect">
              <a:avLst/>
            </a:prstGeom>
          </p:spPr>
          <p:txBody>
            <a:bodyPr vert="horz" wrap="square" lIns="0" tIns="298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3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read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(n)</a:t>
              </a:r>
              <a:endParaRPr dirty="0">
                <a:latin typeface="Arial"/>
                <a:cs typeface="Arial"/>
              </a:endParaRPr>
            </a:p>
            <a:p>
              <a:pPr marL="12700" marR="5080">
                <a:lnSpc>
                  <a:spcPts val="1580"/>
                </a:lnSpc>
                <a:spcBef>
                  <a:spcPts val="7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  <a:tab pos="406400" algn="l"/>
                </a:tabLst>
              </a:pPr>
              <a:r>
                <a:rPr u="sng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for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 I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:= 1 to </a:t>
              </a: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n</a:t>
              </a:r>
              <a:r>
                <a:rPr spc="-85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do </a:t>
              </a:r>
              <a:r>
                <a:rPr spc="-10" dirty="0">
                  <a:latin typeface="Arial"/>
                  <a:cs typeface="Arial"/>
                </a:rPr>
                <a:t> </a:t>
              </a:r>
              <a:r>
                <a:rPr dirty="0">
                  <a:latin typeface="Arial"/>
                  <a:cs typeface="Arial"/>
                </a:rPr>
                <a:t>3.		</a:t>
              </a:r>
              <a:r>
                <a:rPr spc="-5" dirty="0">
                  <a:latin typeface="Arial"/>
                  <a:cs typeface="Arial"/>
                </a:rPr>
                <a:t>a </a:t>
              </a:r>
              <a:r>
                <a:rPr dirty="0">
                  <a:latin typeface="Arial"/>
                  <a:cs typeface="Arial"/>
                </a:rPr>
                <a:t>:=</a:t>
              </a:r>
              <a:r>
                <a:rPr spc="-20" dirty="0">
                  <a:latin typeface="Arial"/>
                  <a:cs typeface="Arial"/>
                </a:rPr>
                <a:t> </a:t>
              </a:r>
              <a:r>
                <a:rPr spc="-5" dirty="0">
                  <a:latin typeface="Arial"/>
                  <a:cs typeface="Arial"/>
                </a:rPr>
                <a:t>2</a:t>
              </a:r>
              <a:endParaRPr dirty="0">
                <a:latin typeface="Arial"/>
                <a:cs typeface="Arial"/>
              </a:endParaRPr>
            </a:p>
            <a:p>
              <a:pPr marL="448309" indent="-435609">
                <a:lnSpc>
                  <a:spcPct val="100000"/>
                </a:lnSpc>
                <a:spcBef>
                  <a:spcPts val="65"/>
                </a:spcBef>
                <a:buClr>
                  <a:srgbClr val="000000"/>
                </a:buClr>
                <a:buAutoNum type="arabicPeriod" startAt="4"/>
                <a:tabLst>
                  <a:tab pos="448309" algn="l"/>
                  <a:tab pos="448945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if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 c1</a:t>
              </a:r>
              <a:r>
                <a:rPr spc="-2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then</a:t>
              </a:r>
              <a:endParaRPr dirty="0">
                <a:latin typeface="Arial"/>
                <a:cs typeface="Arial"/>
              </a:endParaRPr>
            </a:p>
            <a:p>
              <a:pPr marL="616585" indent="-60388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4"/>
                <a:tabLst>
                  <a:tab pos="616585" algn="l"/>
                  <a:tab pos="61722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if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 c2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then</a:t>
              </a:r>
              <a:endParaRPr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5"/>
                </a:spcBef>
                <a:tabLst>
                  <a:tab pos="784225" algn="l"/>
                </a:tabLst>
              </a:pPr>
              <a:r>
                <a:rPr spc="-5" dirty="0">
                  <a:latin typeface="Arial"/>
                  <a:cs typeface="Arial"/>
                </a:rPr>
                <a:t>6.	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:=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4</a:t>
              </a:r>
              <a:endParaRPr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616585" algn="l"/>
                </a:tabLst>
              </a:pPr>
              <a:r>
                <a:rPr spc="-5" dirty="0">
                  <a:latin typeface="Arial"/>
                  <a:cs typeface="Arial"/>
                </a:rPr>
                <a:t>7.	</a:t>
              </a:r>
              <a:r>
                <a:rPr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else</a:t>
              </a:r>
              <a:endParaRPr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784225" algn="l"/>
                </a:tabLst>
              </a:pPr>
              <a:r>
                <a:rPr spc="-5" dirty="0">
                  <a:latin typeface="Arial"/>
                  <a:cs typeface="Arial"/>
                </a:rPr>
                <a:t>8.	a :=</a:t>
              </a:r>
              <a:r>
                <a:rPr spc="-35" dirty="0">
                  <a:latin typeface="Arial"/>
                  <a:cs typeface="Arial"/>
                </a:rPr>
                <a:t> </a:t>
              </a:r>
              <a:r>
                <a:rPr spc="-5" dirty="0">
                  <a:latin typeface="Arial"/>
                  <a:cs typeface="Arial"/>
                </a:rPr>
                <a:t>6</a:t>
              </a:r>
              <a:endParaRPr dirty="0">
                <a:latin typeface="Arial"/>
                <a:cs typeface="Arial"/>
              </a:endParaRPr>
            </a:p>
            <a:p>
              <a:pPr marL="448309" indent="-435609">
                <a:lnSpc>
                  <a:spcPct val="100000"/>
                </a:lnSpc>
                <a:spcBef>
                  <a:spcPts val="140"/>
                </a:spcBef>
                <a:buClr>
                  <a:srgbClr val="000000"/>
                </a:buClr>
                <a:buAutoNum type="arabicPeriod" startAt="9"/>
                <a:tabLst>
                  <a:tab pos="448309" algn="l"/>
                  <a:tab pos="448945" algn="l"/>
                </a:tabLst>
              </a:pP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z :=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</a:t>
              </a:r>
              <a:endParaRPr dirty="0">
                <a:latin typeface="Arial"/>
                <a:cs typeface="Arial"/>
              </a:endParaRPr>
            </a:p>
            <a:p>
              <a:pPr marL="321945" indent="-30924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9"/>
                <a:tabLst>
                  <a:tab pos="32258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write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(z)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944A2D3-5FAE-2B44-A60B-6A12B1BFC919}"/>
                </a:ext>
              </a:extLst>
            </p:cNvPr>
            <p:cNvSpPr txBox="1"/>
            <p:nvPr/>
          </p:nvSpPr>
          <p:spPr>
            <a:xfrm>
              <a:off x="3957320" y="2074417"/>
              <a:ext cx="1362075" cy="3518271"/>
            </a:xfrm>
            <a:prstGeom prst="rect">
              <a:avLst/>
            </a:prstGeom>
          </p:spPr>
          <p:txBody>
            <a:bodyPr vert="horz" wrap="square" lIns="0" tIns="298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3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read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(n)</a:t>
              </a:r>
              <a:endParaRPr>
                <a:latin typeface="Arial"/>
                <a:cs typeface="Arial"/>
              </a:endParaRPr>
            </a:p>
            <a:p>
              <a:pPr marL="12700" marR="5080">
                <a:lnSpc>
                  <a:spcPts val="1580"/>
                </a:lnSpc>
                <a:spcBef>
                  <a:spcPts val="75"/>
                </a:spcBef>
                <a:buClr>
                  <a:srgbClr val="000000"/>
                </a:buClr>
                <a:buAutoNum type="arabicPeriod"/>
                <a:tabLst>
                  <a:tab pos="278765" algn="l"/>
                  <a:tab pos="279400" algn="l"/>
                  <a:tab pos="406400" algn="l"/>
                </a:tabLst>
              </a:pPr>
              <a:r>
                <a:rPr u="sng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for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 I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:= 1 to </a:t>
              </a: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n</a:t>
              </a:r>
              <a:r>
                <a:rPr spc="-85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do </a:t>
              </a:r>
              <a:r>
                <a:rPr spc="-10" dirty="0">
                  <a:latin typeface="Arial"/>
                  <a:cs typeface="Arial"/>
                </a:rPr>
                <a:t> </a:t>
              </a:r>
              <a:r>
                <a:rPr spc="-5" dirty="0">
                  <a:latin typeface="Arial"/>
                  <a:cs typeface="Arial"/>
                </a:rPr>
                <a:t>3.		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:=</a:t>
              </a:r>
              <a:r>
                <a:rPr spc="-2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2</a:t>
              </a:r>
              <a:endParaRPr>
                <a:latin typeface="Arial"/>
                <a:cs typeface="Arial"/>
              </a:endParaRPr>
            </a:p>
            <a:p>
              <a:pPr marL="448309" indent="-435609">
                <a:lnSpc>
                  <a:spcPct val="100000"/>
                </a:lnSpc>
                <a:spcBef>
                  <a:spcPts val="65"/>
                </a:spcBef>
                <a:buClr>
                  <a:srgbClr val="000000"/>
                </a:buClr>
                <a:buAutoNum type="arabicPeriod" startAt="4"/>
                <a:tabLst>
                  <a:tab pos="448309" algn="l"/>
                  <a:tab pos="448945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if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 c1</a:t>
              </a:r>
              <a:r>
                <a:rPr spc="-2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then</a:t>
              </a:r>
              <a:endParaRPr>
                <a:latin typeface="Arial"/>
                <a:cs typeface="Arial"/>
              </a:endParaRPr>
            </a:p>
            <a:p>
              <a:pPr marL="616585" indent="-60388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4"/>
                <a:tabLst>
                  <a:tab pos="616585" algn="l"/>
                  <a:tab pos="61722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if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 c2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then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5"/>
                </a:spcBef>
                <a:tabLst>
                  <a:tab pos="784225" algn="l"/>
                </a:tabLst>
              </a:pPr>
              <a:r>
                <a:rPr spc="-5" dirty="0">
                  <a:latin typeface="Arial"/>
                  <a:cs typeface="Arial"/>
                </a:rPr>
                <a:t>6.	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:=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616585" algn="l"/>
                </a:tabLst>
              </a:pPr>
              <a:r>
                <a:rPr spc="-5" dirty="0">
                  <a:latin typeface="Arial"/>
                  <a:cs typeface="Arial"/>
                </a:rPr>
                <a:t>7.	</a:t>
              </a:r>
              <a:r>
                <a:rPr u="sng" spc="-10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else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784225" algn="l"/>
                </a:tabLst>
              </a:pPr>
              <a:r>
                <a:rPr spc="-5" dirty="0">
                  <a:latin typeface="Arial"/>
                  <a:cs typeface="Arial"/>
                </a:rPr>
                <a:t>8.	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:=</a:t>
              </a:r>
              <a:r>
                <a:rPr spc="-3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6</a:t>
              </a:r>
              <a:endParaRPr>
                <a:latin typeface="Arial"/>
                <a:cs typeface="Arial"/>
              </a:endParaRPr>
            </a:p>
            <a:p>
              <a:pPr marL="616585" indent="-603885">
                <a:lnSpc>
                  <a:spcPct val="100000"/>
                </a:lnSpc>
                <a:spcBef>
                  <a:spcPts val="140"/>
                </a:spcBef>
                <a:buClr>
                  <a:srgbClr val="000000"/>
                </a:buClr>
                <a:buAutoNum type="arabicPeriod" startAt="9"/>
                <a:tabLst>
                  <a:tab pos="616585" algn="l"/>
                  <a:tab pos="617220" algn="l"/>
                </a:tabLst>
              </a:pP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z :=</a:t>
              </a:r>
              <a:r>
                <a:rPr spc="-35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spc="-5" dirty="0">
                  <a:solidFill>
                    <a:srgbClr val="CC3300"/>
                  </a:solidFill>
                  <a:latin typeface="Arial"/>
                  <a:cs typeface="Arial"/>
                </a:rPr>
                <a:t>a</a:t>
              </a:r>
              <a:endParaRPr>
                <a:latin typeface="Arial"/>
                <a:cs typeface="Arial"/>
              </a:endParaRPr>
            </a:p>
            <a:p>
              <a:pPr marL="363855" indent="-351155">
                <a:lnSpc>
                  <a:spcPct val="100000"/>
                </a:lnSpc>
                <a:spcBef>
                  <a:spcPts val="145"/>
                </a:spcBef>
                <a:buClr>
                  <a:srgbClr val="000000"/>
                </a:buClr>
                <a:buAutoNum type="arabicPeriod" startAt="9"/>
                <a:tabLst>
                  <a:tab pos="363855" algn="l"/>
                  <a:tab pos="364490" algn="l"/>
                </a:tabLst>
              </a:pPr>
              <a:r>
                <a:rPr u="sng" spc="-5" dirty="0">
                  <a:solidFill>
                    <a:srgbClr val="CC3300"/>
                  </a:solidFill>
                  <a:uFill>
                    <a:solidFill>
                      <a:srgbClr val="CC3300"/>
                    </a:solidFill>
                  </a:uFill>
                  <a:latin typeface="Arial"/>
                  <a:cs typeface="Arial"/>
                </a:rPr>
                <a:t>write</a:t>
              </a:r>
              <a:r>
                <a:rPr spc="-10" dirty="0">
                  <a:solidFill>
                    <a:srgbClr val="CC3300"/>
                  </a:solidFill>
                  <a:latin typeface="Arial"/>
                  <a:cs typeface="Arial"/>
                </a:rPr>
                <a:t> </a:t>
              </a:r>
              <a:r>
                <a:rPr dirty="0">
                  <a:solidFill>
                    <a:srgbClr val="CC3300"/>
                  </a:solidFill>
                  <a:latin typeface="Arial"/>
                  <a:cs typeface="Arial"/>
                </a:rPr>
                <a:t>(z)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9365280-EA65-254E-80A6-C3414D11FBE1}"/>
                </a:ext>
              </a:extLst>
            </p:cNvPr>
            <p:cNvSpPr txBox="1"/>
            <p:nvPr/>
          </p:nvSpPr>
          <p:spPr>
            <a:xfrm>
              <a:off x="5062220" y="3897884"/>
              <a:ext cx="821690" cy="55912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b="1" spc="-5" dirty="0">
                  <a:latin typeface="Arial"/>
                  <a:cs typeface="Arial"/>
                </a:rPr>
                <a:t>Static</a:t>
              </a:r>
              <a:r>
                <a:rPr b="1" spc="-45" dirty="0">
                  <a:latin typeface="Arial"/>
                  <a:cs typeface="Arial"/>
                </a:rPr>
                <a:t> </a:t>
              </a:r>
              <a:r>
                <a:rPr b="1" spc="-5" dirty="0">
                  <a:latin typeface="Arial"/>
                  <a:cs typeface="Arial"/>
                </a:rPr>
                <a:t>slice</a:t>
              </a:r>
              <a:endParaRPr>
                <a:latin typeface="Arial"/>
                <a:cs typeface="Arial"/>
              </a:endParaRPr>
            </a:p>
            <a:p>
              <a:pPr marL="12700">
                <a:lnSpc>
                  <a:spcPts val="1435"/>
                </a:lnSpc>
              </a:pPr>
              <a:r>
                <a:rPr b="1" spc="-5" dirty="0">
                  <a:latin typeface="Arial"/>
                  <a:cs typeface="Arial"/>
                </a:rPr>
                <a:t>&lt;10,</a:t>
              </a:r>
              <a:r>
                <a:rPr b="1" spc="-10" dirty="0">
                  <a:latin typeface="Arial"/>
                  <a:cs typeface="Arial"/>
                </a:rPr>
                <a:t> </a:t>
              </a:r>
              <a:r>
                <a:rPr b="1" spc="-5" dirty="0">
                  <a:latin typeface="Arial"/>
                  <a:cs typeface="Arial"/>
                </a:rPr>
                <a:t>z&gt;</a:t>
              </a:r>
              <a:endParaRPr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53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Program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understanding &amp; debugging</a:t>
            </a:r>
          </a:p>
          <a:p>
            <a:pPr lvl="1"/>
            <a:r>
              <a:rPr lang="en-US" dirty="0"/>
              <a:t>What is affected by what?</a:t>
            </a:r>
            <a:endParaRPr lang="en-GB" dirty="0"/>
          </a:p>
          <a:p>
            <a:r>
              <a:rPr lang="en-GB" dirty="0"/>
              <a:t>Program restructuring</a:t>
            </a:r>
          </a:p>
          <a:p>
            <a:pPr lvl="1"/>
            <a:r>
              <a:rPr lang="en-US" dirty="0"/>
              <a:t>Isolate functionally distinct pieces of code</a:t>
            </a:r>
            <a:endParaRPr lang="en-GB" dirty="0"/>
          </a:p>
          <a:p>
            <a:r>
              <a:rPr lang="en-GB" dirty="0"/>
              <a:t>Program specialization and reuse</a:t>
            </a:r>
          </a:p>
          <a:p>
            <a:pPr lvl="1"/>
            <a:r>
              <a:rPr lang="en-US" dirty="0"/>
              <a:t>Use slices to represent specialized pieces of code </a:t>
            </a:r>
          </a:p>
          <a:p>
            <a:pPr lvl="1"/>
            <a:r>
              <a:rPr lang="en-US" dirty="0"/>
              <a:t>Only reuse relevant slices</a:t>
            </a:r>
            <a:endParaRPr lang="en-GB" dirty="0"/>
          </a:p>
          <a:p>
            <a:r>
              <a:rPr lang="en-GB" dirty="0"/>
              <a:t>Program differencing</a:t>
            </a:r>
          </a:p>
          <a:p>
            <a:pPr lvl="1"/>
            <a:r>
              <a:rPr lang="en-US" dirty="0"/>
              <a:t>Compare slices to identify program 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5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702</Words>
  <Application>Microsoft Macintosh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Program Slicing</vt:lpstr>
      <vt:lpstr>Program Slicing</vt:lpstr>
      <vt:lpstr>Program Slicing</vt:lpstr>
      <vt:lpstr>Backward Slice</vt:lpstr>
      <vt:lpstr>Forward Slice</vt:lpstr>
      <vt:lpstr>Chop</vt:lpstr>
      <vt:lpstr>Dynamic Slice</vt:lpstr>
      <vt:lpstr>Static vs. Dynamic</vt:lpstr>
      <vt:lpstr>Uses of Program Slicing</vt:lpstr>
      <vt:lpstr>Uses of Program Slicing</vt:lpstr>
      <vt:lpstr>How Do We Compute Slices?</vt:lpstr>
      <vt:lpstr>Intra-procedural Slicing</vt:lpstr>
      <vt:lpstr>Control Dependence Graph</vt:lpstr>
      <vt:lpstr>Control Flow Graph (CFG)</vt:lpstr>
      <vt:lpstr>Control Dependence Graph</vt:lpstr>
      <vt:lpstr>Data Dependence Graph</vt:lpstr>
      <vt:lpstr>Program Dependence Graph (PDG)</vt:lpstr>
      <vt:lpstr>Backward Slice</vt:lpstr>
      <vt:lpstr>Backward Slice</vt:lpstr>
      <vt:lpstr>Backward Slice</vt:lpstr>
      <vt:lpstr>Backward Slice</vt:lpstr>
      <vt:lpstr>Slice Extraction</vt:lpstr>
      <vt:lpstr>Interprocedural Analysis</vt:lpstr>
      <vt:lpstr>Interprocedural Slicing</vt:lpstr>
      <vt:lpstr>Example SDG</vt:lpstr>
      <vt:lpstr>Example SDG</vt:lpstr>
      <vt:lpstr>Recap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 Analysis</dc:title>
  <dc:creator>Baishakhi Ray</dc:creator>
  <cp:lastModifiedBy>Microsoft Office User</cp:lastModifiedBy>
  <cp:revision>163</cp:revision>
  <dcterms:created xsi:type="dcterms:W3CDTF">2016-08-29T01:27:54Z</dcterms:created>
  <dcterms:modified xsi:type="dcterms:W3CDTF">2018-02-15T05:45:33Z</dcterms:modified>
</cp:coreProperties>
</file>